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2"/>
  </p:notesMasterIdLst>
  <p:sldIdLst>
    <p:sldId id="257" r:id="rId3"/>
    <p:sldId id="258" r:id="rId4"/>
    <p:sldId id="259" r:id="rId5"/>
    <p:sldId id="260" r:id="rId6"/>
    <p:sldId id="261" r:id="rId7"/>
    <p:sldId id="262" r:id="rId8"/>
    <p:sldId id="263" r:id="rId9"/>
    <p:sldId id="265" r:id="rId10"/>
    <p:sldId id="267" r:id="rId11"/>
    <p:sldId id="269" r:id="rId12"/>
    <p:sldId id="268" r:id="rId13"/>
    <p:sldId id="270" r:id="rId14"/>
    <p:sldId id="271" r:id="rId15"/>
    <p:sldId id="272" r:id="rId16"/>
    <p:sldId id="273" r:id="rId17"/>
    <p:sldId id="274" r:id="rId18"/>
    <p:sldId id="385" r:id="rId19"/>
    <p:sldId id="275" r:id="rId20"/>
    <p:sldId id="276" r:id="rId21"/>
    <p:sldId id="280" r:id="rId22"/>
    <p:sldId id="281" r:id="rId23"/>
    <p:sldId id="283" r:id="rId24"/>
    <p:sldId id="386" r:id="rId25"/>
    <p:sldId id="387" r:id="rId26"/>
    <p:sldId id="388" r:id="rId27"/>
    <p:sldId id="389" r:id="rId28"/>
    <p:sldId id="285" r:id="rId29"/>
    <p:sldId id="286" r:id="rId30"/>
    <p:sldId id="391" r:id="rId31"/>
    <p:sldId id="287" r:id="rId32"/>
    <p:sldId id="392" r:id="rId33"/>
    <p:sldId id="393" r:id="rId34"/>
    <p:sldId id="394" r:id="rId35"/>
    <p:sldId id="395" r:id="rId36"/>
    <p:sldId id="396" r:id="rId37"/>
    <p:sldId id="397" r:id="rId38"/>
    <p:sldId id="398" r:id="rId39"/>
    <p:sldId id="399" r:id="rId40"/>
    <p:sldId id="296" r:id="rId41"/>
    <p:sldId id="400" r:id="rId42"/>
    <p:sldId id="401" r:id="rId43"/>
    <p:sldId id="402" r:id="rId44"/>
    <p:sldId id="300" r:id="rId45"/>
    <p:sldId id="308" r:id="rId46"/>
    <p:sldId id="310" r:id="rId47"/>
    <p:sldId id="311" r:id="rId48"/>
    <p:sldId id="320" r:id="rId49"/>
    <p:sldId id="322" r:id="rId50"/>
    <p:sldId id="323" r:id="rId51"/>
    <p:sldId id="324" r:id="rId52"/>
    <p:sldId id="313" r:id="rId53"/>
    <p:sldId id="314" r:id="rId54"/>
    <p:sldId id="315" r:id="rId55"/>
    <p:sldId id="316" r:id="rId56"/>
    <p:sldId id="317" r:id="rId57"/>
    <p:sldId id="319" r:id="rId58"/>
    <p:sldId id="312" r:id="rId59"/>
    <p:sldId id="325" r:id="rId60"/>
    <p:sldId id="326" r:id="rId61"/>
    <p:sldId id="327" r:id="rId62"/>
    <p:sldId id="328" r:id="rId63"/>
    <p:sldId id="329" r:id="rId64"/>
    <p:sldId id="335" r:id="rId65"/>
    <p:sldId id="339" r:id="rId66"/>
    <p:sldId id="340" r:id="rId67"/>
    <p:sldId id="338" r:id="rId68"/>
    <p:sldId id="341" r:id="rId69"/>
    <p:sldId id="347" r:id="rId70"/>
    <p:sldId id="346" r:id="rId71"/>
    <p:sldId id="352" r:id="rId72"/>
    <p:sldId id="364" r:id="rId73"/>
    <p:sldId id="353" r:id="rId74"/>
    <p:sldId id="354" r:id="rId75"/>
    <p:sldId id="355" r:id="rId76"/>
    <p:sldId id="356" r:id="rId77"/>
    <p:sldId id="357" r:id="rId78"/>
    <p:sldId id="358" r:id="rId79"/>
    <p:sldId id="360" r:id="rId80"/>
    <p:sldId id="365" r:id="rId81"/>
    <p:sldId id="363" r:id="rId82"/>
    <p:sldId id="366" r:id="rId83"/>
    <p:sldId id="384" r:id="rId84"/>
    <p:sldId id="367" r:id="rId85"/>
    <p:sldId id="368" r:id="rId86"/>
    <p:sldId id="369" r:id="rId87"/>
    <p:sldId id="371" r:id="rId88"/>
    <p:sldId id="370" r:id="rId89"/>
    <p:sldId id="373" r:id="rId90"/>
    <p:sldId id="372" r:id="rId91"/>
    <p:sldId id="374" r:id="rId92"/>
    <p:sldId id="375" r:id="rId93"/>
    <p:sldId id="376" r:id="rId94"/>
    <p:sldId id="377" r:id="rId95"/>
    <p:sldId id="378" r:id="rId96"/>
    <p:sldId id="379" r:id="rId97"/>
    <p:sldId id="380" r:id="rId98"/>
    <p:sldId id="381" r:id="rId99"/>
    <p:sldId id="382" r:id="rId100"/>
    <p:sldId id="383" r:id="rId101"/>
  </p:sldIdLst>
  <p:sldSz cx="12192000" cy="6858000"/>
  <p:notesSz cx="6858000" cy="9144000"/>
  <p:custDataLst>
    <p:tags r:id="rId10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tableStyles" Target="tableStyle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gs" Target="tags/tag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90AE1-73ED-48A9-BC85-117C6F70A4B1}" type="datetimeFigureOut">
              <a:rPr lang="en-US" smtClean="0"/>
              <a:t>8/21/2017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AB849C-53B3-4158-B2DD-D0AC4830727F}" type="slidenum">
              <a:rPr lang="en-US" smtClean="0"/>
              <a:t>‹#›</a:t>
            </a:fld>
            <a:endParaRPr lang="en-US"/>
          </a:p>
        </p:txBody>
      </p:sp>
    </p:spTree>
    <p:extLst>
      <p:ext uri="{BB962C8B-B14F-4D97-AF65-F5344CB8AC3E}">
        <p14:creationId xmlns:p14="http://schemas.microsoft.com/office/powerpoint/2010/main" val="1694316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3992648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186507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56C1150-9F43-4FCF-B696-4799BC6A43E2}" type="datetimeFigureOut">
              <a:rPr lang="en-US"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C406-2E6F-474E-B98F-450A6008CBA4}" type="slidenum">
              <a:rPr lang="en-US" smtClean="0"/>
              <a:t>‹#›</a:t>
            </a:fld>
            <a:endParaRPr lang="en-US"/>
          </a:p>
        </p:txBody>
      </p:sp>
    </p:spTree>
    <p:extLst>
      <p:ext uri="{BB962C8B-B14F-4D97-AF65-F5344CB8AC3E}">
        <p14:creationId xmlns:p14="http://schemas.microsoft.com/office/powerpoint/2010/main" val="2212931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6C1150-9F43-4FCF-B696-4799BC6A43E2}" type="datetimeFigureOut">
              <a:rPr lang="en-US"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C406-2E6F-474E-B98F-450A6008CBA4}" type="slidenum">
              <a:rPr lang="en-US" smtClean="0"/>
              <a:t>‹#›</a:t>
            </a:fld>
            <a:endParaRPr lang="en-US"/>
          </a:p>
        </p:txBody>
      </p:sp>
    </p:spTree>
    <p:extLst>
      <p:ext uri="{BB962C8B-B14F-4D97-AF65-F5344CB8AC3E}">
        <p14:creationId xmlns:p14="http://schemas.microsoft.com/office/powerpoint/2010/main" val="3135450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6C1150-9F43-4FCF-B696-4799BC6A43E2}" type="datetimeFigureOut">
              <a:rPr lang="en-US"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C406-2E6F-474E-B98F-450A6008CBA4}" type="slidenum">
              <a:rPr lang="en-US" smtClean="0"/>
              <a:t>‹#›</a:t>
            </a:fld>
            <a:endParaRPr lang="en-US"/>
          </a:p>
        </p:txBody>
      </p:sp>
    </p:spTree>
    <p:extLst>
      <p:ext uri="{BB962C8B-B14F-4D97-AF65-F5344CB8AC3E}">
        <p14:creationId xmlns:p14="http://schemas.microsoft.com/office/powerpoint/2010/main" val="2079941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190625" y="1151930"/>
            <a:ext cx="9810750" cy="2321719"/>
          </a:xfrm>
          <a:prstGeom prst="rect">
            <a:avLst/>
          </a:prstGeom>
        </p:spPr>
        <p:txBody>
          <a:bodyPr anchor="b"/>
          <a:lstStyle/>
          <a:p>
            <a:r>
              <a:t>Title Text</a:t>
            </a:r>
          </a:p>
        </p:txBody>
      </p:sp>
      <p:sp>
        <p:nvSpPr>
          <p:cNvPr id="12" name="Shape 12"/>
          <p:cNvSpPr>
            <a:spLocks noGrp="1"/>
          </p:cNvSpPr>
          <p:nvPr>
            <p:ph type="body" sz="quarter" idx="1"/>
          </p:nvPr>
        </p:nvSpPr>
        <p:spPr>
          <a:xfrm>
            <a:off x="1190625" y="3536156"/>
            <a:ext cx="9810750" cy="794742"/>
          </a:xfrm>
          <a:prstGeom prst="rect">
            <a:avLst/>
          </a:prstGeom>
        </p:spPr>
        <p:txBody>
          <a:bodyPr anchor="t"/>
          <a:lstStyle>
            <a:lvl1pPr marL="0" indent="0" algn="ctr">
              <a:spcBef>
                <a:spcPts val="0"/>
              </a:spcBef>
              <a:buSzTx/>
              <a:buNone/>
              <a:defRPr sz="2250"/>
            </a:lvl1pPr>
            <a:lvl2pPr marL="0" indent="160729" algn="ctr">
              <a:spcBef>
                <a:spcPts val="0"/>
              </a:spcBef>
              <a:buSzTx/>
              <a:buNone/>
              <a:defRPr sz="2250"/>
            </a:lvl2pPr>
            <a:lvl3pPr marL="0" indent="321457" algn="ctr">
              <a:spcBef>
                <a:spcPts val="0"/>
              </a:spcBef>
              <a:buSzTx/>
              <a:buNone/>
              <a:defRPr sz="2250"/>
            </a:lvl3pPr>
            <a:lvl4pPr marL="0" indent="482186" algn="ctr">
              <a:spcBef>
                <a:spcPts val="0"/>
              </a:spcBef>
              <a:buSzTx/>
              <a:buNone/>
              <a:defRPr sz="2250"/>
            </a:lvl4pPr>
            <a:lvl5pPr marL="0" indent="642915" algn="ctr">
              <a:spcBef>
                <a:spcPts val="0"/>
              </a:spcBef>
              <a:buSzTx/>
              <a:buNone/>
              <a:defRPr sz="225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2887679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506140" y="446485"/>
            <a:ext cx="9167813" cy="4161234"/>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190625" y="4723805"/>
            <a:ext cx="9810750" cy="1000125"/>
          </a:xfrm>
          <a:prstGeom prst="rect">
            <a:avLst/>
          </a:prstGeom>
        </p:spPr>
        <p:txBody>
          <a:bodyPr anchor="b"/>
          <a:lstStyle/>
          <a:p>
            <a:r>
              <a:t>Title Text</a:t>
            </a:r>
          </a:p>
        </p:txBody>
      </p:sp>
      <p:sp>
        <p:nvSpPr>
          <p:cNvPr id="22" name="Shape 22"/>
          <p:cNvSpPr>
            <a:spLocks noGrp="1"/>
          </p:cNvSpPr>
          <p:nvPr>
            <p:ph type="body" sz="quarter" idx="1"/>
          </p:nvPr>
        </p:nvSpPr>
        <p:spPr>
          <a:xfrm>
            <a:off x="1190625" y="5759649"/>
            <a:ext cx="9810750" cy="794742"/>
          </a:xfrm>
          <a:prstGeom prst="rect">
            <a:avLst/>
          </a:prstGeom>
        </p:spPr>
        <p:txBody>
          <a:bodyPr anchor="t"/>
          <a:lstStyle>
            <a:lvl1pPr marL="0" indent="0" algn="ctr">
              <a:spcBef>
                <a:spcPts val="0"/>
              </a:spcBef>
              <a:buSzTx/>
              <a:buNone/>
              <a:defRPr sz="2250"/>
            </a:lvl1pPr>
            <a:lvl2pPr marL="0" indent="160729" algn="ctr">
              <a:spcBef>
                <a:spcPts val="0"/>
              </a:spcBef>
              <a:buSzTx/>
              <a:buNone/>
              <a:defRPr sz="2250"/>
            </a:lvl2pPr>
            <a:lvl3pPr marL="0" indent="321457" algn="ctr">
              <a:spcBef>
                <a:spcPts val="0"/>
              </a:spcBef>
              <a:buSzTx/>
              <a:buNone/>
              <a:defRPr sz="2250"/>
            </a:lvl3pPr>
            <a:lvl4pPr marL="0" indent="482186" algn="ctr">
              <a:spcBef>
                <a:spcPts val="0"/>
              </a:spcBef>
              <a:buSzTx/>
              <a:buNone/>
              <a:defRPr sz="2250"/>
            </a:lvl4pPr>
            <a:lvl5pPr marL="0" indent="642915" algn="ctr">
              <a:spcBef>
                <a:spcPts val="0"/>
              </a:spcBef>
              <a:buSzTx/>
              <a:buNone/>
              <a:defRPr sz="225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5917310" y="6500812"/>
            <a:ext cx="291747" cy="297389"/>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2624799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190625" y="2268141"/>
            <a:ext cx="9810750" cy="2321719"/>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1665969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298406" y="446484"/>
            <a:ext cx="5000625" cy="5786438"/>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892969" y="446484"/>
            <a:ext cx="5000625" cy="2803922"/>
          </a:xfrm>
          <a:prstGeom prst="rect">
            <a:avLst/>
          </a:prstGeom>
        </p:spPr>
        <p:txBody>
          <a:bodyPr anchor="b"/>
          <a:lstStyle>
            <a:lvl1pPr>
              <a:defRPr sz="4219"/>
            </a:lvl1pPr>
          </a:lstStyle>
          <a:p>
            <a:r>
              <a:t>Title Text</a:t>
            </a:r>
          </a:p>
        </p:txBody>
      </p:sp>
      <p:sp>
        <p:nvSpPr>
          <p:cNvPr id="40" name="Shape 40"/>
          <p:cNvSpPr>
            <a:spLocks noGrp="1"/>
          </p:cNvSpPr>
          <p:nvPr>
            <p:ph type="body" sz="quarter" idx="1"/>
          </p:nvPr>
        </p:nvSpPr>
        <p:spPr>
          <a:xfrm>
            <a:off x="892969" y="3348633"/>
            <a:ext cx="5000625" cy="2884289"/>
          </a:xfrm>
          <a:prstGeom prst="rect">
            <a:avLst/>
          </a:prstGeom>
        </p:spPr>
        <p:txBody>
          <a:bodyPr anchor="t"/>
          <a:lstStyle>
            <a:lvl1pPr marL="0" indent="0" algn="ctr">
              <a:spcBef>
                <a:spcPts val="0"/>
              </a:spcBef>
              <a:buSzTx/>
              <a:buNone/>
              <a:defRPr sz="2250"/>
            </a:lvl1pPr>
            <a:lvl2pPr marL="0" indent="160729" algn="ctr">
              <a:spcBef>
                <a:spcPts val="0"/>
              </a:spcBef>
              <a:buSzTx/>
              <a:buNone/>
              <a:defRPr sz="2250"/>
            </a:lvl2pPr>
            <a:lvl3pPr marL="0" indent="321457" algn="ctr">
              <a:spcBef>
                <a:spcPts val="0"/>
              </a:spcBef>
              <a:buSzTx/>
              <a:buNone/>
              <a:defRPr sz="2250"/>
            </a:lvl3pPr>
            <a:lvl4pPr marL="0" indent="482186" algn="ctr">
              <a:spcBef>
                <a:spcPts val="0"/>
              </a:spcBef>
              <a:buSzTx/>
              <a:buNone/>
              <a:defRPr sz="2250"/>
            </a:lvl4pPr>
            <a:lvl5pPr marL="0" indent="642915" algn="ctr">
              <a:spcBef>
                <a:spcPts val="0"/>
              </a:spcBef>
              <a:buSzTx/>
              <a:buNone/>
              <a:defRPr sz="225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84667745"/>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352316792"/>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7583166"/>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298406" y="1830586"/>
            <a:ext cx="5000625" cy="4420195"/>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892969" y="1830586"/>
            <a:ext cx="5000625" cy="4420195"/>
          </a:xfrm>
          <a:prstGeom prst="rect">
            <a:avLst/>
          </a:prstGeom>
        </p:spPr>
        <p:txBody>
          <a:bodyPr/>
          <a:lstStyle>
            <a:lvl1pPr marL="241093" indent="-241093">
              <a:spcBef>
                <a:spcPts val="2250"/>
              </a:spcBef>
              <a:defRPr sz="1969"/>
            </a:lvl1pPr>
            <a:lvl2pPr marL="482186" indent="-241093">
              <a:spcBef>
                <a:spcPts val="2250"/>
              </a:spcBef>
              <a:defRPr sz="1969"/>
            </a:lvl2pPr>
            <a:lvl3pPr marL="723279" indent="-241093">
              <a:spcBef>
                <a:spcPts val="2250"/>
              </a:spcBef>
              <a:defRPr sz="1969"/>
            </a:lvl3pPr>
            <a:lvl4pPr marL="964372" indent="-241093">
              <a:spcBef>
                <a:spcPts val="2250"/>
              </a:spcBef>
              <a:defRPr sz="1969"/>
            </a:lvl4pPr>
            <a:lvl5pPr marL="1205465" indent="-241093">
              <a:spcBef>
                <a:spcPts val="2250"/>
              </a:spcBef>
              <a:defRPr sz="1969"/>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95712347"/>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892969" y="892969"/>
            <a:ext cx="10406063" cy="507206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8285404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6C1150-9F43-4FCF-B696-4799BC6A43E2}" type="datetimeFigureOut">
              <a:rPr lang="en-US"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C406-2E6F-474E-B98F-450A6008CBA4}" type="slidenum">
              <a:rPr lang="en-US" smtClean="0"/>
              <a:t>‹#›</a:t>
            </a:fld>
            <a:endParaRPr lang="en-US"/>
          </a:p>
        </p:txBody>
      </p:sp>
    </p:spTree>
    <p:extLst>
      <p:ext uri="{BB962C8B-B14F-4D97-AF65-F5344CB8AC3E}">
        <p14:creationId xmlns:p14="http://schemas.microsoft.com/office/powerpoint/2010/main" val="1709826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298406" y="3580805"/>
            <a:ext cx="5000625" cy="2652117"/>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304236" y="625078"/>
            <a:ext cx="5000626" cy="2652117"/>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892969" y="625078"/>
            <a:ext cx="5000625" cy="5607844"/>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259944971"/>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190625" y="4473774"/>
            <a:ext cx="9810750" cy="362215"/>
          </a:xfrm>
          <a:prstGeom prst="rect">
            <a:avLst/>
          </a:prstGeom>
        </p:spPr>
        <p:txBody>
          <a:bodyPr anchor="t">
            <a:spAutoFit/>
          </a:bodyPr>
          <a:lstStyle>
            <a:lvl1pPr marL="0" indent="0" algn="ctr">
              <a:spcBef>
                <a:spcPts val="0"/>
              </a:spcBef>
              <a:buSzTx/>
              <a:buNone/>
              <a:defRPr sz="1687"/>
            </a:lvl1pPr>
          </a:lstStyle>
          <a:p>
            <a:r>
              <a:t>–Johnny Appleseed</a:t>
            </a:r>
          </a:p>
        </p:txBody>
      </p:sp>
      <p:sp>
        <p:nvSpPr>
          <p:cNvPr id="94" name="Shape 94"/>
          <p:cNvSpPr>
            <a:spLocks noGrp="1"/>
          </p:cNvSpPr>
          <p:nvPr>
            <p:ph type="body" sz="quarter" idx="14"/>
          </p:nvPr>
        </p:nvSpPr>
        <p:spPr>
          <a:xfrm>
            <a:off x="1190625" y="2984579"/>
            <a:ext cx="9810750" cy="513795"/>
          </a:xfrm>
          <a:prstGeom prst="rect">
            <a:avLst/>
          </a:prstGeom>
        </p:spPr>
        <p:txBody>
          <a:bodyPr>
            <a:spAutoFit/>
          </a:bodyPr>
          <a:lstStyle>
            <a:lvl1pPr marL="0" indent="0" algn="ctr">
              <a:spcBef>
                <a:spcPts val="0"/>
              </a:spcBef>
              <a:buSzTx/>
              <a:buNone/>
              <a:defRPr sz="2672"/>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23340101"/>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6245994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6C1150-9F43-4FCF-B696-4799BC6A43E2}" type="datetimeFigureOut">
              <a:rPr lang="en-US"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C406-2E6F-474E-B98F-450A6008CBA4}" type="slidenum">
              <a:rPr lang="en-US" smtClean="0"/>
              <a:t>‹#›</a:t>
            </a:fld>
            <a:endParaRPr lang="en-US"/>
          </a:p>
        </p:txBody>
      </p:sp>
    </p:spTree>
    <p:extLst>
      <p:ext uri="{BB962C8B-B14F-4D97-AF65-F5344CB8AC3E}">
        <p14:creationId xmlns:p14="http://schemas.microsoft.com/office/powerpoint/2010/main" val="130656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6C1150-9F43-4FCF-B696-4799BC6A43E2}" type="datetimeFigureOut">
              <a:rPr lang="en-US"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C406-2E6F-474E-B98F-450A6008CBA4}" type="slidenum">
              <a:rPr lang="en-US" smtClean="0"/>
              <a:t>‹#›</a:t>
            </a:fld>
            <a:endParaRPr lang="en-US"/>
          </a:p>
        </p:txBody>
      </p:sp>
    </p:spTree>
    <p:extLst>
      <p:ext uri="{BB962C8B-B14F-4D97-AF65-F5344CB8AC3E}">
        <p14:creationId xmlns:p14="http://schemas.microsoft.com/office/powerpoint/2010/main" val="101813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6C1150-9F43-4FCF-B696-4799BC6A43E2}" type="datetimeFigureOut">
              <a:rPr lang="en-US" smtClean="0"/>
              <a:t>8/21/2017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6C406-2E6F-474E-B98F-450A6008CBA4}" type="slidenum">
              <a:rPr lang="en-US" smtClean="0"/>
              <a:t>‹#›</a:t>
            </a:fld>
            <a:endParaRPr lang="en-US"/>
          </a:p>
        </p:txBody>
      </p:sp>
    </p:spTree>
    <p:extLst>
      <p:ext uri="{BB962C8B-B14F-4D97-AF65-F5344CB8AC3E}">
        <p14:creationId xmlns:p14="http://schemas.microsoft.com/office/powerpoint/2010/main" val="196336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6C1150-9F43-4FCF-B696-4799BC6A43E2}" type="datetimeFigureOut">
              <a:rPr lang="en-US" smtClean="0"/>
              <a:t>8/21/2017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86C406-2E6F-474E-B98F-450A6008CBA4}" type="slidenum">
              <a:rPr lang="en-US" smtClean="0"/>
              <a:t>‹#›</a:t>
            </a:fld>
            <a:endParaRPr lang="en-US"/>
          </a:p>
        </p:txBody>
      </p:sp>
    </p:spTree>
    <p:extLst>
      <p:ext uri="{BB962C8B-B14F-4D97-AF65-F5344CB8AC3E}">
        <p14:creationId xmlns:p14="http://schemas.microsoft.com/office/powerpoint/2010/main" val="3802944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6C1150-9F43-4FCF-B696-4799BC6A43E2}" type="datetimeFigureOut">
              <a:rPr lang="en-US" smtClean="0"/>
              <a:t>8/21/2017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86C406-2E6F-474E-B98F-450A6008CBA4}" type="slidenum">
              <a:rPr lang="en-US" smtClean="0"/>
              <a:t>‹#›</a:t>
            </a:fld>
            <a:endParaRPr lang="en-US"/>
          </a:p>
        </p:txBody>
      </p:sp>
    </p:spTree>
    <p:extLst>
      <p:ext uri="{BB962C8B-B14F-4D97-AF65-F5344CB8AC3E}">
        <p14:creationId xmlns:p14="http://schemas.microsoft.com/office/powerpoint/2010/main" val="63578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6C1150-9F43-4FCF-B696-4799BC6A43E2}" type="datetimeFigureOut">
              <a:rPr lang="en-US"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C406-2E6F-474E-B98F-450A6008CBA4}" type="slidenum">
              <a:rPr lang="en-US" smtClean="0"/>
              <a:t>‹#›</a:t>
            </a:fld>
            <a:endParaRPr lang="en-US"/>
          </a:p>
        </p:txBody>
      </p:sp>
    </p:spTree>
    <p:extLst>
      <p:ext uri="{BB962C8B-B14F-4D97-AF65-F5344CB8AC3E}">
        <p14:creationId xmlns:p14="http://schemas.microsoft.com/office/powerpoint/2010/main" val="31605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6C1150-9F43-4FCF-B696-4799BC6A43E2}" type="datetimeFigureOut">
              <a:rPr lang="en-US"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C406-2E6F-474E-B98F-450A6008CBA4}" type="slidenum">
              <a:rPr lang="en-US" smtClean="0"/>
              <a:t>‹#›</a:t>
            </a:fld>
            <a:endParaRPr lang="en-US"/>
          </a:p>
        </p:txBody>
      </p:sp>
    </p:spTree>
    <p:extLst>
      <p:ext uri="{BB962C8B-B14F-4D97-AF65-F5344CB8AC3E}">
        <p14:creationId xmlns:p14="http://schemas.microsoft.com/office/powerpoint/2010/main" val="3541239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6C1150-9F43-4FCF-B696-4799BC6A43E2}" type="datetimeFigureOut">
              <a:rPr lang="en-US" smtClean="0"/>
              <a:t>8/21/2017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86C406-2E6F-474E-B98F-450A6008CBA4}" type="slidenum">
              <a:rPr lang="en-US" smtClean="0"/>
              <a:t>‹#›</a:t>
            </a:fld>
            <a:endParaRPr lang="en-US"/>
          </a:p>
        </p:txBody>
      </p:sp>
    </p:spTree>
    <p:extLst>
      <p:ext uri="{BB962C8B-B14F-4D97-AF65-F5344CB8AC3E}">
        <p14:creationId xmlns:p14="http://schemas.microsoft.com/office/powerpoint/2010/main" val="409063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92969" y="312539"/>
            <a:ext cx="10406063" cy="151804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892969" y="1830586"/>
            <a:ext cx="10406063" cy="442019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5917310" y="6505277"/>
            <a:ext cx="291747" cy="297389"/>
          </a:xfrm>
          <a:prstGeom prst="rect">
            <a:avLst/>
          </a:prstGeom>
          <a:ln w="12700">
            <a:miter lim="400000"/>
          </a:ln>
        </p:spPr>
        <p:txBody>
          <a:bodyPr wrap="none" lIns="50800" tIns="50800" rIns="50800" bIns="50800">
            <a:spAutoFit/>
          </a:bodyPr>
          <a:lstStyle>
            <a:lvl1pPr>
              <a:defRPr sz="1266"/>
            </a:lvl1pPr>
          </a:lstStyle>
          <a:p>
            <a:fld id="{86CB4B4D-7CA3-9044-876B-883B54F8677D}" type="slidenum">
              <a:t>‹#›</a:t>
            </a:fld>
            <a:endParaRPr/>
          </a:p>
        </p:txBody>
      </p:sp>
    </p:spTree>
    <p:extLst>
      <p:ext uri="{BB962C8B-B14F-4D97-AF65-F5344CB8AC3E}">
        <p14:creationId xmlns:p14="http://schemas.microsoft.com/office/powerpoint/2010/main" val="264355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Lst>
  <p:transition spd="med"/>
  <p:txStyles>
    <p:titleStyle>
      <a:lvl1pPr marL="0" marR="0" indent="0" algn="ctr" defTabSz="410751" rtl="0" latinLnBrk="0">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1pPr>
      <a:lvl2pPr marL="0" marR="0" indent="160729" algn="ctr" defTabSz="410751" rtl="0" latinLnBrk="0">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2pPr>
      <a:lvl3pPr marL="0" marR="0" indent="321457" algn="ctr" defTabSz="410751" rtl="0" latinLnBrk="0">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3pPr>
      <a:lvl4pPr marL="0" marR="0" indent="482186" algn="ctr" defTabSz="410751" rtl="0" latinLnBrk="0">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4pPr>
      <a:lvl5pPr marL="0" marR="0" indent="642915" algn="ctr" defTabSz="410751" rtl="0" latinLnBrk="0">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5pPr>
      <a:lvl6pPr marL="0" marR="0" indent="803643" algn="ctr" defTabSz="410751" rtl="0" latinLnBrk="0">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6pPr>
      <a:lvl7pPr marL="0" marR="0" indent="964372" algn="ctr" defTabSz="410751" rtl="0" latinLnBrk="0">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7pPr>
      <a:lvl8pPr marL="0" marR="0" indent="1125101" algn="ctr" defTabSz="410751" rtl="0" latinLnBrk="0">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8pPr>
      <a:lvl9pPr marL="0" marR="0" indent="1285829" algn="ctr" defTabSz="410751" rtl="0" latinLnBrk="0">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9pPr>
    </p:titleStyle>
    <p:bodyStyle>
      <a:lvl1pPr marL="312528" marR="0" indent="-312528" algn="l" defTabSz="410751" rtl="0" latinLnBrk="0">
        <a:lnSpc>
          <a:spcPct val="100000"/>
        </a:lnSpc>
        <a:spcBef>
          <a:spcPts val="2953"/>
        </a:spcBef>
        <a:spcAft>
          <a:spcPts val="0"/>
        </a:spcAft>
        <a:buClrTx/>
        <a:buSzPct val="75000"/>
        <a:buFontTx/>
        <a:buChar char="•"/>
        <a:tabLst/>
        <a:defRPr sz="2531" b="0" i="0" u="none" strike="noStrike" cap="none" spc="0" baseline="0">
          <a:ln>
            <a:noFill/>
          </a:ln>
          <a:solidFill>
            <a:srgbClr val="000000"/>
          </a:solidFill>
          <a:uFillTx/>
          <a:latin typeface="+mn-lt"/>
          <a:ea typeface="+mn-ea"/>
          <a:cs typeface="+mn-cs"/>
          <a:sym typeface="Helvetica Light"/>
        </a:defRPr>
      </a:lvl1pPr>
      <a:lvl2pPr marL="625056" marR="0" indent="-312528" algn="l" defTabSz="410751" rtl="0" latinLnBrk="0">
        <a:lnSpc>
          <a:spcPct val="100000"/>
        </a:lnSpc>
        <a:spcBef>
          <a:spcPts val="2953"/>
        </a:spcBef>
        <a:spcAft>
          <a:spcPts val="0"/>
        </a:spcAft>
        <a:buClrTx/>
        <a:buSzPct val="75000"/>
        <a:buFontTx/>
        <a:buChar char="•"/>
        <a:tabLst/>
        <a:defRPr sz="2531" b="0" i="0" u="none" strike="noStrike" cap="none" spc="0" baseline="0">
          <a:ln>
            <a:noFill/>
          </a:ln>
          <a:solidFill>
            <a:srgbClr val="000000"/>
          </a:solidFill>
          <a:uFillTx/>
          <a:latin typeface="+mn-lt"/>
          <a:ea typeface="+mn-ea"/>
          <a:cs typeface="+mn-cs"/>
          <a:sym typeface="Helvetica Light"/>
        </a:defRPr>
      </a:lvl2pPr>
      <a:lvl3pPr marL="937584" marR="0" indent="-312528" algn="l" defTabSz="410751" rtl="0" latinLnBrk="0">
        <a:lnSpc>
          <a:spcPct val="100000"/>
        </a:lnSpc>
        <a:spcBef>
          <a:spcPts val="2953"/>
        </a:spcBef>
        <a:spcAft>
          <a:spcPts val="0"/>
        </a:spcAft>
        <a:buClrTx/>
        <a:buSzPct val="75000"/>
        <a:buFontTx/>
        <a:buChar char="•"/>
        <a:tabLst/>
        <a:defRPr sz="2531" b="0" i="0" u="none" strike="noStrike" cap="none" spc="0" baseline="0">
          <a:ln>
            <a:noFill/>
          </a:ln>
          <a:solidFill>
            <a:srgbClr val="000000"/>
          </a:solidFill>
          <a:uFillTx/>
          <a:latin typeface="+mn-lt"/>
          <a:ea typeface="+mn-ea"/>
          <a:cs typeface="+mn-cs"/>
          <a:sym typeface="Helvetica Light"/>
        </a:defRPr>
      </a:lvl3pPr>
      <a:lvl4pPr marL="1250112" marR="0" indent="-312528" algn="l" defTabSz="410751" rtl="0" latinLnBrk="0">
        <a:lnSpc>
          <a:spcPct val="100000"/>
        </a:lnSpc>
        <a:spcBef>
          <a:spcPts val="2953"/>
        </a:spcBef>
        <a:spcAft>
          <a:spcPts val="0"/>
        </a:spcAft>
        <a:buClrTx/>
        <a:buSzPct val="75000"/>
        <a:buFontTx/>
        <a:buChar char="•"/>
        <a:tabLst/>
        <a:defRPr sz="2531" b="0" i="0" u="none" strike="noStrike" cap="none" spc="0" baseline="0">
          <a:ln>
            <a:noFill/>
          </a:ln>
          <a:solidFill>
            <a:srgbClr val="000000"/>
          </a:solidFill>
          <a:uFillTx/>
          <a:latin typeface="+mn-lt"/>
          <a:ea typeface="+mn-ea"/>
          <a:cs typeface="+mn-cs"/>
          <a:sym typeface="Helvetica Light"/>
        </a:defRPr>
      </a:lvl4pPr>
      <a:lvl5pPr marL="1562640" marR="0" indent="-312528" algn="l" defTabSz="410751" rtl="0" latinLnBrk="0">
        <a:lnSpc>
          <a:spcPct val="100000"/>
        </a:lnSpc>
        <a:spcBef>
          <a:spcPts val="2953"/>
        </a:spcBef>
        <a:spcAft>
          <a:spcPts val="0"/>
        </a:spcAft>
        <a:buClrTx/>
        <a:buSzPct val="75000"/>
        <a:buFontTx/>
        <a:buChar char="•"/>
        <a:tabLst/>
        <a:defRPr sz="2531" b="0" i="0" u="none" strike="noStrike" cap="none" spc="0" baseline="0">
          <a:ln>
            <a:noFill/>
          </a:ln>
          <a:solidFill>
            <a:srgbClr val="000000"/>
          </a:solidFill>
          <a:uFillTx/>
          <a:latin typeface="+mn-lt"/>
          <a:ea typeface="+mn-ea"/>
          <a:cs typeface="+mn-cs"/>
          <a:sym typeface="Helvetica Light"/>
        </a:defRPr>
      </a:lvl5pPr>
      <a:lvl6pPr marL="1875168" marR="0" indent="-312528" algn="l" defTabSz="410751" rtl="0" latinLnBrk="0">
        <a:lnSpc>
          <a:spcPct val="100000"/>
        </a:lnSpc>
        <a:spcBef>
          <a:spcPts val="2953"/>
        </a:spcBef>
        <a:spcAft>
          <a:spcPts val="0"/>
        </a:spcAft>
        <a:buClrTx/>
        <a:buSzPct val="75000"/>
        <a:buFontTx/>
        <a:buChar char="•"/>
        <a:tabLst/>
        <a:defRPr sz="2531" b="0" i="0" u="none" strike="noStrike" cap="none" spc="0" baseline="0">
          <a:ln>
            <a:noFill/>
          </a:ln>
          <a:solidFill>
            <a:srgbClr val="000000"/>
          </a:solidFill>
          <a:uFillTx/>
          <a:latin typeface="+mn-lt"/>
          <a:ea typeface="+mn-ea"/>
          <a:cs typeface="+mn-cs"/>
          <a:sym typeface="Helvetica Light"/>
        </a:defRPr>
      </a:lvl6pPr>
      <a:lvl7pPr marL="2187696" marR="0" indent="-312528" algn="l" defTabSz="410751" rtl="0" latinLnBrk="0">
        <a:lnSpc>
          <a:spcPct val="100000"/>
        </a:lnSpc>
        <a:spcBef>
          <a:spcPts val="2953"/>
        </a:spcBef>
        <a:spcAft>
          <a:spcPts val="0"/>
        </a:spcAft>
        <a:buClrTx/>
        <a:buSzPct val="75000"/>
        <a:buFontTx/>
        <a:buChar char="•"/>
        <a:tabLst/>
        <a:defRPr sz="2531" b="0" i="0" u="none" strike="noStrike" cap="none" spc="0" baseline="0">
          <a:ln>
            <a:noFill/>
          </a:ln>
          <a:solidFill>
            <a:srgbClr val="000000"/>
          </a:solidFill>
          <a:uFillTx/>
          <a:latin typeface="+mn-lt"/>
          <a:ea typeface="+mn-ea"/>
          <a:cs typeface="+mn-cs"/>
          <a:sym typeface="Helvetica Light"/>
        </a:defRPr>
      </a:lvl7pPr>
      <a:lvl8pPr marL="2500224" marR="0" indent="-312528" algn="l" defTabSz="410751" rtl="0" latinLnBrk="0">
        <a:lnSpc>
          <a:spcPct val="100000"/>
        </a:lnSpc>
        <a:spcBef>
          <a:spcPts val="2953"/>
        </a:spcBef>
        <a:spcAft>
          <a:spcPts val="0"/>
        </a:spcAft>
        <a:buClrTx/>
        <a:buSzPct val="75000"/>
        <a:buFontTx/>
        <a:buChar char="•"/>
        <a:tabLst/>
        <a:defRPr sz="2531" b="0" i="0" u="none" strike="noStrike" cap="none" spc="0" baseline="0">
          <a:ln>
            <a:noFill/>
          </a:ln>
          <a:solidFill>
            <a:srgbClr val="000000"/>
          </a:solidFill>
          <a:uFillTx/>
          <a:latin typeface="+mn-lt"/>
          <a:ea typeface="+mn-ea"/>
          <a:cs typeface="+mn-cs"/>
          <a:sym typeface="Helvetica Light"/>
        </a:defRPr>
      </a:lvl8pPr>
      <a:lvl9pPr marL="2812752" marR="0" indent="-312528" algn="l" defTabSz="410751" rtl="0" latinLnBrk="0">
        <a:lnSpc>
          <a:spcPct val="100000"/>
        </a:lnSpc>
        <a:spcBef>
          <a:spcPts val="2953"/>
        </a:spcBef>
        <a:spcAft>
          <a:spcPts val="0"/>
        </a:spcAft>
        <a:buClrTx/>
        <a:buSzPct val="75000"/>
        <a:buFontTx/>
        <a:buChar char="•"/>
        <a:tabLst/>
        <a:defRPr sz="2531"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410751" rtl="0" latinLnBrk="0">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Helvetica Light"/>
        </a:defRPr>
      </a:lvl1pPr>
      <a:lvl2pPr marL="0" marR="0" indent="160729" algn="ctr" defTabSz="410751" rtl="0" latinLnBrk="0">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Helvetica Light"/>
        </a:defRPr>
      </a:lvl2pPr>
      <a:lvl3pPr marL="0" marR="0" indent="321457" algn="ctr" defTabSz="410751" rtl="0" latinLnBrk="0">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Helvetica Light"/>
        </a:defRPr>
      </a:lvl3pPr>
      <a:lvl4pPr marL="0" marR="0" indent="482186" algn="ctr" defTabSz="410751" rtl="0" latinLnBrk="0">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Helvetica Light"/>
        </a:defRPr>
      </a:lvl4pPr>
      <a:lvl5pPr marL="0" marR="0" indent="642915" algn="ctr" defTabSz="410751" rtl="0" latinLnBrk="0">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Helvetica Light"/>
        </a:defRPr>
      </a:lvl5pPr>
      <a:lvl6pPr marL="0" marR="0" indent="803643" algn="ctr" defTabSz="410751" rtl="0" latinLnBrk="0">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Helvetica Light"/>
        </a:defRPr>
      </a:lvl6pPr>
      <a:lvl7pPr marL="0" marR="0" indent="964372" algn="ctr" defTabSz="410751" rtl="0" latinLnBrk="0">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Helvetica Light"/>
        </a:defRPr>
      </a:lvl7pPr>
      <a:lvl8pPr marL="0" marR="0" indent="1125101" algn="ctr" defTabSz="410751" rtl="0" latinLnBrk="0">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Helvetica Light"/>
        </a:defRPr>
      </a:lvl8pPr>
      <a:lvl9pPr marL="0" marR="0" indent="1285829" algn="ctr" defTabSz="410751" rtl="0" latinLnBrk="0">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hyperlink" Target="http://hadoop.apache.org/releases.html" TargetMode="Externa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hyperlink" Target="http://localhost:50070/" TargetMode="Externa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9.xml"/><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localhost:60010/" TargetMode="Externa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9.xml"/><Relationship Id="rId4" Type="http://schemas.openxmlformats.org/officeDocument/2006/relationships/image" Target="../media/image46.png"/></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9.xml"/></Relationships>
</file>

<file path=ppt/slides/_rels/slide7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9.xml"/></Relationships>
</file>

<file path=ppt/slides/_rels/slide7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9.xml"/></Relationships>
</file>

<file path=ppt/slides/_rels/slide7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9.xml"/></Relationships>
</file>

<file path=ppt/slides/_rels/slide8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9.xml"/></Relationships>
</file>

<file path=ppt/slides/_rels/slide8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9.xml"/></Relationships>
</file>

<file path=ppt/slides/_rels/slide8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19.xml"/></Relationships>
</file>

<file path=ppt/slides/_rels/slide8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19.xml"/></Relationships>
</file>

<file path=ppt/slides/_rels/slide8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9.xml"/></Relationships>
</file>

<file path=ppt/slides/_rels/slide8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19.xml"/></Relationships>
</file>

<file path=ppt/slides/_rels/slide8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9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9.xml"/></Relationships>
</file>

<file path=ppt/slides/_rels/slide9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9.xml"/></Relationships>
</file>

<file path=ppt/slides/_rels/slide9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19.xml"/></Relationships>
</file>

<file path=ppt/slides/_rels/slide9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19.xml"/></Relationships>
</file>

<file path=ppt/slides/_rels/slide94.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19.xml"/><Relationship Id="rId4" Type="http://schemas.openxmlformats.org/officeDocument/2006/relationships/image" Target="../media/image100.png"/></Relationships>
</file>

<file path=ppt/slides/_rels/slide95.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1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19.xml"/></Relationships>
</file>

<file path=ppt/slides/_rels/slide98.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19.xml"/></Relationships>
</file>

<file path=ppt/slides/_rels/slide99.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p:cNvSpPr>
          <p:nvPr>
            <p:ph type="ctrTitle"/>
          </p:nvPr>
        </p:nvSpPr>
        <p:spPr>
          <a:xfrm>
            <a:off x="3169287" y="3541713"/>
            <a:ext cx="5965241" cy="587685"/>
          </a:xfrm>
          <a:prstGeom prst="rect">
            <a:avLst/>
          </a:prstGeom>
        </p:spPr>
        <p:txBody>
          <a:bodyPr>
            <a:noAutofit/>
          </a:bodyPr>
          <a:lstStyle>
            <a:lvl1pPr defTabSz="350520">
              <a:defRPr sz="4800"/>
            </a:lvl1pPr>
          </a:lstStyle>
          <a:p>
            <a:r>
              <a:rPr lang="en-US" sz="4219" b="1" dirty="0">
                <a:latin typeface="Times New Roman" panose="02020603050405020304" pitchFamily="18" charset="0"/>
                <a:cs typeface="Times New Roman" panose="02020603050405020304" pitchFamily="18" charset="0"/>
              </a:rPr>
              <a:t>HBase: An Example of NoSQL Databases</a:t>
            </a:r>
            <a:br>
              <a:rPr lang="en-US" sz="4219" b="1" dirty="0">
                <a:latin typeface="Times New Roman" panose="02020603050405020304" pitchFamily="18" charset="0"/>
                <a:cs typeface="Times New Roman" panose="02020603050405020304" pitchFamily="18" charset="0"/>
              </a:rPr>
            </a:br>
            <a:r>
              <a:rPr lang="en-US" sz="4219" b="1">
                <a:latin typeface="Times New Roman" panose="02020603050405020304" pitchFamily="18" charset="0"/>
                <a:cs typeface="Times New Roman" panose="02020603050405020304" pitchFamily="18" charset="0"/>
              </a:rPr>
              <a:t>(III)</a:t>
            </a:r>
            <a:endParaRPr sz="4219"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04961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HBase v/s RDBMS</a:t>
            </a:r>
          </a:p>
        </p:txBody>
      </p:sp>
      <p:graphicFrame>
        <p:nvGraphicFramePr>
          <p:cNvPr id="4" name="Table 3"/>
          <p:cNvGraphicFramePr>
            <a:graphicFrameLocks noGrp="1"/>
          </p:cNvGraphicFramePr>
          <p:nvPr>
            <p:extLst>
              <p:ext uri="{D42A27DB-BD31-4B8C-83A1-F6EECF244321}">
                <p14:modId xmlns:p14="http://schemas.microsoft.com/office/powerpoint/2010/main" val="434666836"/>
              </p:ext>
            </p:extLst>
          </p:nvPr>
        </p:nvGraphicFramePr>
        <p:xfrm>
          <a:off x="1822594" y="1955153"/>
          <a:ext cx="8766298" cy="4534968"/>
        </p:xfrm>
        <a:graphic>
          <a:graphicData uri="http://schemas.openxmlformats.org/drawingml/2006/table">
            <a:tbl>
              <a:tblPr firstRow="1" bandRow="1">
                <a:tableStyleId>{ED083AE6-46FA-4A59-8FB0-9F97EB10719F}</a:tableStyleId>
              </a:tblPr>
              <a:tblGrid>
                <a:gridCol w="4383149">
                  <a:extLst>
                    <a:ext uri="{9D8B030D-6E8A-4147-A177-3AD203B41FA5}">
                      <a16:colId xmlns:a16="http://schemas.microsoft.com/office/drawing/2014/main" val="3658744408"/>
                    </a:ext>
                  </a:extLst>
                </a:gridCol>
                <a:gridCol w="4383149">
                  <a:extLst>
                    <a:ext uri="{9D8B030D-6E8A-4147-A177-3AD203B41FA5}">
                      <a16:colId xmlns:a16="http://schemas.microsoft.com/office/drawing/2014/main" val="1519471013"/>
                    </a:ext>
                  </a:extLst>
                </a:gridCol>
              </a:tblGrid>
              <a:tr h="462308">
                <a:tc>
                  <a:txBody>
                    <a:bodyPr/>
                    <a:lstStyle/>
                    <a:p>
                      <a:r>
                        <a:rPr lang="en-US" sz="2400" dirty="0"/>
                        <a:t>HBase</a:t>
                      </a:r>
                      <a:endParaRPr lang="en-US" dirty="0"/>
                    </a:p>
                  </a:txBody>
                  <a:tcPr/>
                </a:tc>
                <a:tc>
                  <a:txBody>
                    <a:bodyPr/>
                    <a:lstStyle/>
                    <a:p>
                      <a:r>
                        <a:rPr lang="en-US" sz="2400" dirty="0"/>
                        <a:t>RDBMS</a:t>
                      </a:r>
                    </a:p>
                  </a:txBody>
                  <a:tcPr/>
                </a:tc>
                <a:extLst>
                  <a:ext uri="{0D108BD9-81ED-4DB2-BD59-A6C34878D82A}">
                    <a16:rowId xmlns:a16="http://schemas.microsoft.com/office/drawing/2014/main" val="1488557871"/>
                  </a:ext>
                </a:extLst>
              </a:tr>
              <a:tr h="761560">
                <a:tc>
                  <a:txBody>
                    <a:bodyPr/>
                    <a:lstStyle/>
                    <a:p>
                      <a:r>
                        <a:rPr lang="en-US" sz="1600" dirty="0">
                          <a:effectLst/>
                        </a:rPr>
                        <a:t>HBase is schema-less, it doesn't have the concept of fixed columns schema; defines only column families.</a:t>
                      </a:r>
                      <a:endParaRPr lang="en-US" sz="1600" dirty="0"/>
                    </a:p>
                  </a:txBody>
                  <a:tcPr/>
                </a:tc>
                <a:tc>
                  <a:txBody>
                    <a:bodyPr/>
                    <a:lstStyle/>
                    <a:p>
                      <a:pPr marL="0" marR="0" lvl="0" indent="0" algn="ctr" defTabSz="410751"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sym typeface="Helvetica Light"/>
                        </a:rPr>
                        <a:t>An RDBMS is governed by its schema, which describes the whole structure of tables.</a:t>
                      </a:r>
                    </a:p>
                  </a:txBody>
                  <a:tcPr/>
                </a:tc>
                <a:extLst>
                  <a:ext uri="{0D108BD9-81ED-4DB2-BD59-A6C34878D82A}">
                    <a16:rowId xmlns:a16="http://schemas.microsoft.com/office/drawing/2014/main" val="386863011"/>
                  </a:ext>
                </a:extLst>
              </a:tr>
              <a:tr h="761560">
                <a:tc>
                  <a:txBody>
                    <a:bodyPr/>
                    <a:lstStyle/>
                    <a:p>
                      <a:r>
                        <a:rPr lang="en-US" sz="1600" b="0" i="0" dirty="0">
                          <a:solidFill>
                            <a:srgbClr val="313131"/>
                          </a:solidFill>
                          <a:effectLst/>
                          <a:latin typeface="+mn-lt"/>
                        </a:rPr>
                        <a:t>It is built for wide tables. HBase is horizontally scalable.</a:t>
                      </a:r>
                      <a:endParaRPr lang="en-US" sz="1600" dirty="0">
                        <a:latin typeface="+mn-lt"/>
                      </a:endParaRPr>
                    </a:p>
                  </a:txBody>
                  <a:tcPr/>
                </a:tc>
                <a:tc>
                  <a:txBody>
                    <a:bodyPr/>
                    <a:lstStyle/>
                    <a:p>
                      <a:r>
                        <a:rPr lang="en-US" sz="1600" b="0" i="0" dirty="0">
                          <a:solidFill>
                            <a:srgbClr val="313131"/>
                          </a:solidFill>
                          <a:effectLst/>
                          <a:latin typeface="+mn-lt"/>
                          <a:ea typeface="Verdana" panose="020B0604030504040204" pitchFamily="34" charset="0"/>
                          <a:cs typeface="Verdana" panose="020B0604030504040204" pitchFamily="34" charset="0"/>
                        </a:rPr>
                        <a:t>It is thin and built for small tables. Hard to scale.</a:t>
                      </a:r>
                      <a:endParaRPr lang="en-US" sz="1600" dirty="0">
                        <a:latin typeface="+mn-lt"/>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815938524"/>
                  </a:ext>
                </a:extLst>
              </a:tr>
              <a:tr h="761560">
                <a:tc>
                  <a:txBody>
                    <a:bodyPr/>
                    <a:lstStyle/>
                    <a:p>
                      <a:r>
                        <a:rPr lang="en-US" sz="1600" b="0" i="0" dirty="0">
                          <a:solidFill>
                            <a:srgbClr val="313131"/>
                          </a:solidFill>
                          <a:effectLst/>
                          <a:latin typeface="+mn-lt"/>
                          <a:ea typeface="Verdana" panose="020B0604030504040204" pitchFamily="34" charset="0"/>
                          <a:cs typeface="Verdana" panose="020B0604030504040204" pitchFamily="34" charset="0"/>
                        </a:rPr>
                        <a:t>No transactions are there in HBase.</a:t>
                      </a:r>
                      <a:endParaRPr lang="en-US" sz="1600" dirty="0">
                        <a:latin typeface="+mn-lt"/>
                        <a:ea typeface="Verdana" panose="020B0604030504040204" pitchFamily="34" charset="0"/>
                        <a:cs typeface="Verdana" panose="020B0604030504040204" pitchFamily="34" charset="0"/>
                      </a:endParaRPr>
                    </a:p>
                  </a:txBody>
                  <a:tcPr/>
                </a:tc>
                <a:tc>
                  <a:txBody>
                    <a:bodyPr/>
                    <a:lstStyle/>
                    <a:p>
                      <a:r>
                        <a:rPr lang="en-US" sz="1600" b="0" i="0" u="none" strike="noStrike" cap="none" spc="0" baseline="0" dirty="0">
                          <a:ln>
                            <a:noFill/>
                          </a:ln>
                          <a:solidFill>
                            <a:schemeClr val="tx1"/>
                          </a:solidFill>
                          <a:effectLst/>
                          <a:uFillTx/>
                          <a:latin typeface="+mn-lt"/>
                          <a:ea typeface="+mn-ea"/>
                          <a:cs typeface="+mn-cs"/>
                          <a:sym typeface="Helvetica Light"/>
                        </a:rPr>
                        <a:t>RDBMS is transactional.</a:t>
                      </a:r>
                      <a:endParaRPr lang="en-US" sz="1600" dirty="0"/>
                    </a:p>
                  </a:txBody>
                  <a:tcPr/>
                </a:tc>
                <a:extLst>
                  <a:ext uri="{0D108BD9-81ED-4DB2-BD59-A6C34878D82A}">
                    <a16:rowId xmlns:a16="http://schemas.microsoft.com/office/drawing/2014/main" val="2690754297"/>
                  </a:ext>
                </a:extLst>
              </a:tr>
              <a:tr h="863290">
                <a:tc>
                  <a:txBody>
                    <a:bodyPr/>
                    <a:lstStyle/>
                    <a:p>
                      <a:r>
                        <a:rPr lang="en-US" sz="1600" b="0" i="0" dirty="0">
                          <a:solidFill>
                            <a:srgbClr val="313131"/>
                          </a:solidFill>
                          <a:effectLst/>
                          <a:latin typeface="+mn-lt"/>
                          <a:ea typeface="Verdana" panose="020B0604030504040204" pitchFamily="34" charset="0"/>
                          <a:cs typeface="Verdana" panose="020B0604030504040204" pitchFamily="34" charset="0"/>
                        </a:rPr>
                        <a:t>It has de-normalized data.</a:t>
                      </a:r>
                      <a:endParaRPr lang="en-US" sz="1600" dirty="0">
                        <a:latin typeface="+mn-lt"/>
                        <a:ea typeface="Verdana" panose="020B0604030504040204" pitchFamily="34" charset="0"/>
                        <a:cs typeface="Verdana" panose="020B0604030504040204" pitchFamily="34" charset="0"/>
                      </a:endParaRPr>
                    </a:p>
                  </a:txBody>
                  <a:tcPr/>
                </a:tc>
                <a:tc>
                  <a:txBody>
                    <a:bodyPr/>
                    <a:lstStyle/>
                    <a:p>
                      <a:r>
                        <a:rPr lang="en-US" sz="1600" b="0" i="0" dirty="0">
                          <a:solidFill>
                            <a:srgbClr val="313131"/>
                          </a:solidFill>
                          <a:effectLst/>
                          <a:latin typeface="+mn-lt"/>
                          <a:ea typeface="Verdana" panose="020B0604030504040204" pitchFamily="34" charset="0"/>
                          <a:cs typeface="Verdana" panose="020B0604030504040204" pitchFamily="34" charset="0"/>
                        </a:rPr>
                        <a:t>It will have normalized data.</a:t>
                      </a:r>
                      <a:endParaRPr lang="en-US" sz="1600" dirty="0">
                        <a:latin typeface="+mn-lt"/>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857052034"/>
                  </a:ext>
                </a:extLst>
              </a:tr>
              <a:tr h="863290">
                <a:tc>
                  <a:txBody>
                    <a:bodyPr/>
                    <a:lstStyle/>
                    <a:p>
                      <a:r>
                        <a:rPr lang="en-US" sz="1600" dirty="0">
                          <a:latin typeface="+mn-lt"/>
                          <a:ea typeface="Verdana" panose="020B0604030504040204" pitchFamily="34" charset="0"/>
                          <a:cs typeface="Verdana" panose="020B0604030504040204" pitchFamily="34" charset="0"/>
                        </a:rPr>
                        <a:t>It is good for semi-structured as well as structured data.</a:t>
                      </a:r>
                    </a:p>
                  </a:txBody>
                  <a:tcPr/>
                </a:tc>
                <a:tc>
                  <a:txBody>
                    <a:bodyPr/>
                    <a:lstStyle/>
                    <a:p>
                      <a:r>
                        <a:rPr lang="en-US" sz="1600" dirty="0">
                          <a:latin typeface="+mn-lt"/>
                          <a:ea typeface="Verdana" panose="020B0604030504040204" pitchFamily="34" charset="0"/>
                          <a:cs typeface="Verdana" panose="020B0604030504040204" pitchFamily="34" charset="0"/>
                        </a:rPr>
                        <a:t>It is good for structured data.</a:t>
                      </a:r>
                    </a:p>
                  </a:txBody>
                  <a:tcPr/>
                </a:tc>
                <a:extLst>
                  <a:ext uri="{0D108BD9-81ED-4DB2-BD59-A6C34878D82A}">
                    <a16:rowId xmlns:a16="http://schemas.microsoft.com/office/drawing/2014/main" val="1029501046"/>
                  </a:ext>
                </a:extLst>
              </a:tr>
            </a:tbl>
          </a:graphicData>
        </a:graphic>
      </p:graphicFrame>
    </p:spTree>
    <p:extLst>
      <p:ext uri="{BB962C8B-B14F-4D97-AF65-F5344CB8AC3E}">
        <p14:creationId xmlns:p14="http://schemas.microsoft.com/office/powerpoint/2010/main" val="421881294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HBase</a:t>
            </a:r>
          </a:p>
        </p:txBody>
      </p:sp>
      <p:sp>
        <p:nvSpPr>
          <p:cNvPr id="3" name="Text Placeholder 2"/>
          <p:cNvSpPr>
            <a:spLocks noGrp="1"/>
          </p:cNvSpPr>
          <p:nvPr>
            <p:ph type="body" idx="1"/>
          </p:nvPr>
        </p:nvSpPr>
        <p:spPr/>
        <p:txBody>
          <a:bodyPr/>
          <a:lstStyle/>
          <a:p>
            <a:r>
              <a:rPr lang="en-US" dirty="0"/>
              <a:t>HBase is linearly scalable.</a:t>
            </a:r>
          </a:p>
          <a:p>
            <a:r>
              <a:rPr lang="en-US" dirty="0"/>
              <a:t>It has automatic failure support.</a:t>
            </a:r>
          </a:p>
          <a:p>
            <a:r>
              <a:rPr lang="en-US" dirty="0"/>
              <a:t>It provides consistent read and writes.</a:t>
            </a:r>
          </a:p>
          <a:p>
            <a:r>
              <a:rPr lang="en-US" dirty="0"/>
              <a:t>It integrates with Hadoop, both as a source and a destination.</a:t>
            </a:r>
          </a:p>
          <a:p>
            <a:r>
              <a:rPr lang="en-US" dirty="0"/>
              <a:t>It has easy Java API for client.</a:t>
            </a:r>
          </a:p>
          <a:p>
            <a:r>
              <a:rPr lang="en-US" dirty="0"/>
              <a:t>It provides data replication across clusters.</a:t>
            </a:r>
          </a:p>
        </p:txBody>
      </p:sp>
    </p:spTree>
    <p:extLst>
      <p:ext uri="{BB962C8B-B14F-4D97-AF65-F5344CB8AC3E}">
        <p14:creationId xmlns:p14="http://schemas.microsoft.com/office/powerpoint/2010/main" val="138273471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HBase Architecture</a:t>
            </a:r>
          </a:p>
        </p:txBody>
      </p:sp>
    </p:spTree>
    <p:extLst>
      <p:ext uri="{BB962C8B-B14F-4D97-AF65-F5344CB8AC3E}">
        <p14:creationId xmlns:p14="http://schemas.microsoft.com/office/powerpoint/2010/main" val="393803365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72523" y="825445"/>
            <a:ext cx="10406063" cy="5072063"/>
          </a:xfrm>
        </p:spPr>
        <p:txBody>
          <a:bodyPr/>
          <a:lstStyle/>
          <a:p>
            <a:r>
              <a:rPr lang="en-US" dirty="0"/>
              <a:t>HBase has two type of nodes – Master and </a:t>
            </a:r>
            <a:r>
              <a:rPr lang="en-US" dirty="0" err="1"/>
              <a:t>RegionServer</a:t>
            </a:r>
            <a:endParaRPr lang="en-US" dirty="0"/>
          </a:p>
          <a:p>
            <a:r>
              <a:rPr lang="en-US" dirty="0"/>
              <a:t>Tables are split into regions and are served by the region servers. </a:t>
            </a:r>
          </a:p>
          <a:p>
            <a:r>
              <a:rPr lang="en-US" dirty="0"/>
              <a:t>Regions are vertically divided by column families into “Stores”. </a:t>
            </a:r>
          </a:p>
          <a:p>
            <a:r>
              <a:rPr lang="en-US" dirty="0"/>
              <a:t>Stores are saved as files in HDFS.</a:t>
            </a:r>
          </a:p>
          <a:p>
            <a:r>
              <a:rPr lang="en-US" dirty="0"/>
              <a:t>Region servers can be added or removed as per requirement.</a:t>
            </a:r>
          </a:p>
        </p:txBody>
      </p:sp>
    </p:spTree>
    <p:extLst>
      <p:ext uri="{BB962C8B-B14F-4D97-AF65-F5344CB8AC3E}">
        <p14:creationId xmlns:p14="http://schemas.microsoft.com/office/powerpoint/2010/main" val="164614172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Master Server</a:t>
            </a:r>
          </a:p>
        </p:txBody>
      </p:sp>
      <p:sp>
        <p:nvSpPr>
          <p:cNvPr id="4" name="Text Placeholder 3"/>
          <p:cNvSpPr>
            <a:spLocks noGrp="1"/>
          </p:cNvSpPr>
          <p:nvPr>
            <p:ph type="body" idx="1"/>
          </p:nvPr>
        </p:nvSpPr>
        <p:spPr/>
        <p:txBody>
          <a:bodyPr/>
          <a:lstStyle/>
          <a:p>
            <a:r>
              <a:rPr lang="en-US" dirty="0"/>
              <a:t>Assigns regions to the region servers and takes the help of Apache </a:t>
            </a:r>
            <a:r>
              <a:rPr lang="en-US" dirty="0" err="1"/>
              <a:t>ZooKeeper</a:t>
            </a:r>
            <a:r>
              <a:rPr lang="en-US" dirty="0"/>
              <a:t> for this task.</a:t>
            </a:r>
          </a:p>
          <a:p>
            <a:r>
              <a:rPr lang="en-US" dirty="0"/>
              <a:t>Handles load balancing of the regions across region servers. It unloads the busy servers and shifts the regions to less occupied servers.</a:t>
            </a:r>
          </a:p>
          <a:p>
            <a:r>
              <a:rPr lang="en-US" dirty="0"/>
              <a:t>Maintains the state of the cluster by negotiating the load balancing.</a:t>
            </a:r>
          </a:p>
          <a:p>
            <a:r>
              <a:rPr lang="en-US" dirty="0"/>
              <a:t>Is responsible for schema changes and other metadata operations such as creation of tables and column families.</a:t>
            </a:r>
          </a:p>
        </p:txBody>
      </p:sp>
    </p:spTree>
    <p:extLst>
      <p:ext uri="{BB962C8B-B14F-4D97-AF65-F5344CB8AC3E}">
        <p14:creationId xmlns:p14="http://schemas.microsoft.com/office/powerpoint/2010/main" val="155272823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Regions</a:t>
            </a:r>
          </a:p>
        </p:txBody>
      </p:sp>
      <p:sp>
        <p:nvSpPr>
          <p:cNvPr id="3" name="Text Placeholder 2"/>
          <p:cNvSpPr>
            <a:spLocks noGrp="1"/>
          </p:cNvSpPr>
          <p:nvPr>
            <p:ph type="body" idx="1"/>
          </p:nvPr>
        </p:nvSpPr>
        <p:spPr/>
        <p:txBody>
          <a:bodyPr/>
          <a:lstStyle/>
          <a:p>
            <a:r>
              <a:rPr lang="en-US" dirty="0"/>
              <a:t>Regions are nothing but tables that are split up and spread across the region servers.</a:t>
            </a:r>
          </a:p>
          <a:p>
            <a:r>
              <a:rPr lang="en-US" dirty="0"/>
              <a:t>They communicate with the client and handle data-related operations.</a:t>
            </a:r>
          </a:p>
          <a:p>
            <a:r>
              <a:rPr lang="en-US" dirty="0"/>
              <a:t>Regions handle read and write requests for all the regions under it.</a:t>
            </a:r>
          </a:p>
          <a:p>
            <a:r>
              <a:rPr lang="en-US" dirty="0"/>
              <a:t>They decide the size of the region by following the region size thresholds.</a:t>
            </a:r>
          </a:p>
          <a:p>
            <a:endParaRPr lang="en-US" dirty="0"/>
          </a:p>
        </p:txBody>
      </p:sp>
    </p:spTree>
    <p:extLst>
      <p:ext uri="{BB962C8B-B14F-4D97-AF65-F5344CB8AC3E}">
        <p14:creationId xmlns:p14="http://schemas.microsoft.com/office/powerpoint/2010/main" val="361713880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892969" y="892969"/>
            <a:ext cx="10406063" cy="5072063"/>
          </a:xfrm>
        </p:spPr>
        <p:txBody>
          <a:bodyPr>
            <a:normAutofit fontScale="92500" lnSpcReduction="20000"/>
          </a:bodyPr>
          <a:lstStyle/>
          <a:p>
            <a:pPr marL="0" indent="0">
              <a:buNone/>
            </a:pPr>
            <a:r>
              <a:rPr lang="en-US" dirty="0"/>
              <a:t>A region server contain regions and stores as shown below:</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err="1"/>
              <a:t>Memstore</a:t>
            </a:r>
            <a:r>
              <a:rPr lang="en-US" dirty="0"/>
              <a:t> is just like a cache memory. Anything that is entered into the HBase is stored here initially. Later, the data is transferred and saved in </a:t>
            </a:r>
            <a:r>
              <a:rPr lang="en-US" dirty="0" err="1"/>
              <a:t>Hfiles</a:t>
            </a:r>
            <a:r>
              <a:rPr lang="en-US" dirty="0"/>
              <a:t> as blocks and the </a:t>
            </a:r>
            <a:r>
              <a:rPr lang="en-US" dirty="0" err="1"/>
              <a:t>memstore</a:t>
            </a:r>
            <a:r>
              <a:rPr lang="en-US" dirty="0"/>
              <a:t> is flushed.</a:t>
            </a:r>
          </a:p>
        </p:txBody>
      </p:sp>
      <p:pic>
        <p:nvPicPr>
          <p:cNvPr id="5" name="Picture 4"/>
          <p:cNvPicPr>
            <a:picLocks noChangeAspect="1"/>
          </p:cNvPicPr>
          <p:nvPr/>
        </p:nvPicPr>
        <p:blipFill>
          <a:blip r:embed="rId2"/>
          <a:stretch>
            <a:fillRect/>
          </a:stretch>
        </p:blipFill>
        <p:spPr>
          <a:xfrm>
            <a:off x="4288868" y="1404755"/>
            <a:ext cx="3390900" cy="3114675"/>
          </a:xfrm>
          <a:prstGeom prst="rect">
            <a:avLst/>
          </a:prstGeom>
        </p:spPr>
      </p:pic>
    </p:spTree>
    <p:extLst>
      <p:ext uri="{BB962C8B-B14F-4D97-AF65-F5344CB8AC3E}">
        <p14:creationId xmlns:p14="http://schemas.microsoft.com/office/powerpoint/2010/main" val="196089958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pic>
        <p:nvPicPr>
          <p:cNvPr id="3" name="Picture 2"/>
          <p:cNvPicPr>
            <a:picLocks noChangeAspect="1"/>
          </p:cNvPicPr>
          <p:nvPr/>
        </p:nvPicPr>
        <p:blipFill rotWithShape="1">
          <a:blip r:embed="rId2"/>
          <a:srcRect t="18440" b="4870"/>
          <a:stretch/>
        </p:blipFill>
        <p:spPr>
          <a:xfrm>
            <a:off x="0" y="1264596"/>
            <a:ext cx="12192000" cy="5259421"/>
          </a:xfrm>
          <a:prstGeom prst="rect">
            <a:avLst/>
          </a:prstGeom>
        </p:spPr>
      </p:pic>
    </p:spTree>
    <p:extLst>
      <p:ext uri="{BB962C8B-B14F-4D97-AF65-F5344CB8AC3E}">
        <p14:creationId xmlns:p14="http://schemas.microsoft.com/office/powerpoint/2010/main" val="218011733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Zookeeper</a:t>
            </a:r>
          </a:p>
        </p:txBody>
      </p:sp>
      <p:sp>
        <p:nvSpPr>
          <p:cNvPr id="4" name="Text Placeholder 3"/>
          <p:cNvSpPr>
            <a:spLocks noGrp="1"/>
          </p:cNvSpPr>
          <p:nvPr>
            <p:ph type="body" idx="1"/>
          </p:nvPr>
        </p:nvSpPr>
        <p:spPr/>
        <p:txBody>
          <a:bodyPr>
            <a:normAutofit fontScale="92500" lnSpcReduction="10000"/>
          </a:bodyPr>
          <a:lstStyle/>
          <a:p>
            <a:r>
              <a:rPr lang="en-US" dirty="0"/>
              <a:t>Zookeeper is an open-source project that provides services like maintaining configuration information, naming, providing distributed synchronization, etc.</a:t>
            </a:r>
          </a:p>
          <a:p>
            <a:r>
              <a:rPr lang="en-US" dirty="0"/>
              <a:t>Zookeeper has ephemeral nodes representing different region servers. Master servers use these nodes to discover available servers.</a:t>
            </a:r>
          </a:p>
          <a:p>
            <a:r>
              <a:rPr lang="en-US" dirty="0"/>
              <a:t>In addition to availability, the nodes are also used to track server failures or network partitions.</a:t>
            </a:r>
          </a:p>
          <a:p>
            <a:r>
              <a:rPr lang="en-US" dirty="0"/>
              <a:t>Clients communicate with region servers via zookeeper.</a:t>
            </a:r>
          </a:p>
          <a:p>
            <a:r>
              <a:rPr lang="en-US" dirty="0"/>
              <a:t>In pseudo and standalone modes, HBase itself will take care of zookeeper.</a:t>
            </a:r>
          </a:p>
        </p:txBody>
      </p:sp>
    </p:spTree>
    <p:extLst>
      <p:ext uri="{BB962C8B-B14F-4D97-AF65-F5344CB8AC3E}">
        <p14:creationId xmlns:p14="http://schemas.microsoft.com/office/powerpoint/2010/main" val="120242519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INSTALLATION</a:t>
            </a:r>
          </a:p>
        </p:txBody>
      </p:sp>
    </p:spTree>
    <p:extLst>
      <p:ext uri="{BB962C8B-B14F-4D97-AF65-F5344CB8AC3E}">
        <p14:creationId xmlns:p14="http://schemas.microsoft.com/office/powerpoint/2010/main" val="384889176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219" b="1" dirty="0">
                <a:latin typeface="Times New Roman" panose="02020603050405020304" pitchFamily="18" charset="0"/>
                <a:cs typeface="Times New Roman" panose="02020603050405020304" pitchFamily="18" charset="0"/>
              </a:rPr>
              <a:t>Outline</a:t>
            </a:r>
            <a:endParaRPr lang="zh-CN" altLang="en-US" sz="4219"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2193727" y="2937037"/>
            <a:ext cx="7804547" cy="1678016"/>
          </a:xfrm>
        </p:spPr>
        <p:txBody>
          <a:bodyPr>
            <a:noAutofit/>
          </a:bodyPr>
          <a:lstStyle/>
          <a:p>
            <a:pPr>
              <a:spcBef>
                <a:spcPts val="844"/>
              </a:spcBef>
            </a:pPr>
            <a:r>
              <a:rPr lang="en-US" altLang="zh-CN" dirty="0">
                <a:latin typeface="Times New Roman" panose="02020603050405020304" pitchFamily="18" charset="0"/>
                <a:cs typeface="Times New Roman" panose="02020603050405020304" pitchFamily="18" charset="0"/>
              </a:rPr>
              <a:t>Introduction</a:t>
            </a:r>
          </a:p>
          <a:p>
            <a:pPr>
              <a:spcBef>
                <a:spcPts val="844"/>
              </a:spcBef>
            </a:pPr>
            <a:r>
              <a:rPr lang="en-US" altLang="zh-CN" dirty="0">
                <a:latin typeface="Times New Roman" panose="02020603050405020304" pitchFamily="18" charset="0"/>
                <a:cs typeface="Times New Roman" panose="02020603050405020304" pitchFamily="18" charset="0"/>
              </a:rPr>
              <a:t>Architecture</a:t>
            </a:r>
          </a:p>
          <a:p>
            <a:pPr>
              <a:spcBef>
                <a:spcPts val="844"/>
              </a:spcBef>
            </a:pPr>
            <a:r>
              <a:rPr lang="en-US" altLang="zh-CN" dirty="0">
                <a:latin typeface="Times New Roman" panose="02020603050405020304" pitchFamily="18" charset="0"/>
                <a:cs typeface="Times New Roman" panose="02020603050405020304" pitchFamily="18" charset="0"/>
              </a:rPr>
              <a:t>Installation</a:t>
            </a:r>
          </a:p>
          <a:p>
            <a:pPr>
              <a:spcBef>
                <a:spcPts val="844"/>
              </a:spcBef>
            </a:pPr>
            <a:r>
              <a:rPr lang="en-US" dirty="0">
                <a:latin typeface="Times New Roman" panose="02020603050405020304" pitchFamily="18" charset="0"/>
                <a:cs typeface="Times New Roman" panose="02020603050405020304" pitchFamily="18" charset="0"/>
              </a:rPr>
              <a:t>HBase - Shell</a:t>
            </a:r>
          </a:p>
          <a:p>
            <a:pPr>
              <a:spcBef>
                <a:spcPts val="844"/>
              </a:spcBef>
            </a:pPr>
            <a:r>
              <a:rPr lang="en-US" altLang="zh-CN" dirty="0">
                <a:latin typeface="Times New Roman" panose="02020603050405020304" pitchFamily="18" charset="0"/>
                <a:cs typeface="Times New Roman" panose="02020603050405020304" pitchFamily="18" charset="0"/>
              </a:rPr>
              <a:t>HBase - </a:t>
            </a:r>
            <a:r>
              <a:rPr lang="en-US" dirty="0">
                <a:latin typeface="Times New Roman" panose="02020603050405020304" pitchFamily="18" charset="0"/>
                <a:cs typeface="Times New Roman" panose="02020603050405020304" pitchFamily="18" charset="0"/>
              </a:rPr>
              <a:t>Admin API</a:t>
            </a:r>
            <a:endParaRPr lang="en-US" altLang="zh-CN" dirty="0">
              <a:latin typeface="Times New Roman" panose="02020603050405020304" pitchFamily="18" charset="0"/>
              <a:cs typeface="Times New Roman" panose="02020603050405020304" pitchFamily="18" charset="0"/>
            </a:endParaRPr>
          </a:p>
          <a:p>
            <a:pPr>
              <a:spcBef>
                <a:spcPts val="844"/>
              </a:spcBef>
            </a:pPr>
            <a:r>
              <a:rPr lang="en-US" dirty="0">
                <a:latin typeface="Times New Roman" panose="02020603050405020304" pitchFamily="18" charset="0"/>
                <a:cs typeface="Times New Roman" panose="02020603050405020304" pitchFamily="18" charset="0"/>
              </a:rPr>
              <a:t>Table Operations</a:t>
            </a:r>
            <a:endParaRPr lang="en-US" altLang="zh-CN" dirty="0">
              <a:latin typeface="Times New Roman" panose="02020603050405020304" pitchFamily="18" charset="0"/>
              <a:cs typeface="Times New Roman" panose="02020603050405020304" pitchFamily="18" charset="0"/>
            </a:endParaRPr>
          </a:p>
          <a:p>
            <a:pPr>
              <a:spcBef>
                <a:spcPts val="844"/>
              </a:spcBef>
            </a:pPr>
            <a:r>
              <a:rPr lang="en-US" altLang="zh-CN" dirty="0">
                <a:latin typeface="Times New Roman" panose="02020603050405020304" pitchFamily="18" charset="0"/>
                <a:cs typeface="Times New Roman" panose="02020603050405020304" pitchFamily="18" charset="0"/>
              </a:rPr>
              <a:t>Data Operations</a:t>
            </a:r>
          </a:p>
          <a:p>
            <a:pPr>
              <a:spcBef>
                <a:spcPts val="844"/>
              </a:spcBef>
            </a:pPr>
            <a:r>
              <a:rPr lang="en-US" dirty="0">
                <a:latin typeface="Times New Roman" panose="02020603050405020304" pitchFamily="18" charset="0"/>
                <a:cs typeface="Times New Roman" panose="02020603050405020304" pitchFamily="18" charset="0"/>
              </a:rPr>
              <a:t>Security</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000407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Installing JAVA</a:t>
            </a:r>
          </a:p>
        </p:txBody>
      </p:sp>
      <p:sp>
        <p:nvSpPr>
          <p:cNvPr id="7" name="Text Placeholder 6"/>
          <p:cNvSpPr>
            <a:spLocks noGrp="1"/>
          </p:cNvSpPr>
          <p:nvPr>
            <p:ph type="body" idx="1"/>
          </p:nvPr>
        </p:nvSpPr>
        <p:spPr/>
        <p:txBody>
          <a:bodyPr>
            <a:normAutofit/>
          </a:bodyPr>
          <a:lstStyle/>
          <a:p>
            <a:pPr marL="0" indent="0">
              <a:buNone/>
            </a:pPr>
            <a:r>
              <a:rPr lang="en-US" dirty="0"/>
              <a:t>Java is the main prerequisite for Hadoop and HBase. First of all, you should verify the existence of java in your system using “java -version”. The syntax of java version command is given below.</a:t>
            </a:r>
          </a:p>
          <a:p>
            <a:pPr marL="0" indent="0">
              <a:buNone/>
            </a:pPr>
            <a:endParaRPr lang="en-US" dirty="0"/>
          </a:p>
          <a:p>
            <a:pPr marL="0" indent="0">
              <a:buNone/>
            </a:pPr>
            <a:r>
              <a:rPr lang="en-US" dirty="0"/>
              <a:t>If everything works fine, it will give you the following output.</a:t>
            </a:r>
          </a:p>
          <a:p>
            <a:pPr marL="0" indent="0">
              <a:buNone/>
            </a:pPr>
            <a:endParaRPr lang="en-US" dirty="0"/>
          </a:p>
          <a:p>
            <a:pPr marL="0" indent="0">
              <a:buNone/>
            </a:pPr>
            <a:endParaRPr lang="en-US" dirty="0"/>
          </a:p>
        </p:txBody>
      </p:sp>
      <p:pic>
        <p:nvPicPr>
          <p:cNvPr id="10" name="Picture 9">
            <a:extLst>
              <a:ext uri="{FF2B5EF4-FFF2-40B4-BE49-F238E27FC236}">
                <a16:creationId xmlns:a16="http://schemas.microsoft.com/office/drawing/2014/main" id="{57301C38-E4DC-4018-A99F-722A1D916CC8}"/>
              </a:ext>
            </a:extLst>
          </p:cNvPr>
          <p:cNvPicPr>
            <a:picLocks noChangeAspect="1"/>
          </p:cNvPicPr>
          <p:nvPr/>
        </p:nvPicPr>
        <p:blipFill>
          <a:blip r:embed="rId2"/>
          <a:stretch>
            <a:fillRect/>
          </a:stretch>
        </p:blipFill>
        <p:spPr>
          <a:xfrm>
            <a:off x="892969" y="3591247"/>
            <a:ext cx="6609353" cy="299624"/>
          </a:xfrm>
          <a:prstGeom prst="rect">
            <a:avLst/>
          </a:prstGeom>
        </p:spPr>
      </p:pic>
      <p:pic>
        <p:nvPicPr>
          <p:cNvPr id="11" name="Picture 10">
            <a:extLst>
              <a:ext uri="{FF2B5EF4-FFF2-40B4-BE49-F238E27FC236}">
                <a16:creationId xmlns:a16="http://schemas.microsoft.com/office/drawing/2014/main" id="{8E8A227D-4E34-4139-8446-C50100AFBCE0}"/>
              </a:ext>
            </a:extLst>
          </p:cNvPr>
          <p:cNvPicPr>
            <a:picLocks noChangeAspect="1"/>
          </p:cNvPicPr>
          <p:nvPr/>
        </p:nvPicPr>
        <p:blipFill>
          <a:blip r:embed="rId3"/>
          <a:stretch>
            <a:fillRect/>
          </a:stretch>
        </p:blipFill>
        <p:spPr>
          <a:xfrm>
            <a:off x="892969" y="5016194"/>
            <a:ext cx="9318441" cy="786822"/>
          </a:xfrm>
          <a:prstGeom prst="rect">
            <a:avLst/>
          </a:prstGeom>
        </p:spPr>
      </p:pic>
    </p:spTree>
    <p:extLst>
      <p:ext uri="{BB962C8B-B14F-4D97-AF65-F5344CB8AC3E}">
        <p14:creationId xmlns:p14="http://schemas.microsoft.com/office/powerpoint/2010/main" val="122375075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lnSpcReduction="10000"/>
          </a:bodyPr>
          <a:lstStyle/>
          <a:p>
            <a:pPr marL="0" indent="0">
              <a:buNone/>
            </a:pPr>
            <a:r>
              <a:rPr lang="en-US" dirty="0"/>
              <a:t>If JAVA is not installed in your system, then follow the following steps for installing JAVA:</a:t>
            </a:r>
          </a:p>
          <a:p>
            <a:pPr marL="0" indent="0">
              <a:buNone/>
            </a:pPr>
            <a:r>
              <a:rPr lang="en-US" b="1" dirty="0"/>
              <a:t>Step 1</a:t>
            </a:r>
          </a:p>
          <a:p>
            <a:pPr marL="0" indent="0">
              <a:buNone/>
            </a:pPr>
            <a:r>
              <a:rPr lang="en-US" sz="2000" dirty="0"/>
              <a:t>Update the source list</a:t>
            </a:r>
          </a:p>
          <a:p>
            <a:pPr marL="0" indent="0">
              <a:buNone/>
            </a:pPr>
            <a:r>
              <a:rPr lang="en-US" sz="1800" i="1" dirty="0" err="1"/>
              <a:t>sudo</a:t>
            </a:r>
            <a:r>
              <a:rPr lang="en-US" sz="1800" i="1" dirty="0"/>
              <a:t> apt-get update</a:t>
            </a:r>
          </a:p>
          <a:p>
            <a:pPr marL="0" lvl="0" indent="0">
              <a:buNone/>
            </a:pPr>
            <a:r>
              <a:rPr lang="en-US" b="1" dirty="0"/>
              <a:t>Step 2</a:t>
            </a:r>
          </a:p>
          <a:p>
            <a:pPr marL="0" indent="0">
              <a:buNone/>
            </a:pPr>
            <a:r>
              <a:rPr lang="en-US" sz="2000" dirty="0"/>
              <a:t>Download and install </a:t>
            </a:r>
            <a:r>
              <a:rPr lang="en-US" sz="2000" dirty="0" err="1"/>
              <a:t>jdk</a:t>
            </a:r>
            <a:endParaRPr lang="en-US" sz="2000" dirty="0"/>
          </a:p>
          <a:p>
            <a:pPr marL="0" indent="0">
              <a:buNone/>
            </a:pPr>
            <a:r>
              <a:rPr lang="en-US" sz="1800" i="1" dirty="0" err="1"/>
              <a:t>sudo</a:t>
            </a:r>
            <a:r>
              <a:rPr lang="en-US" sz="1800" i="1" dirty="0"/>
              <a:t> apt-get install openjdk-8-jdk</a:t>
            </a:r>
          </a:p>
        </p:txBody>
      </p:sp>
    </p:spTree>
    <p:extLst>
      <p:ext uri="{BB962C8B-B14F-4D97-AF65-F5344CB8AC3E}">
        <p14:creationId xmlns:p14="http://schemas.microsoft.com/office/powerpoint/2010/main" val="423598268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0" lvl="0" indent="0">
              <a:buNone/>
            </a:pPr>
            <a:r>
              <a:rPr lang="en-US" b="1" dirty="0"/>
              <a:t>Step 3</a:t>
            </a:r>
          </a:p>
          <a:p>
            <a:pPr marL="0" lvl="0" indent="0">
              <a:buNone/>
            </a:pPr>
            <a:r>
              <a:rPr lang="en-US" sz="2000" dirty="0"/>
              <a:t>For setting up PATH and JAVA_HOME variables, add the following commands to ~/.</a:t>
            </a:r>
            <a:r>
              <a:rPr lang="en-US" sz="2000" dirty="0" err="1"/>
              <a:t>bashrc</a:t>
            </a:r>
            <a:r>
              <a:rPr lang="en-US" sz="2000" dirty="0"/>
              <a:t> file.</a:t>
            </a:r>
          </a:p>
          <a:p>
            <a:pPr marL="0" lvl="0" indent="0">
              <a:buNone/>
            </a:pPr>
            <a:r>
              <a:rPr lang="en-US" sz="1800" i="1" dirty="0" err="1"/>
              <a:t>sudo</a:t>
            </a:r>
            <a:r>
              <a:rPr lang="en-US" sz="1800" i="1" dirty="0"/>
              <a:t> </a:t>
            </a:r>
            <a:r>
              <a:rPr lang="en-US" sz="1800" i="1" dirty="0" err="1"/>
              <a:t>gedit</a:t>
            </a:r>
            <a:r>
              <a:rPr lang="en-US" sz="1800" i="1" dirty="0"/>
              <a:t> ~/.</a:t>
            </a:r>
            <a:r>
              <a:rPr lang="en-US" sz="1800" i="1" dirty="0" err="1"/>
              <a:t>bashrc</a:t>
            </a:r>
            <a:endParaRPr lang="en-US" sz="1800" i="1" dirty="0"/>
          </a:p>
          <a:p>
            <a:pPr marL="0" lvl="0" indent="0">
              <a:buNone/>
            </a:pPr>
            <a:r>
              <a:rPr lang="en-US" sz="1800" i="1" dirty="0"/>
              <a:t>export JAVA_HOME=/</a:t>
            </a:r>
            <a:r>
              <a:rPr lang="en-US" sz="1800" i="1" dirty="0" err="1"/>
              <a:t>usr</a:t>
            </a:r>
            <a:r>
              <a:rPr lang="en-US" sz="1800" i="1" dirty="0"/>
              <a:t>/lib/</a:t>
            </a:r>
            <a:r>
              <a:rPr lang="en-US" sz="1800" i="1" dirty="0" err="1"/>
              <a:t>jvm</a:t>
            </a:r>
            <a:r>
              <a:rPr lang="en-US" sz="1800" i="1" dirty="0"/>
              <a:t>/java-8-openjdk-amd64</a:t>
            </a:r>
          </a:p>
          <a:p>
            <a:pPr marL="0" lvl="0" indent="0">
              <a:buNone/>
            </a:pPr>
            <a:r>
              <a:rPr lang="en-US" sz="2000" dirty="0"/>
              <a:t>Now apply all the changes into the current running system with following command:</a:t>
            </a:r>
          </a:p>
          <a:p>
            <a:pPr marL="0" lvl="0" indent="0">
              <a:buNone/>
            </a:pPr>
            <a:r>
              <a:rPr lang="en-US" sz="1800" i="1" dirty="0"/>
              <a:t>source ~/.</a:t>
            </a:r>
            <a:r>
              <a:rPr lang="en-US" sz="1800" i="1" dirty="0" err="1"/>
              <a:t>bashrc</a:t>
            </a:r>
            <a:endParaRPr lang="en-US" sz="1800" i="1" dirty="0"/>
          </a:p>
          <a:p>
            <a:pPr marL="0" lvl="0" indent="0">
              <a:buNone/>
            </a:pPr>
            <a:r>
              <a:rPr lang="en-US" sz="2000" dirty="0"/>
              <a:t>Now verify the </a:t>
            </a:r>
            <a:r>
              <a:rPr lang="en-US" sz="2000" b="1" dirty="0"/>
              <a:t>java -version</a:t>
            </a:r>
            <a:r>
              <a:rPr lang="en-US" sz="2000" dirty="0"/>
              <a:t> command from the terminal.</a:t>
            </a:r>
          </a:p>
        </p:txBody>
      </p:sp>
    </p:spTree>
    <p:extLst>
      <p:ext uri="{BB962C8B-B14F-4D97-AF65-F5344CB8AC3E}">
        <p14:creationId xmlns:p14="http://schemas.microsoft.com/office/powerpoint/2010/main" val="262231231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35C6FB-DAD1-49C1-B055-99CFEE23D6A2}"/>
              </a:ext>
            </a:extLst>
          </p:cNvPr>
          <p:cNvSpPr>
            <a:spLocks noGrp="1"/>
          </p:cNvSpPr>
          <p:nvPr>
            <p:ph type="body" idx="1"/>
          </p:nvPr>
        </p:nvSpPr>
        <p:spPr/>
        <p:txBody>
          <a:bodyPr>
            <a:normAutofit/>
          </a:bodyPr>
          <a:lstStyle/>
          <a:p>
            <a:pPr marL="0" indent="0">
              <a:buNone/>
            </a:pPr>
            <a:r>
              <a:rPr lang="en-US" sz="2400" b="1" dirty="0"/>
              <a:t>Adding a dedicated Hadoop user</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pic>
        <p:nvPicPr>
          <p:cNvPr id="3" name="Picture 2">
            <a:extLst>
              <a:ext uri="{FF2B5EF4-FFF2-40B4-BE49-F238E27FC236}">
                <a16:creationId xmlns:a16="http://schemas.microsoft.com/office/drawing/2014/main" id="{134F967F-16A3-4C3F-959D-D8567040F544}"/>
              </a:ext>
            </a:extLst>
          </p:cNvPr>
          <p:cNvPicPr>
            <a:picLocks noChangeAspect="1"/>
          </p:cNvPicPr>
          <p:nvPr/>
        </p:nvPicPr>
        <p:blipFill>
          <a:blip r:embed="rId2"/>
          <a:stretch>
            <a:fillRect/>
          </a:stretch>
        </p:blipFill>
        <p:spPr>
          <a:xfrm>
            <a:off x="892969" y="1993641"/>
            <a:ext cx="7973397" cy="3845326"/>
          </a:xfrm>
          <a:prstGeom prst="rect">
            <a:avLst/>
          </a:prstGeom>
        </p:spPr>
      </p:pic>
    </p:spTree>
    <p:extLst>
      <p:ext uri="{BB962C8B-B14F-4D97-AF65-F5344CB8AC3E}">
        <p14:creationId xmlns:p14="http://schemas.microsoft.com/office/powerpoint/2010/main" val="110288332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018E5B-D727-49A6-BD62-77C0E79BDC70}"/>
              </a:ext>
            </a:extLst>
          </p:cNvPr>
          <p:cNvSpPr>
            <a:spLocks noGrp="1"/>
          </p:cNvSpPr>
          <p:nvPr>
            <p:ph type="body" idx="1"/>
          </p:nvPr>
        </p:nvSpPr>
        <p:spPr/>
        <p:txBody>
          <a:bodyPr>
            <a:normAutofit/>
          </a:bodyPr>
          <a:lstStyle/>
          <a:p>
            <a:pPr marL="0" indent="0">
              <a:buNone/>
            </a:pPr>
            <a:r>
              <a:rPr lang="en-US" sz="2400" b="1" dirty="0"/>
              <a:t>Installing SSH</a:t>
            </a:r>
          </a:p>
          <a:p>
            <a:pPr marL="0" indent="0">
              <a:buNone/>
            </a:pPr>
            <a:r>
              <a:rPr lang="en-US" sz="2000" dirty="0" err="1"/>
              <a:t>ssh</a:t>
            </a:r>
            <a:r>
              <a:rPr lang="en-US" sz="2000" dirty="0"/>
              <a:t> has two main components:</a:t>
            </a:r>
          </a:p>
          <a:p>
            <a:pPr marL="457200" indent="-457200">
              <a:buFont typeface="+mj-lt"/>
              <a:buAutoNum type="arabicPeriod"/>
            </a:pPr>
            <a:r>
              <a:rPr lang="en-US" sz="2000" dirty="0" err="1"/>
              <a:t>ssh</a:t>
            </a:r>
            <a:r>
              <a:rPr lang="en-US" sz="2000" dirty="0"/>
              <a:t> : The command we use to connect to remote machines - the client.</a:t>
            </a:r>
          </a:p>
          <a:p>
            <a:pPr marL="457200" indent="-457200">
              <a:buFont typeface="+mj-lt"/>
              <a:buAutoNum type="arabicPeriod"/>
            </a:pPr>
            <a:r>
              <a:rPr lang="en-US" sz="2000" dirty="0" err="1"/>
              <a:t>sshd</a:t>
            </a:r>
            <a:r>
              <a:rPr lang="en-US" sz="2000" dirty="0"/>
              <a:t> : The daemon that is running on the server and allows clients to connect to the server.</a:t>
            </a:r>
          </a:p>
          <a:p>
            <a:pPr marL="0" indent="0">
              <a:buNone/>
            </a:pPr>
            <a:r>
              <a:rPr lang="en-US" sz="2000" dirty="0"/>
              <a:t>The </a:t>
            </a:r>
            <a:r>
              <a:rPr lang="en-US" sz="2000" dirty="0" err="1"/>
              <a:t>ssh</a:t>
            </a:r>
            <a:r>
              <a:rPr lang="en-US" sz="2000" dirty="0"/>
              <a:t> is pre-enabled on Linux, but in order to start </a:t>
            </a:r>
            <a:r>
              <a:rPr lang="en-US" sz="2000" dirty="0" err="1"/>
              <a:t>sshd</a:t>
            </a:r>
            <a:r>
              <a:rPr lang="en-US" sz="2000" dirty="0"/>
              <a:t> daemon, we need to install </a:t>
            </a:r>
            <a:r>
              <a:rPr lang="en-US" sz="2000" dirty="0" err="1"/>
              <a:t>ssh</a:t>
            </a:r>
            <a:r>
              <a:rPr lang="en-US" sz="2000" dirty="0"/>
              <a:t> first. Use this command to do that :</a:t>
            </a:r>
          </a:p>
          <a:p>
            <a:pPr marL="0" indent="0">
              <a:buNone/>
            </a:pPr>
            <a:endParaRPr lang="en-US" sz="2000" dirty="0"/>
          </a:p>
          <a:p>
            <a:pPr marL="0" indent="0">
              <a:buNone/>
            </a:pPr>
            <a:endParaRPr lang="en-US" sz="2400" dirty="0"/>
          </a:p>
        </p:txBody>
      </p:sp>
      <p:pic>
        <p:nvPicPr>
          <p:cNvPr id="3" name="Picture 2">
            <a:extLst>
              <a:ext uri="{FF2B5EF4-FFF2-40B4-BE49-F238E27FC236}">
                <a16:creationId xmlns:a16="http://schemas.microsoft.com/office/drawing/2014/main" id="{0F504FB1-EC63-4925-A0D1-8D32EB669900}"/>
              </a:ext>
            </a:extLst>
          </p:cNvPr>
          <p:cNvPicPr>
            <a:picLocks noChangeAspect="1"/>
          </p:cNvPicPr>
          <p:nvPr/>
        </p:nvPicPr>
        <p:blipFill>
          <a:blip r:embed="rId2"/>
          <a:stretch>
            <a:fillRect/>
          </a:stretch>
        </p:blipFill>
        <p:spPr>
          <a:xfrm>
            <a:off x="892969" y="5134752"/>
            <a:ext cx="8462837" cy="342317"/>
          </a:xfrm>
          <a:prstGeom prst="rect">
            <a:avLst/>
          </a:prstGeom>
        </p:spPr>
      </p:pic>
    </p:spTree>
    <p:extLst>
      <p:ext uri="{BB962C8B-B14F-4D97-AF65-F5344CB8AC3E}">
        <p14:creationId xmlns:p14="http://schemas.microsoft.com/office/powerpoint/2010/main" val="297120369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2B94BB-0056-423D-8D3C-399C1042D454}"/>
              </a:ext>
            </a:extLst>
          </p:cNvPr>
          <p:cNvSpPr>
            <a:spLocks noGrp="1"/>
          </p:cNvSpPr>
          <p:nvPr>
            <p:ph type="body" idx="1"/>
          </p:nvPr>
        </p:nvSpPr>
        <p:spPr/>
        <p:txBody>
          <a:bodyPr>
            <a:normAutofit/>
          </a:bodyPr>
          <a:lstStyle/>
          <a:p>
            <a:pPr marL="0" indent="0">
              <a:buNone/>
            </a:pPr>
            <a:r>
              <a:rPr lang="en-US" sz="2800" b="1" dirty="0"/>
              <a:t>Create and Setup SSH Certificates</a:t>
            </a:r>
          </a:p>
          <a:p>
            <a:pPr marL="0" indent="0">
              <a:buNone/>
            </a:pPr>
            <a:r>
              <a:rPr lang="en-US" sz="2000" dirty="0"/>
              <a:t>Hadoop requires SSH access to manage its nodes, i.e. remote machines plus our local machine. For our single-node setup of Hadoop, we therefore need to configure SSH access to localhost.</a:t>
            </a:r>
          </a:p>
          <a:p>
            <a:pPr marL="0" indent="0">
              <a:buNone/>
            </a:pPr>
            <a:r>
              <a:rPr lang="en-US" sz="2000" dirty="0"/>
              <a:t>So, we need to have SSH up and running on our machine and configured it to allow SSH public key authentication.</a:t>
            </a:r>
          </a:p>
          <a:p>
            <a:pPr marL="0" indent="0">
              <a:buNone/>
            </a:pPr>
            <a:r>
              <a:rPr lang="en-US" sz="2000" dirty="0"/>
              <a:t>Hadoop uses SSH (to access its nodes) which would normally require the user to enter a password. However, this requirement can be eliminated by creating and setting up SSH certificates using the following commands. If asked for a filename just leave it blank and press the enter key to continue.</a:t>
            </a:r>
            <a:endParaRPr lang="en-US" sz="2400" dirty="0"/>
          </a:p>
          <a:p>
            <a:pPr marL="0" indent="0">
              <a:buNone/>
            </a:pPr>
            <a:endParaRPr lang="en-US" sz="2000" dirty="0"/>
          </a:p>
        </p:txBody>
      </p:sp>
    </p:spTree>
    <p:extLst>
      <p:ext uri="{BB962C8B-B14F-4D97-AF65-F5344CB8AC3E}">
        <p14:creationId xmlns:p14="http://schemas.microsoft.com/office/powerpoint/2010/main" val="105889528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A85CD-8A59-49AE-902D-D11BD4C272CF}"/>
              </a:ext>
            </a:extLst>
          </p:cNvPr>
          <p:cNvSpPr>
            <a:spLocks noGrp="1"/>
          </p:cNvSpPr>
          <p:nvPr>
            <p:ph type="body" idx="1"/>
          </p:nvPr>
        </p:nvSpPr>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000" dirty="0"/>
              <a:t>The second command adds the newly created key to the list of authorized keys so that Hadoop can use </a:t>
            </a:r>
            <a:r>
              <a:rPr lang="en-US" sz="2000" dirty="0" err="1"/>
              <a:t>ssh</a:t>
            </a:r>
            <a:r>
              <a:rPr lang="en-US" sz="2000" dirty="0"/>
              <a:t> without prompting for a password.</a:t>
            </a:r>
          </a:p>
        </p:txBody>
      </p:sp>
      <p:pic>
        <p:nvPicPr>
          <p:cNvPr id="4" name="Picture 3">
            <a:extLst>
              <a:ext uri="{FF2B5EF4-FFF2-40B4-BE49-F238E27FC236}">
                <a16:creationId xmlns:a16="http://schemas.microsoft.com/office/drawing/2014/main" id="{E42ACAE2-5E35-48A4-9283-585A6FA7A2EF}"/>
              </a:ext>
            </a:extLst>
          </p:cNvPr>
          <p:cNvPicPr>
            <a:picLocks noChangeAspect="1"/>
          </p:cNvPicPr>
          <p:nvPr/>
        </p:nvPicPr>
        <p:blipFill>
          <a:blip r:embed="rId2"/>
          <a:stretch>
            <a:fillRect/>
          </a:stretch>
        </p:blipFill>
        <p:spPr>
          <a:xfrm>
            <a:off x="892969" y="636362"/>
            <a:ext cx="9872663" cy="4297652"/>
          </a:xfrm>
          <a:prstGeom prst="rect">
            <a:avLst/>
          </a:prstGeom>
        </p:spPr>
      </p:pic>
    </p:spTree>
    <p:extLst>
      <p:ext uri="{BB962C8B-B14F-4D97-AF65-F5344CB8AC3E}">
        <p14:creationId xmlns:p14="http://schemas.microsoft.com/office/powerpoint/2010/main" val="346681476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Hadoop Download</a:t>
            </a:r>
          </a:p>
        </p:txBody>
      </p:sp>
      <p:sp>
        <p:nvSpPr>
          <p:cNvPr id="4" name="Text Placeholder 3"/>
          <p:cNvSpPr>
            <a:spLocks noGrp="1"/>
          </p:cNvSpPr>
          <p:nvPr>
            <p:ph type="body" idx="1"/>
          </p:nvPr>
        </p:nvSpPr>
        <p:spPr>
          <a:xfrm>
            <a:off x="892968" y="933152"/>
            <a:ext cx="10406063" cy="4420195"/>
          </a:xfrm>
        </p:spPr>
        <p:txBody>
          <a:bodyPr/>
          <a:lstStyle/>
          <a:p>
            <a:pPr marL="0" indent="0">
              <a:buNone/>
            </a:pPr>
            <a:r>
              <a:rPr lang="en-US" sz="2000" dirty="0"/>
              <a:t>After installing java, you have to install Hadoop. First of all, verify the existence of Hadoop using “ Hadoop version ” command as shown below.</a:t>
            </a:r>
            <a:endParaRPr lang="en-US" dirty="0"/>
          </a:p>
          <a:p>
            <a:endParaRPr lang="en-US" dirty="0"/>
          </a:p>
          <a:p>
            <a:pPr marL="0" indent="0">
              <a:buNone/>
            </a:pPr>
            <a:r>
              <a:rPr lang="en-US" sz="2000" dirty="0"/>
              <a:t>If everything works fine, it will give you the following output.</a:t>
            </a:r>
          </a:p>
          <a:p>
            <a:pPr marL="0" indent="0">
              <a:buNone/>
            </a:pPr>
            <a:endParaRPr lang="en-US" dirty="0"/>
          </a:p>
        </p:txBody>
      </p:sp>
      <p:pic>
        <p:nvPicPr>
          <p:cNvPr id="2" name="Picture 1">
            <a:extLst>
              <a:ext uri="{FF2B5EF4-FFF2-40B4-BE49-F238E27FC236}">
                <a16:creationId xmlns:a16="http://schemas.microsoft.com/office/drawing/2014/main" id="{11A9045A-0C6D-4F49-97EC-7E2561E208BF}"/>
              </a:ext>
            </a:extLst>
          </p:cNvPr>
          <p:cNvPicPr>
            <a:picLocks noChangeAspect="1"/>
          </p:cNvPicPr>
          <p:nvPr/>
        </p:nvPicPr>
        <p:blipFill>
          <a:blip r:embed="rId2"/>
          <a:stretch>
            <a:fillRect/>
          </a:stretch>
        </p:blipFill>
        <p:spPr>
          <a:xfrm>
            <a:off x="892967" y="2657589"/>
            <a:ext cx="6830689" cy="333558"/>
          </a:xfrm>
          <a:prstGeom prst="rect">
            <a:avLst/>
          </a:prstGeom>
        </p:spPr>
      </p:pic>
      <p:pic>
        <p:nvPicPr>
          <p:cNvPr id="7" name="Picture 6">
            <a:extLst>
              <a:ext uri="{FF2B5EF4-FFF2-40B4-BE49-F238E27FC236}">
                <a16:creationId xmlns:a16="http://schemas.microsoft.com/office/drawing/2014/main" id="{D08EE953-C8DB-4E3E-AB3B-FCCA5D11D09C}"/>
              </a:ext>
            </a:extLst>
          </p:cNvPr>
          <p:cNvPicPr>
            <a:picLocks noChangeAspect="1"/>
          </p:cNvPicPr>
          <p:nvPr/>
        </p:nvPicPr>
        <p:blipFill>
          <a:blip r:embed="rId3"/>
          <a:stretch>
            <a:fillRect/>
          </a:stretch>
        </p:blipFill>
        <p:spPr>
          <a:xfrm>
            <a:off x="892967" y="4362553"/>
            <a:ext cx="10712862" cy="1170500"/>
          </a:xfrm>
          <a:prstGeom prst="rect">
            <a:avLst/>
          </a:prstGeom>
        </p:spPr>
      </p:pic>
    </p:spTree>
    <p:extLst>
      <p:ext uri="{BB962C8B-B14F-4D97-AF65-F5344CB8AC3E}">
        <p14:creationId xmlns:p14="http://schemas.microsoft.com/office/powerpoint/2010/main" val="371291539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pPr marL="0" indent="0">
              <a:buNone/>
            </a:pPr>
            <a:r>
              <a:rPr lang="en-US" dirty="0"/>
              <a:t>If your system is unable to locate Hadoop, then download Hadoop in your system. Download and extract </a:t>
            </a:r>
            <a:r>
              <a:rPr lang="en-US" dirty="0">
                <a:hlinkClick r:id="rId2"/>
              </a:rPr>
              <a:t>hadoop-2.8.0</a:t>
            </a:r>
            <a:r>
              <a:rPr lang="en-US" dirty="0"/>
              <a:t> from Apache Software Foundation using the commands on the next slide.</a:t>
            </a:r>
          </a:p>
          <a:p>
            <a:pPr marL="0" indent="0">
              <a:buNone/>
            </a:pPr>
            <a:r>
              <a:rPr lang="en-US" dirty="0"/>
              <a:t>Additionally, before we download Hadoop, we need to add our newly created user </a:t>
            </a:r>
            <a:r>
              <a:rPr lang="en-US" i="1" dirty="0"/>
              <a:t>‘</a:t>
            </a:r>
            <a:r>
              <a:rPr lang="en-US" i="1" dirty="0" err="1"/>
              <a:t>hduser</a:t>
            </a:r>
            <a:r>
              <a:rPr lang="en-US" i="1" dirty="0"/>
              <a:t>’</a:t>
            </a:r>
            <a:r>
              <a:rPr lang="en-US" dirty="0"/>
              <a:t> to the </a:t>
            </a:r>
            <a:r>
              <a:rPr lang="en-US" dirty="0" err="1"/>
              <a:t>sudoers</a:t>
            </a:r>
            <a:r>
              <a:rPr lang="en-US" dirty="0"/>
              <a:t> list so that we can perform operations on that user.</a:t>
            </a:r>
          </a:p>
          <a:p>
            <a:pPr marL="0" indent="0">
              <a:buNone/>
            </a:pPr>
            <a:r>
              <a:rPr lang="en-US" dirty="0"/>
              <a:t>The commands to add </a:t>
            </a:r>
            <a:r>
              <a:rPr lang="en-US" i="1" dirty="0"/>
              <a:t>‘</a:t>
            </a:r>
            <a:r>
              <a:rPr lang="en-US" i="1" dirty="0" err="1"/>
              <a:t>hduser</a:t>
            </a:r>
            <a:r>
              <a:rPr lang="en-US" i="1" dirty="0"/>
              <a:t>’</a:t>
            </a:r>
            <a:r>
              <a:rPr lang="en-US" dirty="0"/>
              <a:t> to </a:t>
            </a:r>
            <a:r>
              <a:rPr lang="en-US" dirty="0" err="1"/>
              <a:t>sudoers</a:t>
            </a:r>
            <a:r>
              <a:rPr lang="en-US" dirty="0"/>
              <a:t> list is also given on the next slide.</a:t>
            </a:r>
          </a:p>
        </p:txBody>
      </p:sp>
    </p:spTree>
    <p:extLst>
      <p:ext uri="{BB962C8B-B14F-4D97-AF65-F5344CB8AC3E}">
        <p14:creationId xmlns:p14="http://schemas.microsoft.com/office/powerpoint/2010/main" val="392288680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10CCAC-B115-4CEB-A1C3-659562EE802D}"/>
              </a:ext>
            </a:extLst>
          </p:cNvPr>
          <p:cNvPicPr>
            <a:picLocks noChangeAspect="1"/>
          </p:cNvPicPr>
          <p:nvPr/>
        </p:nvPicPr>
        <p:blipFill>
          <a:blip r:embed="rId2"/>
          <a:stretch>
            <a:fillRect/>
          </a:stretch>
        </p:blipFill>
        <p:spPr>
          <a:xfrm>
            <a:off x="300037" y="809625"/>
            <a:ext cx="11591925" cy="5238750"/>
          </a:xfrm>
          <a:prstGeom prst="rect">
            <a:avLst/>
          </a:prstGeom>
        </p:spPr>
      </p:pic>
      <p:sp>
        <p:nvSpPr>
          <p:cNvPr id="2" name="Text Placeholder 1">
            <a:extLst>
              <a:ext uri="{FF2B5EF4-FFF2-40B4-BE49-F238E27FC236}">
                <a16:creationId xmlns:a16="http://schemas.microsoft.com/office/drawing/2014/main" id="{D75644E7-8FC3-45AE-917C-D0DB153E878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380275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Introduction</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0935570"/>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Installing Hadoop</a:t>
            </a:r>
          </a:p>
        </p:txBody>
      </p:sp>
      <p:sp>
        <p:nvSpPr>
          <p:cNvPr id="4" name="Text Placeholder 3"/>
          <p:cNvSpPr>
            <a:spLocks noGrp="1"/>
          </p:cNvSpPr>
          <p:nvPr>
            <p:ph type="body" idx="1"/>
          </p:nvPr>
        </p:nvSpPr>
        <p:spPr/>
        <p:txBody>
          <a:bodyPr>
            <a:normAutofit fontScale="92500" lnSpcReduction="20000"/>
          </a:bodyPr>
          <a:lstStyle/>
          <a:p>
            <a:pPr marL="0" indent="0">
              <a:buNone/>
            </a:pPr>
            <a:r>
              <a:rPr lang="en-US" b="1" dirty="0"/>
              <a:t>Setup Configuration Files</a:t>
            </a:r>
          </a:p>
          <a:p>
            <a:pPr marL="0" indent="0">
              <a:buNone/>
            </a:pPr>
            <a:r>
              <a:rPr lang="en-US" dirty="0"/>
              <a:t>The following files will have to be modified to complete the Hadoop setup:</a:t>
            </a:r>
          </a:p>
          <a:p>
            <a:pPr marL="514350" indent="-514350">
              <a:buFont typeface="+mj-lt"/>
              <a:buAutoNum type="arabicPeriod"/>
            </a:pPr>
            <a:r>
              <a:rPr lang="en-US" dirty="0"/>
              <a:t>~/.</a:t>
            </a:r>
            <a:r>
              <a:rPr lang="en-US" dirty="0" err="1"/>
              <a:t>bashrc</a:t>
            </a:r>
            <a:endParaRPr lang="en-US" dirty="0"/>
          </a:p>
          <a:p>
            <a:pPr marL="514350" indent="-514350">
              <a:buFont typeface="+mj-lt"/>
              <a:buAutoNum type="arabicPeriod"/>
            </a:pPr>
            <a:r>
              <a:rPr lang="en-US" dirty="0"/>
              <a:t>/usr/local/hadoop/etc/hadoop/hadoop-env.sh</a:t>
            </a:r>
          </a:p>
          <a:p>
            <a:pPr marL="514350" indent="-514350">
              <a:buFont typeface="+mj-lt"/>
              <a:buAutoNum type="arabicPeriod"/>
            </a:pPr>
            <a:r>
              <a:rPr lang="en-US" dirty="0"/>
              <a:t>/</a:t>
            </a:r>
            <a:r>
              <a:rPr lang="en-US" dirty="0" err="1"/>
              <a:t>usr</a:t>
            </a:r>
            <a:r>
              <a:rPr lang="en-US" dirty="0"/>
              <a:t>/local/</a:t>
            </a:r>
            <a:r>
              <a:rPr lang="en-US" dirty="0" err="1"/>
              <a:t>hadoop</a:t>
            </a:r>
            <a:r>
              <a:rPr lang="en-US" dirty="0"/>
              <a:t>/</a:t>
            </a:r>
            <a:r>
              <a:rPr lang="en-US" dirty="0" err="1"/>
              <a:t>etc</a:t>
            </a:r>
            <a:r>
              <a:rPr lang="en-US" dirty="0"/>
              <a:t>/</a:t>
            </a:r>
            <a:r>
              <a:rPr lang="en-US" dirty="0" err="1"/>
              <a:t>hadoop</a:t>
            </a:r>
            <a:r>
              <a:rPr lang="en-US" dirty="0"/>
              <a:t>/core-site.xml</a:t>
            </a:r>
          </a:p>
          <a:p>
            <a:pPr marL="514350" indent="-514350">
              <a:buFont typeface="+mj-lt"/>
              <a:buAutoNum type="arabicPeriod"/>
            </a:pPr>
            <a:r>
              <a:rPr lang="en-US" dirty="0"/>
              <a:t>/</a:t>
            </a:r>
            <a:r>
              <a:rPr lang="en-US" dirty="0" err="1"/>
              <a:t>usr</a:t>
            </a:r>
            <a:r>
              <a:rPr lang="en-US" dirty="0"/>
              <a:t>/local/</a:t>
            </a:r>
            <a:r>
              <a:rPr lang="en-US" dirty="0" err="1"/>
              <a:t>hadoop</a:t>
            </a:r>
            <a:r>
              <a:rPr lang="en-US" dirty="0"/>
              <a:t>/</a:t>
            </a:r>
            <a:r>
              <a:rPr lang="en-US" dirty="0" err="1"/>
              <a:t>etc</a:t>
            </a:r>
            <a:r>
              <a:rPr lang="en-US" dirty="0"/>
              <a:t>/</a:t>
            </a:r>
            <a:r>
              <a:rPr lang="en-US" dirty="0" err="1"/>
              <a:t>hadoop</a:t>
            </a:r>
            <a:r>
              <a:rPr lang="en-US" dirty="0"/>
              <a:t>/</a:t>
            </a:r>
            <a:r>
              <a:rPr lang="en-US" dirty="0" err="1"/>
              <a:t>mapred-site.xml.template</a:t>
            </a:r>
            <a:endParaRPr lang="en-US" dirty="0"/>
          </a:p>
          <a:p>
            <a:pPr marL="514350" indent="-514350">
              <a:buFont typeface="+mj-lt"/>
              <a:buAutoNum type="arabicPeriod"/>
            </a:pPr>
            <a:r>
              <a:rPr lang="en-US" dirty="0"/>
              <a:t>/</a:t>
            </a:r>
            <a:r>
              <a:rPr lang="en-US" dirty="0" err="1"/>
              <a:t>usr</a:t>
            </a:r>
            <a:r>
              <a:rPr lang="en-US" dirty="0"/>
              <a:t>/local/</a:t>
            </a:r>
            <a:r>
              <a:rPr lang="en-US" dirty="0" err="1"/>
              <a:t>hadoop</a:t>
            </a:r>
            <a:r>
              <a:rPr lang="en-US" dirty="0"/>
              <a:t>/</a:t>
            </a:r>
            <a:r>
              <a:rPr lang="en-US" dirty="0" err="1"/>
              <a:t>etc</a:t>
            </a:r>
            <a:r>
              <a:rPr lang="en-US" dirty="0"/>
              <a:t>/</a:t>
            </a:r>
            <a:r>
              <a:rPr lang="en-US" dirty="0" err="1"/>
              <a:t>hadoop</a:t>
            </a:r>
            <a:r>
              <a:rPr lang="en-US" dirty="0"/>
              <a:t>/hdfs-site.xml</a:t>
            </a:r>
          </a:p>
        </p:txBody>
      </p:sp>
    </p:spTree>
    <p:extLst>
      <p:ext uri="{BB962C8B-B14F-4D97-AF65-F5344CB8AC3E}">
        <p14:creationId xmlns:p14="http://schemas.microsoft.com/office/powerpoint/2010/main" val="315131847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pPr marL="0" indent="0">
              <a:buNone/>
            </a:pPr>
            <a:r>
              <a:rPr lang="en-US" sz="2000" b="1" dirty="0"/>
              <a:t>1. ~/.</a:t>
            </a:r>
            <a:r>
              <a:rPr lang="en-US" sz="2000" b="1" dirty="0" err="1"/>
              <a:t>bashrc</a:t>
            </a:r>
            <a:r>
              <a:rPr lang="en-US" sz="2000" b="1" dirty="0"/>
              <a:t>:</a:t>
            </a:r>
          </a:p>
          <a:p>
            <a:pPr marL="0" indent="0">
              <a:buNone/>
            </a:pPr>
            <a:r>
              <a:rPr lang="en-US" sz="2000" dirty="0"/>
              <a:t>Before editing the .</a:t>
            </a:r>
            <a:r>
              <a:rPr lang="en-US" sz="2000" dirty="0" err="1"/>
              <a:t>bashrc</a:t>
            </a:r>
            <a:r>
              <a:rPr lang="en-US" sz="2000" dirty="0"/>
              <a:t> file in our home directory, we need to find the path where Java has been installed to set the JAVA_HOME environment variable using the following command:</a:t>
            </a:r>
            <a:endParaRPr lang="en-US" sz="2000" b="1" dirty="0"/>
          </a:p>
          <a:p>
            <a:pPr marL="0" indent="0">
              <a:buNone/>
            </a:pPr>
            <a:endParaRPr lang="en-US" sz="2000" dirty="0"/>
          </a:p>
          <a:p>
            <a:pPr marL="0" indent="0">
              <a:buNone/>
            </a:pPr>
            <a:r>
              <a:rPr lang="en-US" sz="2000" dirty="0"/>
              <a:t>Now we can append the following to the end of ~/.</a:t>
            </a:r>
            <a:r>
              <a:rPr lang="en-US" sz="2000" dirty="0" err="1"/>
              <a:t>bashrc</a:t>
            </a:r>
            <a:r>
              <a:rPr lang="en-US" sz="2000" dirty="0"/>
              <a:t>:</a:t>
            </a:r>
          </a:p>
          <a:p>
            <a:pPr marL="0" indent="0">
              <a:buNone/>
            </a:pPr>
            <a:endParaRPr lang="en-US" sz="2000" dirty="0"/>
          </a:p>
          <a:p>
            <a:pPr marL="0" indent="0">
              <a:buNone/>
            </a:pPr>
            <a:endParaRPr lang="en-US" sz="2000" dirty="0"/>
          </a:p>
          <a:p>
            <a:pPr marL="0" indent="0">
              <a:buNone/>
            </a:pPr>
            <a:endParaRPr lang="en-US" dirty="0"/>
          </a:p>
        </p:txBody>
      </p:sp>
      <p:pic>
        <p:nvPicPr>
          <p:cNvPr id="5" name="Picture 4">
            <a:extLst>
              <a:ext uri="{FF2B5EF4-FFF2-40B4-BE49-F238E27FC236}">
                <a16:creationId xmlns:a16="http://schemas.microsoft.com/office/drawing/2014/main" id="{014A7DE7-D7FB-489A-8184-66B5EB7B1C1B}"/>
              </a:ext>
            </a:extLst>
          </p:cNvPr>
          <p:cNvPicPr>
            <a:picLocks noChangeAspect="1"/>
          </p:cNvPicPr>
          <p:nvPr/>
        </p:nvPicPr>
        <p:blipFill>
          <a:blip r:embed="rId2"/>
          <a:stretch>
            <a:fillRect/>
          </a:stretch>
        </p:blipFill>
        <p:spPr>
          <a:xfrm>
            <a:off x="892969" y="2521888"/>
            <a:ext cx="10515600" cy="514350"/>
          </a:xfrm>
          <a:prstGeom prst="rect">
            <a:avLst/>
          </a:prstGeom>
        </p:spPr>
      </p:pic>
      <p:pic>
        <p:nvPicPr>
          <p:cNvPr id="6" name="Picture 5">
            <a:extLst>
              <a:ext uri="{FF2B5EF4-FFF2-40B4-BE49-F238E27FC236}">
                <a16:creationId xmlns:a16="http://schemas.microsoft.com/office/drawing/2014/main" id="{8A15E956-5FC3-4DA9-8F4D-1C5DD8C8DA57}"/>
              </a:ext>
            </a:extLst>
          </p:cNvPr>
          <p:cNvPicPr>
            <a:picLocks noChangeAspect="1"/>
          </p:cNvPicPr>
          <p:nvPr/>
        </p:nvPicPr>
        <p:blipFill>
          <a:blip r:embed="rId3"/>
          <a:stretch>
            <a:fillRect/>
          </a:stretch>
        </p:blipFill>
        <p:spPr>
          <a:xfrm>
            <a:off x="2978214" y="3821955"/>
            <a:ext cx="6235571" cy="2644344"/>
          </a:xfrm>
          <a:prstGeom prst="rect">
            <a:avLst/>
          </a:prstGeom>
        </p:spPr>
      </p:pic>
    </p:spTree>
    <p:extLst>
      <p:ext uri="{BB962C8B-B14F-4D97-AF65-F5344CB8AC3E}">
        <p14:creationId xmlns:p14="http://schemas.microsoft.com/office/powerpoint/2010/main" val="3764806688"/>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813F06-EFF9-40EC-A2EC-CD142F5CCD9A}"/>
              </a:ext>
            </a:extLst>
          </p:cNvPr>
          <p:cNvSpPr>
            <a:spLocks noGrp="1"/>
          </p:cNvSpPr>
          <p:nvPr>
            <p:ph type="body" idx="1"/>
          </p:nvPr>
        </p:nvSpPr>
        <p:spPr/>
        <p:txBody>
          <a:bodyPr>
            <a:normAutofit/>
          </a:bodyPr>
          <a:lstStyle/>
          <a:p>
            <a:pPr marL="0" indent="0">
              <a:buNone/>
            </a:pPr>
            <a:r>
              <a:rPr lang="en-US" sz="2000" b="1" dirty="0"/>
              <a:t>2. /usr/local/hadoop/etc/hadoop/hadoop-env.sh</a:t>
            </a:r>
          </a:p>
          <a:p>
            <a:pPr marL="0" indent="0">
              <a:buNone/>
            </a:pPr>
            <a:r>
              <a:rPr lang="en-US" sz="2000" dirty="0"/>
              <a:t>We need to set JAVA_HOME by modifying hadoop-env.sh file.</a:t>
            </a:r>
          </a:p>
          <a:p>
            <a:pPr marL="0" indent="0">
              <a:buNone/>
            </a:pPr>
            <a:endParaRPr lang="en-US" sz="2000" dirty="0"/>
          </a:p>
          <a:p>
            <a:pPr marL="0" indent="0">
              <a:buNone/>
            </a:pPr>
            <a:r>
              <a:rPr lang="en-US" sz="2000" dirty="0"/>
              <a:t>Append the following line to the end of the file:</a:t>
            </a:r>
          </a:p>
          <a:p>
            <a:pPr marL="0" indent="0">
              <a:buNone/>
            </a:pPr>
            <a:endParaRPr lang="en-US" sz="2000" dirty="0"/>
          </a:p>
          <a:p>
            <a:pPr marL="0" indent="0">
              <a:buNone/>
            </a:pPr>
            <a:r>
              <a:rPr lang="en-US" sz="2000" dirty="0"/>
              <a:t>Adding the above statement in the hadoop-env.sh file ensures that the value of JAVA_HOME variable will be available to Hadoop whenever it is started up.</a:t>
            </a:r>
          </a:p>
          <a:p>
            <a:pPr marL="0" indent="0">
              <a:buNone/>
            </a:pPr>
            <a:endParaRPr lang="en-US" sz="2000" dirty="0"/>
          </a:p>
        </p:txBody>
      </p:sp>
      <p:pic>
        <p:nvPicPr>
          <p:cNvPr id="3" name="Picture 2">
            <a:extLst>
              <a:ext uri="{FF2B5EF4-FFF2-40B4-BE49-F238E27FC236}">
                <a16:creationId xmlns:a16="http://schemas.microsoft.com/office/drawing/2014/main" id="{5D569B07-ABB3-44D1-A3BE-E157C390AAC9}"/>
              </a:ext>
            </a:extLst>
          </p:cNvPr>
          <p:cNvPicPr>
            <a:picLocks noChangeAspect="1"/>
          </p:cNvPicPr>
          <p:nvPr/>
        </p:nvPicPr>
        <p:blipFill>
          <a:blip r:embed="rId2"/>
          <a:stretch>
            <a:fillRect/>
          </a:stretch>
        </p:blipFill>
        <p:spPr>
          <a:xfrm>
            <a:off x="892969" y="2319919"/>
            <a:ext cx="9309097" cy="451272"/>
          </a:xfrm>
          <a:prstGeom prst="rect">
            <a:avLst/>
          </a:prstGeom>
        </p:spPr>
      </p:pic>
      <p:pic>
        <p:nvPicPr>
          <p:cNvPr id="4" name="Picture 3">
            <a:extLst>
              <a:ext uri="{FF2B5EF4-FFF2-40B4-BE49-F238E27FC236}">
                <a16:creationId xmlns:a16="http://schemas.microsoft.com/office/drawing/2014/main" id="{0EC27C4E-43C6-4F9F-BE69-9E9FA57745D8}"/>
              </a:ext>
            </a:extLst>
          </p:cNvPr>
          <p:cNvPicPr>
            <a:picLocks noChangeAspect="1"/>
          </p:cNvPicPr>
          <p:nvPr/>
        </p:nvPicPr>
        <p:blipFill>
          <a:blip r:embed="rId3"/>
          <a:stretch>
            <a:fillRect/>
          </a:stretch>
        </p:blipFill>
        <p:spPr>
          <a:xfrm>
            <a:off x="892969" y="3764889"/>
            <a:ext cx="5231570" cy="295056"/>
          </a:xfrm>
          <a:prstGeom prst="rect">
            <a:avLst/>
          </a:prstGeom>
        </p:spPr>
      </p:pic>
    </p:spTree>
    <p:extLst>
      <p:ext uri="{BB962C8B-B14F-4D97-AF65-F5344CB8AC3E}">
        <p14:creationId xmlns:p14="http://schemas.microsoft.com/office/powerpoint/2010/main" val="3438821155"/>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0ED4A5-2090-4D20-9093-BB88CB4106EF}"/>
              </a:ext>
            </a:extLst>
          </p:cNvPr>
          <p:cNvSpPr>
            <a:spLocks noGrp="1"/>
          </p:cNvSpPr>
          <p:nvPr>
            <p:ph type="body" idx="1"/>
          </p:nvPr>
        </p:nvSpPr>
        <p:spPr/>
        <p:txBody>
          <a:bodyPr>
            <a:normAutofit/>
          </a:bodyPr>
          <a:lstStyle/>
          <a:p>
            <a:pPr marL="0" indent="0">
              <a:buNone/>
            </a:pPr>
            <a:r>
              <a:rPr lang="en-US" sz="2000" b="1" dirty="0"/>
              <a:t>3. /</a:t>
            </a:r>
            <a:r>
              <a:rPr lang="en-US" sz="2000" b="1" dirty="0" err="1"/>
              <a:t>usr</a:t>
            </a:r>
            <a:r>
              <a:rPr lang="en-US" sz="2000" b="1" dirty="0"/>
              <a:t>/local/</a:t>
            </a:r>
            <a:r>
              <a:rPr lang="en-US" sz="2000" b="1" dirty="0" err="1"/>
              <a:t>hadoop</a:t>
            </a:r>
            <a:r>
              <a:rPr lang="en-US" sz="2000" b="1" dirty="0"/>
              <a:t>/</a:t>
            </a:r>
            <a:r>
              <a:rPr lang="en-US" sz="2000" b="1" dirty="0" err="1"/>
              <a:t>etc</a:t>
            </a:r>
            <a:r>
              <a:rPr lang="en-US" sz="2000" b="1" dirty="0"/>
              <a:t>/</a:t>
            </a:r>
            <a:r>
              <a:rPr lang="en-US" sz="2000" b="1" dirty="0" err="1"/>
              <a:t>hadoop</a:t>
            </a:r>
            <a:r>
              <a:rPr lang="en-US" sz="2000" b="1" dirty="0"/>
              <a:t>/core-site.xml:</a:t>
            </a:r>
          </a:p>
          <a:p>
            <a:pPr marL="0" indent="0">
              <a:buNone/>
            </a:pPr>
            <a:r>
              <a:rPr lang="en-US" sz="2000" dirty="0"/>
              <a:t>The /</a:t>
            </a:r>
            <a:r>
              <a:rPr lang="en-US" sz="2000" dirty="0" err="1"/>
              <a:t>usr</a:t>
            </a:r>
            <a:r>
              <a:rPr lang="en-US" sz="2000" dirty="0"/>
              <a:t>/local/</a:t>
            </a:r>
            <a:r>
              <a:rPr lang="en-US" sz="2000" dirty="0" err="1"/>
              <a:t>hadoop</a:t>
            </a:r>
            <a:r>
              <a:rPr lang="en-US" sz="2000" dirty="0"/>
              <a:t>/</a:t>
            </a:r>
            <a:r>
              <a:rPr lang="en-US" sz="2000" dirty="0" err="1"/>
              <a:t>etc</a:t>
            </a:r>
            <a:r>
              <a:rPr lang="en-US" sz="2000" dirty="0"/>
              <a:t>/</a:t>
            </a:r>
            <a:r>
              <a:rPr lang="en-US" sz="2000" dirty="0" err="1"/>
              <a:t>hadoop</a:t>
            </a:r>
            <a:r>
              <a:rPr lang="en-US" sz="2000" dirty="0"/>
              <a:t>/core-site.xml file contains configuration properties that Hadoop uses when starting up. </a:t>
            </a:r>
          </a:p>
          <a:p>
            <a:pPr marL="0" indent="0">
              <a:buNone/>
            </a:pPr>
            <a:r>
              <a:rPr lang="en-US" sz="2000" dirty="0"/>
              <a:t>This file can be used to override the default settings that Hadoop starts with.</a:t>
            </a:r>
          </a:p>
          <a:p>
            <a:pPr marL="0" indent="0">
              <a:buNone/>
            </a:pPr>
            <a:r>
              <a:rPr lang="en-US" sz="2000" dirty="0"/>
              <a:t>Open the file and enter the following in between the &lt;configuration&gt;&lt;/configuration&gt; tag:</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F57D2486-14D9-469C-8880-D26BA3DEA932}"/>
              </a:ext>
            </a:extLst>
          </p:cNvPr>
          <p:cNvPicPr>
            <a:picLocks noChangeAspect="1"/>
          </p:cNvPicPr>
          <p:nvPr/>
        </p:nvPicPr>
        <p:blipFill>
          <a:blip r:embed="rId2"/>
          <a:stretch>
            <a:fillRect/>
          </a:stretch>
        </p:blipFill>
        <p:spPr>
          <a:xfrm>
            <a:off x="892969" y="3588980"/>
            <a:ext cx="9184178" cy="2821149"/>
          </a:xfrm>
          <a:prstGeom prst="rect">
            <a:avLst/>
          </a:prstGeom>
        </p:spPr>
      </p:pic>
    </p:spTree>
    <p:extLst>
      <p:ext uri="{BB962C8B-B14F-4D97-AF65-F5344CB8AC3E}">
        <p14:creationId xmlns:p14="http://schemas.microsoft.com/office/powerpoint/2010/main" val="1135644813"/>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6BA47B-108A-4191-8322-17D377444622}"/>
              </a:ext>
            </a:extLst>
          </p:cNvPr>
          <p:cNvSpPr>
            <a:spLocks noGrp="1"/>
          </p:cNvSpPr>
          <p:nvPr>
            <p:ph type="body" idx="1"/>
          </p:nvPr>
        </p:nvSpPr>
        <p:spPr/>
        <p:txBody>
          <a:bodyPr>
            <a:normAutofit/>
          </a:bodyPr>
          <a:lstStyle/>
          <a:p>
            <a:pPr marL="0" indent="0">
              <a:buNone/>
            </a:pPr>
            <a:r>
              <a:rPr lang="en-US" sz="2000" b="1" dirty="0"/>
              <a:t>4. /</a:t>
            </a:r>
            <a:r>
              <a:rPr lang="en-US" sz="2000" b="1" dirty="0" err="1"/>
              <a:t>usr</a:t>
            </a:r>
            <a:r>
              <a:rPr lang="en-US" sz="2000" b="1" dirty="0"/>
              <a:t>/local/</a:t>
            </a:r>
            <a:r>
              <a:rPr lang="en-US" sz="2000" b="1" dirty="0" err="1"/>
              <a:t>hadoop</a:t>
            </a:r>
            <a:r>
              <a:rPr lang="en-US" sz="2000" b="1" dirty="0"/>
              <a:t>/</a:t>
            </a:r>
            <a:r>
              <a:rPr lang="en-US" sz="2000" b="1" dirty="0" err="1"/>
              <a:t>etc</a:t>
            </a:r>
            <a:r>
              <a:rPr lang="en-US" sz="2000" b="1" dirty="0"/>
              <a:t>/</a:t>
            </a:r>
            <a:r>
              <a:rPr lang="en-US" sz="2000" b="1" dirty="0" err="1"/>
              <a:t>hadoop</a:t>
            </a:r>
            <a:r>
              <a:rPr lang="en-US" sz="2000" b="1" dirty="0"/>
              <a:t>/mapred-site.xml</a:t>
            </a:r>
          </a:p>
          <a:p>
            <a:pPr marL="0" indent="0">
              <a:buNone/>
            </a:pPr>
            <a:r>
              <a:rPr lang="en-US" sz="2000" dirty="0"/>
              <a:t>By default, the /</a:t>
            </a:r>
            <a:r>
              <a:rPr lang="en-US" sz="2000" dirty="0" err="1"/>
              <a:t>usr</a:t>
            </a:r>
            <a:r>
              <a:rPr lang="en-US" sz="2000" dirty="0"/>
              <a:t>/local/</a:t>
            </a:r>
            <a:r>
              <a:rPr lang="en-US" sz="2000" dirty="0" err="1"/>
              <a:t>hadoop</a:t>
            </a:r>
            <a:r>
              <a:rPr lang="en-US" sz="2000" dirty="0"/>
              <a:t>/</a:t>
            </a:r>
            <a:r>
              <a:rPr lang="en-US" sz="2000" dirty="0" err="1"/>
              <a:t>etc</a:t>
            </a:r>
            <a:r>
              <a:rPr lang="en-US" sz="2000" dirty="0"/>
              <a:t>/</a:t>
            </a:r>
            <a:r>
              <a:rPr lang="en-US" sz="2000" dirty="0" err="1"/>
              <a:t>hadoop</a:t>
            </a:r>
            <a:r>
              <a:rPr lang="en-US" sz="2000" dirty="0"/>
              <a:t>/ folder contains </a:t>
            </a:r>
            <a:r>
              <a:rPr lang="en-US" sz="2000" i="1" dirty="0"/>
              <a:t>“/</a:t>
            </a:r>
            <a:r>
              <a:rPr lang="en-US" sz="2000" i="1" dirty="0" err="1"/>
              <a:t>usr</a:t>
            </a:r>
            <a:r>
              <a:rPr lang="en-US" sz="2000" i="1" dirty="0"/>
              <a:t>/local/</a:t>
            </a:r>
            <a:r>
              <a:rPr lang="en-US" sz="2000" i="1" dirty="0" err="1"/>
              <a:t>hadoop</a:t>
            </a:r>
            <a:r>
              <a:rPr lang="en-US" sz="2000" i="1" dirty="0"/>
              <a:t>/</a:t>
            </a:r>
            <a:r>
              <a:rPr lang="en-US" sz="2000" i="1" dirty="0" err="1"/>
              <a:t>etc</a:t>
            </a:r>
            <a:r>
              <a:rPr lang="en-US" sz="2000" i="1" dirty="0"/>
              <a:t>/</a:t>
            </a:r>
            <a:r>
              <a:rPr lang="en-US" sz="2000" i="1" dirty="0" err="1"/>
              <a:t>hadoop</a:t>
            </a:r>
            <a:r>
              <a:rPr lang="en-US" sz="2000" i="1" dirty="0"/>
              <a:t>/</a:t>
            </a:r>
            <a:r>
              <a:rPr lang="en-US" sz="2000" i="1" dirty="0" err="1"/>
              <a:t>mapred-site.xml.template</a:t>
            </a:r>
            <a:r>
              <a:rPr lang="en-US" sz="2000" i="1" dirty="0"/>
              <a:t>”</a:t>
            </a:r>
            <a:r>
              <a:rPr lang="en-US" sz="2000" dirty="0"/>
              <a:t> file which has to be renamed/copied with the name mapred-site.xml:</a:t>
            </a:r>
          </a:p>
          <a:p>
            <a:pPr marL="0" indent="0">
              <a:buNone/>
            </a:pPr>
            <a:endParaRPr lang="en-US" sz="2000" dirty="0"/>
          </a:p>
          <a:p>
            <a:pPr marL="0" indent="0">
              <a:buNone/>
            </a:pPr>
            <a:r>
              <a:rPr lang="en-US" sz="2000" dirty="0"/>
              <a:t>The mapred-site.xml file is used to specify which framework is being used for MapReduce. We need to enter the following content in between the &lt;configuration&gt;&lt;/configuration&gt; tag:</a:t>
            </a:r>
          </a:p>
          <a:p>
            <a:pPr marL="0" indent="0">
              <a:buNone/>
            </a:pPr>
            <a:endParaRPr lang="en-US" sz="2000" dirty="0"/>
          </a:p>
          <a:p>
            <a:pPr marL="0" indent="0">
              <a:buNone/>
            </a:pPr>
            <a:endParaRPr lang="en-US" sz="2000" dirty="0"/>
          </a:p>
          <a:p>
            <a:pPr marL="0" indent="0">
              <a:buNone/>
            </a:pPr>
            <a:endParaRPr lang="en-US" sz="2000" dirty="0"/>
          </a:p>
        </p:txBody>
      </p:sp>
      <p:pic>
        <p:nvPicPr>
          <p:cNvPr id="3" name="Picture 2">
            <a:extLst>
              <a:ext uri="{FF2B5EF4-FFF2-40B4-BE49-F238E27FC236}">
                <a16:creationId xmlns:a16="http://schemas.microsoft.com/office/drawing/2014/main" id="{3EA8664B-EB5E-43C0-9A35-A7A11F89C6E8}"/>
              </a:ext>
            </a:extLst>
          </p:cNvPr>
          <p:cNvPicPr>
            <a:picLocks noChangeAspect="1"/>
          </p:cNvPicPr>
          <p:nvPr/>
        </p:nvPicPr>
        <p:blipFill>
          <a:blip r:embed="rId2"/>
          <a:stretch>
            <a:fillRect/>
          </a:stretch>
        </p:blipFill>
        <p:spPr>
          <a:xfrm>
            <a:off x="892969" y="2782660"/>
            <a:ext cx="10126184" cy="287111"/>
          </a:xfrm>
          <a:prstGeom prst="rect">
            <a:avLst/>
          </a:prstGeom>
        </p:spPr>
      </p:pic>
      <p:pic>
        <p:nvPicPr>
          <p:cNvPr id="4" name="Picture 3">
            <a:extLst>
              <a:ext uri="{FF2B5EF4-FFF2-40B4-BE49-F238E27FC236}">
                <a16:creationId xmlns:a16="http://schemas.microsoft.com/office/drawing/2014/main" id="{F3F88958-D348-4016-B6F7-9275AEF57293}"/>
              </a:ext>
            </a:extLst>
          </p:cNvPr>
          <p:cNvPicPr>
            <a:picLocks noChangeAspect="1"/>
          </p:cNvPicPr>
          <p:nvPr/>
        </p:nvPicPr>
        <p:blipFill>
          <a:blip r:embed="rId3"/>
          <a:stretch>
            <a:fillRect/>
          </a:stretch>
        </p:blipFill>
        <p:spPr>
          <a:xfrm>
            <a:off x="892969" y="4376835"/>
            <a:ext cx="7983819" cy="1426806"/>
          </a:xfrm>
          <a:prstGeom prst="rect">
            <a:avLst/>
          </a:prstGeom>
        </p:spPr>
      </p:pic>
    </p:spTree>
    <p:extLst>
      <p:ext uri="{BB962C8B-B14F-4D97-AF65-F5344CB8AC3E}">
        <p14:creationId xmlns:p14="http://schemas.microsoft.com/office/powerpoint/2010/main" val="1933948013"/>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3BA6B1-1EC3-4E9C-A927-C690CFC69084}"/>
              </a:ext>
            </a:extLst>
          </p:cNvPr>
          <p:cNvSpPr>
            <a:spLocks noGrp="1"/>
          </p:cNvSpPr>
          <p:nvPr>
            <p:ph type="body" idx="1"/>
          </p:nvPr>
        </p:nvSpPr>
        <p:spPr/>
        <p:txBody>
          <a:bodyPr>
            <a:normAutofit fontScale="92500" lnSpcReduction="10000"/>
          </a:bodyPr>
          <a:lstStyle/>
          <a:p>
            <a:pPr marL="0" indent="0">
              <a:buNone/>
            </a:pPr>
            <a:r>
              <a:rPr lang="en-US" sz="2000" b="1" dirty="0"/>
              <a:t>5. /</a:t>
            </a:r>
            <a:r>
              <a:rPr lang="en-US" sz="2000" b="1" dirty="0" err="1"/>
              <a:t>usr</a:t>
            </a:r>
            <a:r>
              <a:rPr lang="en-US" sz="2000" b="1" dirty="0"/>
              <a:t>/local/</a:t>
            </a:r>
            <a:r>
              <a:rPr lang="en-US" sz="2000" b="1" dirty="0" err="1"/>
              <a:t>hadoop</a:t>
            </a:r>
            <a:r>
              <a:rPr lang="en-US" sz="2000" b="1" dirty="0"/>
              <a:t>/</a:t>
            </a:r>
            <a:r>
              <a:rPr lang="en-US" sz="2000" b="1" dirty="0" err="1"/>
              <a:t>etc</a:t>
            </a:r>
            <a:r>
              <a:rPr lang="en-US" sz="2000" b="1" dirty="0"/>
              <a:t>/</a:t>
            </a:r>
            <a:r>
              <a:rPr lang="en-US" sz="2000" b="1" dirty="0" err="1"/>
              <a:t>hadoop</a:t>
            </a:r>
            <a:r>
              <a:rPr lang="en-US" sz="2000" b="1" dirty="0"/>
              <a:t>/hdfs-site.xml</a:t>
            </a:r>
          </a:p>
          <a:p>
            <a:pPr marL="0" indent="0">
              <a:buNone/>
            </a:pPr>
            <a:r>
              <a:rPr lang="en-US" sz="2000" dirty="0"/>
              <a:t>The /</a:t>
            </a:r>
            <a:r>
              <a:rPr lang="en-US" sz="2000" dirty="0" err="1"/>
              <a:t>usr</a:t>
            </a:r>
            <a:r>
              <a:rPr lang="en-US" sz="2000" dirty="0"/>
              <a:t>/local/</a:t>
            </a:r>
            <a:r>
              <a:rPr lang="en-US" sz="2000" dirty="0" err="1"/>
              <a:t>hadoop</a:t>
            </a:r>
            <a:r>
              <a:rPr lang="en-US" sz="2000" dirty="0"/>
              <a:t>/</a:t>
            </a:r>
            <a:r>
              <a:rPr lang="en-US" sz="2000" dirty="0" err="1"/>
              <a:t>etc</a:t>
            </a:r>
            <a:r>
              <a:rPr lang="en-US" sz="2000" dirty="0"/>
              <a:t>/</a:t>
            </a:r>
            <a:r>
              <a:rPr lang="en-US" sz="2000" dirty="0" err="1"/>
              <a:t>hadoop</a:t>
            </a:r>
            <a:r>
              <a:rPr lang="en-US" sz="2000" dirty="0"/>
              <a:t>/hdfs-site.xml file needs to be configured for each host in the cluster that is being used. It is used to specify the directories which will be used as the </a:t>
            </a:r>
            <a:r>
              <a:rPr lang="en-US" sz="2000" dirty="0" err="1"/>
              <a:t>namenode</a:t>
            </a:r>
            <a:r>
              <a:rPr lang="en-US" sz="2000" dirty="0"/>
              <a:t> and the </a:t>
            </a:r>
            <a:r>
              <a:rPr lang="en-US" sz="2000" dirty="0" err="1"/>
              <a:t>datanode</a:t>
            </a:r>
            <a:r>
              <a:rPr lang="en-US" sz="2000" dirty="0"/>
              <a:t> on that host.</a:t>
            </a:r>
          </a:p>
          <a:p>
            <a:pPr marL="0" indent="0">
              <a:buNone/>
            </a:pPr>
            <a:r>
              <a:rPr lang="en-US" sz="2000" dirty="0"/>
              <a:t>Before editing this file, we need to create two directories which will contain the </a:t>
            </a:r>
            <a:r>
              <a:rPr lang="en-US" sz="2000" dirty="0" err="1"/>
              <a:t>namenode</a:t>
            </a:r>
            <a:r>
              <a:rPr lang="en-US" sz="2000" dirty="0"/>
              <a:t> and the </a:t>
            </a:r>
            <a:r>
              <a:rPr lang="en-US" sz="2000" dirty="0" err="1"/>
              <a:t>datanode</a:t>
            </a:r>
            <a:r>
              <a:rPr lang="en-US" sz="2000" dirty="0"/>
              <a:t> for this Hadoop installation. </a:t>
            </a:r>
          </a:p>
          <a:p>
            <a:pPr marL="0" indent="0">
              <a:buNone/>
            </a:pPr>
            <a:r>
              <a:rPr lang="en-US" sz="2000" dirty="0"/>
              <a:t>This can be done using the following commands:</a:t>
            </a:r>
          </a:p>
          <a:p>
            <a:pPr marL="0" indent="0">
              <a:buNone/>
            </a:pPr>
            <a:r>
              <a:rPr lang="en-US" sz="1700" i="1" dirty="0" err="1"/>
              <a:t>sudo</a:t>
            </a:r>
            <a:r>
              <a:rPr lang="en-US" sz="1700" i="1" dirty="0"/>
              <a:t> </a:t>
            </a:r>
            <a:r>
              <a:rPr lang="en-US" sz="1700" i="1" dirty="0" err="1"/>
              <a:t>mkdir</a:t>
            </a:r>
            <a:r>
              <a:rPr lang="en-US" sz="1700" i="1" dirty="0"/>
              <a:t> –p /</a:t>
            </a:r>
            <a:r>
              <a:rPr lang="en-US" sz="1700" i="1" dirty="0" err="1"/>
              <a:t>usr</a:t>
            </a:r>
            <a:r>
              <a:rPr lang="en-US" sz="1700" i="1" dirty="0"/>
              <a:t>/local/</a:t>
            </a:r>
            <a:r>
              <a:rPr lang="en-US" sz="1700" i="1" dirty="0" err="1"/>
              <a:t>hadoop_store</a:t>
            </a:r>
            <a:r>
              <a:rPr lang="en-US" sz="1700" i="1" dirty="0"/>
              <a:t>/</a:t>
            </a:r>
            <a:r>
              <a:rPr lang="en-US" sz="1700" i="1" dirty="0" err="1"/>
              <a:t>hdfs</a:t>
            </a:r>
            <a:r>
              <a:rPr lang="en-US" sz="1700" i="1" dirty="0"/>
              <a:t>/</a:t>
            </a:r>
            <a:r>
              <a:rPr lang="en-US" sz="1700" i="1" dirty="0" err="1"/>
              <a:t>namenode</a:t>
            </a:r>
            <a:endParaRPr lang="en-US" sz="1700" i="1" dirty="0"/>
          </a:p>
          <a:p>
            <a:pPr marL="0" indent="0">
              <a:buNone/>
            </a:pPr>
            <a:r>
              <a:rPr lang="en-US" sz="1700" i="1" dirty="0" err="1"/>
              <a:t>sudo</a:t>
            </a:r>
            <a:r>
              <a:rPr lang="en-US" sz="1700" i="1" dirty="0"/>
              <a:t> </a:t>
            </a:r>
            <a:r>
              <a:rPr lang="en-US" sz="1700" i="1" dirty="0" err="1"/>
              <a:t>mkdir</a:t>
            </a:r>
            <a:r>
              <a:rPr lang="en-US" sz="1700" i="1" dirty="0"/>
              <a:t> –p /</a:t>
            </a:r>
            <a:r>
              <a:rPr lang="en-US" sz="1700" i="1" dirty="0" err="1"/>
              <a:t>usr</a:t>
            </a:r>
            <a:r>
              <a:rPr lang="en-US" sz="1700" i="1" dirty="0"/>
              <a:t>/local/</a:t>
            </a:r>
            <a:r>
              <a:rPr lang="en-US" sz="1700" i="1" dirty="0" err="1"/>
              <a:t>hadoop_store</a:t>
            </a:r>
            <a:r>
              <a:rPr lang="en-US" sz="1700" i="1" dirty="0"/>
              <a:t>/</a:t>
            </a:r>
            <a:r>
              <a:rPr lang="en-US" sz="1700" i="1" dirty="0" err="1"/>
              <a:t>hdfs</a:t>
            </a:r>
            <a:r>
              <a:rPr lang="en-US" sz="1700" i="1" dirty="0"/>
              <a:t>/</a:t>
            </a:r>
            <a:r>
              <a:rPr lang="en-US" sz="1700" i="1" dirty="0" err="1"/>
              <a:t>namenode</a:t>
            </a:r>
            <a:endParaRPr lang="en-US" sz="1700" i="1" dirty="0"/>
          </a:p>
          <a:p>
            <a:pPr marL="0" indent="0">
              <a:buNone/>
            </a:pPr>
            <a:r>
              <a:rPr lang="en-US" sz="1700" i="1" dirty="0" err="1"/>
              <a:t>sudo</a:t>
            </a:r>
            <a:r>
              <a:rPr lang="en-US" sz="1700" i="1" dirty="0"/>
              <a:t> </a:t>
            </a:r>
            <a:r>
              <a:rPr lang="en-US" sz="1700" i="1" dirty="0" err="1"/>
              <a:t>chwn</a:t>
            </a:r>
            <a:r>
              <a:rPr lang="en-US" sz="1700" i="1" dirty="0"/>
              <a:t> –R </a:t>
            </a:r>
            <a:r>
              <a:rPr lang="en-US" sz="1700" i="1" dirty="0" err="1"/>
              <a:t>hduser:hadoop</a:t>
            </a:r>
            <a:r>
              <a:rPr lang="en-US" sz="1700" i="1" dirty="0"/>
              <a:t> /</a:t>
            </a:r>
            <a:r>
              <a:rPr lang="en-US" sz="1700" i="1" dirty="0" err="1"/>
              <a:t>usr</a:t>
            </a:r>
            <a:r>
              <a:rPr lang="en-US" sz="1700" i="1" dirty="0"/>
              <a:t>/local/</a:t>
            </a:r>
            <a:r>
              <a:rPr lang="en-US" sz="1700" i="1" dirty="0" err="1"/>
              <a:t>hadoop_store</a:t>
            </a:r>
            <a:endParaRPr lang="en-US" sz="1700" i="1" dirty="0"/>
          </a:p>
        </p:txBody>
      </p:sp>
    </p:spTree>
    <p:extLst>
      <p:ext uri="{BB962C8B-B14F-4D97-AF65-F5344CB8AC3E}">
        <p14:creationId xmlns:p14="http://schemas.microsoft.com/office/powerpoint/2010/main" val="4143269589"/>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996E4-D877-43D6-87A0-625729BF7F50}"/>
              </a:ext>
            </a:extLst>
          </p:cNvPr>
          <p:cNvSpPr>
            <a:spLocks noGrp="1"/>
          </p:cNvSpPr>
          <p:nvPr>
            <p:ph type="body" idx="1"/>
          </p:nvPr>
        </p:nvSpPr>
        <p:spPr/>
        <p:txBody>
          <a:bodyPr>
            <a:normAutofit/>
          </a:bodyPr>
          <a:lstStyle/>
          <a:p>
            <a:pPr marL="0" indent="0">
              <a:buNone/>
            </a:pPr>
            <a:r>
              <a:rPr lang="en-US" sz="2000" dirty="0"/>
              <a:t>Open the file and enter the following content in between the &lt;configuration&gt;&lt;/configuration&gt; tag:</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3" name="Picture 2">
            <a:extLst>
              <a:ext uri="{FF2B5EF4-FFF2-40B4-BE49-F238E27FC236}">
                <a16:creationId xmlns:a16="http://schemas.microsoft.com/office/drawing/2014/main" id="{C06752F1-8C20-451E-BBD9-F2770B4DE7F7}"/>
              </a:ext>
            </a:extLst>
          </p:cNvPr>
          <p:cNvPicPr>
            <a:picLocks noChangeAspect="1"/>
          </p:cNvPicPr>
          <p:nvPr/>
        </p:nvPicPr>
        <p:blipFill>
          <a:blip r:embed="rId2"/>
          <a:stretch>
            <a:fillRect/>
          </a:stretch>
        </p:blipFill>
        <p:spPr>
          <a:xfrm>
            <a:off x="1009455" y="2256161"/>
            <a:ext cx="9238273" cy="3230239"/>
          </a:xfrm>
          <a:prstGeom prst="rect">
            <a:avLst/>
          </a:prstGeom>
        </p:spPr>
      </p:pic>
    </p:spTree>
    <p:extLst>
      <p:ext uri="{BB962C8B-B14F-4D97-AF65-F5344CB8AC3E}">
        <p14:creationId xmlns:p14="http://schemas.microsoft.com/office/powerpoint/2010/main" val="3703654190"/>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6F5559-75A7-4DC2-B8AE-ED3610CD9E47}"/>
              </a:ext>
            </a:extLst>
          </p:cNvPr>
          <p:cNvSpPr>
            <a:spLocks noGrp="1"/>
          </p:cNvSpPr>
          <p:nvPr>
            <p:ph type="body" idx="1"/>
          </p:nvPr>
        </p:nvSpPr>
        <p:spPr/>
        <p:txBody>
          <a:bodyPr>
            <a:normAutofit lnSpcReduction="10000"/>
          </a:bodyPr>
          <a:lstStyle/>
          <a:p>
            <a:pPr marL="0" indent="0">
              <a:buNone/>
            </a:pPr>
            <a:r>
              <a:rPr lang="en-US" sz="2400" b="1" dirty="0"/>
              <a:t>Format the New Hadoop Filesystem</a:t>
            </a:r>
          </a:p>
          <a:p>
            <a:pPr marL="0" indent="0">
              <a:buNone/>
            </a:pPr>
            <a:r>
              <a:rPr lang="en-US" sz="2000" dirty="0"/>
              <a:t>Now, the Hadoop file system needs to be formatted so that we can start to use it. The format command should be issued with write permission since it creates current directory under /</a:t>
            </a:r>
            <a:r>
              <a:rPr lang="en-US" sz="2000" dirty="0" err="1"/>
              <a:t>usr</a:t>
            </a:r>
            <a:r>
              <a:rPr lang="en-US" sz="2000" dirty="0"/>
              <a:t>/local/</a:t>
            </a:r>
            <a:r>
              <a:rPr lang="en-US" sz="2000" dirty="0" err="1"/>
              <a:t>hadoop_store</a:t>
            </a:r>
            <a:r>
              <a:rPr lang="en-US" sz="2000" dirty="0"/>
              <a:t>/</a:t>
            </a:r>
            <a:r>
              <a:rPr lang="en-US" sz="2000" dirty="0" err="1"/>
              <a:t>hdfs</a:t>
            </a:r>
            <a:r>
              <a:rPr lang="en-US" sz="2000" dirty="0"/>
              <a:t>/</a:t>
            </a:r>
            <a:r>
              <a:rPr lang="en-US" sz="2000" dirty="0" err="1"/>
              <a:t>namenode</a:t>
            </a:r>
            <a:r>
              <a:rPr lang="en-US" sz="2000" dirty="0"/>
              <a:t> folder:</a:t>
            </a:r>
          </a:p>
          <a:p>
            <a:pPr marL="0" indent="0">
              <a:buNone/>
            </a:pPr>
            <a:endParaRPr lang="en-US" sz="2000" dirty="0"/>
          </a:p>
          <a:p>
            <a:pPr marL="0" indent="0">
              <a:buNone/>
            </a:pPr>
            <a:r>
              <a:rPr lang="en-US" sz="2000" dirty="0"/>
              <a:t>Note that </a:t>
            </a:r>
            <a:r>
              <a:rPr lang="en-US" sz="2000" dirty="0" err="1"/>
              <a:t>hadoop</a:t>
            </a:r>
            <a:r>
              <a:rPr lang="en-US" sz="2000" dirty="0"/>
              <a:t> </a:t>
            </a:r>
            <a:r>
              <a:rPr lang="en-US" sz="2000" dirty="0" err="1"/>
              <a:t>namenode</a:t>
            </a:r>
            <a:r>
              <a:rPr lang="en-US" sz="2000" dirty="0"/>
              <a:t> -format command should be executed once before we start using Hadoop. If this command is executed again after Hadoop has been used, it'll destroy all the data on the Hadoop file system.</a:t>
            </a:r>
          </a:p>
          <a:p>
            <a:pPr marL="0" indent="0">
              <a:buNone/>
            </a:pPr>
            <a:r>
              <a:rPr lang="en-US" sz="2400" b="1" dirty="0"/>
              <a:t>Starting Hadoop</a:t>
            </a:r>
            <a:endParaRPr lang="en-US" sz="2000" b="1" dirty="0"/>
          </a:p>
          <a:p>
            <a:pPr marL="0" indent="0">
              <a:buNone/>
            </a:pPr>
            <a:r>
              <a:rPr lang="en-US" sz="2000" dirty="0"/>
              <a:t>We can use start-all.sh or (start-dfs.sh and start-yarn.sh)</a:t>
            </a:r>
          </a:p>
          <a:p>
            <a:pPr marL="0" indent="0">
              <a:buNone/>
            </a:pPr>
            <a:endParaRPr lang="en-US" sz="2000" dirty="0"/>
          </a:p>
          <a:p>
            <a:pPr marL="0" indent="0">
              <a:buNone/>
            </a:pPr>
            <a:endParaRPr lang="en-US" sz="2000" dirty="0"/>
          </a:p>
        </p:txBody>
      </p:sp>
      <p:pic>
        <p:nvPicPr>
          <p:cNvPr id="3" name="Picture 2">
            <a:extLst>
              <a:ext uri="{FF2B5EF4-FFF2-40B4-BE49-F238E27FC236}">
                <a16:creationId xmlns:a16="http://schemas.microsoft.com/office/drawing/2014/main" id="{4433AE33-E122-48C7-84FE-C7DFD2EF1F2D}"/>
              </a:ext>
            </a:extLst>
          </p:cNvPr>
          <p:cNvPicPr>
            <a:picLocks noChangeAspect="1"/>
          </p:cNvPicPr>
          <p:nvPr/>
        </p:nvPicPr>
        <p:blipFill>
          <a:blip r:embed="rId2"/>
          <a:stretch>
            <a:fillRect/>
          </a:stretch>
        </p:blipFill>
        <p:spPr>
          <a:xfrm>
            <a:off x="892969" y="2343927"/>
            <a:ext cx="8840662" cy="352619"/>
          </a:xfrm>
          <a:prstGeom prst="rect">
            <a:avLst/>
          </a:prstGeom>
        </p:spPr>
      </p:pic>
      <p:pic>
        <p:nvPicPr>
          <p:cNvPr id="4" name="Picture 3">
            <a:extLst>
              <a:ext uri="{FF2B5EF4-FFF2-40B4-BE49-F238E27FC236}">
                <a16:creationId xmlns:a16="http://schemas.microsoft.com/office/drawing/2014/main" id="{C81276AA-BA3B-4A70-B4D3-D813B4E67CBC}"/>
              </a:ext>
            </a:extLst>
          </p:cNvPr>
          <p:cNvPicPr>
            <a:picLocks noChangeAspect="1"/>
          </p:cNvPicPr>
          <p:nvPr/>
        </p:nvPicPr>
        <p:blipFill>
          <a:blip r:embed="rId3"/>
          <a:stretch>
            <a:fillRect/>
          </a:stretch>
        </p:blipFill>
        <p:spPr>
          <a:xfrm>
            <a:off x="892969" y="5435761"/>
            <a:ext cx="7495138" cy="423863"/>
          </a:xfrm>
          <a:prstGeom prst="rect">
            <a:avLst/>
          </a:prstGeom>
        </p:spPr>
      </p:pic>
    </p:spTree>
    <p:extLst>
      <p:ext uri="{BB962C8B-B14F-4D97-AF65-F5344CB8AC3E}">
        <p14:creationId xmlns:p14="http://schemas.microsoft.com/office/powerpoint/2010/main" val="2376224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E30005-1FD9-45A7-9F7E-96A85443849A}"/>
              </a:ext>
            </a:extLst>
          </p:cNvPr>
          <p:cNvSpPr>
            <a:spLocks noGrp="1"/>
          </p:cNvSpPr>
          <p:nvPr>
            <p:ph type="body" idx="1"/>
          </p:nvPr>
        </p:nvSpPr>
        <p:spPr/>
        <p:txBody>
          <a:bodyPr>
            <a:normAutofit/>
          </a:bodyPr>
          <a:lstStyle/>
          <a:p>
            <a:pPr marL="0" indent="0">
              <a:buNone/>
            </a:pPr>
            <a:r>
              <a:rPr lang="en-US" sz="2400" b="1" dirty="0"/>
              <a:t>Stopping Hadoop</a:t>
            </a:r>
          </a:p>
          <a:p>
            <a:pPr marL="0" indent="0">
              <a:buNone/>
            </a:pPr>
            <a:r>
              <a:rPr lang="en-US" sz="2000" dirty="0"/>
              <a:t>We run stop-all.sh or (stop-dfs.sh and stop-yarn.sh) to stop all the daemons running on our machine:</a:t>
            </a:r>
          </a:p>
          <a:p>
            <a:pPr marL="0" indent="0">
              <a:buNone/>
            </a:pPr>
            <a:r>
              <a:rPr lang="en-US" sz="2400" b="1" dirty="0"/>
              <a:t>Hadoop Web Interface</a:t>
            </a:r>
          </a:p>
          <a:p>
            <a:pPr marL="0" indent="0">
              <a:buNone/>
            </a:pPr>
            <a:r>
              <a:rPr lang="en-US" sz="2000" dirty="0"/>
              <a:t>We can access the web interface of </a:t>
            </a:r>
            <a:r>
              <a:rPr lang="en-US" sz="2000" dirty="0" err="1"/>
              <a:t>NameNode</a:t>
            </a:r>
            <a:r>
              <a:rPr lang="en-US" sz="2000" dirty="0"/>
              <a:t> daemon by typing </a:t>
            </a:r>
            <a:r>
              <a:rPr lang="en-US" sz="2000" dirty="0">
                <a:hlinkClick r:id="rId2"/>
              </a:rPr>
              <a:t>http://localhost:50070/</a:t>
            </a:r>
            <a:r>
              <a:rPr lang="en-US" sz="2000" dirty="0"/>
              <a:t> in the browser</a:t>
            </a:r>
          </a:p>
          <a:p>
            <a:pPr marL="0" indent="0">
              <a:buNone/>
            </a:pPr>
            <a:endParaRPr lang="en-US" sz="2000" dirty="0"/>
          </a:p>
        </p:txBody>
      </p:sp>
    </p:spTree>
    <p:extLst>
      <p:ext uri="{BB962C8B-B14F-4D97-AF65-F5344CB8AC3E}">
        <p14:creationId xmlns:p14="http://schemas.microsoft.com/office/powerpoint/2010/main" val="1782081995"/>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HBase</a:t>
            </a:r>
          </a:p>
        </p:txBody>
      </p:sp>
      <p:sp>
        <p:nvSpPr>
          <p:cNvPr id="3" name="Text Placeholder 2"/>
          <p:cNvSpPr>
            <a:spLocks noGrp="1"/>
          </p:cNvSpPr>
          <p:nvPr>
            <p:ph type="body" idx="1"/>
          </p:nvPr>
        </p:nvSpPr>
        <p:spPr/>
        <p:txBody>
          <a:bodyPr/>
          <a:lstStyle/>
          <a:p>
            <a:pPr marL="0" indent="0">
              <a:buNone/>
            </a:pPr>
            <a:r>
              <a:rPr lang="en-US" sz="2000" dirty="0"/>
              <a:t>Download the latest stable version of HBase from http://mirrors.advancedhosters.com/apache/hbase/stable/ using “</a:t>
            </a:r>
            <a:r>
              <a:rPr lang="en-US" sz="2000" dirty="0" err="1"/>
              <a:t>wget</a:t>
            </a:r>
            <a:r>
              <a:rPr lang="en-US" sz="2000" dirty="0"/>
              <a:t>” command, and extract it using the tar “</a:t>
            </a:r>
            <a:r>
              <a:rPr lang="en-US" sz="2000" dirty="0" err="1"/>
              <a:t>xzf</a:t>
            </a:r>
            <a:r>
              <a:rPr lang="en-US" sz="2000" dirty="0"/>
              <a:t>” command. See the following command.</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5" name="Picture 4">
            <a:extLst>
              <a:ext uri="{FF2B5EF4-FFF2-40B4-BE49-F238E27FC236}">
                <a16:creationId xmlns:a16="http://schemas.microsoft.com/office/drawing/2014/main" id="{23B611E8-A373-48FA-8587-AA399433A398}"/>
              </a:ext>
            </a:extLst>
          </p:cNvPr>
          <p:cNvPicPr>
            <a:picLocks noChangeAspect="1"/>
          </p:cNvPicPr>
          <p:nvPr/>
        </p:nvPicPr>
        <p:blipFill>
          <a:blip r:embed="rId2"/>
          <a:stretch>
            <a:fillRect/>
          </a:stretch>
        </p:blipFill>
        <p:spPr>
          <a:xfrm>
            <a:off x="892969" y="3695700"/>
            <a:ext cx="10572750" cy="2209800"/>
          </a:xfrm>
          <a:prstGeom prst="rect">
            <a:avLst/>
          </a:prstGeom>
        </p:spPr>
      </p:pic>
    </p:spTree>
    <p:extLst>
      <p:ext uri="{BB962C8B-B14F-4D97-AF65-F5344CB8AC3E}">
        <p14:creationId xmlns:p14="http://schemas.microsoft.com/office/powerpoint/2010/main" val="87097100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219" b="1" dirty="0">
                <a:latin typeface="Times New Roman" panose="02020603050405020304" pitchFamily="18" charset="0"/>
                <a:cs typeface="Times New Roman" panose="02020603050405020304" pitchFamily="18" charset="0"/>
              </a:rPr>
              <a:t>NoSQL databases</a:t>
            </a:r>
            <a:endParaRPr lang="zh-CN" altLang="en-US" sz="4219"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2193727" y="3281788"/>
            <a:ext cx="7804547" cy="1678016"/>
          </a:xfrm>
        </p:spPr>
        <p:txBody>
          <a:bodyPr>
            <a:noAutofit/>
          </a:bodyPr>
          <a:lstStyle/>
          <a:p>
            <a:r>
              <a:rPr lang="en-US" altLang="zh-CN" dirty="0">
                <a:latin typeface="Times New Roman" panose="02020603050405020304" pitchFamily="18" charset="0"/>
                <a:cs typeface="Times New Roman" panose="02020603050405020304" pitchFamily="18" charset="0"/>
              </a:rPr>
              <a:t>Key-value database: </a:t>
            </a:r>
            <a:r>
              <a:rPr lang="en-US" altLang="zh-CN" dirty="0" err="1">
                <a:latin typeface="Times New Roman" panose="02020603050405020304" pitchFamily="18" charset="0"/>
                <a:cs typeface="Times New Roman" panose="02020603050405020304" pitchFamily="18" charset="0"/>
              </a:rPr>
              <a:t>Riak</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Redius</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Memcached</a:t>
            </a:r>
            <a:r>
              <a:rPr lang="en-US" altLang="zh-CN" dirty="0">
                <a:latin typeface="Times New Roman" panose="02020603050405020304" pitchFamily="18" charset="0"/>
                <a:cs typeface="Times New Roman" panose="02020603050405020304" pitchFamily="18" charset="0"/>
              </a:rPr>
              <a:t> DB</a:t>
            </a:r>
          </a:p>
          <a:p>
            <a:r>
              <a:rPr lang="en-US" altLang="zh-CN" dirty="0">
                <a:latin typeface="Times New Roman" panose="02020603050405020304" pitchFamily="18" charset="0"/>
                <a:cs typeface="Times New Roman" panose="02020603050405020304" pitchFamily="18" charset="0"/>
              </a:rPr>
              <a:t>Column-family database: Cassandra, </a:t>
            </a:r>
            <a:r>
              <a:rPr lang="en-US" altLang="zh-CN" dirty="0" err="1">
                <a:latin typeface="Times New Roman" panose="02020603050405020304" pitchFamily="18" charset="0"/>
                <a:cs typeface="Times New Roman" panose="02020603050405020304" pitchFamily="18" charset="0"/>
              </a:rPr>
              <a:t>HBase</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Hypertable</a:t>
            </a:r>
            <a:r>
              <a:rPr lang="en-US" altLang="zh-CN" dirty="0">
                <a:latin typeface="Times New Roman" panose="02020603050405020304" pitchFamily="18" charset="0"/>
                <a:cs typeface="Times New Roman" panose="02020603050405020304" pitchFamily="18" charset="0"/>
              </a:rPr>
              <a:t>, Amazon </a:t>
            </a:r>
            <a:r>
              <a:rPr lang="en-US" altLang="zh-CN" dirty="0" err="1">
                <a:latin typeface="Times New Roman" panose="02020603050405020304" pitchFamily="18" charset="0"/>
                <a:cs typeface="Times New Roman" panose="02020603050405020304" pitchFamily="18" charset="0"/>
              </a:rPr>
              <a:t>SimpleDB</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Document database: MongoDB</a:t>
            </a:r>
          </a:p>
          <a:p>
            <a:r>
              <a:rPr lang="en-US" altLang="zh-CN" dirty="0">
                <a:latin typeface="Times New Roman" panose="02020603050405020304" pitchFamily="18" charset="0"/>
                <a:cs typeface="Times New Roman" panose="02020603050405020304" pitchFamily="18" charset="0"/>
              </a:rPr>
              <a:t>XML database</a:t>
            </a:r>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Graph database: Neo4J</a:t>
            </a:r>
          </a:p>
          <a:p>
            <a:r>
              <a:rPr lang="en-US" altLang="zh-C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98602459"/>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BDD0FB-B0A1-44DC-B89B-A7913B53F22A}"/>
              </a:ext>
            </a:extLst>
          </p:cNvPr>
          <p:cNvSpPr>
            <a:spLocks noGrp="1"/>
          </p:cNvSpPr>
          <p:nvPr>
            <p:ph type="body" idx="1"/>
          </p:nvPr>
        </p:nvSpPr>
        <p:spPr/>
        <p:txBody>
          <a:bodyPr>
            <a:normAutofit/>
          </a:bodyPr>
          <a:lstStyle/>
          <a:p>
            <a:pPr marL="0" indent="0">
              <a:buNone/>
            </a:pPr>
            <a:r>
              <a:rPr lang="en-US" sz="2000" dirty="0"/>
              <a:t>Extract and move contents to a newly created directory:</a:t>
            </a:r>
          </a:p>
          <a:p>
            <a:pPr marL="0" indent="0">
              <a:buNone/>
            </a:pPr>
            <a:endParaRPr lang="en-US" sz="2000" dirty="0"/>
          </a:p>
          <a:p>
            <a:pPr marL="0" indent="0">
              <a:buNone/>
            </a:pPr>
            <a:endParaRPr lang="en-US" sz="2000" dirty="0"/>
          </a:p>
          <a:p>
            <a:pPr marL="0" indent="0">
              <a:buNone/>
            </a:pPr>
            <a:r>
              <a:rPr lang="en-US" sz="2000" b="1" dirty="0"/>
              <a:t>Configuring HBase</a:t>
            </a:r>
          </a:p>
          <a:p>
            <a:pPr marL="0" indent="0">
              <a:buNone/>
            </a:pPr>
            <a:r>
              <a:rPr lang="en-US" sz="2000" dirty="0"/>
              <a:t>Before proceeding with HBase, you have to edit the following files and configure HBase.</a:t>
            </a:r>
          </a:p>
          <a:p>
            <a:pPr marL="457200" indent="-457200">
              <a:buFont typeface="+mj-lt"/>
              <a:buAutoNum type="arabicPeriod"/>
            </a:pPr>
            <a:r>
              <a:rPr lang="en-US" sz="2000" dirty="0"/>
              <a:t>hbase-env.sh</a:t>
            </a:r>
          </a:p>
          <a:p>
            <a:pPr marL="457200" indent="-457200">
              <a:buFont typeface="+mj-lt"/>
              <a:buAutoNum type="arabicPeriod"/>
            </a:pPr>
            <a:r>
              <a:rPr lang="en-US" sz="2000" dirty="0"/>
              <a:t>hbase-site.xml</a:t>
            </a:r>
          </a:p>
          <a:p>
            <a:pPr marL="0" indent="0">
              <a:buNone/>
            </a:pPr>
            <a:endParaRPr lang="en-US" sz="2000" dirty="0"/>
          </a:p>
        </p:txBody>
      </p:sp>
      <p:pic>
        <p:nvPicPr>
          <p:cNvPr id="3" name="Picture 2">
            <a:extLst>
              <a:ext uri="{FF2B5EF4-FFF2-40B4-BE49-F238E27FC236}">
                <a16:creationId xmlns:a16="http://schemas.microsoft.com/office/drawing/2014/main" id="{007C6DE5-5681-4A22-BF0F-0354234C4E9D}"/>
              </a:ext>
            </a:extLst>
          </p:cNvPr>
          <p:cNvPicPr>
            <a:picLocks noChangeAspect="1"/>
          </p:cNvPicPr>
          <p:nvPr/>
        </p:nvPicPr>
        <p:blipFill>
          <a:blip r:embed="rId2"/>
          <a:stretch>
            <a:fillRect/>
          </a:stretch>
        </p:blipFill>
        <p:spPr>
          <a:xfrm>
            <a:off x="892969" y="1618180"/>
            <a:ext cx="7508658" cy="630498"/>
          </a:xfrm>
          <a:prstGeom prst="rect">
            <a:avLst/>
          </a:prstGeom>
        </p:spPr>
      </p:pic>
    </p:spTree>
    <p:extLst>
      <p:ext uri="{BB962C8B-B14F-4D97-AF65-F5344CB8AC3E}">
        <p14:creationId xmlns:p14="http://schemas.microsoft.com/office/powerpoint/2010/main" val="1319295811"/>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B6434C-478D-4E93-ABD5-31769F979942}"/>
              </a:ext>
            </a:extLst>
          </p:cNvPr>
          <p:cNvSpPr>
            <a:spLocks noGrp="1"/>
          </p:cNvSpPr>
          <p:nvPr>
            <p:ph type="body" idx="1"/>
          </p:nvPr>
        </p:nvSpPr>
        <p:spPr/>
        <p:txBody>
          <a:bodyPr>
            <a:normAutofit/>
          </a:bodyPr>
          <a:lstStyle/>
          <a:p>
            <a:pPr marL="0" indent="0">
              <a:buNone/>
            </a:pPr>
            <a:r>
              <a:rPr lang="en-US" sz="2000" b="1" dirty="0"/>
              <a:t>1. hbase-env.sh</a:t>
            </a:r>
          </a:p>
          <a:p>
            <a:pPr marL="0" indent="0">
              <a:buNone/>
            </a:pPr>
            <a:r>
              <a:rPr lang="en-US" sz="2000" dirty="0"/>
              <a:t>Set the java Home for HBase and open hbase-env.sh file from the </a:t>
            </a:r>
            <a:r>
              <a:rPr lang="en-US" sz="2000" dirty="0" err="1"/>
              <a:t>conf</a:t>
            </a:r>
            <a:r>
              <a:rPr lang="en-US" sz="2000" dirty="0"/>
              <a:t> folder. Edit JAVA_HOME environment variable and change the existing path to your current JAVA_HOME variable as shown below.</a:t>
            </a:r>
          </a:p>
          <a:p>
            <a:pPr marL="0" indent="0">
              <a:buNone/>
            </a:pPr>
            <a:endParaRPr lang="en-US" sz="2000" dirty="0"/>
          </a:p>
          <a:p>
            <a:pPr marL="0" indent="0">
              <a:buNone/>
            </a:pPr>
            <a:r>
              <a:rPr lang="en-US" sz="2000" dirty="0"/>
              <a:t>This will open the env.sh file of HBase. Now replace the existing JAVA_HOME value with your current value as shown below.</a:t>
            </a:r>
          </a:p>
          <a:p>
            <a:pPr marL="0" indent="0">
              <a:buNone/>
            </a:pPr>
            <a:endParaRPr lang="en-US" sz="2000" dirty="0"/>
          </a:p>
          <a:p>
            <a:pPr marL="0" indent="0">
              <a:buNone/>
            </a:pPr>
            <a:endParaRPr lang="en-US" sz="2000" dirty="0"/>
          </a:p>
        </p:txBody>
      </p:sp>
      <p:pic>
        <p:nvPicPr>
          <p:cNvPr id="3" name="Picture 2">
            <a:extLst>
              <a:ext uri="{FF2B5EF4-FFF2-40B4-BE49-F238E27FC236}">
                <a16:creationId xmlns:a16="http://schemas.microsoft.com/office/drawing/2014/main" id="{05F78575-72FA-4FE9-8EFD-8B8160D5C2EC}"/>
              </a:ext>
            </a:extLst>
          </p:cNvPr>
          <p:cNvPicPr>
            <a:picLocks noChangeAspect="1"/>
          </p:cNvPicPr>
          <p:nvPr/>
        </p:nvPicPr>
        <p:blipFill>
          <a:blip r:embed="rId2"/>
          <a:stretch>
            <a:fillRect/>
          </a:stretch>
        </p:blipFill>
        <p:spPr>
          <a:xfrm>
            <a:off x="1004936" y="4930058"/>
            <a:ext cx="6149828" cy="296053"/>
          </a:xfrm>
          <a:prstGeom prst="rect">
            <a:avLst/>
          </a:prstGeom>
        </p:spPr>
      </p:pic>
      <p:pic>
        <p:nvPicPr>
          <p:cNvPr id="4" name="Picture 3">
            <a:extLst>
              <a:ext uri="{FF2B5EF4-FFF2-40B4-BE49-F238E27FC236}">
                <a16:creationId xmlns:a16="http://schemas.microsoft.com/office/drawing/2014/main" id="{896B50FB-C41D-437B-80A9-9DD894E9762E}"/>
              </a:ext>
            </a:extLst>
          </p:cNvPr>
          <p:cNvPicPr>
            <a:picLocks noChangeAspect="1"/>
          </p:cNvPicPr>
          <p:nvPr/>
        </p:nvPicPr>
        <p:blipFill>
          <a:blip r:embed="rId3"/>
          <a:stretch>
            <a:fillRect/>
          </a:stretch>
        </p:blipFill>
        <p:spPr>
          <a:xfrm>
            <a:off x="1004936" y="2982297"/>
            <a:ext cx="7792486" cy="446703"/>
          </a:xfrm>
          <a:prstGeom prst="rect">
            <a:avLst/>
          </a:prstGeom>
        </p:spPr>
      </p:pic>
    </p:spTree>
    <p:extLst>
      <p:ext uri="{BB962C8B-B14F-4D97-AF65-F5344CB8AC3E}">
        <p14:creationId xmlns:p14="http://schemas.microsoft.com/office/powerpoint/2010/main" val="1895849696"/>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B6434C-478D-4E93-ABD5-31769F979942}"/>
              </a:ext>
            </a:extLst>
          </p:cNvPr>
          <p:cNvSpPr>
            <a:spLocks noGrp="1"/>
          </p:cNvSpPr>
          <p:nvPr>
            <p:ph type="body" idx="1"/>
          </p:nvPr>
        </p:nvSpPr>
        <p:spPr/>
        <p:txBody>
          <a:bodyPr>
            <a:normAutofit/>
          </a:bodyPr>
          <a:lstStyle/>
          <a:p>
            <a:pPr marL="0" indent="0">
              <a:buNone/>
            </a:pPr>
            <a:r>
              <a:rPr lang="en-US" sz="2000" b="1" dirty="0"/>
              <a:t>2. hbase-site.xml</a:t>
            </a:r>
          </a:p>
          <a:p>
            <a:pPr marL="0" indent="0">
              <a:buNone/>
            </a:pPr>
            <a:r>
              <a:rPr lang="en-US" sz="2000" dirty="0"/>
              <a:t>This is the main configuration file of HBase. Open the file using following command.</a:t>
            </a:r>
          </a:p>
          <a:p>
            <a:pPr marL="0" indent="0">
              <a:buNone/>
            </a:pPr>
            <a:r>
              <a:rPr lang="en-US" sz="2000" dirty="0"/>
              <a:t>Inside the hbase-site.xml file, you will find the &lt;configuration&gt; and &lt;/configuration&gt; tags. Within them, set the HBase directory under the property key with the name “</a:t>
            </a:r>
            <a:r>
              <a:rPr lang="en-US" sz="2000" dirty="0" err="1"/>
              <a:t>hbase.rootdir</a:t>
            </a:r>
            <a:r>
              <a:rPr lang="en-US" sz="2000" dirty="0"/>
              <a:t>” as shown below.</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1600" dirty="0"/>
              <a:t>Finally run the following command:</a:t>
            </a:r>
            <a:endParaRPr lang="en-US" sz="2000" dirty="0"/>
          </a:p>
          <a:p>
            <a:pPr marL="0" indent="0">
              <a:buNone/>
            </a:pPr>
            <a:endParaRPr lang="en-US" sz="2000" dirty="0"/>
          </a:p>
        </p:txBody>
      </p:sp>
      <p:pic>
        <p:nvPicPr>
          <p:cNvPr id="5" name="Picture 4">
            <a:extLst>
              <a:ext uri="{FF2B5EF4-FFF2-40B4-BE49-F238E27FC236}">
                <a16:creationId xmlns:a16="http://schemas.microsoft.com/office/drawing/2014/main" id="{1C37B19D-CBF4-4388-83D8-B00EB17F7A7A}"/>
              </a:ext>
            </a:extLst>
          </p:cNvPr>
          <p:cNvPicPr>
            <a:picLocks noChangeAspect="1"/>
          </p:cNvPicPr>
          <p:nvPr/>
        </p:nvPicPr>
        <p:blipFill>
          <a:blip r:embed="rId2"/>
          <a:stretch>
            <a:fillRect/>
          </a:stretch>
        </p:blipFill>
        <p:spPr>
          <a:xfrm>
            <a:off x="892969" y="1634478"/>
            <a:ext cx="7000729" cy="246580"/>
          </a:xfrm>
          <a:prstGeom prst="rect">
            <a:avLst/>
          </a:prstGeom>
        </p:spPr>
      </p:pic>
      <p:pic>
        <p:nvPicPr>
          <p:cNvPr id="6" name="Picture 5">
            <a:extLst>
              <a:ext uri="{FF2B5EF4-FFF2-40B4-BE49-F238E27FC236}">
                <a16:creationId xmlns:a16="http://schemas.microsoft.com/office/drawing/2014/main" id="{353BB7BB-D342-420D-8C87-258A4ACB876C}"/>
              </a:ext>
            </a:extLst>
          </p:cNvPr>
          <p:cNvPicPr>
            <a:picLocks noChangeAspect="1"/>
          </p:cNvPicPr>
          <p:nvPr/>
        </p:nvPicPr>
        <p:blipFill>
          <a:blip r:embed="rId3"/>
          <a:stretch>
            <a:fillRect/>
          </a:stretch>
        </p:blipFill>
        <p:spPr>
          <a:xfrm>
            <a:off x="2177921" y="2954019"/>
            <a:ext cx="8153400" cy="2305050"/>
          </a:xfrm>
          <a:prstGeom prst="rect">
            <a:avLst/>
          </a:prstGeom>
        </p:spPr>
      </p:pic>
      <p:pic>
        <p:nvPicPr>
          <p:cNvPr id="7" name="Picture 6">
            <a:extLst>
              <a:ext uri="{FF2B5EF4-FFF2-40B4-BE49-F238E27FC236}">
                <a16:creationId xmlns:a16="http://schemas.microsoft.com/office/drawing/2014/main" id="{098193AA-F827-46C6-917C-29AF3C8C14A5}"/>
              </a:ext>
            </a:extLst>
          </p:cNvPr>
          <p:cNvPicPr>
            <a:picLocks noChangeAspect="1"/>
          </p:cNvPicPr>
          <p:nvPr/>
        </p:nvPicPr>
        <p:blipFill>
          <a:blip r:embed="rId4"/>
          <a:stretch>
            <a:fillRect/>
          </a:stretch>
        </p:blipFill>
        <p:spPr>
          <a:xfrm>
            <a:off x="892969" y="5739056"/>
            <a:ext cx="8963715" cy="225976"/>
          </a:xfrm>
          <a:prstGeom prst="rect">
            <a:avLst/>
          </a:prstGeom>
        </p:spPr>
      </p:pic>
    </p:spTree>
    <p:extLst>
      <p:ext uri="{BB962C8B-B14F-4D97-AF65-F5344CB8AC3E}">
        <p14:creationId xmlns:p14="http://schemas.microsoft.com/office/powerpoint/2010/main" val="696458835"/>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000" dirty="0"/>
              <a:t>With this, the HBase installation and configuration part is successfully complete.</a:t>
            </a:r>
          </a:p>
          <a:p>
            <a:pPr marL="0" indent="0">
              <a:buNone/>
            </a:pPr>
            <a:r>
              <a:rPr lang="en-US" sz="2000" dirty="0"/>
              <a:t>We can start HBase by using </a:t>
            </a:r>
            <a:r>
              <a:rPr lang="en-US" sz="2000" b="1" dirty="0"/>
              <a:t>start-hbase.sh</a:t>
            </a:r>
            <a:r>
              <a:rPr lang="en-US" sz="2000" dirty="0"/>
              <a:t> script provided in the bin folder of HBase. For that, open HBase Home Folder and run HBase start script as shown below.</a:t>
            </a:r>
          </a:p>
          <a:p>
            <a:pPr marL="0" indent="0">
              <a:buNone/>
            </a:pPr>
            <a:endParaRPr lang="en-US" sz="2000" dirty="0"/>
          </a:p>
          <a:p>
            <a:pPr marL="0" indent="0">
              <a:buNone/>
            </a:pPr>
            <a:endParaRPr lang="en-US" sz="2000" dirty="0"/>
          </a:p>
          <a:p>
            <a:pPr marL="0" indent="0">
              <a:buNone/>
            </a:pPr>
            <a:r>
              <a:rPr lang="en-US" sz="2000" dirty="0"/>
              <a:t>If everything goes well, when you try to run HBase start script, it will prompt you a message saying that HBase has started.</a:t>
            </a:r>
          </a:p>
          <a:p>
            <a:pPr marL="0" indent="0">
              <a:buNone/>
            </a:pPr>
            <a:endParaRPr lang="en-US" sz="2000" dirty="0"/>
          </a:p>
        </p:txBody>
      </p:sp>
      <p:pic>
        <p:nvPicPr>
          <p:cNvPr id="5" name="Picture 4">
            <a:extLst>
              <a:ext uri="{FF2B5EF4-FFF2-40B4-BE49-F238E27FC236}">
                <a16:creationId xmlns:a16="http://schemas.microsoft.com/office/drawing/2014/main" id="{84D4456A-D6A7-48D8-8189-B75632DBC4DD}"/>
              </a:ext>
            </a:extLst>
          </p:cNvPr>
          <p:cNvPicPr>
            <a:picLocks noChangeAspect="1"/>
          </p:cNvPicPr>
          <p:nvPr/>
        </p:nvPicPr>
        <p:blipFill>
          <a:blip r:embed="rId2"/>
          <a:stretch>
            <a:fillRect/>
          </a:stretch>
        </p:blipFill>
        <p:spPr>
          <a:xfrm>
            <a:off x="892969" y="2882721"/>
            <a:ext cx="9021399" cy="1092557"/>
          </a:xfrm>
          <a:prstGeom prst="rect">
            <a:avLst/>
          </a:prstGeom>
        </p:spPr>
      </p:pic>
    </p:spTree>
    <p:extLst>
      <p:ext uri="{BB962C8B-B14F-4D97-AF65-F5344CB8AC3E}">
        <p14:creationId xmlns:p14="http://schemas.microsoft.com/office/powerpoint/2010/main" val="2461915187"/>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400" b="1" dirty="0"/>
              <a:t>Start HBase Shell</a:t>
            </a:r>
          </a:p>
          <a:p>
            <a:pPr marL="0" indent="0">
              <a:buNone/>
            </a:pPr>
            <a:r>
              <a:rPr lang="en-US" sz="2000" dirty="0"/>
              <a:t>You can start HBase shell using the following command.</a:t>
            </a:r>
          </a:p>
          <a:p>
            <a:pPr marL="0" indent="0">
              <a:buNone/>
            </a:pPr>
            <a:endParaRPr lang="en-US" sz="2000" dirty="0"/>
          </a:p>
          <a:p>
            <a:pPr marL="0" indent="0">
              <a:buNone/>
            </a:pPr>
            <a:r>
              <a:rPr lang="en-US" sz="2400" b="1" dirty="0"/>
              <a:t>HBase Web Interface</a:t>
            </a:r>
          </a:p>
          <a:p>
            <a:pPr marL="0" indent="0">
              <a:buNone/>
            </a:pPr>
            <a:r>
              <a:rPr lang="en-US" sz="2000" dirty="0"/>
              <a:t>You can access the web interface of HBase by typing </a:t>
            </a:r>
            <a:r>
              <a:rPr lang="en-US" sz="2000" dirty="0">
                <a:hlinkClick r:id="rId2"/>
              </a:rPr>
              <a:t>http://localhost:60010</a:t>
            </a:r>
            <a:r>
              <a:rPr lang="en-US" sz="2000" dirty="0"/>
              <a:t> in the browser.</a:t>
            </a:r>
          </a:p>
          <a:p>
            <a:pPr marL="0" indent="0">
              <a:buNone/>
            </a:pPr>
            <a:r>
              <a:rPr lang="en-US" sz="2100" dirty="0"/>
              <a:t>This interface lists your currently running Region servers, backup masters and HBase tables.</a:t>
            </a:r>
            <a:endParaRPr lang="en-US" sz="1500" dirty="0"/>
          </a:p>
        </p:txBody>
      </p:sp>
      <p:pic>
        <p:nvPicPr>
          <p:cNvPr id="4" name="Picture 3">
            <a:extLst>
              <a:ext uri="{FF2B5EF4-FFF2-40B4-BE49-F238E27FC236}">
                <a16:creationId xmlns:a16="http://schemas.microsoft.com/office/drawing/2014/main" id="{2DA118A8-E131-499C-8022-73D375FD1523}"/>
              </a:ext>
            </a:extLst>
          </p:cNvPr>
          <p:cNvPicPr>
            <a:picLocks noChangeAspect="1"/>
          </p:cNvPicPr>
          <p:nvPr/>
        </p:nvPicPr>
        <p:blipFill>
          <a:blip r:embed="rId3"/>
          <a:stretch>
            <a:fillRect/>
          </a:stretch>
        </p:blipFill>
        <p:spPr>
          <a:xfrm>
            <a:off x="964065" y="2678857"/>
            <a:ext cx="6481071" cy="465559"/>
          </a:xfrm>
          <a:prstGeom prst="rect">
            <a:avLst/>
          </a:prstGeom>
        </p:spPr>
      </p:pic>
    </p:spTree>
    <p:extLst>
      <p:ext uri="{BB962C8B-B14F-4D97-AF65-F5344CB8AC3E}">
        <p14:creationId xmlns:p14="http://schemas.microsoft.com/office/powerpoint/2010/main" val="3252989822"/>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HBase - Shell</a:t>
            </a:r>
          </a:p>
        </p:txBody>
      </p:sp>
    </p:spTree>
    <p:extLst>
      <p:ext uri="{BB962C8B-B14F-4D97-AF65-F5344CB8AC3E}">
        <p14:creationId xmlns:p14="http://schemas.microsoft.com/office/powerpoint/2010/main" val="47578140"/>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HBase contains a shell using which you can communicate with HBase.</a:t>
            </a:r>
          </a:p>
          <a:p>
            <a:r>
              <a:rPr lang="en-US" dirty="0"/>
              <a:t>HBase uses the Hadoop File System to store its data. It will have a master server and region servers. The data storage will be in the form of regions (tables). These regions will be split up and stored in region servers.</a:t>
            </a:r>
          </a:p>
          <a:p>
            <a:r>
              <a:rPr lang="en-US" dirty="0"/>
              <a:t>The master server manages these region servers and all these tasks take place on HDFS.</a:t>
            </a:r>
          </a:p>
          <a:p>
            <a:endParaRPr lang="en-US" dirty="0"/>
          </a:p>
        </p:txBody>
      </p:sp>
    </p:spTree>
    <p:extLst>
      <p:ext uri="{BB962C8B-B14F-4D97-AF65-F5344CB8AC3E}">
        <p14:creationId xmlns:p14="http://schemas.microsoft.com/office/powerpoint/2010/main" val="3005761599"/>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lgn="ctr">
              <a:buNone/>
            </a:pPr>
            <a:r>
              <a:rPr lang="en-US" sz="2800" b="1" dirty="0"/>
              <a:t>GENERAL COMMANDS</a:t>
            </a:r>
          </a:p>
          <a:p>
            <a:pPr>
              <a:buFont typeface="Wingdings" panose="05000000000000000000" pitchFamily="2" charset="2"/>
              <a:buChar char="q"/>
            </a:pPr>
            <a:r>
              <a:rPr lang="en-US" sz="2800" b="1" dirty="0"/>
              <a:t>status:</a:t>
            </a:r>
            <a:r>
              <a:rPr lang="en-US" sz="2800" dirty="0"/>
              <a:t> </a:t>
            </a:r>
            <a:r>
              <a:rPr lang="en-US" sz="2000" dirty="0"/>
              <a:t>This command returns the status of the system including the details of the servers running on the system. Its syntax is as follows:</a:t>
            </a:r>
          </a:p>
          <a:p>
            <a:pPr marL="0" indent="0">
              <a:buNone/>
            </a:pPr>
            <a:endParaRPr lang="en-US" sz="2000" dirty="0"/>
          </a:p>
          <a:p>
            <a:pPr marL="0" indent="0">
              <a:buNone/>
            </a:pPr>
            <a:endParaRPr lang="en-US" sz="2000" dirty="0"/>
          </a:p>
          <a:p>
            <a:pPr marL="0" indent="0">
              <a:buNone/>
            </a:pPr>
            <a:r>
              <a:rPr lang="en-US" sz="2000" dirty="0"/>
              <a:t>If you execute this command, it returns the following output.</a:t>
            </a:r>
          </a:p>
          <a:p>
            <a:pPr marL="0" indent="0">
              <a:buNone/>
            </a:pPr>
            <a:endParaRPr lang="en-US" sz="2000" dirty="0"/>
          </a:p>
          <a:p>
            <a:pPr marL="0" indent="0">
              <a:buNone/>
            </a:pPr>
            <a:endParaRPr lang="en-US" sz="2000" dirty="0"/>
          </a:p>
        </p:txBody>
      </p:sp>
      <p:pic>
        <p:nvPicPr>
          <p:cNvPr id="4" name="Picture 3"/>
          <p:cNvPicPr>
            <a:picLocks noChangeAspect="1"/>
          </p:cNvPicPr>
          <p:nvPr/>
        </p:nvPicPr>
        <p:blipFill>
          <a:blip r:embed="rId2"/>
          <a:stretch>
            <a:fillRect/>
          </a:stretch>
        </p:blipFill>
        <p:spPr>
          <a:xfrm>
            <a:off x="1231960" y="2948133"/>
            <a:ext cx="3856571" cy="664122"/>
          </a:xfrm>
          <a:prstGeom prst="rect">
            <a:avLst/>
          </a:prstGeom>
        </p:spPr>
      </p:pic>
      <p:pic>
        <p:nvPicPr>
          <p:cNvPr id="5" name="Picture 4"/>
          <p:cNvPicPr>
            <a:picLocks noChangeAspect="1"/>
          </p:cNvPicPr>
          <p:nvPr/>
        </p:nvPicPr>
        <p:blipFill>
          <a:blip r:embed="rId3"/>
          <a:stretch>
            <a:fillRect/>
          </a:stretch>
        </p:blipFill>
        <p:spPr>
          <a:xfrm>
            <a:off x="1231960" y="4843617"/>
            <a:ext cx="4619625" cy="895350"/>
          </a:xfrm>
          <a:prstGeom prst="rect">
            <a:avLst/>
          </a:prstGeom>
        </p:spPr>
      </p:pic>
    </p:spTree>
    <p:extLst>
      <p:ext uri="{BB962C8B-B14F-4D97-AF65-F5344CB8AC3E}">
        <p14:creationId xmlns:p14="http://schemas.microsoft.com/office/powerpoint/2010/main" val="416651515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a:buFont typeface="Wingdings" panose="05000000000000000000" pitchFamily="2" charset="2"/>
              <a:buChar char="q"/>
            </a:pPr>
            <a:r>
              <a:rPr lang="en-US" sz="2800" b="1" dirty="0"/>
              <a:t>version:</a:t>
            </a:r>
            <a:r>
              <a:rPr lang="en-US" sz="2800" dirty="0"/>
              <a:t> </a:t>
            </a:r>
            <a:r>
              <a:rPr lang="en-US" sz="2000" dirty="0"/>
              <a:t>This command returns the version of HBase used in your system. Its syntax is as follows:</a:t>
            </a:r>
          </a:p>
          <a:p>
            <a:pPr marL="0" indent="0">
              <a:buNone/>
            </a:pPr>
            <a:endParaRPr lang="en-US" sz="2000" dirty="0"/>
          </a:p>
          <a:p>
            <a:pPr marL="0" indent="0">
              <a:buNone/>
            </a:pPr>
            <a:endParaRPr lang="en-US" sz="2000" dirty="0"/>
          </a:p>
          <a:p>
            <a:pPr marL="0" indent="0">
              <a:buNone/>
            </a:pPr>
            <a:r>
              <a:rPr lang="en-US" sz="2000" dirty="0"/>
              <a:t>If you execute this command, it returns the following output.</a:t>
            </a:r>
          </a:p>
          <a:p>
            <a:pPr marL="0" indent="0">
              <a:buNone/>
            </a:pPr>
            <a:endParaRPr lang="en-US" sz="2000" dirty="0"/>
          </a:p>
          <a:p>
            <a:pPr marL="0" indent="0">
              <a:buNone/>
            </a:pPr>
            <a:endParaRPr lang="en-US" sz="2000" dirty="0"/>
          </a:p>
        </p:txBody>
      </p:sp>
      <p:pic>
        <p:nvPicPr>
          <p:cNvPr id="3" name="Picture 2"/>
          <p:cNvPicPr>
            <a:picLocks noChangeAspect="1"/>
          </p:cNvPicPr>
          <p:nvPr/>
        </p:nvPicPr>
        <p:blipFill>
          <a:blip r:embed="rId2"/>
          <a:stretch>
            <a:fillRect/>
          </a:stretch>
        </p:blipFill>
        <p:spPr>
          <a:xfrm>
            <a:off x="892969" y="2575312"/>
            <a:ext cx="5057775" cy="590550"/>
          </a:xfrm>
          <a:prstGeom prst="rect">
            <a:avLst/>
          </a:prstGeom>
        </p:spPr>
      </p:pic>
      <p:pic>
        <p:nvPicPr>
          <p:cNvPr id="6" name="Picture 5"/>
          <p:cNvPicPr>
            <a:picLocks noChangeAspect="1"/>
          </p:cNvPicPr>
          <p:nvPr/>
        </p:nvPicPr>
        <p:blipFill rotWithShape="1">
          <a:blip r:embed="rId3"/>
          <a:srcRect l="1" r="46007" b="31955"/>
          <a:stretch/>
        </p:blipFill>
        <p:spPr>
          <a:xfrm>
            <a:off x="892970" y="4624387"/>
            <a:ext cx="6387330" cy="862013"/>
          </a:xfrm>
          <a:prstGeom prst="rect">
            <a:avLst/>
          </a:prstGeom>
        </p:spPr>
      </p:pic>
    </p:spTree>
    <p:extLst>
      <p:ext uri="{BB962C8B-B14F-4D97-AF65-F5344CB8AC3E}">
        <p14:creationId xmlns:p14="http://schemas.microsoft.com/office/powerpoint/2010/main" val="654381802"/>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a:buFont typeface="Wingdings" panose="05000000000000000000" pitchFamily="2" charset="2"/>
              <a:buChar char="q"/>
            </a:pPr>
            <a:r>
              <a:rPr lang="en-US" sz="2800" b="1" dirty="0" err="1"/>
              <a:t>table_help</a:t>
            </a:r>
            <a:r>
              <a:rPr lang="en-US" sz="2800" b="1" dirty="0"/>
              <a:t>:</a:t>
            </a:r>
            <a:r>
              <a:rPr lang="en-US" sz="2800" dirty="0"/>
              <a:t> </a:t>
            </a:r>
            <a:r>
              <a:rPr lang="en-US" sz="2000" dirty="0"/>
              <a:t>This command guides you what and how to use table-referenced </a:t>
            </a:r>
            <a:r>
              <a:rPr lang="en-US" sz="2000" dirty="0" err="1"/>
              <a:t>commnads</a:t>
            </a:r>
            <a:r>
              <a:rPr lang="en-US" sz="2000" dirty="0"/>
              <a:t>. Its syntax is as follows:</a:t>
            </a:r>
          </a:p>
          <a:p>
            <a:pPr marL="0" indent="0">
              <a:buNone/>
            </a:pPr>
            <a:endParaRPr lang="en-US" sz="2000" dirty="0"/>
          </a:p>
          <a:p>
            <a:pPr marL="0" indent="0">
              <a:buNone/>
            </a:pPr>
            <a:endParaRPr lang="en-US" sz="2000" dirty="0"/>
          </a:p>
          <a:p>
            <a:pPr marL="0" indent="0">
              <a:buNone/>
            </a:pPr>
            <a:r>
              <a:rPr lang="en-US" sz="2000" dirty="0"/>
              <a:t>When you use this command, it shows help topics for table-related commands. Given below is the partial output of this command.</a:t>
            </a:r>
          </a:p>
          <a:p>
            <a:pPr marL="0" indent="0">
              <a:buNone/>
            </a:pPr>
            <a:endParaRPr lang="en-US" sz="2000" dirty="0"/>
          </a:p>
          <a:p>
            <a:pPr marL="0" indent="0">
              <a:buNone/>
            </a:pPr>
            <a:endParaRPr lang="en-US" sz="2000" dirty="0"/>
          </a:p>
          <a:p>
            <a:pPr marL="0" indent="0">
              <a:buNone/>
            </a:pPr>
            <a:endParaRPr lang="en-US" sz="2000" dirty="0"/>
          </a:p>
        </p:txBody>
      </p:sp>
      <p:pic>
        <p:nvPicPr>
          <p:cNvPr id="5" name="Picture 4"/>
          <p:cNvPicPr>
            <a:picLocks noChangeAspect="1"/>
          </p:cNvPicPr>
          <p:nvPr/>
        </p:nvPicPr>
        <p:blipFill>
          <a:blip r:embed="rId2"/>
          <a:stretch>
            <a:fillRect/>
          </a:stretch>
        </p:blipFill>
        <p:spPr>
          <a:xfrm>
            <a:off x="892968" y="1989305"/>
            <a:ext cx="4629150" cy="561975"/>
          </a:xfrm>
          <a:prstGeom prst="rect">
            <a:avLst/>
          </a:prstGeom>
        </p:spPr>
      </p:pic>
      <p:pic>
        <p:nvPicPr>
          <p:cNvPr id="7" name="Picture 6"/>
          <p:cNvPicPr>
            <a:picLocks noChangeAspect="1"/>
          </p:cNvPicPr>
          <p:nvPr/>
        </p:nvPicPr>
        <p:blipFill>
          <a:blip r:embed="rId3"/>
          <a:stretch>
            <a:fillRect/>
          </a:stretch>
        </p:blipFill>
        <p:spPr>
          <a:xfrm>
            <a:off x="892968" y="4050816"/>
            <a:ext cx="5116943" cy="2388305"/>
          </a:xfrm>
          <a:prstGeom prst="rect">
            <a:avLst/>
          </a:prstGeom>
        </p:spPr>
      </p:pic>
    </p:spTree>
    <p:extLst>
      <p:ext uri="{BB962C8B-B14F-4D97-AF65-F5344CB8AC3E}">
        <p14:creationId xmlns:p14="http://schemas.microsoft.com/office/powerpoint/2010/main" val="11562592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HBase	</a:t>
            </a:r>
          </a:p>
        </p:txBody>
      </p:sp>
      <p:sp>
        <p:nvSpPr>
          <p:cNvPr id="3" name="Text Placeholder 2"/>
          <p:cNvSpPr>
            <a:spLocks noGrp="1"/>
          </p:cNvSpPr>
          <p:nvPr>
            <p:ph type="body" idx="1"/>
          </p:nvPr>
        </p:nvSpPr>
        <p:spPr/>
        <p:txBody>
          <a:bodyPr/>
          <a:lstStyle/>
          <a:p>
            <a:r>
              <a:rPr lang="en-US" dirty="0"/>
              <a:t>HBase is a distributed column-family oriented database built on top of the HDFS (Hadoop Distributed File System). </a:t>
            </a:r>
          </a:p>
          <a:p>
            <a:r>
              <a:rPr lang="en-US" dirty="0"/>
              <a:t>It is horizontally scalable.</a:t>
            </a:r>
          </a:p>
          <a:p>
            <a:r>
              <a:rPr lang="en-US" dirty="0"/>
              <a:t>It is a data model that is similar to Google’s </a:t>
            </a:r>
            <a:r>
              <a:rPr lang="en-US" dirty="0" err="1"/>
              <a:t>Bigtable</a:t>
            </a:r>
            <a:r>
              <a:rPr lang="en-US" dirty="0"/>
              <a:t> designed to provide quick random access to huge amounts of structured data.</a:t>
            </a:r>
          </a:p>
          <a:p>
            <a:r>
              <a:rPr lang="en-US" dirty="0"/>
              <a:t>It is a part of the Hadoop ecosystem that provides random real-time read/write access to data in the Hadoop File System.</a:t>
            </a:r>
          </a:p>
          <a:p>
            <a:endParaRPr lang="en-US" dirty="0"/>
          </a:p>
        </p:txBody>
      </p:sp>
    </p:spTree>
    <p:extLst>
      <p:ext uri="{BB962C8B-B14F-4D97-AF65-F5344CB8AC3E}">
        <p14:creationId xmlns:p14="http://schemas.microsoft.com/office/powerpoint/2010/main" val="495184879"/>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a:buFont typeface="Wingdings" panose="05000000000000000000" pitchFamily="2" charset="2"/>
              <a:buChar char="q"/>
            </a:pPr>
            <a:r>
              <a:rPr lang="en-US" sz="2800" b="1" dirty="0" err="1"/>
              <a:t>whoami</a:t>
            </a:r>
            <a:r>
              <a:rPr lang="en-US" sz="2800" b="1" dirty="0"/>
              <a:t>:</a:t>
            </a:r>
            <a:r>
              <a:rPr lang="en-US" sz="2800" dirty="0"/>
              <a:t> </a:t>
            </a:r>
            <a:r>
              <a:rPr lang="en-US" sz="2000" dirty="0"/>
              <a:t>This command returns the user details of HBase. If you execute this command, returns the current HBase user as shown below:</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3" name="Picture 2"/>
          <p:cNvPicPr>
            <a:picLocks noChangeAspect="1"/>
          </p:cNvPicPr>
          <p:nvPr/>
        </p:nvPicPr>
        <p:blipFill>
          <a:blip r:embed="rId2"/>
          <a:stretch>
            <a:fillRect/>
          </a:stretch>
        </p:blipFill>
        <p:spPr>
          <a:xfrm>
            <a:off x="1233233" y="2790825"/>
            <a:ext cx="5886450" cy="1276350"/>
          </a:xfrm>
          <a:prstGeom prst="rect">
            <a:avLst/>
          </a:prstGeom>
        </p:spPr>
      </p:pic>
    </p:spTree>
    <p:extLst>
      <p:ext uri="{BB962C8B-B14F-4D97-AF65-F5344CB8AC3E}">
        <p14:creationId xmlns:p14="http://schemas.microsoft.com/office/powerpoint/2010/main" val="3658516716"/>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lnSpcReduction="20000"/>
          </a:bodyPr>
          <a:lstStyle/>
          <a:p>
            <a:pPr marL="0" indent="0" algn="ctr">
              <a:buNone/>
            </a:pPr>
            <a:r>
              <a:rPr lang="en-US" sz="3000" b="1" dirty="0"/>
              <a:t>Data Definition Language</a:t>
            </a:r>
            <a:endParaRPr lang="en-US" sz="3000" dirty="0"/>
          </a:p>
          <a:p>
            <a:pPr>
              <a:buFont typeface="Wingdings" panose="05000000000000000000" pitchFamily="2" charset="2"/>
              <a:buChar char="§"/>
            </a:pPr>
            <a:r>
              <a:rPr lang="en-US" sz="2200" dirty="0"/>
              <a:t>create - Creates a table.</a:t>
            </a:r>
          </a:p>
          <a:p>
            <a:pPr>
              <a:buFont typeface="Wingdings" panose="05000000000000000000" pitchFamily="2" charset="2"/>
              <a:buChar char="§"/>
            </a:pPr>
            <a:r>
              <a:rPr lang="en-US" sz="2200" dirty="0"/>
              <a:t>list - Lists all the tables in HBase.</a:t>
            </a:r>
          </a:p>
          <a:p>
            <a:pPr>
              <a:buFont typeface="Wingdings" panose="05000000000000000000" pitchFamily="2" charset="2"/>
              <a:buChar char="§"/>
            </a:pPr>
            <a:r>
              <a:rPr lang="en-US" sz="2200" dirty="0"/>
              <a:t>disable - Disables a table.</a:t>
            </a:r>
          </a:p>
          <a:p>
            <a:pPr>
              <a:buFont typeface="Wingdings" panose="05000000000000000000" pitchFamily="2" charset="2"/>
              <a:buChar char="§"/>
            </a:pPr>
            <a:r>
              <a:rPr lang="en-US" sz="2200" dirty="0" err="1"/>
              <a:t>is_disabled</a:t>
            </a:r>
            <a:r>
              <a:rPr lang="en-US" sz="2200" dirty="0"/>
              <a:t> - Verifies whether a table is disabled.</a:t>
            </a:r>
          </a:p>
          <a:p>
            <a:pPr>
              <a:buFont typeface="Wingdings" panose="05000000000000000000" pitchFamily="2" charset="2"/>
              <a:buChar char="§"/>
            </a:pPr>
            <a:r>
              <a:rPr lang="en-US" sz="2200" dirty="0"/>
              <a:t>enable - Enables a table.</a:t>
            </a:r>
          </a:p>
          <a:p>
            <a:pPr>
              <a:buFont typeface="Wingdings" panose="05000000000000000000" pitchFamily="2" charset="2"/>
              <a:buChar char="§"/>
            </a:pPr>
            <a:r>
              <a:rPr lang="en-US" sz="2200" dirty="0" err="1"/>
              <a:t>is_enabled</a:t>
            </a:r>
            <a:r>
              <a:rPr lang="en-US" sz="2200" dirty="0"/>
              <a:t> - Verifies whether a table is enabled.</a:t>
            </a:r>
          </a:p>
          <a:p>
            <a:pPr>
              <a:buFont typeface="Wingdings" panose="05000000000000000000" pitchFamily="2" charset="2"/>
              <a:buChar char="§"/>
            </a:pPr>
            <a:r>
              <a:rPr lang="en-US" sz="2200" dirty="0"/>
              <a:t>describe - Provides the description of a table.</a:t>
            </a:r>
          </a:p>
        </p:txBody>
      </p:sp>
    </p:spTree>
    <p:extLst>
      <p:ext uri="{BB962C8B-B14F-4D97-AF65-F5344CB8AC3E}">
        <p14:creationId xmlns:p14="http://schemas.microsoft.com/office/powerpoint/2010/main" val="2930403161"/>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a:buFont typeface="Wingdings" panose="05000000000000000000" pitchFamily="2" charset="2"/>
              <a:buChar char="§"/>
            </a:pPr>
            <a:r>
              <a:rPr lang="en-US" sz="2000" dirty="0"/>
              <a:t>alter - Alters a table.</a:t>
            </a:r>
          </a:p>
          <a:p>
            <a:pPr>
              <a:buFont typeface="Wingdings" panose="05000000000000000000" pitchFamily="2" charset="2"/>
              <a:buChar char="§"/>
            </a:pPr>
            <a:r>
              <a:rPr lang="en-US" sz="2000" dirty="0"/>
              <a:t>exists - Verifies whether a table exists.</a:t>
            </a:r>
          </a:p>
          <a:p>
            <a:pPr>
              <a:buFont typeface="Wingdings" panose="05000000000000000000" pitchFamily="2" charset="2"/>
              <a:buChar char="§"/>
            </a:pPr>
            <a:r>
              <a:rPr lang="en-US" sz="2000" dirty="0"/>
              <a:t>drop - Drops a table from HBase.</a:t>
            </a:r>
          </a:p>
          <a:p>
            <a:pPr>
              <a:buFont typeface="Wingdings" panose="05000000000000000000" pitchFamily="2" charset="2"/>
              <a:buChar char="§"/>
            </a:pPr>
            <a:r>
              <a:rPr lang="en-US" sz="2000" dirty="0" err="1"/>
              <a:t>drop_all</a:t>
            </a:r>
            <a:r>
              <a:rPr lang="en-US" sz="2000" dirty="0"/>
              <a:t> - Drops the tables matching the ‘regex’ given in the command.</a:t>
            </a:r>
          </a:p>
          <a:p>
            <a:pPr>
              <a:buFont typeface="Wingdings" panose="05000000000000000000" pitchFamily="2" charset="2"/>
              <a:buChar char="§"/>
            </a:pPr>
            <a:r>
              <a:rPr lang="en-US" sz="2000" dirty="0"/>
              <a:t>Java Admin API - Prior to all the above commands, Java provides an Admin API to achieve DDL functionalities through programming. Under </a:t>
            </a:r>
            <a:r>
              <a:rPr lang="en-US" sz="2000" dirty="0" err="1"/>
              <a:t>org.apache.hadoop.hbase.client</a:t>
            </a:r>
            <a:r>
              <a:rPr lang="en-US" sz="2000" dirty="0"/>
              <a:t> package, </a:t>
            </a:r>
            <a:r>
              <a:rPr lang="en-US" sz="2000" dirty="0" err="1"/>
              <a:t>HBaseAdmin</a:t>
            </a:r>
            <a:r>
              <a:rPr lang="en-US" sz="2000" dirty="0"/>
              <a:t> and </a:t>
            </a:r>
            <a:r>
              <a:rPr lang="en-US" sz="2000" dirty="0" err="1"/>
              <a:t>HTableDescriptor</a:t>
            </a:r>
            <a:r>
              <a:rPr lang="en-US" sz="2000" dirty="0"/>
              <a:t> are the two important classes in this package that provide DDL functionalities.</a:t>
            </a:r>
          </a:p>
        </p:txBody>
      </p:sp>
    </p:spTree>
    <p:extLst>
      <p:ext uri="{BB962C8B-B14F-4D97-AF65-F5344CB8AC3E}">
        <p14:creationId xmlns:p14="http://schemas.microsoft.com/office/powerpoint/2010/main" val="9510232"/>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lnSpcReduction="20000"/>
          </a:bodyPr>
          <a:lstStyle/>
          <a:p>
            <a:pPr marL="0" indent="0" algn="ctr">
              <a:buNone/>
            </a:pPr>
            <a:r>
              <a:rPr lang="en-US" sz="3000" b="1" dirty="0"/>
              <a:t>Data Manipulation Language</a:t>
            </a:r>
            <a:endParaRPr lang="en-US" sz="3000" dirty="0"/>
          </a:p>
          <a:p>
            <a:pPr>
              <a:buFont typeface="Wingdings" panose="05000000000000000000" pitchFamily="2" charset="2"/>
              <a:buChar char="Ø"/>
            </a:pPr>
            <a:r>
              <a:rPr lang="en-US" sz="2200" b="1" dirty="0"/>
              <a:t>put</a:t>
            </a:r>
            <a:r>
              <a:rPr lang="en-US" sz="2200" dirty="0"/>
              <a:t> - Puts a cell value at a specified column in a specified row in a particular table.</a:t>
            </a:r>
          </a:p>
          <a:p>
            <a:pPr>
              <a:buFont typeface="Wingdings" panose="05000000000000000000" pitchFamily="2" charset="2"/>
              <a:buChar char="Ø"/>
            </a:pPr>
            <a:r>
              <a:rPr lang="en-US" sz="2200" b="1" dirty="0"/>
              <a:t>get</a:t>
            </a:r>
            <a:r>
              <a:rPr lang="en-US" sz="2200" dirty="0"/>
              <a:t> - Fetches the contents of row or a cell.</a:t>
            </a:r>
          </a:p>
          <a:p>
            <a:pPr>
              <a:buFont typeface="Wingdings" panose="05000000000000000000" pitchFamily="2" charset="2"/>
              <a:buChar char="Ø"/>
            </a:pPr>
            <a:r>
              <a:rPr lang="en-US" sz="2200" b="1" dirty="0"/>
              <a:t>delete</a:t>
            </a:r>
            <a:r>
              <a:rPr lang="en-US" sz="2200" dirty="0"/>
              <a:t> - Deletes a cell value in a table.</a:t>
            </a:r>
          </a:p>
          <a:p>
            <a:pPr>
              <a:buFont typeface="Wingdings" panose="05000000000000000000" pitchFamily="2" charset="2"/>
              <a:buChar char="Ø"/>
            </a:pPr>
            <a:r>
              <a:rPr lang="en-US" sz="2200" b="1" dirty="0" err="1"/>
              <a:t>deleteall</a:t>
            </a:r>
            <a:r>
              <a:rPr lang="en-US" sz="2200" dirty="0"/>
              <a:t> - Deletes all the cells in a given row.</a:t>
            </a:r>
          </a:p>
          <a:p>
            <a:pPr>
              <a:buFont typeface="Wingdings" panose="05000000000000000000" pitchFamily="2" charset="2"/>
              <a:buChar char="Ø"/>
            </a:pPr>
            <a:r>
              <a:rPr lang="en-US" sz="2200" b="1" dirty="0"/>
              <a:t>scan</a:t>
            </a:r>
            <a:r>
              <a:rPr lang="en-US" sz="2200" dirty="0"/>
              <a:t> - Scans and returns the table data.</a:t>
            </a:r>
          </a:p>
          <a:p>
            <a:pPr>
              <a:buFont typeface="Wingdings" panose="05000000000000000000" pitchFamily="2" charset="2"/>
              <a:buChar char="Ø"/>
            </a:pPr>
            <a:r>
              <a:rPr lang="en-US" sz="2200" b="1" dirty="0"/>
              <a:t>count</a:t>
            </a:r>
            <a:r>
              <a:rPr lang="en-US" sz="2200" dirty="0"/>
              <a:t> - Counts and returns the number of rows in a table. </a:t>
            </a:r>
          </a:p>
          <a:p>
            <a:pPr>
              <a:buFont typeface="Wingdings" panose="05000000000000000000" pitchFamily="2" charset="2"/>
              <a:buChar char="Ø"/>
            </a:pPr>
            <a:r>
              <a:rPr lang="en-US" sz="2200" b="1" dirty="0"/>
              <a:t>truncate</a:t>
            </a:r>
            <a:r>
              <a:rPr lang="en-US" sz="2200" dirty="0"/>
              <a:t> - Disables, drops, and recreates a specified table.</a:t>
            </a:r>
          </a:p>
        </p:txBody>
      </p:sp>
    </p:spTree>
    <p:extLst>
      <p:ext uri="{BB962C8B-B14F-4D97-AF65-F5344CB8AC3E}">
        <p14:creationId xmlns:p14="http://schemas.microsoft.com/office/powerpoint/2010/main" val="1314198268"/>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0" indent="0">
              <a:buNone/>
            </a:pPr>
            <a:r>
              <a:rPr lang="en-US" sz="2800" b="1" dirty="0"/>
              <a:t>Starting HBase Shell</a:t>
            </a:r>
            <a:endParaRPr lang="en-US" b="1" dirty="0"/>
          </a:p>
          <a:p>
            <a:pPr marL="0" indent="0">
              <a:buNone/>
            </a:pPr>
            <a:r>
              <a:rPr lang="en-US" sz="2000" dirty="0"/>
              <a:t>To access the HBase shell, you have to navigate to the HBase home folder. You can start the HBase interactive shell using “</a:t>
            </a:r>
            <a:r>
              <a:rPr lang="en-US" sz="2000" dirty="0" err="1"/>
              <a:t>hbase</a:t>
            </a:r>
            <a:r>
              <a:rPr lang="en-US" sz="2000" dirty="0"/>
              <a:t> shell” command as shown below.</a:t>
            </a:r>
          </a:p>
          <a:p>
            <a:pPr marL="0" indent="0">
              <a:buNone/>
            </a:pPr>
            <a:endParaRPr lang="en-US" sz="2000" dirty="0"/>
          </a:p>
          <a:p>
            <a:pPr marL="0" indent="0">
              <a:buNone/>
            </a:pPr>
            <a:r>
              <a:rPr lang="en-US" sz="2000" dirty="0"/>
              <a:t>If you have successfully installed HBase in your system, then it gives you the HBase shell prompt as shown below.</a:t>
            </a:r>
          </a:p>
          <a:p>
            <a:pPr marL="0" indent="0">
              <a:buNone/>
            </a:pPr>
            <a:endParaRPr lang="en-US" sz="2000" dirty="0"/>
          </a:p>
          <a:p>
            <a:pPr marL="0" indent="0">
              <a:buNone/>
            </a:pPr>
            <a:r>
              <a:rPr lang="en-US" sz="2000" dirty="0"/>
              <a:t>To exit the interactive shell command at any moment, type exit or use &lt;</a:t>
            </a:r>
            <a:r>
              <a:rPr lang="en-US" sz="2000" dirty="0" err="1"/>
              <a:t>ctrl+c</a:t>
            </a:r>
            <a:r>
              <a:rPr lang="en-US" sz="2000" dirty="0"/>
              <a:t>&gt;. Check the shell functioning before proceeding further.</a:t>
            </a:r>
          </a:p>
        </p:txBody>
      </p:sp>
      <p:pic>
        <p:nvPicPr>
          <p:cNvPr id="3" name="Picture 2"/>
          <p:cNvPicPr>
            <a:picLocks noChangeAspect="1"/>
          </p:cNvPicPr>
          <p:nvPr/>
        </p:nvPicPr>
        <p:blipFill>
          <a:blip r:embed="rId2"/>
          <a:stretch>
            <a:fillRect/>
          </a:stretch>
        </p:blipFill>
        <p:spPr>
          <a:xfrm>
            <a:off x="892969" y="2675580"/>
            <a:ext cx="7181850" cy="571500"/>
          </a:xfrm>
          <a:prstGeom prst="rect">
            <a:avLst/>
          </a:prstGeom>
        </p:spPr>
      </p:pic>
      <p:pic>
        <p:nvPicPr>
          <p:cNvPr id="4" name="Picture 3"/>
          <p:cNvPicPr>
            <a:picLocks noChangeAspect="1"/>
          </p:cNvPicPr>
          <p:nvPr/>
        </p:nvPicPr>
        <p:blipFill>
          <a:blip r:embed="rId3"/>
          <a:stretch>
            <a:fillRect/>
          </a:stretch>
        </p:blipFill>
        <p:spPr>
          <a:xfrm>
            <a:off x="941830" y="4191692"/>
            <a:ext cx="6437427" cy="960423"/>
          </a:xfrm>
          <a:prstGeom prst="rect">
            <a:avLst/>
          </a:prstGeom>
        </p:spPr>
      </p:pic>
    </p:spTree>
    <p:extLst>
      <p:ext uri="{BB962C8B-B14F-4D97-AF65-F5344CB8AC3E}">
        <p14:creationId xmlns:p14="http://schemas.microsoft.com/office/powerpoint/2010/main" val="1683055175"/>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2400" dirty="0"/>
              <a:t>Use the list command for this purpose. List is a command used to get the list of all the tables in HBase.</a:t>
            </a:r>
          </a:p>
          <a:p>
            <a:r>
              <a:rPr lang="en-US" sz="2400" dirty="0"/>
              <a:t>First of all, verify the installation and the configuration of HBase in your system using this command as shown below.</a:t>
            </a:r>
          </a:p>
          <a:p>
            <a:pPr marL="0" indent="0">
              <a:buNone/>
            </a:pPr>
            <a:endParaRPr lang="en-US" sz="2400" dirty="0"/>
          </a:p>
          <a:p>
            <a:pPr marL="0" indent="0">
              <a:buNone/>
            </a:pPr>
            <a:r>
              <a:rPr lang="en-US" sz="2400" dirty="0"/>
              <a:t>When you type this command, it gives you the following output.</a:t>
            </a:r>
          </a:p>
          <a:p>
            <a:pPr marL="0" indent="0">
              <a:buNone/>
            </a:pPr>
            <a:endParaRPr lang="en-US" sz="2400" dirty="0"/>
          </a:p>
          <a:p>
            <a:pPr marL="0" indent="0">
              <a:buNone/>
            </a:pPr>
            <a:endParaRPr lang="en-US" sz="2400" dirty="0"/>
          </a:p>
        </p:txBody>
      </p:sp>
      <p:pic>
        <p:nvPicPr>
          <p:cNvPr id="3" name="Picture 2"/>
          <p:cNvPicPr>
            <a:picLocks noChangeAspect="1"/>
          </p:cNvPicPr>
          <p:nvPr/>
        </p:nvPicPr>
        <p:blipFill rotWithShape="1">
          <a:blip r:embed="rId2"/>
          <a:srcRect r="46812" b="3217"/>
          <a:stretch/>
        </p:blipFill>
        <p:spPr>
          <a:xfrm>
            <a:off x="892969" y="3106459"/>
            <a:ext cx="6261687" cy="516240"/>
          </a:xfrm>
          <a:prstGeom prst="rect">
            <a:avLst/>
          </a:prstGeom>
        </p:spPr>
      </p:pic>
      <p:pic>
        <p:nvPicPr>
          <p:cNvPr id="4" name="Picture 3"/>
          <p:cNvPicPr>
            <a:picLocks noChangeAspect="1"/>
          </p:cNvPicPr>
          <p:nvPr/>
        </p:nvPicPr>
        <p:blipFill>
          <a:blip r:embed="rId3"/>
          <a:stretch>
            <a:fillRect/>
          </a:stretch>
        </p:blipFill>
        <p:spPr>
          <a:xfrm>
            <a:off x="892969" y="4711749"/>
            <a:ext cx="10010775" cy="952500"/>
          </a:xfrm>
          <a:prstGeom prst="rect">
            <a:avLst/>
          </a:prstGeom>
        </p:spPr>
      </p:pic>
    </p:spTree>
    <p:extLst>
      <p:ext uri="{BB962C8B-B14F-4D97-AF65-F5344CB8AC3E}">
        <p14:creationId xmlns:p14="http://schemas.microsoft.com/office/powerpoint/2010/main" val="3271874144"/>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HBase - Admin API</a:t>
            </a:r>
          </a:p>
        </p:txBody>
      </p:sp>
    </p:spTree>
    <p:extLst>
      <p:ext uri="{BB962C8B-B14F-4D97-AF65-F5344CB8AC3E}">
        <p14:creationId xmlns:p14="http://schemas.microsoft.com/office/powerpoint/2010/main" val="337448826"/>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0" indent="0" algn="just">
              <a:buNone/>
            </a:pPr>
            <a:r>
              <a:rPr lang="en-US" sz="2000" dirty="0"/>
              <a:t>HBase is written in java, therefore it provides java API to communicate with HBase. Java API is the fastest way to communicate with HBase. Given below is the referenced java Admin API that covers the tasks used to manage tables.</a:t>
            </a:r>
          </a:p>
          <a:p>
            <a:pPr marL="0" indent="0" algn="just">
              <a:buNone/>
            </a:pPr>
            <a:r>
              <a:rPr lang="en-US" sz="2800" b="1" dirty="0"/>
              <a:t>Class </a:t>
            </a:r>
            <a:r>
              <a:rPr lang="en-US" sz="2800" b="1" dirty="0" err="1"/>
              <a:t>HBaseAdmin</a:t>
            </a:r>
            <a:endParaRPr lang="en-US" sz="2000" b="1" dirty="0"/>
          </a:p>
          <a:p>
            <a:pPr marL="0" indent="0" algn="just">
              <a:buNone/>
            </a:pPr>
            <a:r>
              <a:rPr lang="en-US" sz="2000" dirty="0" err="1"/>
              <a:t>HBaseAdmin</a:t>
            </a:r>
            <a:r>
              <a:rPr lang="en-US" sz="2000" dirty="0"/>
              <a:t> is a class representing the Admin. This class belongs to the </a:t>
            </a:r>
            <a:r>
              <a:rPr lang="en-US" sz="2000" dirty="0" err="1"/>
              <a:t>org.apache.hadoop.hbase.client</a:t>
            </a:r>
            <a:r>
              <a:rPr lang="en-US" sz="2000" dirty="0"/>
              <a:t> package. Using this class, you can perform the tasks of an administrator. You can get the instance of Admin using </a:t>
            </a:r>
            <a:r>
              <a:rPr lang="en-US" sz="2000" dirty="0" err="1"/>
              <a:t>Connection.getAdmin</a:t>
            </a:r>
            <a:r>
              <a:rPr lang="en-US" sz="2000" dirty="0"/>
              <a:t>() method.</a:t>
            </a:r>
          </a:p>
          <a:p>
            <a:pPr marL="0" indent="0" algn="just">
              <a:buNone/>
            </a:pPr>
            <a:r>
              <a:rPr lang="en-US" sz="2000" dirty="0"/>
              <a:t>Next we will discuss some methods and their functions</a:t>
            </a:r>
          </a:p>
          <a:p>
            <a:pPr marL="0" indent="0" algn="just">
              <a:buNone/>
            </a:pPr>
            <a:endParaRPr lang="en-US" sz="2000" dirty="0"/>
          </a:p>
        </p:txBody>
      </p:sp>
    </p:spTree>
    <p:extLst>
      <p:ext uri="{BB962C8B-B14F-4D97-AF65-F5344CB8AC3E}">
        <p14:creationId xmlns:p14="http://schemas.microsoft.com/office/powerpoint/2010/main" val="129805888"/>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877251819"/>
              </p:ext>
            </p:extLst>
          </p:nvPr>
        </p:nvGraphicFramePr>
        <p:xfrm>
          <a:off x="1083013" y="972766"/>
          <a:ext cx="9624046" cy="4713057"/>
        </p:xfrm>
        <a:graphic>
          <a:graphicData uri="http://schemas.openxmlformats.org/drawingml/2006/table">
            <a:tbl>
              <a:tblPr firstRow="1" bandRow="1">
                <a:tableStyleId>{00A15C55-8517-42AA-B614-E9B94910E393}</a:tableStyleId>
              </a:tblPr>
              <a:tblGrid>
                <a:gridCol w="4812023">
                  <a:extLst>
                    <a:ext uri="{9D8B030D-6E8A-4147-A177-3AD203B41FA5}">
                      <a16:colId xmlns:a16="http://schemas.microsoft.com/office/drawing/2014/main" val="1856482606"/>
                    </a:ext>
                  </a:extLst>
                </a:gridCol>
                <a:gridCol w="4812023">
                  <a:extLst>
                    <a:ext uri="{9D8B030D-6E8A-4147-A177-3AD203B41FA5}">
                      <a16:colId xmlns:a16="http://schemas.microsoft.com/office/drawing/2014/main" val="3186290751"/>
                    </a:ext>
                  </a:extLst>
                </a:gridCol>
              </a:tblGrid>
              <a:tr h="686938">
                <a:tc>
                  <a:txBody>
                    <a:bodyPr/>
                    <a:lstStyle/>
                    <a:p>
                      <a:r>
                        <a:rPr lang="en-US" sz="2000" b="0" dirty="0"/>
                        <a:t>METHODS</a:t>
                      </a:r>
                      <a:endParaRPr lang="en-US" b="0" dirty="0"/>
                    </a:p>
                  </a:txBody>
                  <a:tcPr/>
                </a:tc>
                <a:tc>
                  <a:txBody>
                    <a:bodyPr/>
                    <a:lstStyle/>
                    <a:p>
                      <a:r>
                        <a:rPr lang="en-US" sz="2000" b="0" dirty="0"/>
                        <a:t>DESCRIPTION</a:t>
                      </a:r>
                      <a:endParaRPr lang="en-US" b="0" dirty="0"/>
                    </a:p>
                  </a:txBody>
                  <a:tcPr/>
                </a:tc>
                <a:extLst>
                  <a:ext uri="{0D108BD9-81ED-4DB2-BD59-A6C34878D82A}">
                    <a16:rowId xmlns:a16="http://schemas.microsoft.com/office/drawing/2014/main" val="987265788"/>
                  </a:ext>
                </a:extLst>
              </a:tr>
              <a:tr h="686938">
                <a:tc>
                  <a:txBody>
                    <a:bodyPr/>
                    <a:lstStyle/>
                    <a:p>
                      <a:r>
                        <a:rPr lang="en-US" sz="1400" b="1" i="0" u="none" strike="noStrike" cap="none" spc="0" baseline="0" dirty="0">
                          <a:ln>
                            <a:noFill/>
                          </a:ln>
                          <a:solidFill>
                            <a:schemeClr val="dk1"/>
                          </a:solidFill>
                          <a:effectLst/>
                          <a:uFillTx/>
                          <a:latin typeface="+mn-lt"/>
                          <a:ea typeface="+mn-ea"/>
                          <a:cs typeface="+mn-cs"/>
                          <a:sym typeface="Helvetica Light"/>
                        </a:rPr>
                        <a:t>void </a:t>
                      </a:r>
                      <a:r>
                        <a:rPr lang="en-US" sz="1400" b="1" i="0" u="none" strike="noStrike" cap="none" spc="0" baseline="0" dirty="0" err="1">
                          <a:ln>
                            <a:noFill/>
                          </a:ln>
                          <a:solidFill>
                            <a:schemeClr val="dk1"/>
                          </a:solidFill>
                          <a:effectLst/>
                          <a:uFillTx/>
                          <a:latin typeface="+mn-lt"/>
                          <a:ea typeface="+mn-ea"/>
                          <a:cs typeface="+mn-cs"/>
                          <a:sym typeface="Helvetica Light"/>
                        </a:rPr>
                        <a:t>createTable</a:t>
                      </a:r>
                      <a:r>
                        <a:rPr lang="en-US" sz="1400" b="1" i="0" u="none" strike="noStrike" cap="none" spc="0" baseline="0" dirty="0">
                          <a:ln>
                            <a:noFill/>
                          </a:ln>
                          <a:solidFill>
                            <a:schemeClr val="dk1"/>
                          </a:solidFill>
                          <a:effectLst/>
                          <a:uFillTx/>
                          <a:latin typeface="+mn-lt"/>
                          <a:ea typeface="+mn-ea"/>
                          <a:cs typeface="+mn-cs"/>
                          <a:sym typeface="Helvetica Light"/>
                        </a:rPr>
                        <a:t>(</a:t>
                      </a:r>
                      <a:r>
                        <a:rPr lang="en-US" sz="1400" b="1" i="0" u="none" strike="noStrike" cap="none" spc="0" baseline="0" dirty="0" err="1">
                          <a:ln>
                            <a:noFill/>
                          </a:ln>
                          <a:solidFill>
                            <a:schemeClr val="dk1"/>
                          </a:solidFill>
                          <a:effectLst/>
                          <a:uFillTx/>
                          <a:latin typeface="+mn-lt"/>
                          <a:ea typeface="+mn-ea"/>
                          <a:cs typeface="+mn-cs"/>
                          <a:sym typeface="Helvetica Light"/>
                        </a:rPr>
                        <a:t>HTableDescriptor</a:t>
                      </a:r>
                      <a:r>
                        <a:rPr lang="en-US" sz="1400" b="1" i="0" u="none" strike="noStrike" cap="none" spc="0" baseline="0" dirty="0">
                          <a:ln>
                            <a:noFill/>
                          </a:ln>
                          <a:solidFill>
                            <a:schemeClr val="dk1"/>
                          </a:solidFill>
                          <a:effectLst/>
                          <a:uFillTx/>
                          <a:latin typeface="+mn-lt"/>
                          <a:ea typeface="+mn-ea"/>
                          <a:cs typeface="+mn-cs"/>
                          <a:sym typeface="Helvetica Light"/>
                        </a:rPr>
                        <a:t> </a:t>
                      </a:r>
                      <a:r>
                        <a:rPr lang="en-US" sz="1400" b="1" i="0" u="none" strike="noStrike" cap="none" spc="0" baseline="0" dirty="0" err="1">
                          <a:ln>
                            <a:noFill/>
                          </a:ln>
                          <a:solidFill>
                            <a:schemeClr val="dk1"/>
                          </a:solidFill>
                          <a:effectLst/>
                          <a:uFillTx/>
                          <a:latin typeface="+mn-lt"/>
                          <a:ea typeface="+mn-ea"/>
                          <a:cs typeface="+mn-cs"/>
                          <a:sym typeface="Helvetica Light"/>
                        </a:rPr>
                        <a:t>desc</a:t>
                      </a:r>
                      <a:r>
                        <a:rPr lang="en-US" sz="1400" b="1" i="0" u="none" strike="noStrike" cap="none" spc="0" baseline="0" dirty="0">
                          <a:ln>
                            <a:noFill/>
                          </a:ln>
                          <a:solidFill>
                            <a:schemeClr val="dk1"/>
                          </a:solidFill>
                          <a:effectLst/>
                          <a:uFillTx/>
                          <a:latin typeface="+mn-lt"/>
                          <a:ea typeface="+mn-ea"/>
                          <a:cs typeface="+mn-cs"/>
                          <a:sym typeface="Helvetica Light"/>
                        </a:rPr>
                        <a:t>)</a:t>
                      </a:r>
                      <a:endParaRPr lang="en-US" sz="1400" dirty="0"/>
                    </a:p>
                  </a:txBody>
                  <a:tcPr/>
                </a:tc>
                <a:tc>
                  <a:txBody>
                    <a:bodyPr/>
                    <a:lstStyle/>
                    <a:p>
                      <a:r>
                        <a:rPr lang="en-US" sz="1400" b="0" i="0" u="none" strike="noStrike" cap="none" spc="0" baseline="0" dirty="0">
                          <a:ln>
                            <a:noFill/>
                          </a:ln>
                          <a:solidFill>
                            <a:schemeClr val="dk1"/>
                          </a:solidFill>
                          <a:effectLst/>
                          <a:uFillTx/>
                          <a:latin typeface="+mn-lt"/>
                          <a:ea typeface="+mn-ea"/>
                          <a:cs typeface="+mn-cs"/>
                          <a:sym typeface="Helvetica Light"/>
                        </a:rPr>
                        <a:t>Creates a new table.</a:t>
                      </a:r>
                      <a:endParaRPr lang="en-US" sz="1400" dirty="0"/>
                    </a:p>
                  </a:txBody>
                  <a:tcPr/>
                </a:tc>
                <a:extLst>
                  <a:ext uri="{0D108BD9-81ED-4DB2-BD59-A6C34878D82A}">
                    <a16:rowId xmlns:a16="http://schemas.microsoft.com/office/drawing/2014/main" val="1510796778"/>
                  </a:ext>
                </a:extLst>
              </a:tr>
              <a:tr h="884081">
                <a:tc>
                  <a:txBody>
                    <a:bodyPr/>
                    <a:lstStyle/>
                    <a:p>
                      <a:r>
                        <a:rPr lang="en-US" sz="1400" b="1" i="0" u="none" strike="noStrike" cap="none" spc="0" baseline="0" dirty="0">
                          <a:ln>
                            <a:noFill/>
                          </a:ln>
                          <a:solidFill>
                            <a:schemeClr val="dk1"/>
                          </a:solidFill>
                          <a:effectLst/>
                          <a:uFillTx/>
                          <a:latin typeface="+mn-lt"/>
                          <a:ea typeface="+mn-ea"/>
                          <a:cs typeface="+mn-cs"/>
                          <a:sym typeface="Helvetica Light"/>
                        </a:rPr>
                        <a:t>void </a:t>
                      </a:r>
                      <a:r>
                        <a:rPr lang="en-US" sz="1400" b="1" i="0" u="none" strike="noStrike" cap="none" spc="0" baseline="0" dirty="0" err="1">
                          <a:ln>
                            <a:noFill/>
                          </a:ln>
                          <a:solidFill>
                            <a:schemeClr val="dk1"/>
                          </a:solidFill>
                          <a:effectLst/>
                          <a:uFillTx/>
                          <a:latin typeface="+mn-lt"/>
                          <a:ea typeface="+mn-ea"/>
                          <a:cs typeface="+mn-cs"/>
                          <a:sym typeface="Helvetica Light"/>
                        </a:rPr>
                        <a:t>createTable</a:t>
                      </a:r>
                      <a:r>
                        <a:rPr lang="en-US" sz="1400" b="1" i="0" u="none" strike="noStrike" cap="none" spc="0" baseline="0" dirty="0">
                          <a:ln>
                            <a:noFill/>
                          </a:ln>
                          <a:solidFill>
                            <a:schemeClr val="dk1"/>
                          </a:solidFill>
                          <a:effectLst/>
                          <a:uFillTx/>
                          <a:latin typeface="+mn-lt"/>
                          <a:ea typeface="+mn-ea"/>
                          <a:cs typeface="+mn-cs"/>
                          <a:sym typeface="Helvetica Light"/>
                        </a:rPr>
                        <a:t>(</a:t>
                      </a:r>
                      <a:r>
                        <a:rPr lang="en-US" sz="1400" b="1" i="0" u="none" strike="noStrike" cap="none" spc="0" baseline="0" dirty="0" err="1">
                          <a:ln>
                            <a:noFill/>
                          </a:ln>
                          <a:solidFill>
                            <a:schemeClr val="dk1"/>
                          </a:solidFill>
                          <a:effectLst/>
                          <a:uFillTx/>
                          <a:latin typeface="+mn-lt"/>
                          <a:ea typeface="+mn-ea"/>
                          <a:cs typeface="+mn-cs"/>
                          <a:sym typeface="Helvetica Light"/>
                        </a:rPr>
                        <a:t>HTableDescriptor</a:t>
                      </a:r>
                      <a:r>
                        <a:rPr lang="en-US" sz="1400" b="1" i="0" u="none" strike="noStrike" cap="none" spc="0" baseline="0" dirty="0">
                          <a:ln>
                            <a:noFill/>
                          </a:ln>
                          <a:solidFill>
                            <a:schemeClr val="dk1"/>
                          </a:solidFill>
                          <a:effectLst/>
                          <a:uFillTx/>
                          <a:latin typeface="+mn-lt"/>
                          <a:ea typeface="+mn-ea"/>
                          <a:cs typeface="+mn-cs"/>
                          <a:sym typeface="Helvetica Light"/>
                        </a:rPr>
                        <a:t> </a:t>
                      </a:r>
                      <a:r>
                        <a:rPr lang="en-US" sz="1400" b="1" i="0" u="none" strike="noStrike" cap="none" spc="0" baseline="0" dirty="0" err="1">
                          <a:ln>
                            <a:noFill/>
                          </a:ln>
                          <a:solidFill>
                            <a:schemeClr val="dk1"/>
                          </a:solidFill>
                          <a:effectLst/>
                          <a:uFillTx/>
                          <a:latin typeface="+mn-lt"/>
                          <a:ea typeface="+mn-ea"/>
                          <a:cs typeface="+mn-cs"/>
                          <a:sym typeface="Helvetica Light"/>
                        </a:rPr>
                        <a:t>desc</a:t>
                      </a:r>
                      <a:r>
                        <a:rPr lang="en-US" sz="1400" b="1" i="0" u="none" strike="noStrike" cap="none" spc="0" baseline="0" dirty="0">
                          <a:ln>
                            <a:noFill/>
                          </a:ln>
                          <a:solidFill>
                            <a:schemeClr val="dk1"/>
                          </a:solidFill>
                          <a:effectLst/>
                          <a:uFillTx/>
                          <a:latin typeface="+mn-lt"/>
                          <a:ea typeface="+mn-ea"/>
                          <a:cs typeface="+mn-cs"/>
                          <a:sym typeface="Helvetica Light"/>
                        </a:rPr>
                        <a:t>, byte[ ][ ] </a:t>
                      </a:r>
                      <a:r>
                        <a:rPr lang="en-US" sz="1400" b="1" i="0" u="none" strike="noStrike" cap="none" spc="0" baseline="0" dirty="0" err="1">
                          <a:ln>
                            <a:noFill/>
                          </a:ln>
                          <a:solidFill>
                            <a:schemeClr val="dk1"/>
                          </a:solidFill>
                          <a:effectLst/>
                          <a:uFillTx/>
                          <a:latin typeface="+mn-lt"/>
                          <a:ea typeface="+mn-ea"/>
                          <a:cs typeface="+mn-cs"/>
                          <a:sym typeface="Helvetica Light"/>
                        </a:rPr>
                        <a:t>splitKeys</a:t>
                      </a:r>
                      <a:r>
                        <a:rPr lang="en-US" sz="1400" b="1" i="0" u="none" strike="noStrike" cap="none" spc="0" baseline="0" dirty="0">
                          <a:ln>
                            <a:noFill/>
                          </a:ln>
                          <a:solidFill>
                            <a:schemeClr val="dk1"/>
                          </a:solidFill>
                          <a:effectLst/>
                          <a:uFillTx/>
                          <a:latin typeface="+mn-lt"/>
                          <a:ea typeface="+mn-ea"/>
                          <a:cs typeface="+mn-cs"/>
                          <a:sym typeface="Helvetica Light"/>
                        </a:rPr>
                        <a:t>)</a:t>
                      </a:r>
                      <a:endParaRPr lang="en-US" dirty="0"/>
                    </a:p>
                  </a:txBody>
                  <a:tcPr/>
                </a:tc>
                <a:tc>
                  <a:txBody>
                    <a:bodyPr/>
                    <a:lstStyle/>
                    <a:p>
                      <a:r>
                        <a:rPr lang="en-US" sz="1400" b="0" i="0" u="none" strike="noStrike" cap="none" spc="0" baseline="0" dirty="0">
                          <a:ln>
                            <a:noFill/>
                          </a:ln>
                          <a:solidFill>
                            <a:schemeClr val="dk1"/>
                          </a:solidFill>
                          <a:effectLst/>
                          <a:uFillTx/>
                          <a:latin typeface="+mn-lt"/>
                          <a:ea typeface="+mn-ea"/>
                          <a:cs typeface="+mn-cs"/>
                          <a:sym typeface="Helvetica Light"/>
                        </a:rPr>
                        <a:t>Creates a new table with an initial set of empty regions defined by the specified split keys.</a:t>
                      </a:r>
                      <a:endParaRPr lang="en-US" sz="1400" dirty="0"/>
                    </a:p>
                  </a:txBody>
                  <a:tcPr/>
                </a:tc>
                <a:extLst>
                  <a:ext uri="{0D108BD9-81ED-4DB2-BD59-A6C34878D82A}">
                    <a16:rowId xmlns:a16="http://schemas.microsoft.com/office/drawing/2014/main" val="2813520162"/>
                  </a:ext>
                </a:extLst>
              </a:tr>
              <a:tr h="884081">
                <a:tc>
                  <a:txBody>
                    <a:bodyPr/>
                    <a:lstStyle/>
                    <a:p>
                      <a:r>
                        <a:rPr lang="en-US" sz="1400" b="1" i="0" u="none" strike="noStrike" cap="none" spc="0" baseline="0" dirty="0">
                          <a:ln>
                            <a:noFill/>
                          </a:ln>
                          <a:solidFill>
                            <a:schemeClr val="dk1"/>
                          </a:solidFill>
                          <a:effectLst/>
                          <a:uFillTx/>
                          <a:latin typeface="+mn-lt"/>
                          <a:ea typeface="+mn-ea"/>
                          <a:cs typeface="+mn-cs"/>
                          <a:sym typeface="Helvetica Light"/>
                        </a:rPr>
                        <a:t>void </a:t>
                      </a:r>
                      <a:r>
                        <a:rPr lang="en-US" sz="1400" b="1" i="0" u="none" strike="noStrike" cap="none" spc="0" baseline="0" dirty="0" err="1">
                          <a:ln>
                            <a:noFill/>
                          </a:ln>
                          <a:solidFill>
                            <a:schemeClr val="dk1"/>
                          </a:solidFill>
                          <a:effectLst/>
                          <a:uFillTx/>
                          <a:latin typeface="+mn-lt"/>
                          <a:ea typeface="+mn-ea"/>
                          <a:cs typeface="+mn-cs"/>
                          <a:sym typeface="Helvetica Light"/>
                        </a:rPr>
                        <a:t>deleteColumn</a:t>
                      </a:r>
                      <a:r>
                        <a:rPr lang="en-US" sz="1400" b="1" i="0" u="none" strike="noStrike" cap="none" spc="0" baseline="0" dirty="0">
                          <a:ln>
                            <a:noFill/>
                          </a:ln>
                          <a:solidFill>
                            <a:schemeClr val="dk1"/>
                          </a:solidFill>
                          <a:effectLst/>
                          <a:uFillTx/>
                          <a:latin typeface="+mn-lt"/>
                          <a:ea typeface="+mn-ea"/>
                          <a:cs typeface="+mn-cs"/>
                          <a:sym typeface="Helvetica Light"/>
                        </a:rPr>
                        <a:t>(byte[] </a:t>
                      </a:r>
                      <a:r>
                        <a:rPr lang="en-US" sz="1400" b="1" i="0" u="none" strike="noStrike" cap="none" spc="0" baseline="0" dirty="0" err="1">
                          <a:ln>
                            <a:noFill/>
                          </a:ln>
                          <a:solidFill>
                            <a:schemeClr val="dk1"/>
                          </a:solidFill>
                          <a:effectLst/>
                          <a:uFillTx/>
                          <a:latin typeface="+mn-lt"/>
                          <a:ea typeface="+mn-ea"/>
                          <a:cs typeface="+mn-cs"/>
                          <a:sym typeface="Helvetica Light"/>
                        </a:rPr>
                        <a:t>tableName</a:t>
                      </a:r>
                      <a:r>
                        <a:rPr lang="en-US" sz="1400" b="1" i="0" u="none" strike="noStrike" cap="none" spc="0" baseline="0" dirty="0">
                          <a:ln>
                            <a:noFill/>
                          </a:ln>
                          <a:solidFill>
                            <a:schemeClr val="dk1"/>
                          </a:solidFill>
                          <a:effectLst/>
                          <a:uFillTx/>
                          <a:latin typeface="+mn-lt"/>
                          <a:ea typeface="+mn-ea"/>
                          <a:cs typeface="+mn-cs"/>
                          <a:sym typeface="Helvetica Light"/>
                        </a:rPr>
                        <a:t>, String </a:t>
                      </a:r>
                      <a:r>
                        <a:rPr lang="en-US" sz="1400" b="1" i="0" u="none" strike="noStrike" cap="none" spc="0" baseline="0" dirty="0" err="1">
                          <a:ln>
                            <a:noFill/>
                          </a:ln>
                          <a:solidFill>
                            <a:schemeClr val="dk1"/>
                          </a:solidFill>
                          <a:effectLst/>
                          <a:uFillTx/>
                          <a:latin typeface="+mn-lt"/>
                          <a:ea typeface="+mn-ea"/>
                          <a:cs typeface="+mn-cs"/>
                          <a:sym typeface="Helvetica Light"/>
                        </a:rPr>
                        <a:t>columnName</a:t>
                      </a:r>
                      <a:r>
                        <a:rPr lang="en-US" sz="1400" b="1" i="0" u="none" strike="noStrike" cap="none" spc="0" baseline="0" dirty="0">
                          <a:ln>
                            <a:noFill/>
                          </a:ln>
                          <a:solidFill>
                            <a:schemeClr val="dk1"/>
                          </a:solidFill>
                          <a:effectLst/>
                          <a:uFillTx/>
                          <a:latin typeface="+mn-lt"/>
                          <a:ea typeface="+mn-ea"/>
                          <a:cs typeface="+mn-cs"/>
                          <a:sym typeface="Helvetica Light"/>
                        </a:rPr>
                        <a:t>)</a:t>
                      </a:r>
                      <a:endParaRPr lang="en-US" sz="1400" dirty="0"/>
                    </a:p>
                  </a:txBody>
                  <a:tcPr/>
                </a:tc>
                <a:tc>
                  <a:txBody>
                    <a:bodyPr/>
                    <a:lstStyle/>
                    <a:p>
                      <a:r>
                        <a:rPr lang="en-US" sz="1400" b="0" i="0" u="none" strike="noStrike" cap="none" spc="0" baseline="0" dirty="0">
                          <a:ln>
                            <a:noFill/>
                          </a:ln>
                          <a:solidFill>
                            <a:schemeClr val="dk1"/>
                          </a:solidFill>
                          <a:effectLst/>
                          <a:uFillTx/>
                          <a:latin typeface="+mn-lt"/>
                          <a:ea typeface="+mn-ea"/>
                          <a:cs typeface="+mn-cs"/>
                          <a:sym typeface="Helvetica Light"/>
                        </a:rPr>
                        <a:t>Deletes a column from a table.</a:t>
                      </a:r>
                      <a:endParaRPr lang="en-US" sz="1400" dirty="0"/>
                    </a:p>
                  </a:txBody>
                  <a:tcPr/>
                </a:tc>
                <a:extLst>
                  <a:ext uri="{0D108BD9-81ED-4DB2-BD59-A6C34878D82A}">
                    <a16:rowId xmlns:a16="http://schemas.microsoft.com/office/drawing/2014/main" val="2261154747"/>
                  </a:ext>
                </a:extLst>
              </a:tr>
              <a:tr h="884081">
                <a:tc>
                  <a:txBody>
                    <a:bodyPr/>
                    <a:lstStyle/>
                    <a:p>
                      <a:r>
                        <a:rPr lang="en-US" sz="1400" b="1" i="0" u="none" strike="noStrike" cap="none" spc="0" baseline="0" dirty="0">
                          <a:ln>
                            <a:noFill/>
                          </a:ln>
                          <a:solidFill>
                            <a:schemeClr val="dk1"/>
                          </a:solidFill>
                          <a:effectLst/>
                          <a:uFillTx/>
                          <a:latin typeface="+mn-lt"/>
                          <a:ea typeface="+mn-ea"/>
                          <a:cs typeface="+mn-cs"/>
                          <a:sym typeface="Helvetica Light"/>
                        </a:rPr>
                        <a:t>void </a:t>
                      </a:r>
                      <a:r>
                        <a:rPr lang="en-US" sz="1400" b="1" i="0" u="none" strike="noStrike" cap="none" spc="0" baseline="0" dirty="0" err="1">
                          <a:ln>
                            <a:noFill/>
                          </a:ln>
                          <a:solidFill>
                            <a:schemeClr val="dk1"/>
                          </a:solidFill>
                          <a:effectLst/>
                          <a:uFillTx/>
                          <a:latin typeface="+mn-lt"/>
                          <a:ea typeface="+mn-ea"/>
                          <a:cs typeface="+mn-cs"/>
                          <a:sym typeface="Helvetica Light"/>
                        </a:rPr>
                        <a:t>deleteColumn</a:t>
                      </a:r>
                      <a:r>
                        <a:rPr lang="en-US" sz="1400" b="1" i="0" u="none" strike="noStrike" cap="none" spc="0" baseline="0" dirty="0">
                          <a:ln>
                            <a:noFill/>
                          </a:ln>
                          <a:solidFill>
                            <a:schemeClr val="dk1"/>
                          </a:solidFill>
                          <a:effectLst/>
                          <a:uFillTx/>
                          <a:latin typeface="+mn-lt"/>
                          <a:ea typeface="+mn-ea"/>
                          <a:cs typeface="+mn-cs"/>
                          <a:sym typeface="Helvetica Light"/>
                        </a:rPr>
                        <a:t>(String </a:t>
                      </a:r>
                      <a:r>
                        <a:rPr lang="en-US" sz="1400" b="1" i="0" u="none" strike="noStrike" cap="none" spc="0" baseline="0" dirty="0" err="1">
                          <a:ln>
                            <a:noFill/>
                          </a:ln>
                          <a:solidFill>
                            <a:schemeClr val="dk1"/>
                          </a:solidFill>
                          <a:effectLst/>
                          <a:uFillTx/>
                          <a:latin typeface="+mn-lt"/>
                          <a:ea typeface="+mn-ea"/>
                          <a:cs typeface="+mn-cs"/>
                          <a:sym typeface="Helvetica Light"/>
                        </a:rPr>
                        <a:t>tableName</a:t>
                      </a:r>
                      <a:r>
                        <a:rPr lang="en-US" sz="1400" b="1" i="0" u="none" strike="noStrike" cap="none" spc="0" baseline="0" dirty="0">
                          <a:ln>
                            <a:noFill/>
                          </a:ln>
                          <a:solidFill>
                            <a:schemeClr val="dk1"/>
                          </a:solidFill>
                          <a:effectLst/>
                          <a:uFillTx/>
                          <a:latin typeface="+mn-lt"/>
                          <a:ea typeface="+mn-ea"/>
                          <a:cs typeface="+mn-cs"/>
                          <a:sym typeface="Helvetica Light"/>
                        </a:rPr>
                        <a:t>, String </a:t>
                      </a:r>
                      <a:r>
                        <a:rPr lang="en-US" sz="1400" b="1" i="0" u="none" strike="noStrike" cap="none" spc="0" baseline="0" dirty="0" err="1">
                          <a:ln>
                            <a:noFill/>
                          </a:ln>
                          <a:solidFill>
                            <a:schemeClr val="dk1"/>
                          </a:solidFill>
                          <a:effectLst/>
                          <a:uFillTx/>
                          <a:latin typeface="+mn-lt"/>
                          <a:ea typeface="+mn-ea"/>
                          <a:cs typeface="+mn-cs"/>
                          <a:sym typeface="Helvetica Light"/>
                        </a:rPr>
                        <a:t>columnName</a:t>
                      </a:r>
                      <a:r>
                        <a:rPr lang="en-US" sz="1400" b="1" i="0" u="none" strike="noStrike" cap="none" spc="0" baseline="0" dirty="0">
                          <a:ln>
                            <a:noFill/>
                          </a:ln>
                          <a:solidFill>
                            <a:schemeClr val="dk1"/>
                          </a:solidFill>
                          <a:effectLst/>
                          <a:uFillTx/>
                          <a:latin typeface="+mn-lt"/>
                          <a:ea typeface="+mn-ea"/>
                          <a:cs typeface="+mn-cs"/>
                          <a:sym typeface="Helvetica Light"/>
                        </a:rPr>
                        <a:t>)</a:t>
                      </a:r>
                      <a:endParaRPr lang="en-US" sz="1400" dirty="0"/>
                    </a:p>
                  </a:txBody>
                  <a:tcPr/>
                </a:tc>
                <a:tc>
                  <a:txBody>
                    <a:bodyPr/>
                    <a:lstStyle/>
                    <a:p>
                      <a:r>
                        <a:rPr lang="en-US" sz="1400" b="0" i="0" u="none" strike="noStrike" cap="none" spc="0" baseline="0" dirty="0">
                          <a:ln>
                            <a:noFill/>
                          </a:ln>
                          <a:solidFill>
                            <a:schemeClr val="dk1"/>
                          </a:solidFill>
                          <a:effectLst/>
                          <a:uFillTx/>
                          <a:latin typeface="+mn-lt"/>
                          <a:ea typeface="+mn-ea"/>
                          <a:cs typeface="+mn-cs"/>
                          <a:sym typeface="Helvetica Light"/>
                        </a:rPr>
                        <a:t>Delete a column from a table.</a:t>
                      </a:r>
                      <a:endParaRPr lang="en-US" sz="1400" dirty="0"/>
                    </a:p>
                  </a:txBody>
                  <a:tcPr/>
                </a:tc>
                <a:extLst>
                  <a:ext uri="{0D108BD9-81ED-4DB2-BD59-A6C34878D82A}">
                    <a16:rowId xmlns:a16="http://schemas.microsoft.com/office/drawing/2014/main" val="710451769"/>
                  </a:ext>
                </a:extLst>
              </a:tr>
              <a:tr h="686938">
                <a:tc>
                  <a:txBody>
                    <a:bodyPr/>
                    <a:lstStyle/>
                    <a:p>
                      <a:r>
                        <a:rPr lang="en-US" sz="1400" b="1" i="0" u="none" strike="noStrike" cap="none" spc="0" baseline="0" dirty="0">
                          <a:ln>
                            <a:noFill/>
                          </a:ln>
                          <a:solidFill>
                            <a:schemeClr val="dk1"/>
                          </a:solidFill>
                          <a:effectLst/>
                          <a:uFillTx/>
                          <a:latin typeface="+mn-lt"/>
                          <a:ea typeface="+mn-ea"/>
                          <a:cs typeface="+mn-cs"/>
                          <a:sym typeface="Helvetica Light"/>
                        </a:rPr>
                        <a:t>void </a:t>
                      </a:r>
                      <a:r>
                        <a:rPr lang="en-US" sz="1400" b="1" i="0" u="none" strike="noStrike" cap="none" spc="0" baseline="0" dirty="0" err="1">
                          <a:ln>
                            <a:noFill/>
                          </a:ln>
                          <a:solidFill>
                            <a:schemeClr val="dk1"/>
                          </a:solidFill>
                          <a:effectLst/>
                          <a:uFillTx/>
                          <a:latin typeface="+mn-lt"/>
                          <a:ea typeface="+mn-ea"/>
                          <a:cs typeface="+mn-cs"/>
                          <a:sym typeface="Helvetica Light"/>
                        </a:rPr>
                        <a:t>deleteTable</a:t>
                      </a:r>
                      <a:r>
                        <a:rPr lang="en-US" sz="1400" b="1" i="0" u="none" strike="noStrike" cap="none" spc="0" baseline="0" dirty="0">
                          <a:ln>
                            <a:noFill/>
                          </a:ln>
                          <a:solidFill>
                            <a:schemeClr val="dk1"/>
                          </a:solidFill>
                          <a:effectLst/>
                          <a:uFillTx/>
                          <a:latin typeface="+mn-lt"/>
                          <a:ea typeface="+mn-ea"/>
                          <a:cs typeface="+mn-cs"/>
                          <a:sym typeface="Helvetica Light"/>
                        </a:rPr>
                        <a:t>(String </a:t>
                      </a:r>
                      <a:r>
                        <a:rPr lang="en-US" sz="1400" b="1" i="0" u="none" strike="noStrike" cap="none" spc="0" baseline="0" dirty="0" err="1">
                          <a:ln>
                            <a:noFill/>
                          </a:ln>
                          <a:solidFill>
                            <a:schemeClr val="dk1"/>
                          </a:solidFill>
                          <a:effectLst/>
                          <a:uFillTx/>
                          <a:latin typeface="+mn-lt"/>
                          <a:ea typeface="+mn-ea"/>
                          <a:cs typeface="+mn-cs"/>
                          <a:sym typeface="Helvetica Light"/>
                        </a:rPr>
                        <a:t>tableName</a:t>
                      </a:r>
                      <a:r>
                        <a:rPr lang="en-US" sz="1400" b="1" i="0" u="none" strike="noStrike" cap="none" spc="0" baseline="0" dirty="0">
                          <a:ln>
                            <a:noFill/>
                          </a:ln>
                          <a:solidFill>
                            <a:schemeClr val="dk1"/>
                          </a:solidFill>
                          <a:effectLst/>
                          <a:uFillTx/>
                          <a:latin typeface="+mn-lt"/>
                          <a:ea typeface="+mn-ea"/>
                          <a:cs typeface="+mn-cs"/>
                          <a:sym typeface="Helvetica Light"/>
                        </a:rPr>
                        <a:t>)</a:t>
                      </a:r>
                      <a:endParaRPr lang="en-US" sz="1400" dirty="0"/>
                    </a:p>
                  </a:txBody>
                  <a:tcPr/>
                </a:tc>
                <a:tc>
                  <a:txBody>
                    <a:bodyPr/>
                    <a:lstStyle/>
                    <a:p>
                      <a:r>
                        <a:rPr lang="en-US" sz="1400" b="0" i="0" u="none" strike="noStrike" cap="none" spc="0" baseline="0" dirty="0">
                          <a:ln>
                            <a:noFill/>
                          </a:ln>
                          <a:solidFill>
                            <a:schemeClr val="dk1"/>
                          </a:solidFill>
                          <a:effectLst/>
                          <a:uFillTx/>
                          <a:latin typeface="+mn-lt"/>
                          <a:ea typeface="+mn-ea"/>
                          <a:cs typeface="+mn-cs"/>
                          <a:sym typeface="Helvetica Light"/>
                        </a:rPr>
                        <a:t>Deletes a table.</a:t>
                      </a:r>
                      <a:endParaRPr lang="en-US" sz="1400" dirty="0"/>
                    </a:p>
                  </a:txBody>
                  <a:tcPr/>
                </a:tc>
                <a:extLst>
                  <a:ext uri="{0D108BD9-81ED-4DB2-BD59-A6C34878D82A}">
                    <a16:rowId xmlns:a16="http://schemas.microsoft.com/office/drawing/2014/main" val="934296526"/>
                  </a:ext>
                </a:extLst>
              </a:tr>
            </a:tbl>
          </a:graphicData>
        </a:graphic>
      </p:graphicFrame>
    </p:spTree>
    <p:extLst>
      <p:ext uri="{BB962C8B-B14F-4D97-AF65-F5344CB8AC3E}">
        <p14:creationId xmlns:p14="http://schemas.microsoft.com/office/powerpoint/2010/main" val="3350573171"/>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lnSpcReduction="10000"/>
          </a:bodyPr>
          <a:lstStyle/>
          <a:p>
            <a:pPr marL="0" indent="0">
              <a:buNone/>
            </a:pPr>
            <a:r>
              <a:rPr lang="en-US" sz="2800" b="1" dirty="0"/>
              <a:t>Class Descriptor</a:t>
            </a:r>
            <a:endParaRPr lang="en-US" sz="2000" b="1" dirty="0"/>
          </a:p>
          <a:p>
            <a:pPr marL="0" indent="0">
              <a:buNone/>
            </a:pPr>
            <a:r>
              <a:rPr lang="en-US" sz="2000" dirty="0"/>
              <a:t>This class contains the details about an HBase table such as:</a:t>
            </a:r>
          </a:p>
          <a:p>
            <a:pPr>
              <a:buFont typeface="Wingdings" panose="05000000000000000000" pitchFamily="2" charset="2"/>
              <a:buChar char="q"/>
            </a:pPr>
            <a:r>
              <a:rPr lang="en-US" sz="2000" dirty="0"/>
              <a:t>the descriptors of all the column families,</a:t>
            </a:r>
          </a:p>
          <a:p>
            <a:pPr>
              <a:buFont typeface="Wingdings" panose="05000000000000000000" pitchFamily="2" charset="2"/>
              <a:buChar char="q"/>
            </a:pPr>
            <a:r>
              <a:rPr lang="en-US" sz="2000" dirty="0"/>
              <a:t>if the table is a catalog table,</a:t>
            </a:r>
          </a:p>
          <a:p>
            <a:pPr>
              <a:buFont typeface="Wingdings" panose="05000000000000000000" pitchFamily="2" charset="2"/>
              <a:buChar char="q"/>
            </a:pPr>
            <a:r>
              <a:rPr lang="en-US" sz="2000" dirty="0"/>
              <a:t>if the table is read only,</a:t>
            </a:r>
          </a:p>
          <a:p>
            <a:pPr>
              <a:buFont typeface="Wingdings" panose="05000000000000000000" pitchFamily="2" charset="2"/>
              <a:buChar char="q"/>
            </a:pPr>
            <a:r>
              <a:rPr lang="en-US" sz="2000" dirty="0"/>
              <a:t>the maximum size of the mem store,</a:t>
            </a:r>
          </a:p>
          <a:p>
            <a:pPr>
              <a:buFont typeface="Wingdings" panose="05000000000000000000" pitchFamily="2" charset="2"/>
              <a:buChar char="q"/>
            </a:pPr>
            <a:r>
              <a:rPr lang="en-US" sz="2000" dirty="0"/>
              <a:t>when the region split should occur,</a:t>
            </a:r>
          </a:p>
          <a:p>
            <a:pPr>
              <a:buFont typeface="Wingdings" panose="05000000000000000000" pitchFamily="2" charset="2"/>
              <a:buChar char="q"/>
            </a:pPr>
            <a:r>
              <a:rPr lang="en-US" sz="2000" dirty="0"/>
              <a:t>co-processors associated with it, etc.</a:t>
            </a:r>
          </a:p>
        </p:txBody>
      </p:sp>
    </p:spTree>
    <p:extLst>
      <p:ext uri="{BB962C8B-B14F-4D97-AF65-F5344CB8AC3E}">
        <p14:creationId xmlns:p14="http://schemas.microsoft.com/office/powerpoint/2010/main" val="131034490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92968" y="312539"/>
            <a:ext cx="10406063" cy="4420195"/>
          </a:xfrm>
        </p:spPr>
        <p:txBody>
          <a:bodyPr/>
          <a:lstStyle/>
          <a:p>
            <a:r>
              <a:rPr lang="en-US" dirty="0"/>
              <a:t>One can store the data in HDFS either directly or through HBase. Data consumer reads/accesses the data in HDFS randomly using HBase. HBase sits on top of the Hadoop File System and provides read and write access.</a:t>
            </a:r>
          </a:p>
          <a:p>
            <a:endParaRPr lang="en-US" dirty="0"/>
          </a:p>
        </p:txBody>
      </p:sp>
      <p:pic>
        <p:nvPicPr>
          <p:cNvPr id="4" name="Picture 3"/>
          <p:cNvPicPr>
            <a:picLocks noChangeAspect="1"/>
          </p:cNvPicPr>
          <p:nvPr/>
        </p:nvPicPr>
        <p:blipFill>
          <a:blip r:embed="rId2"/>
          <a:stretch>
            <a:fillRect/>
          </a:stretch>
        </p:blipFill>
        <p:spPr>
          <a:xfrm>
            <a:off x="3932807" y="3863260"/>
            <a:ext cx="3600450" cy="2105025"/>
          </a:xfrm>
          <a:prstGeom prst="rect">
            <a:avLst/>
          </a:prstGeom>
        </p:spPr>
      </p:pic>
    </p:spTree>
    <p:extLst>
      <p:ext uri="{BB962C8B-B14F-4D97-AF65-F5344CB8AC3E}">
        <p14:creationId xmlns:p14="http://schemas.microsoft.com/office/powerpoint/2010/main" val="1329929383"/>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TABLE OPERATIONS</a:t>
            </a:r>
          </a:p>
        </p:txBody>
      </p:sp>
    </p:spTree>
    <p:extLst>
      <p:ext uri="{BB962C8B-B14F-4D97-AF65-F5344CB8AC3E}">
        <p14:creationId xmlns:p14="http://schemas.microsoft.com/office/powerpoint/2010/main" val="1917986806"/>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lnSpcReduction="10000"/>
          </a:bodyPr>
          <a:lstStyle/>
          <a:p>
            <a:pPr marL="0" indent="0">
              <a:buNone/>
            </a:pPr>
            <a:r>
              <a:rPr lang="en-US" sz="2800" b="1" dirty="0"/>
              <a:t>Creating a Table using HBase Shell</a:t>
            </a:r>
            <a:endParaRPr lang="en-US" b="1" dirty="0"/>
          </a:p>
          <a:p>
            <a:pPr marL="0" indent="0">
              <a:buNone/>
            </a:pPr>
            <a:r>
              <a:rPr lang="en-US" sz="2000" dirty="0"/>
              <a:t>You can create a table using the </a:t>
            </a:r>
            <a:r>
              <a:rPr lang="en-US" sz="2000" b="1" dirty="0"/>
              <a:t>create</a:t>
            </a:r>
            <a:r>
              <a:rPr lang="en-US" sz="2000" dirty="0"/>
              <a:t> command, here you must specify the table name and the Column Family name. The syntax to create a table in HBase shell is shown below.</a:t>
            </a:r>
          </a:p>
          <a:p>
            <a:pPr marL="0" indent="0">
              <a:buNone/>
            </a:pPr>
            <a:endParaRPr lang="en-US" sz="2000" dirty="0"/>
          </a:p>
          <a:p>
            <a:pPr marL="0" indent="0">
              <a:buNone/>
            </a:pPr>
            <a:r>
              <a:rPr lang="en-US" sz="2000" dirty="0"/>
              <a:t>Given below is a sample schema of a table named emp. It has two column families: “personal data” and “professional data”.</a:t>
            </a:r>
          </a:p>
          <a:p>
            <a:pPr marL="0" indent="0">
              <a:buNone/>
            </a:pPr>
            <a:endParaRPr lang="en-US" sz="2000" dirty="0"/>
          </a:p>
          <a:p>
            <a:pPr marL="0" indent="0">
              <a:buNone/>
            </a:pPr>
            <a:endParaRPr lang="en-US" sz="2000" dirty="0"/>
          </a:p>
          <a:p>
            <a:pPr marL="0" indent="0">
              <a:buNone/>
            </a:pPr>
            <a:r>
              <a:rPr lang="en-US" sz="2000" dirty="0"/>
              <a:t>You can create this table in HBase shell as shown below.</a:t>
            </a:r>
          </a:p>
          <a:p>
            <a:pPr marL="0" indent="0">
              <a:buNone/>
            </a:pPr>
            <a:endParaRPr lang="en-US" sz="2000" dirty="0"/>
          </a:p>
        </p:txBody>
      </p:sp>
      <p:pic>
        <p:nvPicPr>
          <p:cNvPr id="3" name="Picture 2"/>
          <p:cNvPicPr>
            <a:picLocks noChangeAspect="1"/>
          </p:cNvPicPr>
          <p:nvPr/>
        </p:nvPicPr>
        <p:blipFill>
          <a:blip r:embed="rId2"/>
          <a:stretch>
            <a:fillRect/>
          </a:stretch>
        </p:blipFill>
        <p:spPr>
          <a:xfrm>
            <a:off x="892969" y="2322136"/>
            <a:ext cx="5667375" cy="552450"/>
          </a:xfrm>
          <a:prstGeom prst="rect">
            <a:avLst/>
          </a:prstGeom>
        </p:spPr>
      </p:pic>
      <p:pic>
        <p:nvPicPr>
          <p:cNvPr id="4" name="Picture 3"/>
          <p:cNvPicPr>
            <a:picLocks noChangeAspect="1"/>
          </p:cNvPicPr>
          <p:nvPr/>
        </p:nvPicPr>
        <p:blipFill>
          <a:blip r:embed="rId3"/>
          <a:stretch>
            <a:fillRect/>
          </a:stretch>
        </p:blipFill>
        <p:spPr>
          <a:xfrm>
            <a:off x="892969" y="3894998"/>
            <a:ext cx="10048875" cy="1162050"/>
          </a:xfrm>
          <a:prstGeom prst="rect">
            <a:avLst/>
          </a:prstGeom>
        </p:spPr>
      </p:pic>
      <p:pic>
        <p:nvPicPr>
          <p:cNvPr id="5" name="Picture 4"/>
          <p:cNvPicPr>
            <a:picLocks noChangeAspect="1"/>
          </p:cNvPicPr>
          <p:nvPr/>
        </p:nvPicPr>
        <p:blipFill>
          <a:blip r:embed="rId4"/>
          <a:stretch>
            <a:fillRect/>
          </a:stretch>
        </p:blipFill>
        <p:spPr>
          <a:xfrm>
            <a:off x="892969" y="5684044"/>
            <a:ext cx="8153400" cy="561975"/>
          </a:xfrm>
          <a:prstGeom prst="rect">
            <a:avLst/>
          </a:prstGeom>
        </p:spPr>
      </p:pic>
    </p:spTree>
    <p:extLst>
      <p:ext uri="{BB962C8B-B14F-4D97-AF65-F5344CB8AC3E}">
        <p14:creationId xmlns:p14="http://schemas.microsoft.com/office/powerpoint/2010/main" val="3812537792"/>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400" b="1" dirty="0"/>
              <a:t>Verification</a:t>
            </a:r>
            <a:endParaRPr lang="en-US" sz="2000" b="1" dirty="0"/>
          </a:p>
          <a:p>
            <a:pPr marL="0" indent="0">
              <a:buNone/>
            </a:pPr>
            <a:r>
              <a:rPr lang="en-US" sz="2000" dirty="0"/>
              <a:t>You can verify whether the table is created using the list command as shown below. Here you can observe the created </a:t>
            </a:r>
            <a:r>
              <a:rPr lang="en-US" sz="2000" dirty="0" err="1"/>
              <a:t>emp</a:t>
            </a:r>
            <a:r>
              <a:rPr lang="en-US" sz="2000" dirty="0"/>
              <a:t> table.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3" name="Picture 2"/>
          <p:cNvPicPr>
            <a:picLocks noChangeAspect="1"/>
          </p:cNvPicPr>
          <p:nvPr/>
        </p:nvPicPr>
        <p:blipFill>
          <a:blip r:embed="rId2"/>
          <a:stretch>
            <a:fillRect/>
          </a:stretch>
        </p:blipFill>
        <p:spPr>
          <a:xfrm>
            <a:off x="892969" y="3005500"/>
            <a:ext cx="6762750" cy="1628775"/>
          </a:xfrm>
          <a:prstGeom prst="rect">
            <a:avLst/>
          </a:prstGeom>
        </p:spPr>
      </p:pic>
    </p:spTree>
    <p:extLst>
      <p:ext uri="{BB962C8B-B14F-4D97-AF65-F5344CB8AC3E}">
        <p14:creationId xmlns:p14="http://schemas.microsoft.com/office/powerpoint/2010/main" val="3657365358"/>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lnSpcReduction="10000"/>
          </a:bodyPr>
          <a:lstStyle/>
          <a:p>
            <a:pPr marL="0" indent="0">
              <a:buNone/>
            </a:pPr>
            <a:r>
              <a:rPr lang="en-US" sz="2800" b="1" dirty="0"/>
              <a:t>Listing a Table using HBase Shell</a:t>
            </a:r>
            <a:endParaRPr lang="en-US" b="1" dirty="0"/>
          </a:p>
          <a:p>
            <a:pPr marL="0" indent="0">
              <a:buNone/>
            </a:pPr>
            <a:r>
              <a:rPr lang="en-US" sz="2000" dirty="0"/>
              <a:t>list is the command that is used to list all the tables in HBase. Given below is the syntax of the list command.</a:t>
            </a:r>
          </a:p>
          <a:p>
            <a:pPr marL="0" indent="0">
              <a:buNone/>
            </a:pPr>
            <a:endParaRPr lang="en-US" sz="2000" dirty="0"/>
          </a:p>
          <a:p>
            <a:pPr marL="0" indent="0">
              <a:buNone/>
            </a:pPr>
            <a:r>
              <a:rPr lang="en-US" sz="2000" dirty="0"/>
              <a:t>When you type this command and execute in HBase prompt, it will display the list of all the tables in HBase as shown below.</a:t>
            </a:r>
          </a:p>
          <a:p>
            <a:pPr marL="0" indent="0">
              <a:buNone/>
            </a:pPr>
            <a:endParaRPr lang="en-US" sz="2000" dirty="0"/>
          </a:p>
          <a:p>
            <a:pPr marL="0" indent="0">
              <a:buNone/>
            </a:pPr>
            <a:endParaRPr lang="en-US" sz="2000" dirty="0"/>
          </a:p>
          <a:p>
            <a:pPr marL="0" indent="0">
              <a:buNone/>
            </a:pPr>
            <a:r>
              <a:rPr lang="en-US" sz="2000" dirty="0"/>
              <a:t>Here you can observe a table named emp. </a:t>
            </a:r>
          </a:p>
          <a:p>
            <a:pPr marL="0" indent="0">
              <a:buNone/>
            </a:pPr>
            <a:endParaRPr lang="en-US" sz="2000" dirty="0"/>
          </a:p>
        </p:txBody>
      </p:sp>
      <p:pic>
        <p:nvPicPr>
          <p:cNvPr id="6" name="Picture 5"/>
          <p:cNvPicPr>
            <a:picLocks noChangeAspect="1"/>
          </p:cNvPicPr>
          <p:nvPr/>
        </p:nvPicPr>
        <p:blipFill>
          <a:blip r:embed="rId2"/>
          <a:stretch>
            <a:fillRect/>
          </a:stretch>
        </p:blipFill>
        <p:spPr>
          <a:xfrm>
            <a:off x="892969" y="2338642"/>
            <a:ext cx="5143500" cy="533400"/>
          </a:xfrm>
          <a:prstGeom prst="rect">
            <a:avLst/>
          </a:prstGeom>
        </p:spPr>
      </p:pic>
      <p:pic>
        <p:nvPicPr>
          <p:cNvPr id="7" name="Picture 6"/>
          <p:cNvPicPr>
            <a:picLocks noChangeAspect="1"/>
          </p:cNvPicPr>
          <p:nvPr/>
        </p:nvPicPr>
        <p:blipFill>
          <a:blip r:embed="rId3"/>
          <a:stretch>
            <a:fillRect/>
          </a:stretch>
        </p:blipFill>
        <p:spPr>
          <a:xfrm>
            <a:off x="892969" y="3814363"/>
            <a:ext cx="5076825" cy="1295400"/>
          </a:xfrm>
          <a:prstGeom prst="rect">
            <a:avLst/>
          </a:prstGeom>
        </p:spPr>
      </p:pic>
    </p:spTree>
    <p:extLst>
      <p:ext uri="{BB962C8B-B14F-4D97-AF65-F5344CB8AC3E}">
        <p14:creationId xmlns:p14="http://schemas.microsoft.com/office/powerpoint/2010/main" val="517633084"/>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800" b="1" dirty="0"/>
              <a:t>Disabling a Table using HBase Shell</a:t>
            </a:r>
            <a:endParaRPr lang="en-US" b="1" dirty="0"/>
          </a:p>
          <a:p>
            <a:pPr marL="0" indent="0">
              <a:buNone/>
            </a:pPr>
            <a:r>
              <a:rPr lang="en-US" sz="2000" dirty="0"/>
              <a:t>To delete a table or change its settings, you need to first disable the table using the disable command. You can re-enable it using the enable command.</a:t>
            </a:r>
          </a:p>
          <a:p>
            <a:pPr marL="0" indent="0">
              <a:buNone/>
            </a:pPr>
            <a:r>
              <a:rPr lang="en-US" sz="2000" dirty="0"/>
              <a:t>Given below is the syntax to disable a table:</a:t>
            </a:r>
          </a:p>
          <a:p>
            <a:pPr marL="0" indent="0">
              <a:buNone/>
            </a:pPr>
            <a:endParaRPr lang="en-US" sz="2000" dirty="0"/>
          </a:p>
          <a:p>
            <a:pPr marL="0" indent="0">
              <a:buNone/>
            </a:pPr>
            <a:r>
              <a:rPr lang="en-US" sz="2000" dirty="0"/>
              <a:t>Given below is an example that shows how to disable a table.</a:t>
            </a:r>
          </a:p>
          <a:p>
            <a:pPr marL="0" indent="0">
              <a:buNone/>
            </a:pPr>
            <a:endParaRPr lang="en-US" sz="2000" dirty="0"/>
          </a:p>
          <a:p>
            <a:pPr marL="0" indent="0">
              <a:buNone/>
            </a:pPr>
            <a:endParaRPr lang="en-US" sz="2000" dirty="0"/>
          </a:p>
        </p:txBody>
      </p:sp>
      <p:pic>
        <p:nvPicPr>
          <p:cNvPr id="3" name="Picture 2"/>
          <p:cNvPicPr>
            <a:picLocks noChangeAspect="1"/>
          </p:cNvPicPr>
          <p:nvPr/>
        </p:nvPicPr>
        <p:blipFill>
          <a:blip r:embed="rId2"/>
          <a:stretch>
            <a:fillRect/>
          </a:stretch>
        </p:blipFill>
        <p:spPr>
          <a:xfrm>
            <a:off x="892969" y="3429000"/>
            <a:ext cx="3590925" cy="523875"/>
          </a:xfrm>
          <a:prstGeom prst="rect">
            <a:avLst/>
          </a:prstGeom>
        </p:spPr>
      </p:pic>
      <p:pic>
        <p:nvPicPr>
          <p:cNvPr id="4" name="Picture 3"/>
          <p:cNvPicPr>
            <a:picLocks noChangeAspect="1"/>
          </p:cNvPicPr>
          <p:nvPr/>
        </p:nvPicPr>
        <p:blipFill>
          <a:blip r:embed="rId3"/>
          <a:stretch>
            <a:fillRect/>
          </a:stretch>
        </p:blipFill>
        <p:spPr>
          <a:xfrm>
            <a:off x="950245" y="4730798"/>
            <a:ext cx="3981450" cy="914400"/>
          </a:xfrm>
          <a:prstGeom prst="rect">
            <a:avLst/>
          </a:prstGeom>
        </p:spPr>
      </p:pic>
    </p:spTree>
    <p:extLst>
      <p:ext uri="{BB962C8B-B14F-4D97-AF65-F5344CB8AC3E}">
        <p14:creationId xmlns:p14="http://schemas.microsoft.com/office/powerpoint/2010/main" val="2205224940"/>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400" b="1" dirty="0"/>
              <a:t>Verification</a:t>
            </a:r>
            <a:endParaRPr lang="en-US" b="1" dirty="0"/>
          </a:p>
          <a:p>
            <a:pPr marL="0" indent="0">
              <a:buNone/>
            </a:pPr>
            <a:r>
              <a:rPr lang="en-US" sz="2000" dirty="0"/>
              <a:t>After disabling the table, you can still sense its existence through list and exists commands. You cannot scan it. It will give you the following error.</a:t>
            </a:r>
          </a:p>
          <a:p>
            <a:pPr marL="0" indent="0">
              <a:buNone/>
            </a:pPr>
            <a:endParaRPr lang="en-US" sz="2000" dirty="0"/>
          </a:p>
          <a:p>
            <a:pPr marL="0" indent="0">
              <a:buNone/>
            </a:pPr>
            <a:endParaRPr lang="en-US" sz="2000" dirty="0"/>
          </a:p>
          <a:p>
            <a:pPr marL="0" indent="0">
              <a:buNone/>
            </a:pPr>
            <a:r>
              <a:rPr lang="en-US" sz="2000" b="1" dirty="0" err="1"/>
              <a:t>is_disabled</a:t>
            </a:r>
            <a:endParaRPr lang="en-US" sz="2000" b="1" dirty="0"/>
          </a:p>
          <a:p>
            <a:pPr marL="0" indent="0">
              <a:buNone/>
            </a:pPr>
            <a:r>
              <a:rPr lang="en-US" sz="2000" dirty="0"/>
              <a:t>This command is used to find whether a table is disabled. Its syntax is as follows.</a:t>
            </a:r>
          </a:p>
          <a:p>
            <a:pPr marL="0" indent="0">
              <a:buNone/>
            </a:pPr>
            <a:endParaRPr lang="en-US" sz="2000" dirty="0"/>
          </a:p>
        </p:txBody>
      </p:sp>
      <p:pic>
        <p:nvPicPr>
          <p:cNvPr id="5" name="Picture 4"/>
          <p:cNvPicPr>
            <a:picLocks noChangeAspect="1"/>
          </p:cNvPicPr>
          <p:nvPr/>
        </p:nvPicPr>
        <p:blipFill>
          <a:blip r:embed="rId2"/>
          <a:stretch>
            <a:fillRect/>
          </a:stretch>
        </p:blipFill>
        <p:spPr>
          <a:xfrm>
            <a:off x="892969" y="2652794"/>
            <a:ext cx="3705225" cy="1295400"/>
          </a:xfrm>
          <a:prstGeom prst="rect">
            <a:avLst/>
          </a:prstGeom>
        </p:spPr>
      </p:pic>
      <p:pic>
        <p:nvPicPr>
          <p:cNvPr id="6" name="Picture 5"/>
          <p:cNvPicPr>
            <a:picLocks noChangeAspect="1"/>
          </p:cNvPicPr>
          <p:nvPr/>
        </p:nvPicPr>
        <p:blipFill>
          <a:blip r:embed="rId3"/>
          <a:stretch>
            <a:fillRect/>
          </a:stretch>
        </p:blipFill>
        <p:spPr>
          <a:xfrm>
            <a:off x="892969" y="5403057"/>
            <a:ext cx="4171950" cy="561975"/>
          </a:xfrm>
          <a:prstGeom prst="rect">
            <a:avLst/>
          </a:prstGeom>
        </p:spPr>
      </p:pic>
    </p:spTree>
    <p:extLst>
      <p:ext uri="{BB962C8B-B14F-4D97-AF65-F5344CB8AC3E}">
        <p14:creationId xmlns:p14="http://schemas.microsoft.com/office/powerpoint/2010/main" val="3887036309"/>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000" dirty="0"/>
              <a:t>The following example verifies whether the table named </a:t>
            </a:r>
            <a:r>
              <a:rPr lang="en-US" sz="2000" dirty="0" err="1"/>
              <a:t>emp</a:t>
            </a:r>
            <a:r>
              <a:rPr lang="en-US" sz="2000" dirty="0"/>
              <a:t> is disabled. If it is disabled, it will return true and if not, it will return false.</a:t>
            </a:r>
          </a:p>
          <a:p>
            <a:pPr marL="0" indent="0">
              <a:buNone/>
            </a:pPr>
            <a:endParaRPr lang="en-US" sz="2000" dirty="0"/>
          </a:p>
          <a:p>
            <a:pPr marL="0" indent="0">
              <a:buNone/>
            </a:pPr>
            <a:endParaRPr lang="en-US" sz="2000" dirty="0"/>
          </a:p>
          <a:p>
            <a:pPr marL="0" indent="0">
              <a:buNone/>
            </a:pPr>
            <a:r>
              <a:rPr lang="en-US" sz="2000" b="1" dirty="0" err="1"/>
              <a:t>disable_all</a:t>
            </a:r>
            <a:endParaRPr lang="en-US" sz="2000" b="1" dirty="0"/>
          </a:p>
          <a:p>
            <a:pPr marL="0" indent="0">
              <a:buNone/>
            </a:pPr>
            <a:r>
              <a:rPr lang="en-US" sz="2000" dirty="0"/>
              <a:t>This command is used to disable all the tables matching the given regex. The syntax for </a:t>
            </a:r>
            <a:r>
              <a:rPr lang="en-US" sz="2000" dirty="0" err="1"/>
              <a:t>disable_all</a:t>
            </a:r>
            <a:r>
              <a:rPr lang="en-US" sz="2000" dirty="0"/>
              <a:t> command is given below.</a:t>
            </a:r>
          </a:p>
          <a:p>
            <a:pPr marL="0" indent="0">
              <a:buNone/>
            </a:pPr>
            <a:endParaRPr lang="en-US" sz="2000" dirty="0"/>
          </a:p>
        </p:txBody>
      </p:sp>
      <p:pic>
        <p:nvPicPr>
          <p:cNvPr id="3" name="Picture 2"/>
          <p:cNvPicPr>
            <a:picLocks noChangeAspect="1"/>
          </p:cNvPicPr>
          <p:nvPr/>
        </p:nvPicPr>
        <p:blipFill>
          <a:blip r:embed="rId2"/>
          <a:stretch>
            <a:fillRect/>
          </a:stretch>
        </p:blipFill>
        <p:spPr>
          <a:xfrm>
            <a:off x="892969" y="2055691"/>
            <a:ext cx="4581525" cy="1266825"/>
          </a:xfrm>
          <a:prstGeom prst="rect">
            <a:avLst/>
          </a:prstGeom>
        </p:spPr>
      </p:pic>
      <p:pic>
        <p:nvPicPr>
          <p:cNvPr id="4" name="Picture 3"/>
          <p:cNvPicPr>
            <a:picLocks noChangeAspect="1"/>
          </p:cNvPicPr>
          <p:nvPr/>
        </p:nvPicPr>
        <p:blipFill>
          <a:blip r:embed="rId3"/>
          <a:stretch>
            <a:fillRect/>
          </a:stretch>
        </p:blipFill>
        <p:spPr>
          <a:xfrm>
            <a:off x="892969" y="5417635"/>
            <a:ext cx="4095750" cy="533400"/>
          </a:xfrm>
          <a:prstGeom prst="rect">
            <a:avLst/>
          </a:prstGeom>
        </p:spPr>
      </p:pic>
    </p:spTree>
    <p:extLst>
      <p:ext uri="{BB962C8B-B14F-4D97-AF65-F5344CB8AC3E}">
        <p14:creationId xmlns:p14="http://schemas.microsoft.com/office/powerpoint/2010/main" val="1291468243"/>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000" dirty="0"/>
              <a:t>Suppose there are 5 tables in HBase, namely raja, </a:t>
            </a:r>
            <a:r>
              <a:rPr lang="en-US" sz="2000" dirty="0" err="1"/>
              <a:t>rajani</a:t>
            </a:r>
            <a:r>
              <a:rPr lang="en-US" sz="2000" dirty="0"/>
              <a:t>, </a:t>
            </a:r>
            <a:r>
              <a:rPr lang="en-US" sz="2000" dirty="0" err="1"/>
              <a:t>rajendra</a:t>
            </a:r>
            <a:r>
              <a:rPr lang="en-US" sz="2000" dirty="0"/>
              <a:t>, </a:t>
            </a:r>
            <a:r>
              <a:rPr lang="en-US" sz="2000" dirty="0" err="1"/>
              <a:t>rajesh</a:t>
            </a:r>
            <a:r>
              <a:rPr lang="en-US" sz="2000" dirty="0"/>
              <a:t>, and </a:t>
            </a:r>
            <a:r>
              <a:rPr lang="en-US" sz="2000" dirty="0" err="1"/>
              <a:t>raju</a:t>
            </a:r>
            <a:r>
              <a:rPr lang="en-US" sz="2000" dirty="0"/>
              <a:t>. The following code will disable all the tables starting with </a:t>
            </a:r>
            <a:r>
              <a:rPr lang="en-US" sz="2000" b="1" dirty="0"/>
              <a:t>raj.</a:t>
            </a:r>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p:txBody>
      </p:sp>
      <p:pic>
        <p:nvPicPr>
          <p:cNvPr id="3" name="Picture 2"/>
          <p:cNvPicPr>
            <a:picLocks noChangeAspect="1"/>
          </p:cNvPicPr>
          <p:nvPr/>
        </p:nvPicPr>
        <p:blipFill>
          <a:blip r:embed="rId2"/>
          <a:stretch>
            <a:fillRect/>
          </a:stretch>
        </p:blipFill>
        <p:spPr>
          <a:xfrm>
            <a:off x="892969" y="2449633"/>
            <a:ext cx="5857875" cy="3438525"/>
          </a:xfrm>
          <a:prstGeom prst="rect">
            <a:avLst/>
          </a:prstGeom>
        </p:spPr>
      </p:pic>
    </p:spTree>
    <p:extLst>
      <p:ext uri="{BB962C8B-B14F-4D97-AF65-F5344CB8AC3E}">
        <p14:creationId xmlns:p14="http://schemas.microsoft.com/office/powerpoint/2010/main" val="3574389220"/>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lnSpcReduction="10000"/>
          </a:bodyPr>
          <a:lstStyle/>
          <a:p>
            <a:pPr marL="0" indent="0">
              <a:buNone/>
            </a:pPr>
            <a:r>
              <a:rPr lang="en-US" sz="2800" b="1" dirty="0"/>
              <a:t>Enabling a Table using HBase Shell</a:t>
            </a:r>
            <a:endParaRPr lang="en-US" b="1" dirty="0"/>
          </a:p>
          <a:p>
            <a:pPr marL="0" indent="0">
              <a:buNone/>
            </a:pPr>
            <a:r>
              <a:rPr lang="en-US" sz="2000" dirty="0"/>
              <a:t>Syntax to enable a table:</a:t>
            </a:r>
          </a:p>
          <a:p>
            <a:pPr marL="0" indent="0">
              <a:buNone/>
            </a:pPr>
            <a:endParaRPr lang="en-US" sz="2000" dirty="0"/>
          </a:p>
          <a:p>
            <a:pPr marL="0" indent="0">
              <a:buNone/>
            </a:pPr>
            <a:r>
              <a:rPr lang="en-US" sz="2000" dirty="0"/>
              <a:t>Given below is an example to enable a table:</a:t>
            </a:r>
          </a:p>
          <a:p>
            <a:pPr marL="0" indent="0">
              <a:buNone/>
            </a:pPr>
            <a:endParaRPr lang="en-US" sz="2000" dirty="0"/>
          </a:p>
          <a:p>
            <a:pPr marL="0" indent="0">
              <a:buNone/>
            </a:pPr>
            <a:endParaRPr lang="en-US" sz="2000" dirty="0"/>
          </a:p>
          <a:p>
            <a:pPr marL="0" indent="0">
              <a:buNone/>
            </a:pPr>
            <a:r>
              <a:rPr lang="en-US" sz="2000" b="1" dirty="0"/>
              <a:t>Verification</a:t>
            </a:r>
          </a:p>
          <a:p>
            <a:pPr marL="0" indent="0">
              <a:buNone/>
            </a:pPr>
            <a:r>
              <a:rPr lang="en-US" sz="2000" dirty="0"/>
              <a:t>After enabling the table, scan it. If you can see the schema, your table is successfully enabled.</a:t>
            </a:r>
          </a:p>
        </p:txBody>
      </p:sp>
      <p:pic>
        <p:nvPicPr>
          <p:cNvPr id="5" name="Picture 4"/>
          <p:cNvPicPr>
            <a:picLocks noChangeAspect="1"/>
          </p:cNvPicPr>
          <p:nvPr/>
        </p:nvPicPr>
        <p:blipFill>
          <a:blip r:embed="rId2"/>
          <a:stretch>
            <a:fillRect/>
          </a:stretch>
        </p:blipFill>
        <p:spPr>
          <a:xfrm>
            <a:off x="892969" y="2238629"/>
            <a:ext cx="2686050" cy="571500"/>
          </a:xfrm>
          <a:prstGeom prst="rect">
            <a:avLst/>
          </a:prstGeom>
        </p:spPr>
      </p:pic>
      <p:pic>
        <p:nvPicPr>
          <p:cNvPr id="6" name="Picture 5"/>
          <p:cNvPicPr>
            <a:picLocks noChangeAspect="1"/>
          </p:cNvPicPr>
          <p:nvPr/>
        </p:nvPicPr>
        <p:blipFill>
          <a:blip r:embed="rId3"/>
          <a:stretch>
            <a:fillRect/>
          </a:stretch>
        </p:blipFill>
        <p:spPr>
          <a:xfrm>
            <a:off x="892969" y="3696218"/>
            <a:ext cx="5572125" cy="942975"/>
          </a:xfrm>
          <a:prstGeom prst="rect">
            <a:avLst/>
          </a:prstGeom>
        </p:spPr>
      </p:pic>
    </p:spTree>
    <p:extLst>
      <p:ext uri="{BB962C8B-B14F-4D97-AF65-F5344CB8AC3E}">
        <p14:creationId xmlns:p14="http://schemas.microsoft.com/office/powerpoint/2010/main" val="3367701717"/>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000" b="1" dirty="0" err="1"/>
              <a:t>is_enabled</a:t>
            </a:r>
            <a:endParaRPr lang="en-US" sz="2000" b="1" dirty="0"/>
          </a:p>
          <a:p>
            <a:pPr marL="0" indent="0">
              <a:buNone/>
            </a:pPr>
            <a:r>
              <a:rPr lang="en-US" sz="2000" dirty="0"/>
              <a:t>This command is used to find whether a table is enabled. Its syntax is as follows:</a:t>
            </a:r>
          </a:p>
          <a:p>
            <a:pPr marL="0" indent="0">
              <a:buNone/>
            </a:pPr>
            <a:endParaRPr lang="en-US" sz="2000" dirty="0"/>
          </a:p>
          <a:p>
            <a:pPr marL="0" indent="0">
              <a:buNone/>
            </a:pPr>
            <a:r>
              <a:rPr lang="en-US" sz="2000" dirty="0"/>
              <a:t>The following code verifies whether the table named </a:t>
            </a:r>
            <a:r>
              <a:rPr lang="en-US" sz="2000" dirty="0" err="1"/>
              <a:t>emp</a:t>
            </a:r>
            <a:r>
              <a:rPr lang="en-US" sz="2000" dirty="0"/>
              <a:t> is enabled. If it is enabled, it will return true and if not, it will return false.</a:t>
            </a:r>
          </a:p>
          <a:p>
            <a:pPr marL="0" indent="0">
              <a:buNone/>
            </a:pPr>
            <a:endParaRPr lang="en-US" sz="2000" dirty="0"/>
          </a:p>
          <a:p>
            <a:pPr marL="0" indent="0">
              <a:buNone/>
            </a:pPr>
            <a:endParaRPr lang="en-US" sz="2000" dirty="0"/>
          </a:p>
          <a:p>
            <a:pPr marL="0" indent="0">
              <a:buNone/>
            </a:pPr>
            <a:endParaRPr lang="en-US" sz="2000" dirty="0"/>
          </a:p>
        </p:txBody>
      </p:sp>
      <p:pic>
        <p:nvPicPr>
          <p:cNvPr id="3" name="Picture 2"/>
          <p:cNvPicPr>
            <a:picLocks noChangeAspect="1"/>
          </p:cNvPicPr>
          <p:nvPr/>
        </p:nvPicPr>
        <p:blipFill>
          <a:blip r:embed="rId2"/>
          <a:stretch>
            <a:fillRect/>
          </a:stretch>
        </p:blipFill>
        <p:spPr>
          <a:xfrm>
            <a:off x="892969" y="2403681"/>
            <a:ext cx="4000500" cy="542925"/>
          </a:xfrm>
          <a:prstGeom prst="rect">
            <a:avLst/>
          </a:prstGeom>
        </p:spPr>
      </p:pic>
      <p:pic>
        <p:nvPicPr>
          <p:cNvPr id="4" name="Picture 3"/>
          <p:cNvPicPr>
            <a:picLocks noChangeAspect="1"/>
          </p:cNvPicPr>
          <p:nvPr/>
        </p:nvPicPr>
        <p:blipFill>
          <a:blip r:embed="rId3"/>
          <a:stretch>
            <a:fillRect/>
          </a:stretch>
        </p:blipFill>
        <p:spPr>
          <a:xfrm>
            <a:off x="892969" y="4042817"/>
            <a:ext cx="4905375" cy="1257300"/>
          </a:xfrm>
          <a:prstGeom prst="rect">
            <a:avLst/>
          </a:prstGeom>
        </p:spPr>
      </p:pic>
    </p:spTree>
    <p:extLst>
      <p:ext uri="{BB962C8B-B14F-4D97-AF65-F5344CB8AC3E}">
        <p14:creationId xmlns:p14="http://schemas.microsoft.com/office/powerpoint/2010/main" val="258363239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and HBase</a:t>
            </a:r>
          </a:p>
        </p:txBody>
      </p:sp>
      <p:graphicFrame>
        <p:nvGraphicFramePr>
          <p:cNvPr id="4" name="Table 3"/>
          <p:cNvGraphicFramePr>
            <a:graphicFrameLocks noGrp="1"/>
          </p:cNvGraphicFramePr>
          <p:nvPr>
            <p:extLst>
              <p:ext uri="{D42A27DB-BD31-4B8C-83A1-F6EECF244321}">
                <p14:modId xmlns:p14="http://schemas.microsoft.com/office/powerpoint/2010/main" val="3159699919"/>
              </p:ext>
            </p:extLst>
          </p:nvPr>
        </p:nvGraphicFramePr>
        <p:xfrm>
          <a:off x="1822595" y="1955153"/>
          <a:ext cx="8759316" cy="4082679"/>
        </p:xfrm>
        <a:graphic>
          <a:graphicData uri="http://schemas.openxmlformats.org/drawingml/2006/table">
            <a:tbl>
              <a:tblPr firstRow="1" bandRow="1">
                <a:tableStyleId>{ED083AE6-46FA-4A59-8FB0-9F97EB10719F}</a:tableStyleId>
              </a:tblPr>
              <a:tblGrid>
                <a:gridCol w="4379658">
                  <a:extLst>
                    <a:ext uri="{9D8B030D-6E8A-4147-A177-3AD203B41FA5}">
                      <a16:colId xmlns:a16="http://schemas.microsoft.com/office/drawing/2014/main" val="3658744408"/>
                    </a:ext>
                  </a:extLst>
                </a:gridCol>
                <a:gridCol w="4379658">
                  <a:extLst>
                    <a:ext uri="{9D8B030D-6E8A-4147-A177-3AD203B41FA5}">
                      <a16:colId xmlns:a16="http://schemas.microsoft.com/office/drawing/2014/main" val="1519471013"/>
                    </a:ext>
                  </a:extLst>
                </a:gridCol>
              </a:tblGrid>
              <a:tr h="522801">
                <a:tc>
                  <a:txBody>
                    <a:bodyPr/>
                    <a:lstStyle/>
                    <a:p>
                      <a:r>
                        <a:rPr lang="en-US" sz="2400" dirty="0"/>
                        <a:t>HDFS</a:t>
                      </a:r>
                      <a:endParaRPr lang="en-US" dirty="0"/>
                    </a:p>
                  </a:txBody>
                  <a:tcPr/>
                </a:tc>
                <a:tc>
                  <a:txBody>
                    <a:bodyPr/>
                    <a:lstStyle/>
                    <a:p>
                      <a:r>
                        <a:rPr lang="en-US" sz="2400" dirty="0"/>
                        <a:t>HBase</a:t>
                      </a:r>
                    </a:p>
                  </a:txBody>
                  <a:tcPr/>
                </a:tc>
                <a:extLst>
                  <a:ext uri="{0D108BD9-81ED-4DB2-BD59-A6C34878D82A}">
                    <a16:rowId xmlns:a16="http://schemas.microsoft.com/office/drawing/2014/main" val="1488557871"/>
                  </a:ext>
                </a:extLst>
              </a:tr>
              <a:tr h="861209">
                <a:tc>
                  <a:txBody>
                    <a:bodyPr/>
                    <a:lstStyle/>
                    <a:p>
                      <a:r>
                        <a:rPr lang="en-US" sz="1600" dirty="0">
                          <a:effectLst/>
                        </a:rPr>
                        <a:t>HDFS is a distributed file system suitable for storing large files.</a:t>
                      </a:r>
                      <a:endParaRPr lang="en-US" sz="1600" dirty="0"/>
                    </a:p>
                  </a:txBody>
                  <a:tcPr/>
                </a:tc>
                <a:tc>
                  <a:txBody>
                    <a:bodyPr/>
                    <a:lstStyle/>
                    <a:p>
                      <a:pPr marL="0" marR="0" lvl="0" indent="0" algn="ctr" defTabSz="410751"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sym typeface="Helvetica Light"/>
                        </a:rPr>
                        <a:t>HBase is database built on top of HDFS.</a:t>
                      </a:r>
                    </a:p>
                  </a:txBody>
                  <a:tcPr/>
                </a:tc>
                <a:extLst>
                  <a:ext uri="{0D108BD9-81ED-4DB2-BD59-A6C34878D82A}">
                    <a16:rowId xmlns:a16="http://schemas.microsoft.com/office/drawing/2014/main" val="386863011"/>
                  </a:ext>
                </a:extLst>
              </a:tr>
              <a:tr h="861209">
                <a:tc>
                  <a:txBody>
                    <a:bodyPr/>
                    <a:lstStyle/>
                    <a:p>
                      <a:r>
                        <a:rPr lang="en-US" sz="1600" b="0" i="0" dirty="0">
                          <a:solidFill>
                            <a:srgbClr val="313131"/>
                          </a:solidFill>
                          <a:effectLst/>
                          <a:latin typeface="+mn-lt"/>
                        </a:rPr>
                        <a:t>HDFS does not support fast individual record lookups.</a:t>
                      </a:r>
                      <a:endParaRPr lang="en-US" sz="1600" dirty="0">
                        <a:latin typeface="+mn-lt"/>
                      </a:endParaRPr>
                    </a:p>
                  </a:txBody>
                  <a:tcPr/>
                </a:tc>
                <a:tc>
                  <a:txBody>
                    <a:bodyPr/>
                    <a:lstStyle/>
                    <a:p>
                      <a:r>
                        <a:rPr lang="en-US" sz="1600" b="0" i="0" dirty="0">
                          <a:solidFill>
                            <a:srgbClr val="313131"/>
                          </a:solidFill>
                          <a:effectLst/>
                          <a:latin typeface="+mn-lt"/>
                          <a:ea typeface="Verdana" panose="020B0604030504040204" pitchFamily="34" charset="0"/>
                          <a:cs typeface="Verdana" panose="020B0604030504040204" pitchFamily="34" charset="0"/>
                        </a:rPr>
                        <a:t>HBase provides fast lookups for larger tables.</a:t>
                      </a:r>
                      <a:endParaRPr lang="en-US" sz="1600" dirty="0">
                        <a:latin typeface="+mn-lt"/>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815938524"/>
                  </a:ext>
                </a:extLst>
              </a:tr>
              <a:tr h="861209">
                <a:tc>
                  <a:txBody>
                    <a:bodyPr/>
                    <a:lstStyle/>
                    <a:p>
                      <a:r>
                        <a:rPr lang="en-US" sz="1600" b="0" i="0" dirty="0">
                          <a:solidFill>
                            <a:srgbClr val="313131"/>
                          </a:solidFill>
                          <a:effectLst/>
                          <a:latin typeface="+mn-lt"/>
                          <a:ea typeface="Verdana" panose="020B0604030504040204" pitchFamily="34" charset="0"/>
                          <a:cs typeface="Verdana" panose="020B0604030504040204" pitchFamily="34" charset="0"/>
                        </a:rPr>
                        <a:t>It provides high latency batch processing; no concept of batch processing.</a:t>
                      </a:r>
                      <a:endParaRPr lang="en-US" sz="1600" dirty="0">
                        <a:latin typeface="+mn-lt"/>
                        <a:ea typeface="Verdana" panose="020B0604030504040204" pitchFamily="34" charset="0"/>
                        <a:cs typeface="Verdana" panose="020B0604030504040204" pitchFamily="34" charset="0"/>
                      </a:endParaRPr>
                    </a:p>
                  </a:txBody>
                  <a:tcPr/>
                </a:tc>
                <a:tc>
                  <a:txBody>
                    <a:bodyPr/>
                    <a:lstStyle/>
                    <a:p>
                      <a:r>
                        <a:rPr lang="en-US" sz="1600" b="0" i="0" u="none" strike="noStrike" cap="none" spc="0" baseline="0" dirty="0">
                          <a:ln>
                            <a:noFill/>
                          </a:ln>
                          <a:solidFill>
                            <a:schemeClr val="tx1"/>
                          </a:solidFill>
                          <a:effectLst/>
                          <a:uFillTx/>
                          <a:latin typeface="+mn-lt"/>
                          <a:ea typeface="+mn-ea"/>
                          <a:cs typeface="+mn-cs"/>
                          <a:sym typeface="Helvetica Light"/>
                        </a:rPr>
                        <a:t>It provides low latency access to single rows from billions of records (Random access).</a:t>
                      </a:r>
                      <a:endParaRPr lang="en-US" sz="1600" dirty="0"/>
                    </a:p>
                  </a:txBody>
                  <a:tcPr/>
                </a:tc>
                <a:extLst>
                  <a:ext uri="{0D108BD9-81ED-4DB2-BD59-A6C34878D82A}">
                    <a16:rowId xmlns:a16="http://schemas.microsoft.com/office/drawing/2014/main" val="2690754297"/>
                  </a:ext>
                </a:extLst>
              </a:tr>
              <a:tr h="976251">
                <a:tc>
                  <a:txBody>
                    <a:bodyPr/>
                    <a:lstStyle/>
                    <a:p>
                      <a:r>
                        <a:rPr lang="en-US" sz="1600" b="0" i="0" dirty="0">
                          <a:solidFill>
                            <a:srgbClr val="313131"/>
                          </a:solidFill>
                          <a:effectLst/>
                          <a:latin typeface="+mn-lt"/>
                          <a:ea typeface="Verdana" panose="020B0604030504040204" pitchFamily="34" charset="0"/>
                          <a:cs typeface="Verdana" panose="020B0604030504040204" pitchFamily="34" charset="0"/>
                        </a:rPr>
                        <a:t>It provides only sequential access of data.</a:t>
                      </a:r>
                      <a:endParaRPr lang="en-US" sz="1600" dirty="0">
                        <a:latin typeface="+mn-lt"/>
                        <a:ea typeface="Verdana" panose="020B0604030504040204" pitchFamily="34" charset="0"/>
                        <a:cs typeface="Verdana" panose="020B0604030504040204" pitchFamily="34" charset="0"/>
                      </a:endParaRPr>
                    </a:p>
                  </a:txBody>
                  <a:tcPr/>
                </a:tc>
                <a:tc>
                  <a:txBody>
                    <a:bodyPr/>
                    <a:lstStyle/>
                    <a:p>
                      <a:r>
                        <a:rPr lang="en-US" sz="1600" b="0" i="0" dirty="0">
                          <a:solidFill>
                            <a:srgbClr val="313131"/>
                          </a:solidFill>
                          <a:effectLst/>
                          <a:latin typeface="+mn-lt"/>
                          <a:ea typeface="Verdana" panose="020B0604030504040204" pitchFamily="34" charset="0"/>
                          <a:cs typeface="Verdana" panose="020B0604030504040204" pitchFamily="34" charset="0"/>
                        </a:rPr>
                        <a:t>HBase internally uses Hash tables and provides random access, and it stores the data in indexed HDFS files for faster lookups.</a:t>
                      </a:r>
                      <a:endParaRPr lang="en-US" sz="1600" dirty="0">
                        <a:latin typeface="+mn-lt"/>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857052034"/>
                  </a:ext>
                </a:extLst>
              </a:tr>
            </a:tbl>
          </a:graphicData>
        </a:graphic>
      </p:graphicFrame>
    </p:spTree>
    <p:extLst>
      <p:ext uri="{BB962C8B-B14F-4D97-AF65-F5344CB8AC3E}">
        <p14:creationId xmlns:p14="http://schemas.microsoft.com/office/powerpoint/2010/main" val="62134996"/>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800" b="1" dirty="0"/>
              <a:t>Describing a Table</a:t>
            </a:r>
          </a:p>
          <a:p>
            <a:pPr marL="0" indent="0">
              <a:buNone/>
            </a:pPr>
            <a:r>
              <a:rPr lang="en-US" sz="2000" dirty="0"/>
              <a:t>‘describe’ command returns the description of the table. Its syntax is as follows:</a:t>
            </a:r>
          </a:p>
          <a:p>
            <a:pPr marL="0" indent="0">
              <a:buNone/>
            </a:pPr>
            <a:endParaRPr lang="en-US" sz="2000" dirty="0"/>
          </a:p>
          <a:p>
            <a:pPr marL="0" indent="0">
              <a:buNone/>
            </a:pPr>
            <a:endParaRPr lang="en-US" sz="2000" dirty="0"/>
          </a:p>
          <a:p>
            <a:pPr marL="0" indent="0">
              <a:buNone/>
            </a:pPr>
            <a:r>
              <a:rPr lang="en-US" sz="2000" dirty="0"/>
              <a:t>The output of the describe command on the </a:t>
            </a:r>
            <a:r>
              <a:rPr lang="en-US" sz="2000" dirty="0" err="1"/>
              <a:t>emp</a:t>
            </a:r>
            <a:r>
              <a:rPr lang="en-US" sz="2000" dirty="0"/>
              <a:t> table is given on the next page.</a:t>
            </a:r>
          </a:p>
          <a:p>
            <a:pPr marL="0" indent="0">
              <a:buNone/>
            </a:pPr>
            <a:endParaRPr lang="en-US" sz="2000" dirty="0"/>
          </a:p>
          <a:p>
            <a:pPr marL="0" indent="0">
              <a:buNone/>
            </a:pPr>
            <a:endParaRPr lang="en-US" sz="2000" dirty="0"/>
          </a:p>
          <a:p>
            <a:pPr marL="0" indent="0">
              <a:buNone/>
            </a:pPr>
            <a:endParaRPr lang="en-US" sz="2000" dirty="0"/>
          </a:p>
        </p:txBody>
      </p:sp>
      <p:pic>
        <p:nvPicPr>
          <p:cNvPr id="3" name="Picture 2"/>
          <p:cNvPicPr>
            <a:picLocks noChangeAspect="1"/>
          </p:cNvPicPr>
          <p:nvPr/>
        </p:nvPicPr>
        <p:blipFill>
          <a:blip r:embed="rId2"/>
          <a:stretch>
            <a:fillRect/>
          </a:stretch>
        </p:blipFill>
        <p:spPr>
          <a:xfrm>
            <a:off x="892969" y="2566442"/>
            <a:ext cx="4095750" cy="552450"/>
          </a:xfrm>
          <a:prstGeom prst="rect">
            <a:avLst/>
          </a:prstGeom>
        </p:spPr>
      </p:pic>
    </p:spTree>
    <p:extLst>
      <p:ext uri="{BB962C8B-B14F-4D97-AF65-F5344CB8AC3E}">
        <p14:creationId xmlns:p14="http://schemas.microsoft.com/office/powerpoint/2010/main" val="52169859"/>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0" indent="0">
              <a:buNone/>
            </a:pPr>
            <a:endParaRPr lang="en-US" dirty="0"/>
          </a:p>
        </p:txBody>
      </p:sp>
      <p:pic>
        <p:nvPicPr>
          <p:cNvPr id="3" name="Picture 2"/>
          <p:cNvPicPr>
            <a:picLocks noChangeAspect="1"/>
          </p:cNvPicPr>
          <p:nvPr/>
        </p:nvPicPr>
        <p:blipFill>
          <a:blip r:embed="rId2"/>
          <a:stretch>
            <a:fillRect/>
          </a:stretch>
        </p:blipFill>
        <p:spPr>
          <a:xfrm>
            <a:off x="3496782" y="345517"/>
            <a:ext cx="5198435" cy="6166965"/>
          </a:xfrm>
          <a:prstGeom prst="rect">
            <a:avLst/>
          </a:prstGeom>
        </p:spPr>
      </p:pic>
    </p:spTree>
    <p:extLst>
      <p:ext uri="{BB962C8B-B14F-4D97-AF65-F5344CB8AC3E}">
        <p14:creationId xmlns:p14="http://schemas.microsoft.com/office/powerpoint/2010/main" val="1465805716"/>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000" b="1" dirty="0"/>
              <a:t>alter</a:t>
            </a:r>
          </a:p>
          <a:p>
            <a:pPr marL="0" indent="0">
              <a:buNone/>
            </a:pPr>
            <a:r>
              <a:rPr lang="en-US" sz="2000" dirty="0"/>
              <a:t>Alter is the command used to make changes to an existing table. Using this command, you can change the maximum number of cells of a column family, set and delete table scope operators, and delete a column family from a table.</a:t>
            </a:r>
          </a:p>
          <a:p>
            <a:pPr marL="0" indent="0">
              <a:buNone/>
            </a:pPr>
            <a:r>
              <a:rPr lang="en-US" sz="2000" b="1" dirty="0"/>
              <a:t>Changing the Maximum Number of Cells of a Column Family</a:t>
            </a:r>
          </a:p>
          <a:p>
            <a:pPr marL="0" indent="0">
              <a:buNone/>
            </a:pPr>
            <a:r>
              <a:rPr lang="en-US" sz="2000" dirty="0"/>
              <a:t>Given below is the syntax to change the maximum number of cells of a column family.</a:t>
            </a:r>
          </a:p>
          <a:p>
            <a:pPr marL="0" indent="0">
              <a:buNone/>
            </a:pPr>
            <a:endParaRPr lang="en-US" sz="2000" dirty="0"/>
          </a:p>
          <a:p>
            <a:pPr marL="0" indent="0">
              <a:buNone/>
            </a:pPr>
            <a:endParaRPr lang="en-US" sz="2000" dirty="0"/>
          </a:p>
        </p:txBody>
      </p:sp>
      <p:pic>
        <p:nvPicPr>
          <p:cNvPr id="3" name="Picture 2"/>
          <p:cNvPicPr>
            <a:picLocks noChangeAspect="1"/>
          </p:cNvPicPr>
          <p:nvPr/>
        </p:nvPicPr>
        <p:blipFill>
          <a:blip r:embed="rId2"/>
          <a:stretch>
            <a:fillRect/>
          </a:stretch>
        </p:blipFill>
        <p:spPr>
          <a:xfrm>
            <a:off x="892969" y="4728070"/>
            <a:ext cx="5543550" cy="542925"/>
          </a:xfrm>
          <a:prstGeom prst="rect">
            <a:avLst/>
          </a:prstGeom>
        </p:spPr>
      </p:pic>
    </p:spTree>
    <p:extLst>
      <p:ext uri="{BB962C8B-B14F-4D97-AF65-F5344CB8AC3E}">
        <p14:creationId xmlns:p14="http://schemas.microsoft.com/office/powerpoint/2010/main" val="990483281"/>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000" dirty="0"/>
              <a:t>In the following example, the maximum number of cells is set to 5.</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b="1" dirty="0"/>
              <a:t>Table Scope Operators</a:t>
            </a:r>
          </a:p>
          <a:p>
            <a:pPr marL="0" indent="0">
              <a:buNone/>
            </a:pPr>
            <a:r>
              <a:rPr lang="en-US" sz="2000" dirty="0"/>
              <a:t>Using alter, you can set and remove table scope operators such as MAX_FILESIZE, READONLY, MEMSTORE_FLUSHSIZE, DEFERRED_LOG_FLUSH, etc.</a:t>
            </a:r>
          </a:p>
        </p:txBody>
      </p:sp>
      <p:pic>
        <p:nvPicPr>
          <p:cNvPr id="3" name="Picture 2"/>
          <p:cNvPicPr>
            <a:picLocks noChangeAspect="1"/>
          </p:cNvPicPr>
          <p:nvPr/>
        </p:nvPicPr>
        <p:blipFill>
          <a:blip r:embed="rId2"/>
          <a:stretch>
            <a:fillRect/>
          </a:stretch>
        </p:blipFill>
        <p:spPr>
          <a:xfrm>
            <a:off x="892969" y="1691705"/>
            <a:ext cx="7772400" cy="2371725"/>
          </a:xfrm>
          <a:prstGeom prst="rect">
            <a:avLst/>
          </a:prstGeom>
        </p:spPr>
      </p:pic>
    </p:spTree>
    <p:extLst>
      <p:ext uri="{BB962C8B-B14F-4D97-AF65-F5344CB8AC3E}">
        <p14:creationId xmlns:p14="http://schemas.microsoft.com/office/powerpoint/2010/main" val="877219389"/>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000" b="1" dirty="0"/>
              <a:t>Setting Read Only</a:t>
            </a:r>
          </a:p>
          <a:p>
            <a:pPr marL="0" indent="0">
              <a:buNone/>
            </a:pPr>
            <a:r>
              <a:rPr lang="en-US" sz="2000" dirty="0"/>
              <a:t>Below given is the syntax to make a table read only.</a:t>
            </a:r>
          </a:p>
          <a:p>
            <a:pPr marL="0" indent="0">
              <a:buNone/>
            </a:pPr>
            <a:endParaRPr lang="en-US" sz="2000" dirty="0"/>
          </a:p>
          <a:p>
            <a:pPr marL="0" indent="0">
              <a:buNone/>
            </a:pPr>
            <a:r>
              <a:rPr lang="en-US" sz="2000" dirty="0"/>
              <a:t>In the following example, we have made the </a:t>
            </a:r>
            <a:r>
              <a:rPr lang="en-US" sz="2000" dirty="0" err="1"/>
              <a:t>emp</a:t>
            </a:r>
            <a:r>
              <a:rPr lang="en-US" sz="2000" dirty="0"/>
              <a:t> table read only.</a:t>
            </a:r>
          </a:p>
          <a:p>
            <a:pPr marL="0" indent="0">
              <a:buNone/>
            </a:pPr>
            <a:endParaRPr lang="en-US" sz="2000" dirty="0"/>
          </a:p>
          <a:p>
            <a:pPr marL="0" indent="0">
              <a:buNone/>
            </a:pPr>
            <a:endParaRPr lang="en-US" sz="2000" dirty="0"/>
          </a:p>
          <a:p>
            <a:pPr marL="0" indent="0">
              <a:buNone/>
            </a:pPr>
            <a:endParaRPr lang="en-US" sz="2000" dirty="0"/>
          </a:p>
        </p:txBody>
      </p:sp>
      <p:pic>
        <p:nvPicPr>
          <p:cNvPr id="3" name="Picture 2"/>
          <p:cNvPicPr>
            <a:picLocks noChangeAspect="1"/>
          </p:cNvPicPr>
          <p:nvPr/>
        </p:nvPicPr>
        <p:blipFill>
          <a:blip r:embed="rId2"/>
          <a:stretch>
            <a:fillRect/>
          </a:stretch>
        </p:blipFill>
        <p:spPr>
          <a:xfrm>
            <a:off x="892969" y="2496641"/>
            <a:ext cx="5124450" cy="552450"/>
          </a:xfrm>
          <a:prstGeom prst="rect">
            <a:avLst/>
          </a:prstGeom>
        </p:spPr>
      </p:pic>
      <p:pic>
        <p:nvPicPr>
          <p:cNvPr id="4" name="Picture 3"/>
          <p:cNvPicPr>
            <a:picLocks noChangeAspect="1"/>
          </p:cNvPicPr>
          <p:nvPr/>
        </p:nvPicPr>
        <p:blipFill>
          <a:blip r:embed="rId3"/>
          <a:stretch>
            <a:fillRect/>
          </a:stretch>
        </p:blipFill>
        <p:spPr>
          <a:xfrm>
            <a:off x="892969" y="3765138"/>
            <a:ext cx="5505450" cy="2343150"/>
          </a:xfrm>
          <a:prstGeom prst="rect">
            <a:avLst/>
          </a:prstGeom>
        </p:spPr>
      </p:pic>
    </p:spTree>
    <p:extLst>
      <p:ext uri="{BB962C8B-B14F-4D97-AF65-F5344CB8AC3E}">
        <p14:creationId xmlns:p14="http://schemas.microsoft.com/office/powerpoint/2010/main" val="2952802466"/>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000" b="1" dirty="0"/>
              <a:t>Removing Table Scope Operators</a:t>
            </a:r>
          </a:p>
          <a:p>
            <a:pPr marL="0" indent="0">
              <a:buNone/>
            </a:pPr>
            <a:r>
              <a:rPr lang="en-US" sz="2000" dirty="0"/>
              <a:t>We can also remove the table scope operators. Given below is the syntax to remove ‘MAX_FILESIZE’ from </a:t>
            </a:r>
            <a:r>
              <a:rPr lang="en-US" sz="2000" dirty="0" err="1"/>
              <a:t>emp</a:t>
            </a:r>
            <a:r>
              <a:rPr lang="en-US" sz="2000" dirty="0"/>
              <a:t> table.</a:t>
            </a:r>
          </a:p>
          <a:p>
            <a:pPr marL="0" indent="0">
              <a:buNone/>
            </a:pPr>
            <a:endParaRPr lang="en-US" sz="2000" dirty="0"/>
          </a:p>
          <a:p>
            <a:pPr marL="0" indent="0">
              <a:buNone/>
            </a:pPr>
            <a:r>
              <a:rPr lang="en-US" sz="2000" b="1" dirty="0"/>
              <a:t>Deleting a Column Family</a:t>
            </a:r>
          </a:p>
          <a:p>
            <a:pPr marL="0" indent="0">
              <a:buNone/>
            </a:pPr>
            <a:r>
              <a:rPr lang="en-US" sz="2000" dirty="0"/>
              <a:t>Using alter, you can also delete a column family. Given below is the syntax to delete a column family using alter.</a:t>
            </a:r>
          </a:p>
          <a:p>
            <a:pPr marL="0" indent="0">
              <a:buNone/>
            </a:pPr>
            <a:endParaRPr lang="en-US" sz="2000" dirty="0"/>
          </a:p>
        </p:txBody>
      </p:sp>
      <p:pic>
        <p:nvPicPr>
          <p:cNvPr id="3" name="Picture 2"/>
          <p:cNvPicPr>
            <a:picLocks noChangeAspect="1"/>
          </p:cNvPicPr>
          <p:nvPr/>
        </p:nvPicPr>
        <p:blipFill>
          <a:blip r:embed="rId2"/>
          <a:stretch>
            <a:fillRect/>
          </a:stretch>
        </p:blipFill>
        <p:spPr>
          <a:xfrm>
            <a:off x="892969" y="2771411"/>
            <a:ext cx="8020050" cy="533400"/>
          </a:xfrm>
          <a:prstGeom prst="rect">
            <a:avLst/>
          </a:prstGeom>
        </p:spPr>
      </p:pic>
      <p:pic>
        <p:nvPicPr>
          <p:cNvPr id="4" name="Picture 3"/>
          <p:cNvPicPr>
            <a:picLocks noChangeAspect="1"/>
          </p:cNvPicPr>
          <p:nvPr/>
        </p:nvPicPr>
        <p:blipFill>
          <a:blip r:embed="rId3"/>
          <a:stretch>
            <a:fillRect/>
          </a:stretch>
        </p:blipFill>
        <p:spPr>
          <a:xfrm>
            <a:off x="964024" y="5183253"/>
            <a:ext cx="7248525" cy="609600"/>
          </a:xfrm>
          <a:prstGeom prst="rect">
            <a:avLst/>
          </a:prstGeom>
        </p:spPr>
      </p:pic>
    </p:spTree>
    <p:extLst>
      <p:ext uri="{BB962C8B-B14F-4D97-AF65-F5344CB8AC3E}">
        <p14:creationId xmlns:p14="http://schemas.microsoft.com/office/powerpoint/2010/main" val="2991803434"/>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0" indent="0">
              <a:buNone/>
            </a:pPr>
            <a:r>
              <a:rPr lang="en-US" sz="2000" dirty="0"/>
              <a:t>Given below is an example to delete a column family from the ‘</a:t>
            </a:r>
            <a:r>
              <a:rPr lang="en-US" sz="2000" dirty="0" err="1"/>
              <a:t>emp</a:t>
            </a:r>
            <a:r>
              <a:rPr lang="en-US" sz="2000" dirty="0"/>
              <a:t>’ table. Assume there is a table named employee in HBase. It contains the following data:</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3" name="Picture 2"/>
          <p:cNvPicPr>
            <a:picLocks noChangeAspect="1"/>
          </p:cNvPicPr>
          <p:nvPr/>
        </p:nvPicPr>
        <p:blipFill>
          <a:blip r:embed="rId2"/>
          <a:stretch>
            <a:fillRect/>
          </a:stretch>
        </p:blipFill>
        <p:spPr>
          <a:xfrm>
            <a:off x="892969" y="2176445"/>
            <a:ext cx="6919895" cy="3788587"/>
          </a:xfrm>
          <a:prstGeom prst="rect">
            <a:avLst/>
          </a:prstGeom>
        </p:spPr>
      </p:pic>
    </p:spTree>
    <p:extLst>
      <p:ext uri="{BB962C8B-B14F-4D97-AF65-F5344CB8AC3E}">
        <p14:creationId xmlns:p14="http://schemas.microsoft.com/office/powerpoint/2010/main" val="1625324215"/>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000" dirty="0"/>
              <a:t>Now let us delete the column family named professional using the alter command.</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Now verify the data in the table after alteration. Observe the column family ‘professional’ is no more, since we have deleted it.</a:t>
            </a:r>
          </a:p>
          <a:p>
            <a:pPr marL="0" indent="0">
              <a:buNone/>
            </a:pPr>
            <a:endParaRPr lang="en-US" sz="2000" dirty="0"/>
          </a:p>
          <a:p>
            <a:pPr marL="0" indent="0">
              <a:buNone/>
            </a:pPr>
            <a:endParaRPr lang="en-US" sz="2000" dirty="0"/>
          </a:p>
        </p:txBody>
      </p:sp>
      <p:pic>
        <p:nvPicPr>
          <p:cNvPr id="3" name="Picture 2"/>
          <p:cNvPicPr>
            <a:picLocks noChangeAspect="1"/>
          </p:cNvPicPr>
          <p:nvPr/>
        </p:nvPicPr>
        <p:blipFill>
          <a:blip r:embed="rId2"/>
          <a:stretch>
            <a:fillRect/>
          </a:stretch>
        </p:blipFill>
        <p:spPr>
          <a:xfrm>
            <a:off x="892969" y="1551928"/>
            <a:ext cx="5493871" cy="1877072"/>
          </a:xfrm>
          <a:prstGeom prst="rect">
            <a:avLst/>
          </a:prstGeom>
        </p:spPr>
      </p:pic>
      <p:pic>
        <p:nvPicPr>
          <p:cNvPr id="4" name="Picture 3"/>
          <p:cNvPicPr>
            <a:picLocks noChangeAspect="1"/>
          </p:cNvPicPr>
          <p:nvPr/>
        </p:nvPicPr>
        <p:blipFill>
          <a:blip r:embed="rId3"/>
          <a:stretch>
            <a:fillRect/>
          </a:stretch>
        </p:blipFill>
        <p:spPr>
          <a:xfrm>
            <a:off x="892969" y="4547971"/>
            <a:ext cx="5584613" cy="1908243"/>
          </a:xfrm>
          <a:prstGeom prst="rect">
            <a:avLst/>
          </a:prstGeom>
        </p:spPr>
      </p:pic>
    </p:spTree>
    <p:extLst>
      <p:ext uri="{BB962C8B-B14F-4D97-AF65-F5344CB8AC3E}">
        <p14:creationId xmlns:p14="http://schemas.microsoft.com/office/powerpoint/2010/main" val="284353589"/>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800" b="1" dirty="0"/>
              <a:t>Existence of Table using HBase Shell</a:t>
            </a:r>
            <a:endParaRPr lang="en-US" b="1" dirty="0"/>
          </a:p>
          <a:p>
            <a:pPr marL="0" indent="0">
              <a:buNone/>
            </a:pPr>
            <a:r>
              <a:rPr lang="en-US" sz="2000" dirty="0"/>
              <a:t>You can verify the existence of a table using the exists command. The following example shows how to use this command.</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4" name="Picture 3"/>
          <p:cNvPicPr>
            <a:picLocks noChangeAspect="1"/>
          </p:cNvPicPr>
          <p:nvPr/>
        </p:nvPicPr>
        <p:blipFill>
          <a:blip r:embed="rId2"/>
          <a:stretch>
            <a:fillRect/>
          </a:stretch>
        </p:blipFill>
        <p:spPr>
          <a:xfrm>
            <a:off x="892969" y="2247318"/>
            <a:ext cx="7953375" cy="4181475"/>
          </a:xfrm>
          <a:prstGeom prst="rect">
            <a:avLst/>
          </a:prstGeom>
        </p:spPr>
      </p:pic>
    </p:spTree>
    <p:extLst>
      <p:ext uri="{BB962C8B-B14F-4D97-AF65-F5344CB8AC3E}">
        <p14:creationId xmlns:p14="http://schemas.microsoft.com/office/powerpoint/2010/main" val="2838387674"/>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800" b="1" dirty="0"/>
              <a:t>Dropping a Table using HBase Shell</a:t>
            </a:r>
            <a:endParaRPr lang="en-US" b="1" dirty="0"/>
          </a:p>
          <a:p>
            <a:pPr marL="0" indent="0">
              <a:buNone/>
            </a:pPr>
            <a:r>
              <a:rPr lang="en-US" sz="2000" dirty="0"/>
              <a:t>Using the drop command, you can delete a table. Before dropping a table, you have to disable it.</a:t>
            </a:r>
          </a:p>
          <a:p>
            <a:pPr marL="0" indent="0">
              <a:buNone/>
            </a:pPr>
            <a:endParaRPr lang="en-US" sz="2000" dirty="0"/>
          </a:p>
          <a:p>
            <a:pPr marL="0" indent="0">
              <a:buNone/>
            </a:pPr>
            <a:endParaRPr lang="en-US" sz="2000" dirty="0"/>
          </a:p>
          <a:p>
            <a:pPr marL="0" indent="0">
              <a:buNone/>
            </a:pPr>
            <a:r>
              <a:rPr lang="en-US" sz="2000" dirty="0"/>
              <a:t>Verify whether the table is deleted using the exists command.</a:t>
            </a:r>
          </a:p>
          <a:p>
            <a:pPr marL="0" indent="0">
              <a:buNone/>
            </a:pPr>
            <a:endParaRPr lang="en-US" sz="2000" dirty="0"/>
          </a:p>
          <a:p>
            <a:pPr marL="0" indent="0">
              <a:buNone/>
            </a:pPr>
            <a:endParaRPr lang="en-US" sz="2000" dirty="0"/>
          </a:p>
          <a:p>
            <a:pPr marL="0" indent="0">
              <a:buNone/>
            </a:pPr>
            <a:endParaRPr lang="en-US" sz="2000" dirty="0"/>
          </a:p>
        </p:txBody>
      </p:sp>
      <p:pic>
        <p:nvPicPr>
          <p:cNvPr id="3" name="Picture 2"/>
          <p:cNvPicPr>
            <a:picLocks noChangeAspect="1"/>
          </p:cNvPicPr>
          <p:nvPr/>
        </p:nvPicPr>
        <p:blipFill>
          <a:blip r:embed="rId2"/>
          <a:stretch>
            <a:fillRect/>
          </a:stretch>
        </p:blipFill>
        <p:spPr>
          <a:xfrm>
            <a:off x="892969" y="2231214"/>
            <a:ext cx="4363086" cy="1394320"/>
          </a:xfrm>
          <a:prstGeom prst="rect">
            <a:avLst/>
          </a:prstGeom>
        </p:spPr>
      </p:pic>
      <p:pic>
        <p:nvPicPr>
          <p:cNvPr id="5" name="Picture 4"/>
          <p:cNvPicPr>
            <a:picLocks noChangeAspect="1"/>
          </p:cNvPicPr>
          <p:nvPr/>
        </p:nvPicPr>
        <p:blipFill>
          <a:blip r:embed="rId3"/>
          <a:stretch>
            <a:fillRect/>
          </a:stretch>
        </p:blipFill>
        <p:spPr>
          <a:xfrm>
            <a:off x="892969" y="4512705"/>
            <a:ext cx="5905500" cy="1266825"/>
          </a:xfrm>
          <a:prstGeom prst="rect">
            <a:avLst/>
          </a:prstGeom>
        </p:spPr>
      </p:pic>
    </p:spTree>
    <p:extLst>
      <p:ext uri="{BB962C8B-B14F-4D97-AF65-F5344CB8AC3E}">
        <p14:creationId xmlns:p14="http://schemas.microsoft.com/office/powerpoint/2010/main" val="134087254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Mechanism in HBase</a:t>
            </a:r>
          </a:p>
        </p:txBody>
      </p:sp>
      <p:sp>
        <p:nvSpPr>
          <p:cNvPr id="3" name="Text Placeholder 2"/>
          <p:cNvSpPr>
            <a:spLocks noGrp="1"/>
          </p:cNvSpPr>
          <p:nvPr>
            <p:ph type="body" idx="1"/>
          </p:nvPr>
        </p:nvSpPr>
        <p:spPr/>
        <p:txBody>
          <a:bodyPr/>
          <a:lstStyle/>
          <a:p>
            <a:r>
              <a:rPr lang="en-US" dirty="0"/>
              <a:t>HBase is a </a:t>
            </a:r>
            <a:r>
              <a:rPr lang="en-US" b="1" dirty="0"/>
              <a:t>column-oriented database</a:t>
            </a:r>
            <a:r>
              <a:rPr lang="en-US" dirty="0"/>
              <a:t> and the tables in it are sorted by row. </a:t>
            </a:r>
          </a:p>
          <a:p>
            <a:r>
              <a:rPr lang="en-US" dirty="0"/>
              <a:t>The table schema defines only column families, which are the key value pairs. </a:t>
            </a:r>
          </a:p>
          <a:p>
            <a:r>
              <a:rPr lang="en-US" dirty="0"/>
              <a:t>A table have multiple column families and each column family can have any number of columns.</a:t>
            </a:r>
          </a:p>
          <a:p>
            <a:r>
              <a:rPr lang="en-US" dirty="0"/>
              <a:t>Subsequent column values are stored contiguously on the disk. Each cell value of the table has a timestamp.	</a:t>
            </a:r>
          </a:p>
        </p:txBody>
      </p:sp>
    </p:spTree>
    <p:extLst>
      <p:ext uri="{BB962C8B-B14F-4D97-AF65-F5344CB8AC3E}">
        <p14:creationId xmlns:p14="http://schemas.microsoft.com/office/powerpoint/2010/main" val="835242519"/>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000" b="1" dirty="0" err="1"/>
              <a:t>drop_all</a:t>
            </a:r>
            <a:endParaRPr lang="en-US" sz="2000" b="1" dirty="0"/>
          </a:p>
          <a:p>
            <a:pPr marL="0" indent="0">
              <a:buNone/>
            </a:pPr>
            <a:r>
              <a:rPr lang="en-US" sz="2000" dirty="0"/>
              <a:t>This command is used to drop the tables matching the “regex” given in the command. Its syntax is as follows:</a:t>
            </a:r>
          </a:p>
          <a:p>
            <a:pPr marL="0" indent="0">
              <a:buNone/>
            </a:pPr>
            <a:endParaRPr lang="en-US" sz="2000" dirty="0"/>
          </a:p>
          <a:p>
            <a:pPr marL="0" indent="0">
              <a:buNone/>
            </a:pPr>
            <a:r>
              <a:rPr lang="en-US" sz="2000" b="1" dirty="0"/>
              <a:t>Example</a:t>
            </a:r>
          </a:p>
          <a:p>
            <a:pPr marL="0" indent="0">
              <a:buNone/>
            </a:pPr>
            <a:r>
              <a:rPr lang="en-US" sz="2000" dirty="0"/>
              <a:t>Assume there are tables named raja, </a:t>
            </a:r>
            <a:r>
              <a:rPr lang="en-US" sz="2000" dirty="0" err="1"/>
              <a:t>rajani</a:t>
            </a:r>
            <a:r>
              <a:rPr lang="en-US" sz="2000" dirty="0"/>
              <a:t>, </a:t>
            </a:r>
            <a:r>
              <a:rPr lang="en-US" sz="2000" dirty="0" err="1"/>
              <a:t>rajendra</a:t>
            </a:r>
            <a:r>
              <a:rPr lang="en-US" sz="2000" dirty="0"/>
              <a:t>, </a:t>
            </a:r>
            <a:r>
              <a:rPr lang="en-US" sz="2000" dirty="0" err="1"/>
              <a:t>rajesh</a:t>
            </a:r>
            <a:r>
              <a:rPr lang="en-US" sz="2000" dirty="0"/>
              <a:t>, and </a:t>
            </a:r>
            <a:r>
              <a:rPr lang="en-US" sz="2000" dirty="0" err="1"/>
              <a:t>raju</a:t>
            </a:r>
            <a:r>
              <a:rPr lang="en-US" sz="2000" dirty="0"/>
              <a:t>.</a:t>
            </a:r>
          </a:p>
          <a:p>
            <a:pPr marL="0" indent="0">
              <a:buNone/>
            </a:pPr>
            <a:endParaRPr lang="en-US" sz="2000" dirty="0"/>
          </a:p>
          <a:p>
            <a:pPr marL="0" indent="0">
              <a:buNone/>
            </a:pPr>
            <a:endParaRPr lang="en-US" sz="2000" dirty="0"/>
          </a:p>
          <a:p>
            <a:pPr marL="0" indent="0">
              <a:buNone/>
            </a:pPr>
            <a:endParaRPr lang="en-US" sz="2000" dirty="0"/>
          </a:p>
        </p:txBody>
      </p:sp>
      <p:pic>
        <p:nvPicPr>
          <p:cNvPr id="3" name="Picture 2"/>
          <p:cNvPicPr>
            <a:picLocks noChangeAspect="1"/>
          </p:cNvPicPr>
          <p:nvPr/>
        </p:nvPicPr>
        <p:blipFill>
          <a:blip r:embed="rId2"/>
          <a:stretch>
            <a:fillRect/>
          </a:stretch>
        </p:blipFill>
        <p:spPr>
          <a:xfrm>
            <a:off x="892969" y="2347839"/>
            <a:ext cx="4457700" cy="542925"/>
          </a:xfrm>
          <a:prstGeom prst="rect">
            <a:avLst/>
          </a:prstGeom>
        </p:spPr>
      </p:pic>
      <p:pic>
        <p:nvPicPr>
          <p:cNvPr id="4" name="Picture 3"/>
          <p:cNvPicPr>
            <a:picLocks noChangeAspect="1"/>
          </p:cNvPicPr>
          <p:nvPr/>
        </p:nvPicPr>
        <p:blipFill>
          <a:blip r:embed="rId3"/>
          <a:stretch>
            <a:fillRect/>
          </a:stretch>
        </p:blipFill>
        <p:spPr>
          <a:xfrm>
            <a:off x="892969" y="4236044"/>
            <a:ext cx="4160662" cy="2404103"/>
          </a:xfrm>
          <a:prstGeom prst="rect">
            <a:avLst/>
          </a:prstGeom>
        </p:spPr>
      </p:pic>
    </p:spTree>
    <p:extLst>
      <p:ext uri="{BB962C8B-B14F-4D97-AF65-F5344CB8AC3E}">
        <p14:creationId xmlns:p14="http://schemas.microsoft.com/office/powerpoint/2010/main" val="2955304310"/>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000" dirty="0"/>
              <a:t>All these tables start with the letters raj. First of all, let us disable all these tables using the </a:t>
            </a:r>
            <a:r>
              <a:rPr lang="en-US" sz="2000" dirty="0" err="1"/>
              <a:t>disable_all</a:t>
            </a:r>
            <a:r>
              <a:rPr lang="en-US" sz="2000" dirty="0"/>
              <a:t> command as shown below.</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Now you can delete all of them using the </a:t>
            </a:r>
            <a:r>
              <a:rPr lang="en-US" sz="2000" dirty="0" err="1"/>
              <a:t>drop_all</a:t>
            </a:r>
            <a:r>
              <a:rPr lang="en-US" sz="2000" dirty="0"/>
              <a:t> command as given below.</a:t>
            </a:r>
          </a:p>
          <a:p>
            <a:pPr marL="0" indent="0">
              <a:buNone/>
            </a:pPr>
            <a:endParaRPr lang="en-US" sz="2000" dirty="0"/>
          </a:p>
          <a:p>
            <a:pPr marL="0" indent="0">
              <a:buNone/>
            </a:pPr>
            <a:endParaRPr lang="en-US" sz="2000" dirty="0"/>
          </a:p>
          <a:p>
            <a:pPr marL="0" indent="0">
              <a:buNone/>
            </a:pPr>
            <a:endParaRPr lang="en-US" sz="2000" dirty="0"/>
          </a:p>
        </p:txBody>
      </p:sp>
      <p:pic>
        <p:nvPicPr>
          <p:cNvPr id="3" name="Picture 2"/>
          <p:cNvPicPr>
            <a:picLocks noChangeAspect="1"/>
          </p:cNvPicPr>
          <p:nvPr/>
        </p:nvPicPr>
        <p:blipFill>
          <a:blip r:embed="rId2"/>
          <a:stretch>
            <a:fillRect/>
          </a:stretch>
        </p:blipFill>
        <p:spPr>
          <a:xfrm>
            <a:off x="1021320" y="1462560"/>
            <a:ext cx="4213795" cy="2187587"/>
          </a:xfrm>
          <a:prstGeom prst="rect">
            <a:avLst/>
          </a:prstGeom>
        </p:spPr>
      </p:pic>
      <p:pic>
        <p:nvPicPr>
          <p:cNvPr id="4" name="Picture 3"/>
          <p:cNvPicPr>
            <a:picLocks noChangeAspect="1"/>
          </p:cNvPicPr>
          <p:nvPr/>
        </p:nvPicPr>
        <p:blipFill>
          <a:blip r:embed="rId3"/>
          <a:stretch>
            <a:fillRect/>
          </a:stretch>
        </p:blipFill>
        <p:spPr>
          <a:xfrm>
            <a:off x="1021320" y="4162316"/>
            <a:ext cx="4814088" cy="2571811"/>
          </a:xfrm>
          <a:prstGeom prst="rect">
            <a:avLst/>
          </a:prstGeom>
        </p:spPr>
      </p:pic>
    </p:spTree>
    <p:extLst>
      <p:ext uri="{BB962C8B-B14F-4D97-AF65-F5344CB8AC3E}">
        <p14:creationId xmlns:p14="http://schemas.microsoft.com/office/powerpoint/2010/main" val="210930851"/>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OPERATIONS</a:t>
            </a:r>
          </a:p>
        </p:txBody>
      </p:sp>
    </p:spTree>
    <p:extLst>
      <p:ext uri="{BB962C8B-B14F-4D97-AF65-F5344CB8AC3E}">
        <p14:creationId xmlns:p14="http://schemas.microsoft.com/office/powerpoint/2010/main" val="2450710239"/>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800" b="1" dirty="0"/>
              <a:t>Inserting Data using HBase Shell</a:t>
            </a:r>
            <a:endParaRPr lang="en-US" b="1" dirty="0"/>
          </a:p>
          <a:p>
            <a:pPr marL="0" indent="0">
              <a:buNone/>
            </a:pPr>
            <a:r>
              <a:rPr lang="en-US" sz="2000" dirty="0"/>
              <a:t>To create data in an HBase table, the following commands and methods are used:</a:t>
            </a:r>
          </a:p>
          <a:p>
            <a:pPr>
              <a:buFont typeface="Wingdings" panose="05000000000000000000" pitchFamily="2" charset="2"/>
              <a:buChar char="q"/>
            </a:pPr>
            <a:r>
              <a:rPr lang="en-US" sz="2000" dirty="0"/>
              <a:t>put command</a:t>
            </a:r>
          </a:p>
          <a:p>
            <a:pPr>
              <a:buFont typeface="Wingdings" panose="05000000000000000000" pitchFamily="2" charset="2"/>
              <a:buChar char="q"/>
            </a:pPr>
            <a:r>
              <a:rPr lang="en-US" sz="2000" dirty="0"/>
              <a:t>add() method of Put class</a:t>
            </a:r>
          </a:p>
          <a:p>
            <a:pPr>
              <a:buFont typeface="Wingdings" panose="05000000000000000000" pitchFamily="2" charset="2"/>
              <a:buChar char="q"/>
            </a:pPr>
            <a:r>
              <a:rPr lang="en-US" sz="2000" dirty="0"/>
              <a:t>put() method of </a:t>
            </a:r>
            <a:r>
              <a:rPr lang="en-US" sz="2000" dirty="0" err="1"/>
              <a:t>HTable</a:t>
            </a:r>
            <a:r>
              <a:rPr lang="en-US" sz="2000" dirty="0"/>
              <a:t> class.</a:t>
            </a:r>
          </a:p>
          <a:p>
            <a:pPr marL="0" indent="0">
              <a:buNone/>
            </a:pPr>
            <a:r>
              <a:rPr lang="en-US" sz="2000" dirty="0"/>
              <a:t>As an example, we are going to create the following table in HBase.</a:t>
            </a:r>
          </a:p>
          <a:p>
            <a:pPr marL="0" indent="0">
              <a:buNone/>
            </a:pPr>
            <a:endParaRPr lang="en-US" sz="2000" dirty="0"/>
          </a:p>
          <a:p>
            <a:pPr marL="0" indent="0">
              <a:buNone/>
            </a:pPr>
            <a:endParaRPr lang="en-US" sz="2000" dirty="0"/>
          </a:p>
          <a:p>
            <a:pPr marL="0" indent="0">
              <a:buNone/>
            </a:pPr>
            <a:endParaRPr lang="en-US" sz="2000" dirty="0"/>
          </a:p>
        </p:txBody>
      </p:sp>
      <p:pic>
        <p:nvPicPr>
          <p:cNvPr id="4" name="Picture 3"/>
          <p:cNvPicPr>
            <a:picLocks noChangeAspect="1"/>
          </p:cNvPicPr>
          <p:nvPr/>
        </p:nvPicPr>
        <p:blipFill>
          <a:blip r:embed="rId2"/>
          <a:stretch>
            <a:fillRect/>
          </a:stretch>
        </p:blipFill>
        <p:spPr>
          <a:xfrm>
            <a:off x="3378921" y="4677138"/>
            <a:ext cx="5434157" cy="2035615"/>
          </a:xfrm>
          <a:prstGeom prst="rect">
            <a:avLst/>
          </a:prstGeom>
        </p:spPr>
      </p:pic>
    </p:spTree>
    <p:extLst>
      <p:ext uri="{BB962C8B-B14F-4D97-AF65-F5344CB8AC3E}">
        <p14:creationId xmlns:p14="http://schemas.microsoft.com/office/powerpoint/2010/main" val="3597705084"/>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000" dirty="0"/>
              <a:t>Using </a:t>
            </a:r>
            <a:r>
              <a:rPr lang="en-US" sz="2000" b="1" dirty="0"/>
              <a:t>put</a:t>
            </a:r>
            <a:r>
              <a:rPr lang="en-US" sz="2000" dirty="0"/>
              <a:t> command, we can insert rows into a table. Its syntax is as follows:</a:t>
            </a:r>
          </a:p>
          <a:p>
            <a:pPr marL="0" indent="0">
              <a:buNone/>
            </a:pPr>
            <a:endParaRPr lang="en-US" sz="2000" dirty="0"/>
          </a:p>
          <a:p>
            <a:pPr marL="0" indent="0">
              <a:buNone/>
            </a:pPr>
            <a:r>
              <a:rPr lang="en-US" sz="2400" b="1" dirty="0"/>
              <a:t>Inserting the First Row</a:t>
            </a:r>
            <a:endParaRPr lang="en-US" sz="2000" b="1" dirty="0"/>
          </a:p>
          <a:p>
            <a:pPr marL="0" indent="0">
              <a:buNone/>
            </a:pPr>
            <a:r>
              <a:rPr lang="en-US" sz="2000" dirty="0"/>
              <a:t>Let us insert the first row values into the </a:t>
            </a:r>
            <a:r>
              <a:rPr lang="en-US" sz="2000" dirty="0" err="1"/>
              <a:t>emp</a:t>
            </a:r>
            <a:r>
              <a:rPr lang="en-US" sz="2000" dirty="0"/>
              <a:t> table as shown below.</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3" name="Picture 2"/>
          <p:cNvPicPr>
            <a:picLocks noChangeAspect="1"/>
          </p:cNvPicPr>
          <p:nvPr/>
        </p:nvPicPr>
        <p:blipFill>
          <a:blip r:embed="rId2"/>
          <a:stretch>
            <a:fillRect/>
          </a:stretch>
        </p:blipFill>
        <p:spPr>
          <a:xfrm>
            <a:off x="892969" y="3066104"/>
            <a:ext cx="10020300" cy="3448050"/>
          </a:xfrm>
          <a:prstGeom prst="rect">
            <a:avLst/>
          </a:prstGeom>
        </p:spPr>
      </p:pic>
      <p:pic>
        <p:nvPicPr>
          <p:cNvPr id="4" name="Picture 3"/>
          <p:cNvPicPr>
            <a:picLocks noChangeAspect="1"/>
          </p:cNvPicPr>
          <p:nvPr/>
        </p:nvPicPr>
        <p:blipFill>
          <a:blip r:embed="rId3"/>
          <a:stretch>
            <a:fillRect/>
          </a:stretch>
        </p:blipFill>
        <p:spPr>
          <a:xfrm>
            <a:off x="892969" y="1040006"/>
            <a:ext cx="10020300" cy="561975"/>
          </a:xfrm>
          <a:prstGeom prst="rect">
            <a:avLst/>
          </a:prstGeom>
        </p:spPr>
      </p:pic>
    </p:spTree>
    <p:extLst>
      <p:ext uri="{BB962C8B-B14F-4D97-AF65-F5344CB8AC3E}">
        <p14:creationId xmlns:p14="http://schemas.microsoft.com/office/powerpoint/2010/main" val="1049268419"/>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000" dirty="0"/>
              <a:t>Insert the remaining rows using the put command in the same way. If you insert the whole table, you will get the following output.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3" name="Picture 2"/>
          <p:cNvPicPr>
            <a:picLocks noChangeAspect="1"/>
          </p:cNvPicPr>
          <p:nvPr/>
        </p:nvPicPr>
        <p:blipFill>
          <a:blip r:embed="rId2"/>
          <a:stretch>
            <a:fillRect/>
          </a:stretch>
        </p:blipFill>
        <p:spPr>
          <a:xfrm>
            <a:off x="3811351" y="1047023"/>
            <a:ext cx="4788197" cy="5655064"/>
          </a:xfrm>
          <a:prstGeom prst="rect">
            <a:avLst/>
          </a:prstGeom>
        </p:spPr>
      </p:pic>
    </p:spTree>
    <p:extLst>
      <p:ext uri="{BB962C8B-B14F-4D97-AF65-F5344CB8AC3E}">
        <p14:creationId xmlns:p14="http://schemas.microsoft.com/office/powerpoint/2010/main" val="3481268447"/>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800" b="1" dirty="0"/>
              <a:t>Updating Data using HBase Shell</a:t>
            </a:r>
            <a:endParaRPr lang="en-US" b="1" dirty="0"/>
          </a:p>
          <a:p>
            <a:pPr marL="0" indent="0">
              <a:buNone/>
            </a:pPr>
            <a:r>
              <a:rPr lang="en-US" sz="2000" dirty="0"/>
              <a:t>We can update an existing cell value using the put command. To do so, just follow the same syntax and mention your new value as shown below.</a:t>
            </a:r>
          </a:p>
          <a:p>
            <a:pPr marL="0" indent="0">
              <a:buNone/>
            </a:pPr>
            <a:endParaRPr lang="en-US" sz="2000" dirty="0"/>
          </a:p>
          <a:p>
            <a:pPr marL="0" indent="0">
              <a:buNone/>
            </a:pPr>
            <a:r>
              <a:rPr lang="en-US" sz="2000" dirty="0"/>
              <a:t>The newly given value replaces the existing value, updating the row.</a:t>
            </a:r>
          </a:p>
          <a:p>
            <a:pPr marL="0" indent="0">
              <a:buNone/>
            </a:pPr>
            <a:r>
              <a:rPr lang="en-US" sz="2000" b="1" dirty="0"/>
              <a:t>Example</a:t>
            </a:r>
          </a:p>
          <a:p>
            <a:pPr marL="0" indent="0">
              <a:buNone/>
            </a:pPr>
            <a:r>
              <a:rPr lang="en-US" sz="2000" dirty="0"/>
              <a:t>Suppose there is a table in HBase called </a:t>
            </a:r>
            <a:r>
              <a:rPr lang="en-US" sz="2000" dirty="0" err="1"/>
              <a:t>emp</a:t>
            </a:r>
            <a:r>
              <a:rPr lang="en-US" sz="2000" dirty="0"/>
              <a:t> with the following data.</a:t>
            </a:r>
          </a:p>
          <a:p>
            <a:pPr marL="0" indent="0">
              <a:buNone/>
            </a:pPr>
            <a:endParaRPr lang="en-US" sz="2000" dirty="0"/>
          </a:p>
          <a:p>
            <a:pPr marL="0" indent="0">
              <a:buNone/>
            </a:pPr>
            <a:endParaRPr lang="en-US" sz="2000" dirty="0"/>
          </a:p>
          <a:p>
            <a:pPr marL="0" indent="0">
              <a:buNone/>
            </a:pPr>
            <a:endParaRPr lang="en-US" sz="2000" dirty="0"/>
          </a:p>
        </p:txBody>
      </p:sp>
      <p:pic>
        <p:nvPicPr>
          <p:cNvPr id="3" name="Picture 2"/>
          <p:cNvPicPr>
            <a:picLocks noChangeAspect="1"/>
          </p:cNvPicPr>
          <p:nvPr/>
        </p:nvPicPr>
        <p:blipFill>
          <a:blip r:embed="rId2"/>
          <a:stretch>
            <a:fillRect/>
          </a:stretch>
        </p:blipFill>
        <p:spPr>
          <a:xfrm>
            <a:off x="892969" y="4612136"/>
            <a:ext cx="7858598" cy="2141226"/>
          </a:xfrm>
          <a:prstGeom prst="rect">
            <a:avLst/>
          </a:prstGeom>
        </p:spPr>
      </p:pic>
      <p:pic>
        <p:nvPicPr>
          <p:cNvPr id="5" name="Picture 4"/>
          <p:cNvPicPr>
            <a:picLocks noChangeAspect="1"/>
          </p:cNvPicPr>
          <p:nvPr/>
        </p:nvPicPr>
        <p:blipFill rotWithShape="1">
          <a:blip r:embed="rId3"/>
          <a:srcRect t="3013" r="21870"/>
          <a:stretch/>
        </p:blipFill>
        <p:spPr>
          <a:xfrm>
            <a:off x="892969" y="1926522"/>
            <a:ext cx="7858598" cy="545043"/>
          </a:xfrm>
          <a:prstGeom prst="rect">
            <a:avLst/>
          </a:prstGeom>
        </p:spPr>
      </p:pic>
    </p:spTree>
    <p:extLst>
      <p:ext uri="{BB962C8B-B14F-4D97-AF65-F5344CB8AC3E}">
        <p14:creationId xmlns:p14="http://schemas.microsoft.com/office/powerpoint/2010/main" val="2257687577"/>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000" dirty="0"/>
              <a:t>The following command will update the city value of the employee named ‘Raju’ to Delhi.</a:t>
            </a:r>
          </a:p>
          <a:p>
            <a:pPr marL="0" indent="0">
              <a:buNone/>
            </a:pPr>
            <a:endParaRPr lang="en-US" sz="2000" dirty="0"/>
          </a:p>
          <a:p>
            <a:pPr marL="0" indent="0">
              <a:buNone/>
            </a:pPr>
            <a:endParaRPr lang="en-US" sz="2000" dirty="0"/>
          </a:p>
          <a:p>
            <a:pPr marL="0" indent="0">
              <a:buNone/>
            </a:pPr>
            <a:r>
              <a:rPr lang="en-US" sz="2000" dirty="0"/>
              <a:t>The updated table looks as follows where you can observe the city of Raju has been changed to ‘Delhi’.</a:t>
            </a:r>
          </a:p>
          <a:p>
            <a:pPr marL="0" indent="0">
              <a:buNone/>
            </a:pPr>
            <a:endParaRPr lang="en-US" sz="2000" dirty="0"/>
          </a:p>
          <a:p>
            <a:pPr marL="0" indent="0">
              <a:buNone/>
            </a:pPr>
            <a:endParaRPr lang="en-US" sz="2000" dirty="0"/>
          </a:p>
          <a:p>
            <a:pPr marL="0" indent="0">
              <a:buNone/>
            </a:pPr>
            <a:endParaRPr lang="en-US" sz="2000" dirty="0"/>
          </a:p>
        </p:txBody>
      </p:sp>
      <p:pic>
        <p:nvPicPr>
          <p:cNvPr id="3" name="Picture 2"/>
          <p:cNvPicPr>
            <a:picLocks noChangeAspect="1"/>
          </p:cNvPicPr>
          <p:nvPr/>
        </p:nvPicPr>
        <p:blipFill>
          <a:blip r:embed="rId2"/>
          <a:stretch>
            <a:fillRect/>
          </a:stretch>
        </p:blipFill>
        <p:spPr>
          <a:xfrm>
            <a:off x="892969" y="3872240"/>
            <a:ext cx="10077450" cy="2743200"/>
          </a:xfrm>
          <a:prstGeom prst="rect">
            <a:avLst/>
          </a:prstGeom>
        </p:spPr>
      </p:pic>
      <p:pic>
        <p:nvPicPr>
          <p:cNvPr id="4" name="Picture 3"/>
          <p:cNvPicPr>
            <a:picLocks noChangeAspect="1"/>
          </p:cNvPicPr>
          <p:nvPr/>
        </p:nvPicPr>
        <p:blipFill>
          <a:blip r:embed="rId3"/>
          <a:stretch>
            <a:fillRect/>
          </a:stretch>
        </p:blipFill>
        <p:spPr>
          <a:xfrm>
            <a:off x="892969" y="1738203"/>
            <a:ext cx="10058400" cy="952500"/>
          </a:xfrm>
          <a:prstGeom prst="rect">
            <a:avLst/>
          </a:prstGeom>
        </p:spPr>
      </p:pic>
    </p:spTree>
    <p:extLst>
      <p:ext uri="{BB962C8B-B14F-4D97-AF65-F5344CB8AC3E}">
        <p14:creationId xmlns:p14="http://schemas.microsoft.com/office/powerpoint/2010/main" val="3932673323"/>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800" b="1" dirty="0"/>
              <a:t>Reading Data using HBase Shell</a:t>
            </a:r>
            <a:endParaRPr lang="en-US" b="1" dirty="0"/>
          </a:p>
          <a:p>
            <a:pPr marL="0" indent="0">
              <a:buNone/>
            </a:pPr>
            <a:r>
              <a:rPr lang="en-US" sz="2000" dirty="0"/>
              <a:t>The get command and the get() method of </a:t>
            </a:r>
            <a:r>
              <a:rPr lang="en-US" sz="2000" dirty="0" err="1"/>
              <a:t>HTable</a:t>
            </a:r>
            <a:r>
              <a:rPr lang="en-US" sz="2000" dirty="0"/>
              <a:t> class are used to read data from a table in HBase. Using get command, you can get a single row of data at a time. Its syntax is as follows:</a:t>
            </a:r>
          </a:p>
          <a:p>
            <a:pPr marL="0" indent="0">
              <a:buNone/>
            </a:pPr>
            <a:endParaRPr lang="en-US" sz="2000" dirty="0"/>
          </a:p>
          <a:p>
            <a:pPr marL="0" indent="0">
              <a:buNone/>
            </a:pPr>
            <a:r>
              <a:rPr lang="en-US" sz="2000" b="1" dirty="0"/>
              <a:t>Example</a:t>
            </a:r>
          </a:p>
          <a:p>
            <a:pPr marL="0" indent="0">
              <a:buNone/>
            </a:pPr>
            <a:r>
              <a:rPr lang="en-US" sz="2000" dirty="0"/>
              <a:t>The following example shows how to use the get command. Let us scan the first row of the </a:t>
            </a:r>
            <a:r>
              <a:rPr lang="en-US" sz="2000" dirty="0" err="1"/>
              <a:t>emp</a:t>
            </a:r>
            <a:r>
              <a:rPr lang="en-US" sz="2000" dirty="0"/>
              <a:t> table.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4" name="Picture 3"/>
          <p:cNvPicPr>
            <a:picLocks noChangeAspect="1"/>
          </p:cNvPicPr>
          <p:nvPr/>
        </p:nvPicPr>
        <p:blipFill>
          <a:blip r:embed="rId2"/>
          <a:stretch>
            <a:fillRect/>
          </a:stretch>
        </p:blipFill>
        <p:spPr>
          <a:xfrm>
            <a:off x="892969" y="4014179"/>
            <a:ext cx="5473931" cy="2656847"/>
          </a:xfrm>
          <a:prstGeom prst="rect">
            <a:avLst/>
          </a:prstGeom>
        </p:spPr>
      </p:pic>
      <p:pic>
        <p:nvPicPr>
          <p:cNvPr id="6" name="Picture 5"/>
          <p:cNvPicPr>
            <a:picLocks noChangeAspect="1"/>
          </p:cNvPicPr>
          <p:nvPr/>
        </p:nvPicPr>
        <p:blipFill>
          <a:blip r:embed="rId3"/>
          <a:stretch>
            <a:fillRect/>
          </a:stretch>
        </p:blipFill>
        <p:spPr>
          <a:xfrm>
            <a:off x="892969" y="1807496"/>
            <a:ext cx="10048875" cy="590550"/>
          </a:xfrm>
          <a:prstGeom prst="rect">
            <a:avLst/>
          </a:prstGeom>
        </p:spPr>
      </p:pic>
    </p:spTree>
    <p:extLst>
      <p:ext uri="{BB962C8B-B14F-4D97-AF65-F5344CB8AC3E}">
        <p14:creationId xmlns:p14="http://schemas.microsoft.com/office/powerpoint/2010/main" val="1382161690"/>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400" b="1" dirty="0"/>
              <a:t>Reading a Specific Column</a:t>
            </a:r>
          </a:p>
          <a:p>
            <a:pPr marL="0" indent="0">
              <a:buNone/>
            </a:pPr>
            <a:r>
              <a:rPr lang="en-US" sz="2000" dirty="0"/>
              <a:t>Given below is the syntax to read a specific column using the get method.</a:t>
            </a:r>
          </a:p>
          <a:p>
            <a:pPr marL="0" indent="0">
              <a:buNone/>
            </a:pPr>
            <a:endParaRPr lang="en-US" sz="2000" dirty="0"/>
          </a:p>
          <a:p>
            <a:pPr marL="0" indent="0">
              <a:buNone/>
            </a:pPr>
            <a:r>
              <a:rPr lang="en-US" sz="2000" b="1" dirty="0"/>
              <a:t>Example</a:t>
            </a:r>
          </a:p>
          <a:p>
            <a:pPr marL="0" indent="0">
              <a:buNone/>
            </a:pPr>
            <a:r>
              <a:rPr lang="en-US" sz="2000" dirty="0"/>
              <a:t>Given below is the example to read a specific column in HBase table.</a:t>
            </a:r>
          </a:p>
          <a:p>
            <a:pPr marL="0" indent="0">
              <a:buNone/>
            </a:pPr>
            <a:endParaRPr lang="en-US" sz="2000" dirty="0"/>
          </a:p>
          <a:p>
            <a:pPr marL="0" indent="0">
              <a:buNone/>
            </a:pPr>
            <a:endParaRPr lang="en-US" sz="2000" dirty="0"/>
          </a:p>
          <a:p>
            <a:pPr marL="0" indent="0">
              <a:buNone/>
            </a:pPr>
            <a:endParaRPr lang="en-US" sz="2000" dirty="0"/>
          </a:p>
        </p:txBody>
      </p:sp>
      <p:pic>
        <p:nvPicPr>
          <p:cNvPr id="3" name="Picture 2"/>
          <p:cNvPicPr>
            <a:picLocks noChangeAspect="1"/>
          </p:cNvPicPr>
          <p:nvPr/>
        </p:nvPicPr>
        <p:blipFill>
          <a:blip r:embed="rId2"/>
          <a:stretch>
            <a:fillRect/>
          </a:stretch>
        </p:blipFill>
        <p:spPr>
          <a:xfrm>
            <a:off x="892969" y="4250185"/>
            <a:ext cx="10029825" cy="1638300"/>
          </a:xfrm>
          <a:prstGeom prst="rect">
            <a:avLst/>
          </a:prstGeom>
        </p:spPr>
      </p:pic>
      <p:pic>
        <p:nvPicPr>
          <p:cNvPr id="4" name="Picture 3"/>
          <p:cNvPicPr>
            <a:picLocks noChangeAspect="1"/>
          </p:cNvPicPr>
          <p:nvPr/>
        </p:nvPicPr>
        <p:blipFill>
          <a:blip r:embed="rId3"/>
          <a:stretch>
            <a:fillRect/>
          </a:stretch>
        </p:blipFill>
        <p:spPr>
          <a:xfrm>
            <a:off x="892969" y="2152395"/>
            <a:ext cx="10039350" cy="542925"/>
          </a:xfrm>
          <a:prstGeom prst="rect">
            <a:avLst/>
          </a:prstGeom>
        </p:spPr>
      </p:pic>
    </p:spTree>
    <p:extLst>
      <p:ext uri="{BB962C8B-B14F-4D97-AF65-F5344CB8AC3E}">
        <p14:creationId xmlns:p14="http://schemas.microsoft.com/office/powerpoint/2010/main" val="30363599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969" y="312540"/>
            <a:ext cx="10406063" cy="922948"/>
          </a:xfrm>
        </p:spPr>
        <p:txBody>
          <a:bodyPr>
            <a:normAutofit fontScale="90000"/>
          </a:bodyPr>
          <a:lstStyle/>
          <a:p>
            <a:r>
              <a:rPr lang="en-US" dirty="0"/>
              <a:t>Schema Example</a:t>
            </a:r>
          </a:p>
        </p:txBody>
      </p:sp>
      <p:pic>
        <p:nvPicPr>
          <p:cNvPr id="4" name="Picture 3"/>
          <p:cNvPicPr>
            <a:picLocks noChangeAspect="1"/>
          </p:cNvPicPr>
          <p:nvPr/>
        </p:nvPicPr>
        <p:blipFill>
          <a:blip r:embed="rId2"/>
          <a:stretch>
            <a:fillRect/>
          </a:stretch>
        </p:blipFill>
        <p:spPr>
          <a:xfrm>
            <a:off x="2414642" y="1437913"/>
            <a:ext cx="7641304" cy="2292391"/>
          </a:xfrm>
          <a:prstGeom prst="rect">
            <a:avLst/>
          </a:prstGeom>
        </p:spPr>
      </p:pic>
      <p:sp>
        <p:nvSpPr>
          <p:cNvPr id="3" name="Text Placeholder 2"/>
          <p:cNvSpPr>
            <a:spLocks noGrp="1"/>
          </p:cNvSpPr>
          <p:nvPr>
            <p:ph type="body" idx="1"/>
          </p:nvPr>
        </p:nvSpPr>
        <p:spPr>
          <a:xfrm>
            <a:off x="965225" y="3932729"/>
            <a:ext cx="10333807" cy="3410392"/>
          </a:xfrm>
        </p:spPr>
        <p:txBody>
          <a:bodyPr>
            <a:normAutofit/>
          </a:bodyPr>
          <a:lstStyle/>
          <a:p>
            <a:r>
              <a:rPr lang="en-US" sz="2000" dirty="0"/>
              <a:t>Table is a collection of rows.</a:t>
            </a:r>
          </a:p>
          <a:p>
            <a:r>
              <a:rPr lang="en-US" sz="2000" dirty="0"/>
              <a:t>Row is a collection of column families.</a:t>
            </a:r>
          </a:p>
          <a:p>
            <a:r>
              <a:rPr lang="en-US" sz="2000" dirty="0"/>
              <a:t>Column family is a collection of columns.</a:t>
            </a:r>
          </a:p>
          <a:p>
            <a:r>
              <a:rPr lang="en-US" sz="2000" dirty="0"/>
              <a:t>Column is a collection of key value pairs.</a:t>
            </a:r>
          </a:p>
          <a:p>
            <a:pPr marL="0" indent="0">
              <a:buNone/>
            </a:pPr>
            <a:endParaRPr lang="en-US" dirty="0"/>
          </a:p>
        </p:txBody>
      </p:sp>
    </p:spTree>
    <p:extLst>
      <p:ext uri="{BB962C8B-B14F-4D97-AF65-F5344CB8AC3E}">
        <p14:creationId xmlns:p14="http://schemas.microsoft.com/office/powerpoint/2010/main" val="3825755361"/>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800" b="1" dirty="0"/>
              <a:t>Deleting a Specific Cell in a Table</a:t>
            </a:r>
            <a:endParaRPr lang="en-US" b="1" dirty="0"/>
          </a:p>
          <a:p>
            <a:pPr marL="0" indent="0">
              <a:buNone/>
            </a:pPr>
            <a:r>
              <a:rPr lang="en-US" sz="2000" dirty="0"/>
              <a:t>Using the delete command, you can delete a specific cell in a table. The syntax of delete command is as follows:</a:t>
            </a:r>
          </a:p>
          <a:p>
            <a:pPr marL="0" indent="0">
              <a:buNone/>
            </a:pPr>
            <a:endParaRPr lang="en-US" sz="2000" dirty="0"/>
          </a:p>
          <a:p>
            <a:pPr marL="0" indent="0">
              <a:buNone/>
            </a:pPr>
            <a:r>
              <a:rPr lang="en-US" sz="2000" b="1" dirty="0"/>
              <a:t>Example</a:t>
            </a:r>
          </a:p>
          <a:p>
            <a:pPr marL="0" indent="0">
              <a:buNone/>
            </a:pPr>
            <a:r>
              <a:rPr lang="en-US" sz="2000" dirty="0"/>
              <a:t>The following example shows how to delete a specific cell. Here we are deleting the salary.</a:t>
            </a:r>
          </a:p>
          <a:p>
            <a:pPr marL="0" indent="0">
              <a:buNone/>
            </a:pPr>
            <a:endParaRPr lang="en-US" sz="2000" dirty="0"/>
          </a:p>
          <a:p>
            <a:pPr marL="0" indent="0">
              <a:buNone/>
            </a:pPr>
            <a:endParaRPr lang="en-US" sz="2000" dirty="0"/>
          </a:p>
        </p:txBody>
      </p:sp>
      <p:pic>
        <p:nvPicPr>
          <p:cNvPr id="3" name="Picture 2"/>
          <p:cNvPicPr>
            <a:picLocks noChangeAspect="1"/>
          </p:cNvPicPr>
          <p:nvPr/>
        </p:nvPicPr>
        <p:blipFill>
          <a:blip r:embed="rId2"/>
          <a:stretch>
            <a:fillRect/>
          </a:stretch>
        </p:blipFill>
        <p:spPr>
          <a:xfrm>
            <a:off x="892969" y="4707732"/>
            <a:ext cx="10039350" cy="1257300"/>
          </a:xfrm>
          <a:prstGeom prst="rect">
            <a:avLst/>
          </a:prstGeom>
        </p:spPr>
      </p:pic>
      <p:pic>
        <p:nvPicPr>
          <p:cNvPr id="5" name="Picture 4"/>
          <p:cNvPicPr>
            <a:picLocks noChangeAspect="1"/>
          </p:cNvPicPr>
          <p:nvPr/>
        </p:nvPicPr>
        <p:blipFill>
          <a:blip r:embed="rId3"/>
          <a:stretch>
            <a:fillRect/>
          </a:stretch>
        </p:blipFill>
        <p:spPr>
          <a:xfrm>
            <a:off x="892969" y="2684777"/>
            <a:ext cx="10067925" cy="581025"/>
          </a:xfrm>
          <a:prstGeom prst="rect">
            <a:avLst/>
          </a:prstGeom>
        </p:spPr>
      </p:pic>
    </p:spTree>
    <p:extLst>
      <p:ext uri="{BB962C8B-B14F-4D97-AF65-F5344CB8AC3E}">
        <p14:creationId xmlns:p14="http://schemas.microsoft.com/office/powerpoint/2010/main" val="4050854748"/>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800" b="1" dirty="0"/>
              <a:t>Deleting All Cells in a Table</a:t>
            </a:r>
          </a:p>
          <a:p>
            <a:pPr marL="0" indent="0">
              <a:buNone/>
            </a:pPr>
            <a:r>
              <a:rPr lang="en-US" sz="2000" dirty="0"/>
              <a:t>Using the “</a:t>
            </a:r>
            <a:r>
              <a:rPr lang="en-US" sz="2000" dirty="0" err="1"/>
              <a:t>deleteall</a:t>
            </a:r>
            <a:r>
              <a:rPr lang="en-US" sz="2000" dirty="0"/>
              <a:t>” command, we can delete all the cells in a row. Given below is the syntax of </a:t>
            </a:r>
            <a:r>
              <a:rPr lang="en-US" sz="2000" dirty="0" err="1"/>
              <a:t>deleteall</a:t>
            </a:r>
            <a:r>
              <a:rPr lang="en-US" sz="2000" dirty="0"/>
              <a:t> command.</a:t>
            </a:r>
          </a:p>
          <a:p>
            <a:pPr marL="0" indent="0">
              <a:buNone/>
            </a:pPr>
            <a:endParaRPr lang="en-US" sz="2000" dirty="0"/>
          </a:p>
          <a:p>
            <a:pPr marL="0" indent="0">
              <a:buNone/>
            </a:pPr>
            <a:r>
              <a:rPr lang="en-US" sz="2000" b="1" dirty="0"/>
              <a:t>Example</a:t>
            </a:r>
          </a:p>
          <a:p>
            <a:pPr marL="0" indent="0">
              <a:buNone/>
            </a:pPr>
            <a:r>
              <a:rPr lang="en-US" sz="2000" dirty="0"/>
              <a:t>Here is an example of “</a:t>
            </a:r>
            <a:r>
              <a:rPr lang="en-US" sz="2000" dirty="0" err="1"/>
              <a:t>deleteall</a:t>
            </a:r>
            <a:r>
              <a:rPr lang="en-US" sz="2000" dirty="0"/>
              <a:t>” command, where we are deleting all the cells of row1 of </a:t>
            </a:r>
            <a:r>
              <a:rPr lang="en-US" sz="2000" dirty="0" err="1"/>
              <a:t>emp</a:t>
            </a:r>
            <a:r>
              <a:rPr lang="en-US" sz="2000" dirty="0"/>
              <a:t> table.</a:t>
            </a:r>
          </a:p>
          <a:p>
            <a:pPr marL="0" indent="0">
              <a:buNone/>
            </a:pPr>
            <a:endParaRPr lang="en-US" sz="2000" dirty="0"/>
          </a:p>
          <a:p>
            <a:pPr marL="0" indent="0">
              <a:buNone/>
            </a:pPr>
            <a:endParaRPr lang="en-US" sz="2000" dirty="0"/>
          </a:p>
        </p:txBody>
      </p:sp>
      <p:pic>
        <p:nvPicPr>
          <p:cNvPr id="4" name="Picture 3"/>
          <p:cNvPicPr>
            <a:picLocks noChangeAspect="1"/>
          </p:cNvPicPr>
          <p:nvPr/>
        </p:nvPicPr>
        <p:blipFill>
          <a:blip r:embed="rId2"/>
          <a:stretch>
            <a:fillRect/>
          </a:stretch>
        </p:blipFill>
        <p:spPr>
          <a:xfrm>
            <a:off x="892969" y="5050632"/>
            <a:ext cx="10058400" cy="914400"/>
          </a:xfrm>
          <a:prstGeom prst="rect">
            <a:avLst/>
          </a:prstGeom>
        </p:spPr>
      </p:pic>
      <p:pic>
        <p:nvPicPr>
          <p:cNvPr id="6" name="Picture 5"/>
          <p:cNvPicPr>
            <a:picLocks noChangeAspect="1"/>
          </p:cNvPicPr>
          <p:nvPr/>
        </p:nvPicPr>
        <p:blipFill>
          <a:blip r:embed="rId3"/>
          <a:stretch>
            <a:fillRect/>
          </a:stretch>
        </p:blipFill>
        <p:spPr>
          <a:xfrm>
            <a:off x="892969" y="2559462"/>
            <a:ext cx="10067925" cy="552450"/>
          </a:xfrm>
          <a:prstGeom prst="rect">
            <a:avLst/>
          </a:prstGeom>
        </p:spPr>
      </p:pic>
    </p:spTree>
    <p:extLst>
      <p:ext uri="{BB962C8B-B14F-4D97-AF65-F5344CB8AC3E}">
        <p14:creationId xmlns:p14="http://schemas.microsoft.com/office/powerpoint/2010/main" val="2423074982"/>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000" dirty="0"/>
              <a:t>Verify the table using the scan command. A snapshot of the table after deleting the table is given below.</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3" name="Picture 2"/>
          <p:cNvPicPr>
            <a:picLocks noChangeAspect="1"/>
          </p:cNvPicPr>
          <p:nvPr/>
        </p:nvPicPr>
        <p:blipFill>
          <a:blip r:embed="rId2"/>
          <a:stretch>
            <a:fillRect/>
          </a:stretch>
        </p:blipFill>
        <p:spPr>
          <a:xfrm>
            <a:off x="2976507" y="1877661"/>
            <a:ext cx="6238985" cy="4396321"/>
          </a:xfrm>
          <a:prstGeom prst="rect">
            <a:avLst/>
          </a:prstGeom>
        </p:spPr>
      </p:pic>
    </p:spTree>
    <p:extLst>
      <p:ext uri="{BB962C8B-B14F-4D97-AF65-F5344CB8AC3E}">
        <p14:creationId xmlns:p14="http://schemas.microsoft.com/office/powerpoint/2010/main" val="2576698231"/>
      </p:ext>
    </p:extLst>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800" b="1" dirty="0"/>
              <a:t>Scanning using HBase Shell</a:t>
            </a:r>
            <a:endParaRPr lang="en-US" b="1" dirty="0"/>
          </a:p>
          <a:p>
            <a:pPr marL="0" indent="0">
              <a:buNone/>
            </a:pPr>
            <a:r>
              <a:rPr lang="en-US" sz="2000" dirty="0"/>
              <a:t>The scan command is used to view the data in </a:t>
            </a:r>
            <a:r>
              <a:rPr lang="en-US" sz="2000" dirty="0" err="1"/>
              <a:t>HTable</a:t>
            </a:r>
            <a:r>
              <a:rPr lang="en-US" sz="2000" dirty="0"/>
              <a:t>. Using the scan command, you can get the table data. Its syntax is as follows:</a:t>
            </a:r>
          </a:p>
          <a:p>
            <a:pPr marL="0" indent="0">
              <a:buNone/>
            </a:pPr>
            <a:endParaRPr lang="en-US" sz="2000" dirty="0"/>
          </a:p>
          <a:p>
            <a:pPr marL="0" indent="0">
              <a:buNone/>
            </a:pPr>
            <a:r>
              <a:rPr lang="en-US" sz="2000" b="1" dirty="0"/>
              <a:t>Example</a:t>
            </a:r>
          </a:p>
          <a:p>
            <a:pPr marL="0" indent="0">
              <a:buNone/>
            </a:pPr>
            <a:r>
              <a:rPr lang="en-US" sz="2000" dirty="0"/>
              <a:t>The following example shows how to use read data from a table using the scan command. Here we are reading the </a:t>
            </a:r>
            <a:r>
              <a:rPr lang="en-US" sz="2000" b="1" dirty="0" err="1"/>
              <a:t>emp</a:t>
            </a:r>
            <a:r>
              <a:rPr lang="en-US" sz="2000" dirty="0"/>
              <a:t> table.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3" name="Picture 2"/>
          <p:cNvPicPr>
            <a:picLocks noChangeAspect="1"/>
          </p:cNvPicPr>
          <p:nvPr/>
        </p:nvPicPr>
        <p:blipFill>
          <a:blip r:embed="rId2"/>
          <a:stretch>
            <a:fillRect/>
          </a:stretch>
        </p:blipFill>
        <p:spPr>
          <a:xfrm>
            <a:off x="892969" y="4165604"/>
            <a:ext cx="6855000" cy="2501588"/>
          </a:xfrm>
          <a:prstGeom prst="rect">
            <a:avLst/>
          </a:prstGeom>
        </p:spPr>
      </p:pic>
      <p:pic>
        <p:nvPicPr>
          <p:cNvPr id="5" name="Picture 4"/>
          <p:cNvPicPr>
            <a:picLocks noChangeAspect="1"/>
          </p:cNvPicPr>
          <p:nvPr/>
        </p:nvPicPr>
        <p:blipFill>
          <a:blip r:embed="rId3"/>
          <a:stretch>
            <a:fillRect/>
          </a:stretch>
        </p:blipFill>
        <p:spPr>
          <a:xfrm>
            <a:off x="892969" y="1810367"/>
            <a:ext cx="10067925" cy="542925"/>
          </a:xfrm>
          <a:prstGeom prst="rect">
            <a:avLst/>
          </a:prstGeom>
        </p:spPr>
      </p:pic>
    </p:spTree>
    <p:extLst>
      <p:ext uri="{BB962C8B-B14F-4D97-AF65-F5344CB8AC3E}">
        <p14:creationId xmlns:p14="http://schemas.microsoft.com/office/powerpoint/2010/main" val="3783754792"/>
      </p:ext>
    </p:extLst>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400" b="1" dirty="0"/>
              <a:t>count</a:t>
            </a:r>
            <a:endParaRPr lang="en-US" sz="2000" b="1" dirty="0"/>
          </a:p>
          <a:p>
            <a:pPr marL="0" indent="0">
              <a:buNone/>
            </a:pPr>
            <a:r>
              <a:rPr lang="en-US" sz="2000" dirty="0"/>
              <a:t>You can count the number of rows of a table using the count command. Its syntax is as follows:</a:t>
            </a:r>
          </a:p>
          <a:p>
            <a:pPr marL="0" indent="0">
              <a:buNone/>
            </a:pPr>
            <a:endParaRPr lang="en-US" sz="2000" dirty="0"/>
          </a:p>
          <a:p>
            <a:pPr marL="0" indent="0">
              <a:buNone/>
            </a:pPr>
            <a:r>
              <a:rPr lang="en-US" sz="2000" dirty="0"/>
              <a:t>After deleting the first row, </a:t>
            </a:r>
            <a:r>
              <a:rPr lang="en-US" sz="2000" dirty="0" err="1"/>
              <a:t>emp</a:t>
            </a:r>
            <a:r>
              <a:rPr lang="en-US" sz="2000" dirty="0"/>
              <a:t> table will have two rows. Verify it as shown below.</a:t>
            </a:r>
          </a:p>
          <a:p>
            <a:pPr marL="0" indent="0">
              <a:buNone/>
            </a:pPr>
            <a:endParaRPr lang="en-US" sz="2000" dirty="0"/>
          </a:p>
          <a:p>
            <a:pPr marL="0" indent="0">
              <a:buNone/>
            </a:pPr>
            <a:r>
              <a:rPr lang="en-US" sz="2400" b="1" dirty="0"/>
              <a:t>truncate</a:t>
            </a:r>
            <a:endParaRPr lang="en-US" sz="2000" b="1" dirty="0"/>
          </a:p>
          <a:p>
            <a:pPr marL="0" indent="0">
              <a:buNone/>
            </a:pPr>
            <a:r>
              <a:rPr lang="en-US" sz="2000" dirty="0"/>
              <a:t>This command disables drops and recreates a table. The syntax of truncate is as follows:</a:t>
            </a:r>
          </a:p>
          <a:p>
            <a:pPr marL="0" indent="0">
              <a:buNone/>
            </a:pPr>
            <a:endParaRPr lang="en-US" sz="2000" dirty="0"/>
          </a:p>
          <a:p>
            <a:pPr marL="0" indent="0">
              <a:buNone/>
            </a:pPr>
            <a:endParaRPr lang="en-US" sz="2000" dirty="0"/>
          </a:p>
        </p:txBody>
      </p:sp>
      <p:pic>
        <p:nvPicPr>
          <p:cNvPr id="4" name="Picture 3"/>
          <p:cNvPicPr>
            <a:picLocks noChangeAspect="1"/>
          </p:cNvPicPr>
          <p:nvPr/>
        </p:nvPicPr>
        <p:blipFill>
          <a:blip r:embed="rId2"/>
          <a:stretch>
            <a:fillRect/>
          </a:stretch>
        </p:blipFill>
        <p:spPr>
          <a:xfrm>
            <a:off x="892969" y="2976778"/>
            <a:ext cx="7041266" cy="904444"/>
          </a:xfrm>
          <a:prstGeom prst="rect">
            <a:avLst/>
          </a:prstGeom>
        </p:spPr>
      </p:pic>
      <p:pic>
        <p:nvPicPr>
          <p:cNvPr id="6" name="Picture 5"/>
          <p:cNvPicPr>
            <a:picLocks noChangeAspect="1"/>
          </p:cNvPicPr>
          <p:nvPr/>
        </p:nvPicPr>
        <p:blipFill>
          <a:blip r:embed="rId3"/>
          <a:stretch>
            <a:fillRect/>
          </a:stretch>
        </p:blipFill>
        <p:spPr>
          <a:xfrm>
            <a:off x="892969" y="1794190"/>
            <a:ext cx="10029825" cy="533400"/>
          </a:xfrm>
          <a:prstGeom prst="rect">
            <a:avLst/>
          </a:prstGeom>
        </p:spPr>
      </p:pic>
      <p:pic>
        <p:nvPicPr>
          <p:cNvPr id="7" name="Picture 6"/>
          <p:cNvPicPr>
            <a:picLocks noChangeAspect="1"/>
          </p:cNvPicPr>
          <p:nvPr/>
        </p:nvPicPr>
        <p:blipFill>
          <a:blip r:embed="rId4"/>
          <a:stretch>
            <a:fillRect/>
          </a:stretch>
        </p:blipFill>
        <p:spPr>
          <a:xfrm>
            <a:off x="892969" y="5254128"/>
            <a:ext cx="10020300" cy="523875"/>
          </a:xfrm>
          <a:prstGeom prst="rect">
            <a:avLst/>
          </a:prstGeom>
        </p:spPr>
      </p:pic>
    </p:spTree>
    <p:extLst>
      <p:ext uri="{BB962C8B-B14F-4D97-AF65-F5344CB8AC3E}">
        <p14:creationId xmlns:p14="http://schemas.microsoft.com/office/powerpoint/2010/main" val="597286092"/>
      </p:ext>
    </p:extLst>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000" b="1" dirty="0"/>
              <a:t>Example</a:t>
            </a:r>
          </a:p>
          <a:p>
            <a:pPr marL="0" indent="0">
              <a:buNone/>
            </a:pPr>
            <a:r>
              <a:rPr lang="en-US" sz="2000" dirty="0"/>
              <a:t>Given below is the example of truncate command. Here we have truncated the </a:t>
            </a:r>
            <a:r>
              <a:rPr lang="en-US" sz="2000" dirty="0" err="1"/>
              <a:t>emp</a:t>
            </a:r>
            <a:r>
              <a:rPr lang="en-US" sz="2000" dirty="0"/>
              <a:t> table.</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After truncating the table, use the scan command to verify. You will get a table with zero rows.</a:t>
            </a:r>
          </a:p>
          <a:p>
            <a:pPr marL="0" indent="0">
              <a:buNone/>
            </a:pPr>
            <a:endParaRPr lang="en-US" sz="2000" dirty="0"/>
          </a:p>
          <a:p>
            <a:pPr marL="0" indent="0">
              <a:buNone/>
            </a:pPr>
            <a:endParaRPr lang="en-US" sz="2000" dirty="0"/>
          </a:p>
        </p:txBody>
      </p:sp>
      <p:pic>
        <p:nvPicPr>
          <p:cNvPr id="3" name="Picture 2"/>
          <p:cNvPicPr>
            <a:picLocks noChangeAspect="1"/>
          </p:cNvPicPr>
          <p:nvPr/>
        </p:nvPicPr>
        <p:blipFill>
          <a:blip r:embed="rId2"/>
          <a:stretch>
            <a:fillRect/>
          </a:stretch>
        </p:blipFill>
        <p:spPr>
          <a:xfrm>
            <a:off x="892969" y="2009738"/>
            <a:ext cx="10067925" cy="2028825"/>
          </a:xfrm>
          <a:prstGeom prst="rect">
            <a:avLst/>
          </a:prstGeom>
        </p:spPr>
      </p:pic>
      <p:pic>
        <p:nvPicPr>
          <p:cNvPr id="4" name="Picture 3"/>
          <p:cNvPicPr>
            <a:picLocks noChangeAspect="1"/>
          </p:cNvPicPr>
          <p:nvPr/>
        </p:nvPicPr>
        <p:blipFill>
          <a:blip r:embed="rId3"/>
          <a:stretch>
            <a:fillRect/>
          </a:stretch>
        </p:blipFill>
        <p:spPr>
          <a:xfrm>
            <a:off x="892969" y="4812852"/>
            <a:ext cx="10067925" cy="1266825"/>
          </a:xfrm>
          <a:prstGeom prst="rect">
            <a:avLst/>
          </a:prstGeom>
        </p:spPr>
      </p:pic>
    </p:spTree>
    <p:extLst>
      <p:ext uri="{BB962C8B-B14F-4D97-AF65-F5344CB8AC3E}">
        <p14:creationId xmlns:p14="http://schemas.microsoft.com/office/powerpoint/2010/main" val="639599344"/>
      </p:ext>
    </p:extLst>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SECURITY</a:t>
            </a:r>
          </a:p>
        </p:txBody>
      </p:sp>
    </p:spTree>
    <p:extLst>
      <p:ext uri="{BB962C8B-B14F-4D97-AF65-F5344CB8AC3E}">
        <p14:creationId xmlns:p14="http://schemas.microsoft.com/office/powerpoint/2010/main" val="3095647640"/>
      </p:ext>
    </p:extLst>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lnSpcReduction="10000"/>
          </a:bodyPr>
          <a:lstStyle/>
          <a:p>
            <a:pPr marL="0" indent="0">
              <a:buNone/>
            </a:pPr>
            <a:r>
              <a:rPr lang="en-US" sz="2000" dirty="0"/>
              <a:t>We can grant and revoke permissions to users in HBase. There are three commands for security purpose: grant, revoke, and </a:t>
            </a:r>
            <a:r>
              <a:rPr lang="en-US" sz="2000" dirty="0" err="1"/>
              <a:t>user_permission</a:t>
            </a:r>
            <a:r>
              <a:rPr lang="en-US" sz="2000" dirty="0"/>
              <a:t>.</a:t>
            </a:r>
          </a:p>
          <a:p>
            <a:pPr marL="0" indent="0">
              <a:buNone/>
            </a:pPr>
            <a:r>
              <a:rPr lang="en-US" sz="2400" b="1" dirty="0"/>
              <a:t>grant</a:t>
            </a:r>
            <a:endParaRPr lang="en-US" sz="2000" b="1" dirty="0"/>
          </a:p>
          <a:p>
            <a:pPr marL="0" indent="0">
              <a:buNone/>
            </a:pPr>
            <a:r>
              <a:rPr lang="en-US" sz="2000" dirty="0"/>
              <a:t>The grant command grants specific rights such as read, write, execute, and admin on a table to a certain user. The syntax of grant command is as follows:</a:t>
            </a:r>
          </a:p>
          <a:p>
            <a:pPr marL="0" indent="0">
              <a:buNone/>
            </a:pPr>
            <a:endParaRPr lang="en-US" sz="2000" dirty="0"/>
          </a:p>
          <a:p>
            <a:pPr marL="0" indent="0">
              <a:buNone/>
            </a:pPr>
            <a:r>
              <a:rPr lang="en-US" sz="2000" dirty="0"/>
              <a:t>We can grant zero or more privileges to a user from the set of RWXCA, where</a:t>
            </a:r>
          </a:p>
          <a:p>
            <a:pPr>
              <a:buFont typeface="Wingdings" panose="05000000000000000000" pitchFamily="2" charset="2"/>
              <a:buChar char="q"/>
            </a:pPr>
            <a:r>
              <a:rPr lang="en-US" sz="2000" dirty="0"/>
              <a:t>R - represents read privilege.</a:t>
            </a:r>
          </a:p>
          <a:p>
            <a:pPr>
              <a:buFont typeface="Wingdings" panose="05000000000000000000" pitchFamily="2" charset="2"/>
              <a:buChar char="q"/>
            </a:pPr>
            <a:r>
              <a:rPr lang="en-US" sz="2000" dirty="0"/>
              <a:t>W - represents write privilege.</a:t>
            </a:r>
          </a:p>
        </p:txBody>
      </p:sp>
      <p:pic>
        <p:nvPicPr>
          <p:cNvPr id="3" name="Picture 2"/>
          <p:cNvPicPr>
            <a:picLocks noChangeAspect="1"/>
          </p:cNvPicPr>
          <p:nvPr/>
        </p:nvPicPr>
        <p:blipFill>
          <a:blip r:embed="rId2"/>
          <a:stretch>
            <a:fillRect/>
          </a:stretch>
        </p:blipFill>
        <p:spPr>
          <a:xfrm>
            <a:off x="892969" y="3359634"/>
            <a:ext cx="10058400" cy="571500"/>
          </a:xfrm>
          <a:prstGeom prst="rect">
            <a:avLst/>
          </a:prstGeom>
        </p:spPr>
      </p:pic>
    </p:spTree>
    <p:extLst>
      <p:ext uri="{BB962C8B-B14F-4D97-AF65-F5344CB8AC3E}">
        <p14:creationId xmlns:p14="http://schemas.microsoft.com/office/powerpoint/2010/main" val="958070758"/>
      </p:ext>
    </p:extLst>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a:buFont typeface="Wingdings" panose="05000000000000000000" pitchFamily="2" charset="2"/>
              <a:buChar char="q"/>
            </a:pPr>
            <a:r>
              <a:rPr lang="en-US" sz="2000" dirty="0"/>
              <a:t>X - represents execute privilege.</a:t>
            </a:r>
          </a:p>
          <a:p>
            <a:pPr>
              <a:buFont typeface="Wingdings" panose="05000000000000000000" pitchFamily="2" charset="2"/>
              <a:buChar char="q"/>
            </a:pPr>
            <a:r>
              <a:rPr lang="en-US" sz="2000" dirty="0"/>
              <a:t>C - represents create privilege.</a:t>
            </a:r>
          </a:p>
          <a:p>
            <a:pPr>
              <a:buFont typeface="Wingdings" panose="05000000000000000000" pitchFamily="2" charset="2"/>
              <a:buChar char="q"/>
            </a:pPr>
            <a:r>
              <a:rPr lang="en-US" sz="2000" dirty="0"/>
              <a:t>A - represents admin privilege.</a:t>
            </a:r>
          </a:p>
          <a:p>
            <a:pPr marL="0" indent="0">
              <a:buNone/>
            </a:pPr>
            <a:endParaRPr lang="en-US" sz="2000" dirty="0"/>
          </a:p>
          <a:p>
            <a:pPr marL="0" indent="0">
              <a:buNone/>
            </a:pPr>
            <a:r>
              <a:rPr lang="en-US" sz="2400" b="1" dirty="0"/>
              <a:t>revoke</a:t>
            </a:r>
            <a:endParaRPr lang="en-US" sz="2000" b="1" dirty="0"/>
          </a:p>
          <a:p>
            <a:pPr marL="0" indent="0">
              <a:buNone/>
            </a:pPr>
            <a:r>
              <a:rPr lang="en-US" sz="2000" dirty="0"/>
              <a:t>The revoke command is used to revoke a user's access rights of a table. Its syntax is as follows:</a:t>
            </a:r>
          </a:p>
          <a:p>
            <a:pPr marL="0" indent="0">
              <a:buNone/>
            </a:pPr>
            <a:endParaRPr lang="en-US" sz="2000" dirty="0"/>
          </a:p>
        </p:txBody>
      </p:sp>
      <p:pic>
        <p:nvPicPr>
          <p:cNvPr id="3" name="Picture 2"/>
          <p:cNvPicPr>
            <a:picLocks noChangeAspect="1"/>
          </p:cNvPicPr>
          <p:nvPr/>
        </p:nvPicPr>
        <p:blipFill>
          <a:blip r:embed="rId2"/>
          <a:stretch>
            <a:fillRect/>
          </a:stretch>
        </p:blipFill>
        <p:spPr>
          <a:xfrm>
            <a:off x="892969" y="5422107"/>
            <a:ext cx="10058400" cy="542925"/>
          </a:xfrm>
          <a:prstGeom prst="rect">
            <a:avLst/>
          </a:prstGeom>
        </p:spPr>
      </p:pic>
    </p:spTree>
    <p:extLst>
      <p:ext uri="{BB962C8B-B14F-4D97-AF65-F5344CB8AC3E}">
        <p14:creationId xmlns:p14="http://schemas.microsoft.com/office/powerpoint/2010/main" val="3100298933"/>
      </p:ext>
    </p:extLst>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400" b="1" dirty="0" err="1"/>
              <a:t>user_permission</a:t>
            </a:r>
            <a:endParaRPr lang="en-US" sz="2400" b="1" dirty="0"/>
          </a:p>
          <a:p>
            <a:pPr marL="0" indent="0">
              <a:buNone/>
            </a:pPr>
            <a:r>
              <a:rPr lang="en-US" sz="2000" dirty="0"/>
              <a:t>This command is used to list all the permissions for a particular table. The syntax of </a:t>
            </a:r>
            <a:r>
              <a:rPr lang="en-US" sz="2000" dirty="0" err="1"/>
              <a:t>user_permission</a:t>
            </a:r>
            <a:r>
              <a:rPr lang="en-US" sz="2000" dirty="0"/>
              <a:t> is as follows:</a:t>
            </a:r>
          </a:p>
          <a:p>
            <a:pPr marL="0" indent="0">
              <a:buNone/>
            </a:pPr>
            <a:endParaRPr lang="en-US" sz="2000" dirty="0"/>
          </a:p>
          <a:p>
            <a:pPr marL="0" indent="0">
              <a:buNone/>
            </a:pPr>
            <a:r>
              <a:rPr lang="en-US" sz="2000" dirty="0"/>
              <a:t>The following code lists all the user permissions of ‘</a:t>
            </a:r>
            <a:r>
              <a:rPr lang="en-US" sz="2000" dirty="0" err="1"/>
              <a:t>emp</a:t>
            </a:r>
            <a:r>
              <a:rPr lang="en-US" sz="2000" dirty="0"/>
              <a:t>’ table.</a:t>
            </a:r>
          </a:p>
          <a:p>
            <a:pPr marL="0" indent="0">
              <a:buNone/>
            </a:pPr>
            <a:endParaRPr lang="en-US" sz="2000" dirty="0"/>
          </a:p>
          <a:p>
            <a:pPr marL="0" indent="0">
              <a:buNone/>
            </a:pPr>
            <a:endParaRPr lang="en-US" sz="2000" dirty="0"/>
          </a:p>
        </p:txBody>
      </p:sp>
      <p:pic>
        <p:nvPicPr>
          <p:cNvPr id="3" name="Picture 2"/>
          <p:cNvPicPr>
            <a:picLocks noChangeAspect="1"/>
          </p:cNvPicPr>
          <p:nvPr/>
        </p:nvPicPr>
        <p:blipFill>
          <a:blip r:embed="rId2"/>
          <a:stretch>
            <a:fillRect/>
          </a:stretch>
        </p:blipFill>
        <p:spPr>
          <a:xfrm>
            <a:off x="892969" y="2965874"/>
            <a:ext cx="10058400" cy="619125"/>
          </a:xfrm>
          <a:prstGeom prst="rect">
            <a:avLst/>
          </a:prstGeom>
        </p:spPr>
      </p:pic>
      <p:pic>
        <p:nvPicPr>
          <p:cNvPr id="4" name="Picture 3"/>
          <p:cNvPicPr>
            <a:picLocks noChangeAspect="1"/>
          </p:cNvPicPr>
          <p:nvPr/>
        </p:nvPicPr>
        <p:blipFill>
          <a:blip r:embed="rId3"/>
          <a:stretch>
            <a:fillRect/>
          </a:stretch>
        </p:blipFill>
        <p:spPr>
          <a:xfrm>
            <a:off x="892969" y="4474978"/>
            <a:ext cx="10058400" cy="600075"/>
          </a:xfrm>
          <a:prstGeom prst="rect">
            <a:avLst/>
          </a:prstGeom>
        </p:spPr>
      </p:pic>
    </p:spTree>
    <p:extLst>
      <p:ext uri="{BB962C8B-B14F-4D97-AF65-F5344CB8AC3E}">
        <p14:creationId xmlns:p14="http://schemas.microsoft.com/office/powerpoint/2010/main" val="2279049687"/>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PERSISTENCEDATA" val="MMPROD_UIPERSISTENCEDATA"/>
  <p:tag name="MMPROD_UIDATA" val="&lt;database version=&quot;10.0&quot;&gt;&lt;object type=&quot;1&quot; unique_id=&quot;10001&quot;&gt;&lt;object type=&quot;2&quot; unique_id=&quot;10002&quot;&gt;&lt;object type=&quot;3&quot; unique_id=&quot;10003&quot;&gt;&lt;property id=&quot;20148&quot; value=&quot;5&quot;/&gt;&lt;property id=&quot;20300&quot; value=&quot;Slide 1 - &amp;quot;HBase: An Example of NoSQL Databases (III)&amp;quot;&quot;/&gt;&lt;property id=&quot;20307&quot; value=&quot;257&quot;/&gt;&lt;/object&gt;&lt;object type=&quot;3&quot; unique_id=&quot;10004&quot;&gt;&lt;property id=&quot;20148&quot; value=&quot;5&quot;/&gt;&lt;property id=&quot;20300&quot; value=&quot;Slide 2 - &amp;quot;Outline&amp;quot;&quot;/&gt;&lt;property id=&quot;20307&quot; value=&quot;258&quot;/&gt;&lt;/object&gt;&lt;object type=&quot;3&quot; unique_id=&quot;10006&quot;&gt;&lt;property id=&quot;20148&quot; value=&quot;5&quot;/&gt;&lt;property id=&quot;20300&quot; value=&quot;Slide 3 - &amp;quot;Introduction&amp;quot;&quot;/&gt;&lt;property id=&quot;20307&quot; value=&quot;259&quot;/&gt;&lt;/object&gt;&lt;object type=&quot;3&quot; unique_id=&quot;10007&quot;&gt;&lt;property id=&quot;20148&quot; value=&quot;5&quot;/&gt;&lt;property id=&quot;20300&quot; value=&quot;Slide 4 - &amp;quot;NoSQL databases&amp;quot;&quot;/&gt;&lt;property id=&quot;20307&quot; value=&quot;260&quot;/&gt;&lt;/object&gt;&lt;object type=&quot;3&quot; unique_id=&quot;10008&quot;&gt;&lt;property id=&quot;20148&quot; value=&quot;5&quot;/&gt;&lt;property id=&quot;20300&quot; value=&quot;Slide 5 - &amp;quot;HBase&amp;amp;#x09;&amp;quot;&quot;/&gt;&lt;property id=&quot;20307&quot; value=&quot;261&quot;/&gt;&lt;/object&gt;&lt;object type=&quot;3&quot; unique_id=&quot;10009&quot;&gt;&lt;property id=&quot;20148&quot; value=&quot;5&quot;/&gt;&lt;property id=&quot;20300&quot; value=&quot;Slide 6&quot;/&gt;&lt;property id=&quot;20307&quot; value=&quot;262&quot;/&gt;&lt;/object&gt;&lt;object type=&quot;3&quot; unique_id=&quot;10010&quot;&gt;&lt;property id=&quot;20148&quot; value=&quot;5&quot;/&gt;&lt;property id=&quot;20300&quot; value=&quot;Slide 7 - &amp;quot;HDFS and HBase&amp;quot;&quot;/&gt;&lt;property id=&quot;20307&quot; value=&quot;263&quot;/&gt;&lt;/object&gt;&lt;object type=&quot;3&quot; unique_id=&quot;10011&quot;&gt;&lt;property id=&quot;20148&quot; value=&quot;5&quot;/&gt;&lt;property id=&quot;20300&quot; value=&quot;Slide 8 - &amp;quot;Storage Mechanism in HBase&amp;quot;&quot;/&gt;&lt;property id=&quot;20307&quot; value=&quot;265&quot;/&gt;&lt;/object&gt;&lt;object type=&quot;3&quot; unique_id=&quot;10012&quot;&gt;&lt;property id=&quot;20148&quot; value=&quot;5&quot;/&gt;&lt;property id=&quot;20300&quot; value=&quot;Slide 9 - &amp;quot;Schema Example&amp;quot;&quot;/&gt;&lt;property id=&quot;20307&quot; value=&quot;267&quot;/&gt;&lt;/object&gt;&lt;object type=&quot;3&quot; unique_id=&quot;10013&quot;&gt;&lt;property id=&quot;20148&quot; value=&quot;5&quot;/&gt;&lt;property id=&quot;20300&quot; value=&quot;Slide 10 - &amp;quot;HBase v/s RDBMS&amp;quot;&quot;/&gt;&lt;property id=&quot;20307&quot; value=&quot;269&quot;/&gt;&lt;/object&gt;&lt;object type=&quot;3&quot; unique_id=&quot;10014&quot;&gt;&lt;property id=&quot;20148&quot; value=&quot;5&quot;/&gt;&lt;property id=&quot;20300&quot; value=&quot;Slide 11 - &amp;quot;Features of HBase&amp;quot;&quot;/&gt;&lt;property id=&quot;20307&quot; value=&quot;268&quot;/&gt;&lt;/object&gt;&lt;object type=&quot;3&quot; unique_id=&quot;10015&quot;&gt;&lt;property id=&quot;20148&quot; value=&quot;5&quot;/&gt;&lt;property id=&quot;20300&quot; value=&quot;Slide 12 - &amp;quot;HBase Architecture&amp;quot;&quot;/&gt;&lt;property id=&quot;20307&quot; value=&quot;270&quot;/&gt;&lt;/object&gt;&lt;object type=&quot;3&quot; unique_id=&quot;10016&quot;&gt;&lt;property id=&quot;20148&quot; value=&quot;5&quot;/&gt;&lt;property id=&quot;20300&quot; value=&quot;Slide 13&quot;/&gt;&lt;property id=&quot;20307&quot; value=&quot;271&quot;/&gt;&lt;/object&gt;&lt;object type=&quot;3&quot; unique_id=&quot;10017&quot;&gt;&lt;property id=&quot;20148&quot; value=&quot;5&quot;/&gt;&lt;property id=&quot;20300&quot; value=&quot;Slide 14 - &amp;quot;Master Server&amp;quot;&quot;/&gt;&lt;property id=&quot;20307&quot; value=&quot;272&quot;/&gt;&lt;/object&gt;&lt;object type=&quot;3&quot; unique_id=&quot;10018&quot;&gt;&lt;property id=&quot;20148&quot; value=&quot;5&quot;/&gt;&lt;property id=&quot;20300&quot; value=&quot;Slide 15 - &amp;quot;Regions&amp;quot;&quot;/&gt;&lt;property id=&quot;20307&quot; value=&quot;273&quot;/&gt;&lt;/object&gt;&lt;object type=&quot;3&quot; unique_id=&quot;10019&quot;&gt;&lt;property id=&quot;20148&quot; value=&quot;5&quot;/&gt;&lt;property id=&quot;20300&quot; value=&quot;Slide 16&quot;/&gt;&lt;property id=&quot;20307&quot; value=&quot;274&quot;/&gt;&lt;/object&gt;&lt;object type=&quot;3&quot; unique_id=&quot;10020&quot;&gt;&lt;property id=&quot;20148&quot; value=&quot;5&quot;/&gt;&lt;property id=&quot;20300&quot; value=&quot;Slide 18 - &amp;quot;Zookeeper&amp;quot;&quot;/&gt;&lt;property id=&quot;20307&quot; value=&quot;275&quot;/&gt;&lt;/object&gt;&lt;object type=&quot;3&quot; unique_id=&quot;10021&quot;&gt;&lt;property id=&quot;20148&quot; value=&quot;5&quot;/&gt;&lt;property id=&quot;20300&quot; value=&quot;Slide 19 - &amp;quot;INSTALLATION&amp;quot;&quot;/&gt;&lt;property id=&quot;20307&quot; value=&quot;276&quot;/&gt;&lt;/object&gt;&lt;object type=&quot;3&quot; unique_id=&quot;10025&quot;&gt;&lt;property id=&quot;20148&quot; value=&quot;5&quot;/&gt;&lt;property id=&quot;20300&quot; value=&quot;Slide 20 - &amp;quot;Installing JAVA&amp;quot;&quot;/&gt;&lt;property id=&quot;20307&quot; value=&quot;280&quot;/&gt;&lt;/object&gt;&lt;object type=&quot;3&quot; unique_id=&quot;10026&quot;&gt;&lt;property id=&quot;20148&quot; value=&quot;5&quot;/&gt;&lt;property id=&quot;20300&quot; value=&quot;Slide 21&quot;/&gt;&lt;property id=&quot;20307&quot; value=&quot;281&quot;/&gt;&lt;/object&gt;&lt;object type=&quot;3&quot; unique_id=&quot;10028&quot;&gt;&lt;property id=&quot;20148&quot; value=&quot;5&quot;/&gt;&lt;property id=&quot;20300&quot; value=&quot;Slide 22&quot;/&gt;&lt;property id=&quot;20307&quot; value=&quot;283&quot;/&gt;&lt;/object&gt;&lt;object type=&quot;3&quot; unique_id=&quot;10030&quot;&gt;&lt;property id=&quot;20148&quot; value=&quot;5&quot;/&gt;&lt;property id=&quot;20300&quot; value=&quot;Slide 27 - &amp;quot;Hadoop Download&amp;quot;&quot;/&gt;&lt;property id=&quot;20307&quot; value=&quot;285&quot;/&gt;&lt;/object&gt;&lt;object type=&quot;3&quot; unique_id=&quot;10031&quot;&gt;&lt;property id=&quot;20148&quot; value=&quot;5&quot;/&gt;&lt;property id=&quot;20300&quot; value=&quot;Slide 28&quot;/&gt;&lt;property id=&quot;20307&quot; value=&quot;286&quot;/&gt;&lt;/object&gt;&lt;object type=&quot;3&quot; unique_id=&quot;10032&quot;&gt;&lt;property id=&quot;20148&quot; value=&quot;5&quot;/&gt;&lt;property id=&quot;20300&quot; value=&quot;Slide 30 - &amp;quot;Installing Hadoop&amp;quot;&quot;/&gt;&lt;property id=&quot;20307&quot; value=&quot;287&quot;/&gt;&lt;/object&gt;&lt;object type=&quot;3&quot; unique_id=&quot;10706&quot;&gt;&lt;property id=&quot;20148&quot; value=&quot;5&quot;/&gt;&lt;property id=&quot;20300&quot; value=&quot;Slide 39 - &amp;quot;INSTALLING HBase&amp;quot;&quot;/&gt;&lt;property id=&quot;20307&quot; value=&quot;296&quot;/&gt;&lt;/object&gt;&lt;object type=&quot;3&quot; unique_id=&quot;10710&quot;&gt;&lt;property id=&quot;20148&quot; value=&quot;5&quot;/&gt;&lt;property id=&quot;20300&quot; value=&quot;Slide 43&quot;/&gt;&lt;property id=&quot;20307&quot; value=&quot;300&quot;/&gt;&lt;/object&gt;&lt;object type=&quot;3&quot; unique_id=&quot;10718&quot;&gt;&lt;property id=&quot;20148&quot; value=&quot;5&quot;/&gt;&lt;property id=&quot;20300&quot; value=&quot;Slide 44&quot;/&gt;&lt;property id=&quot;20307&quot; value=&quot;308&quot;/&gt;&lt;/object&gt;&lt;object type=&quot;3&quot; unique_id=&quot;11448&quot;&gt;&lt;property id=&quot;20148&quot; value=&quot;5&quot;/&gt;&lt;property id=&quot;20300&quot; value=&quot;Slide 45 - &amp;quot;HBase - Shell&amp;quot;&quot;/&gt;&lt;property id=&quot;20307&quot; value=&quot;310&quot;/&gt;&lt;/object&gt;&lt;object type=&quot;3&quot; unique_id=&quot;11449&quot;&gt;&lt;property id=&quot;20148&quot; value=&quot;5&quot;/&gt;&lt;property id=&quot;20300&quot; value=&quot;Slide 46&quot;/&gt;&lt;property id=&quot;20307&quot; value=&quot;311&quot;/&gt;&lt;/object&gt;&lt;object type=&quot;3&quot; unique_id=&quot;11450&quot;&gt;&lt;property id=&quot;20148&quot; value=&quot;5&quot;/&gt;&lt;property id=&quot;20300&quot; value=&quot;Slide 57&quot;/&gt;&lt;property id=&quot;20307&quot; value=&quot;312&quot;/&gt;&lt;/object&gt;&lt;object type=&quot;3&quot; unique_id=&quot;11451&quot;&gt;&lt;property id=&quot;20148&quot; value=&quot;5&quot;/&gt;&lt;property id=&quot;20300&quot; value=&quot;Slide 51&quot;/&gt;&lt;property id=&quot;20307&quot; value=&quot;313&quot;/&gt;&lt;/object&gt;&lt;object type=&quot;3&quot; unique_id=&quot;11452&quot;&gt;&lt;property id=&quot;20148&quot; value=&quot;5&quot;/&gt;&lt;property id=&quot;20300&quot; value=&quot;Slide 52&quot;/&gt;&lt;property id=&quot;20307&quot; value=&quot;314&quot;/&gt;&lt;/object&gt;&lt;object type=&quot;3&quot; unique_id=&quot;11453&quot;&gt;&lt;property id=&quot;20148&quot; value=&quot;5&quot;/&gt;&lt;property id=&quot;20300&quot; value=&quot;Slide 53&quot;/&gt;&lt;property id=&quot;20307&quot; value=&quot;315&quot;/&gt;&lt;/object&gt;&lt;object type=&quot;3&quot; unique_id=&quot;11454&quot;&gt;&lt;property id=&quot;20148&quot; value=&quot;5&quot;/&gt;&lt;property id=&quot;20300&quot; value=&quot;Slide 54&quot;/&gt;&lt;property id=&quot;20307&quot; value=&quot;316&quot;/&gt;&lt;/object&gt;&lt;object type=&quot;3&quot; unique_id=&quot;11935&quot;&gt;&lt;property id=&quot;20148&quot; value=&quot;5&quot;/&gt;&lt;property id=&quot;20300&quot; value=&quot;Slide 55&quot;/&gt;&lt;property id=&quot;20307&quot; value=&quot;317&quot;/&gt;&lt;/object&gt;&lt;object type=&quot;3&quot; unique_id=&quot;13115&quot;&gt;&lt;property id=&quot;20148&quot; value=&quot;5&quot;/&gt;&lt;property id=&quot;20300&quot; value=&quot;Slide 47&quot;/&gt;&lt;property id=&quot;20307&quot; value=&quot;320&quot;/&gt;&lt;/object&gt;&lt;object type=&quot;3&quot; unique_id=&quot;13116&quot;&gt;&lt;property id=&quot;20148&quot; value=&quot;5&quot;/&gt;&lt;property id=&quot;20300&quot; value=&quot;Slide 48&quot;/&gt;&lt;property id=&quot;20307&quot; value=&quot;322&quot;/&gt;&lt;/object&gt;&lt;object type=&quot;3&quot; unique_id=&quot;13117&quot;&gt;&lt;property id=&quot;20148&quot; value=&quot;5&quot;/&gt;&lt;property id=&quot;20300&quot; value=&quot;Slide 49&quot;/&gt;&lt;property id=&quot;20307&quot; value=&quot;323&quot;/&gt;&lt;/object&gt;&lt;object type=&quot;3&quot; unique_id=&quot;13118&quot;&gt;&lt;property id=&quot;20148&quot; value=&quot;5&quot;/&gt;&lt;property id=&quot;20300&quot; value=&quot;Slide 50&quot;/&gt;&lt;property id=&quot;20307&quot; value=&quot;324&quot;/&gt;&lt;/object&gt;&lt;object type=&quot;3&quot; unique_id=&quot;13119&quot;&gt;&lt;property id=&quot;20148&quot; value=&quot;5&quot;/&gt;&lt;property id=&quot;20300&quot; value=&quot;Slide 56 - &amp;quot;HBase - Admin API&amp;quot;&quot;/&gt;&lt;property id=&quot;20307&quot; value=&quot;319&quot;/&gt;&lt;/object&gt;&lt;object type=&quot;3&quot; unique_id=&quot;13120&quot;&gt;&lt;property id=&quot;20148&quot; value=&quot;5&quot;/&gt;&lt;property id=&quot;20300&quot; value=&quot;Slide 58&quot;/&gt;&lt;property id=&quot;20307&quot; value=&quot;325&quot;/&gt;&lt;/object&gt;&lt;object type=&quot;3&quot; unique_id=&quot;13121&quot;&gt;&lt;property id=&quot;20148&quot; value=&quot;5&quot;/&gt;&lt;property id=&quot;20300&quot; value=&quot;Slide 59&quot;/&gt;&lt;property id=&quot;20307&quot; value=&quot;326&quot;/&gt;&lt;/object&gt;&lt;object type=&quot;3&quot; unique_id=&quot;13122&quot;&gt;&lt;property id=&quot;20148&quot; value=&quot;5&quot;/&gt;&lt;property id=&quot;20300&quot; value=&quot;Slide 60 - &amp;quot;TABLE OPERATIONS&amp;quot;&quot;/&gt;&lt;property id=&quot;20307&quot; value=&quot;327&quot;/&gt;&lt;/object&gt;&lt;object type=&quot;3&quot; unique_id=&quot;13123&quot;&gt;&lt;property id=&quot;20148&quot; value=&quot;5&quot;/&gt;&lt;property id=&quot;20300&quot; value=&quot;Slide 61&quot;/&gt;&lt;property id=&quot;20307&quot; value=&quot;328&quot;/&gt;&lt;/object&gt;&lt;object type=&quot;3&quot; unique_id=&quot;13124&quot;&gt;&lt;property id=&quot;20148&quot; value=&quot;5&quot;/&gt;&lt;property id=&quot;20300&quot; value=&quot;Slide 62&quot;/&gt;&lt;property id=&quot;20307&quot; value=&quot;329&quot;/&gt;&lt;/object&gt;&lt;object type=&quot;3&quot; unique_id=&quot;14180&quot;&gt;&lt;property id=&quot;20148&quot; value=&quot;5&quot;/&gt;&lt;property id=&quot;20300&quot; value=&quot;Slide 63&quot;/&gt;&lt;property id=&quot;20307&quot; value=&quot;335&quot;/&gt;&lt;/object&gt;&lt;object type=&quot;3&quot; unique_id=&quot;14184&quot;&gt;&lt;property id=&quot;20148&quot; value=&quot;5&quot;/&gt;&lt;property id=&quot;20300&quot; value=&quot;Slide 64&quot;/&gt;&lt;property id=&quot;20307&quot; value=&quot;339&quot;/&gt;&lt;/object&gt;&lt;object type=&quot;3&quot; unique_id=&quot;14185&quot;&gt;&lt;property id=&quot;20148&quot; value=&quot;5&quot;/&gt;&lt;property id=&quot;20300&quot; value=&quot;Slide 66&quot;/&gt;&lt;property id=&quot;20307&quot; value=&quot;338&quot;/&gt;&lt;/object&gt;&lt;object type=&quot;3&quot; unique_id=&quot;14429&quot;&gt;&lt;property id=&quot;20148&quot; value=&quot;5&quot;/&gt;&lt;property id=&quot;20300&quot; value=&quot;Slide 65&quot;/&gt;&lt;property id=&quot;20307&quot; value=&quot;340&quot;/&gt;&lt;/object&gt;&lt;object type=&quot;3&quot; unique_id=&quot;15168&quot;&gt;&lt;property id=&quot;20148&quot; value=&quot;5&quot;/&gt;&lt;property id=&quot;20300&quot; value=&quot;Slide 67&quot;/&gt;&lt;property id=&quot;20307&quot; value=&quot;341&quot;/&gt;&lt;/object&gt;&lt;object type=&quot;3&quot; unique_id=&quot;15173&quot;&gt;&lt;property id=&quot;20148&quot; value=&quot;5&quot;/&gt;&lt;property id=&quot;20300&quot; value=&quot;Slide 68&quot;/&gt;&lt;property id=&quot;20307&quot; value=&quot;347&quot;/&gt;&lt;/object&gt;&lt;object type=&quot;3&quot; unique_id=&quot;15174&quot;&gt;&lt;property id=&quot;20148&quot; value=&quot;5&quot;/&gt;&lt;property id=&quot;20300&quot; value=&quot;Slide 69&quot;/&gt;&lt;property id=&quot;20307&quot; value=&quot;346&quot;/&gt;&lt;/object&gt;&lt;object type=&quot;3&quot; unique_id=&quot;16536&quot;&gt;&lt;property id=&quot;20148&quot; value=&quot;5&quot;/&gt;&lt;property id=&quot;20300&quot; value=&quot;Slide 70&quot;/&gt;&lt;property id=&quot;20307&quot; value=&quot;352&quot;/&gt;&lt;/object&gt;&lt;object type=&quot;3&quot; unique_id=&quot;16537&quot;&gt;&lt;property id=&quot;20148&quot; value=&quot;5&quot;/&gt;&lt;property id=&quot;20300&quot; value=&quot;Slide 72&quot;/&gt;&lt;property id=&quot;20307&quot; value=&quot;353&quot;/&gt;&lt;/object&gt;&lt;object type=&quot;3&quot; unique_id=&quot;16538&quot;&gt;&lt;property id=&quot;20148&quot; value=&quot;5&quot;/&gt;&lt;property id=&quot;20300&quot; value=&quot;Slide 73&quot;/&gt;&lt;property id=&quot;20307&quot; value=&quot;354&quot;/&gt;&lt;/object&gt;&lt;object type=&quot;3&quot; unique_id=&quot;16539&quot;&gt;&lt;property id=&quot;20148&quot; value=&quot;5&quot;/&gt;&lt;property id=&quot;20300&quot; value=&quot;Slide 74&quot;/&gt;&lt;property id=&quot;20307&quot; value=&quot;355&quot;/&gt;&lt;/object&gt;&lt;object type=&quot;3&quot; unique_id=&quot;16540&quot;&gt;&lt;property id=&quot;20148&quot; value=&quot;5&quot;/&gt;&lt;property id=&quot;20300&quot; value=&quot;Slide 75&quot;/&gt;&lt;property id=&quot;20307&quot; value=&quot;356&quot;/&gt;&lt;/object&gt;&lt;object type=&quot;3&quot; unique_id=&quot;16541&quot;&gt;&lt;property id=&quot;20148&quot; value=&quot;5&quot;/&gt;&lt;property id=&quot;20300&quot; value=&quot;Slide 76&quot;/&gt;&lt;property id=&quot;20307&quot; value=&quot;357&quot;/&gt;&lt;/object&gt;&lt;object type=&quot;3&quot; unique_id=&quot;16542&quot;&gt;&lt;property id=&quot;20148&quot; value=&quot;5&quot;/&gt;&lt;property id=&quot;20300&quot; value=&quot;Slide 77&quot;/&gt;&lt;property id=&quot;20307&quot; value=&quot;358&quot;/&gt;&lt;/object&gt;&lt;object type=&quot;3&quot; unique_id=&quot;17343&quot;&gt;&lt;property id=&quot;20148&quot; value=&quot;5&quot;/&gt;&lt;property id=&quot;20300&quot; value=&quot;Slide 71&quot;/&gt;&lt;property id=&quot;20307&quot; value=&quot;364&quot;/&gt;&lt;/object&gt;&lt;object type=&quot;3&quot; unique_id=&quot;17344&quot;&gt;&lt;property id=&quot;20148&quot; value=&quot;5&quot;/&gt;&lt;property id=&quot;20300&quot; value=&quot;Slide 78&quot;/&gt;&lt;property id=&quot;20307&quot; value=&quot;360&quot;/&gt;&lt;/object&gt;&lt;object type=&quot;3&quot; unique_id=&quot;17348&quot;&gt;&lt;property id=&quot;20148&quot; value=&quot;5&quot;/&gt;&lt;property id=&quot;20300&quot; value=&quot;Slide 80&quot;/&gt;&lt;property id=&quot;20307&quot; value=&quot;363&quot;/&gt;&lt;/object&gt;&lt;object type=&quot;3&quot; unique_id=&quot;19681&quot;&gt;&lt;property id=&quot;20148&quot; value=&quot;5&quot;/&gt;&lt;property id=&quot;20300&quot; value=&quot;Slide 79&quot;/&gt;&lt;property id=&quot;20307&quot; value=&quot;365&quot;/&gt;&lt;/object&gt;&lt;object type=&quot;3&quot; unique_id=&quot;19682&quot;&gt;&lt;property id=&quot;20148&quot; value=&quot;5&quot;/&gt;&lt;property id=&quot;20300&quot; value=&quot;Slide 81&quot;/&gt;&lt;property id=&quot;20307&quot; value=&quot;366&quot;/&gt;&lt;/object&gt;&lt;object type=&quot;3&quot; unique_id=&quot;19683&quot;&gt;&lt;property id=&quot;20148&quot; value=&quot;5&quot;/&gt;&lt;property id=&quot;20300&quot; value=&quot;Slide 82 - &amp;quot;DATA OPERATIONS&amp;quot;&quot;/&gt;&lt;property id=&quot;20307&quot; value=&quot;384&quot;/&gt;&lt;/object&gt;&lt;object type=&quot;3&quot; unique_id=&quot;19684&quot;&gt;&lt;property id=&quot;20148&quot; value=&quot;5&quot;/&gt;&lt;property id=&quot;20300&quot; value=&quot;Slide 83&quot;/&gt;&lt;property id=&quot;20307&quot; value=&quot;367&quot;/&gt;&lt;/object&gt;&lt;object type=&quot;3&quot; unique_id=&quot;19685&quot;&gt;&lt;property id=&quot;20148&quot; value=&quot;5&quot;/&gt;&lt;property id=&quot;20300&quot; value=&quot;Slide 84&quot;/&gt;&lt;property id=&quot;20307&quot; value=&quot;368&quot;/&gt;&lt;/object&gt;&lt;object type=&quot;3&quot; unique_id=&quot;19686&quot;&gt;&lt;property id=&quot;20148&quot; value=&quot;5&quot;/&gt;&lt;property id=&quot;20300&quot; value=&quot;Slide 85&quot;/&gt;&lt;property id=&quot;20307&quot; value=&quot;369&quot;/&gt;&lt;/object&gt;&lt;object type=&quot;3&quot; unique_id=&quot;19687&quot;&gt;&lt;property id=&quot;20148&quot; value=&quot;5&quot;/&gt;&lt;property id=&quot;20300&quot; value=&quot;Slide 86&quot;/&gt;&lt;property id=&quot;20307&quot; value=&quot;371&quot;/&gt;&lt;/object&gt;&lt;object type=&quot;3&quot; unique_id=&quot;19688&quot;&gt;&lt;property id=&quot;20148&quot; value=&quot;5&quot;/&gt;&lt;property id=&quot;20300&quot; value=&quot;Slide 87&quot;/&gt;&lt;property id=&quot;20307&quot; value=&quot;370&quot;/&gt;&lt;/object&gt;&lt;object type=&quot;3&quot; unique_id=&quot;19689&quot;&gt;&lt;property id=&quot;20148&quot; value=&quot;5&quot;/&gt;&lt;property id=&quot;20300&quot; value=&quot;Slide 88&quot;/&gt;&lt;property id=&quot;20307&quot; value=&quot;373&quot;/&gt;&lt;/object&gt;&lt;object type=&quot;3&quot; unique_id=&quot;19690&quot;&gt;&lt;property id=&quot;20148&quot; value=&quot;5&quot;/&gt;&lt;property id=&quot;20300&quot; value=&quot;Slide 89&quot;/&gt;&lt;property id=&quot;20307&quot; value=&quot;372&quot;/&gt;&lt;/object&gt;&lt;object type=&quot;3&quot; unique_id=&quot;19691&quot;&gt;&lt;property id=&quot;20148&quot; value=&quot;5&quot;/&gt;&lt;property id=&quot;20300&quot; value=&quot;Slide 90&quot;/&gt;&lt;property id=&quot;20307&quot; value=&quot;374&quot;/&gt;&lt;/object&gt;&lt;object type=&quot;3&quot; unique_id=&quot;19692&quot;&gt;&lt;property id=&quot;20148&quot; value=&quot;5&quot;/&gt;&lt;property id=&quot;20300&quot; value=&quot;Slide 91&quot;/&gt;&lt;property id=&quot;20307&quot; value=&quot;375&quot;/&gt;&lt;/object&gt;&lt;object type=&quot;3&quot; unique_id=&quot;19693&quot;&gt;&lt;property id=&quot;20148&quot; value=&quot;5&quot;/&gt;&lt;property id=&quot;20300&quot; value=&quot;Slide 92&quot;/&gt;&lt;property id=&quot;20307&quot; value=&quot;376&quot;/&gt;&lt;/object&gt;&lt;object type=&quot;3&quot; unique_id=&quot;19694&quot;&gt;&lt;property id=&quot;20148&quot; value=&quot;5&quot;/&gt;&lt;property id=&quot;20300&quot; value=&quot;Slide 93&quot;/&gt;&lt;property id=&quot;20307&quot; value=&quot;377&quot;/&gt;&lt;/object&gt;&lt;object type=&quot;3&quot; unique_id=&quot;19695&quot;&gt;&lt;property id=&quot;20148&quot; value=&quot;5&quot;/&gt;&lt;property id=&quot;20300&quot; value=&quot;Slide 94&quot;/&gt;&lt;property id=&quot;20307&quot; value=&quot;378&quot;/&gt;&lt;/object&gt;&lt;object type=&quot;3&quot; unique_id=&quot;19696&quot;&gt;&lt;property id=&quot;20148&quot; value=&quot;5&quot;/&gt;&lt;property id=&quot;20300&quot; value=&quot;Slide 95&quot;/&gt;&lt;property id=&quot;20307&quot; value=&quot;379&quot;/&gt;&lt;/object&gt;&lt;object type=&quot;3&quot; unique_id=&quot;19697&quot;&gt;&lt;property id=&quot;20148&quot; value=&quot;5&quot;/&gt;&lt;property id=&quot;20300&quot; value=&quot;Slide 96 - &amp;quot;SECURITY&amp;quot;&quot;/&gt;&lt;property id=&quot;20307&quot; value=&quot;380&quot;/&gt;&lt;/object&gt;&lt;object type=&quot;3&quot; unique_id=&quot;19698&quot;&gt;&lt;property id=&quot;20148&quot; value=&quot;5&quot;/&gt;&lt;property id=&quot;20300&quot; value=&quot;Slide 97&quot;/&gt;&lt;property id=&quot;20307&quot; value=&quot;381&quot;/&gt;&lt;/object&gt;&lt;object type=&quot;3&quot; unique_id=&quot;19699&quot;&gt;&lt;property id=&quot;20148&quot; value=&quot;5&quot;/&gt;&lt;property id=&quot;20300&quot; value=&quot;Slide 98&quot;/&gt;&lt;property id=&quot;20307&quot; value=&quot;382&quot;/&gt;&lt;/object&gt;&lt;object type=&quot;3&quot; unique_id=&quot;19700&quot;&gt;&lt;property id=&quot;20148&quot; value=&quot;5&quot;/&gt;&lt;property id=&quot;20300&quot; value=&quot;Slide 99&quot;/&gt;&lt;property id=&quot;20307&quot; value=&quot;383&quot;/&gt;&lt;/object&gt;&lt;object type=&quot;3&quot; unique_id=&quot;20563&quot;&gt;&lt;property id=&quot;20148&quot; value=&quot;5&quot;/&gt;&lt;property id=&quot;20300&quot; value=&quot;Slide 17&quot;/&gt;&lt;property id=&quot;20307&quot; value=&quot;385&quot;/&gt;&lt;/object&gt;&lt;object type=&quot;3&quot; unique_id=&quot;30181&quot;&gt;&lt;property id=&quot;20148&quot; value=&quot;5&quot;/&gt;&lt;property id=&quot;20300&quot; value=&quot;Slide 23&quot;/&gt;&lt;property id=&quot;20307&quot; value=&quot;386&quot;/&gt;&lt;/object&gt;&lt;object type=&quot;3&quot; unique_id=&quot;30182&quot;&gt;&lt;property id=&quot;20148&quot; value=&quot;5&quot;/&gt;&lt;property id=&quot;20300&quot; value=&quot;Slide 24&quot;/&gt;&lt;property id=&quot;20307&quot; value=&quot;387&quot;/&gt;&lt;/object&gt;&lt;object type=&quot;3&quot; unique_id=&quot;30183&quot;&gt;&lt;property id=&quot;20148&quot; value=&quot;5&quot;/&gt;&lt;property id=&quot;20300&quot; value=&quot;Slide 25&quot;/&gt;&lt;property id=&quot;20307&quot; value=&quot;388&quot;/&gt;&lt;/object&gt;&lt;object type=&quot;3&quot; unique_id=&quot;30184&quot;&gt;&lt;property id=&quot;20148&quot; value=&quot;5&quot;/&gt;&lt;property id=&quot;20300&quot; value=&quot;Slide 26&quot;/&gt;&lt;property id=&quot;20307&quot; value=&quot;389&quot;/&gt;&lt;/object&gt;&lt;object type=&quot;3&quot; unique_id=&quot;30185&quot;&gt;&lt;property id=&quot;20148&quot; value=&quot;5&quot;/&gt;&lt;property id=&quot;20300&quot; value=&quot;Slide 29&quot;/&gt;&lt;property id=&quot;20307&quot; value=&quot;391&quot;/&gt;&lt;/object&gt;&lt;object type=&quot;3&quot; unique_id=&quot;31135&quot;&gt;&lt;property id=&quot;20148&quot; value=&quot;5&quot;/&gt;&lt;property id=&quot;20300&quot; value=&quot;Slide 31&quot;/&gt;&lt;property id=&quot;20307&quot; value=&quot;392&quot;/&gt;&lt;/object&gt;&lt;object type=&quot;3&quot; unique_id=&quot;31136&quot;&gt;&lt;property id=&quot;20148&quot; value=&quot;5&quot;/&gt;&lt;property id=&quot;20300&quot; value=&quot;Slide 32&quot;/&gt;&lt;property id=&quot;20307&quot; value=&quot;393&quot;/&gt;&lt;/object&gt;&lt;object type=&quot;3&quot; unique_id=&quot;31993&quot;&gt;&lt;property id=&quot;20148&quot; value=&quot;5&quot;/&gt;&lt;property id=&quot;20300&quot; value=&quot;Slide 33&quot;/&gt;&lt;property id=&quot;20307&quot; value=&quot;394&quot;/&gt;&lt;/object&gt;&lt;object type=&quot;3&quot; unique_id=&quot;31994&quot;&gt;&lt;property id=&quot;20148&quot; value=&quot;5&quot;/&gt;&lt;property id=&quot;20300&quot; value=&quot;Slide 34&quot;/&gt;&lt;property id=&quot;20307&quot; value=&quot;395&quot;/&gt;&lt;/object&gt;&lt;object type=&quot;3&quot; unique_id=&quot;31995&quot;&gt;&lt;property id=&quot;20148&quot; value=&quot;5&quot;/&gt;&lt;property id=&quot;20300&quot; value=&quot;Slide 35&quot;/&gt;&lt;property id=&quot;20307&quot; value=&quot;396&quot;/&gt;&lt;/object&gt;&lt;object type=&quot;3&quot; unique_id=&quot;31996&quot;&gt;&lt;property id=&quot;20148&quot; value=&quot;5&quot;/&gt;&lt;property id=&quot;20300&quot; value=&quot;Slide 36&quot;/&gt;&lt;property id=&quot;20307&quot; value=&quot;397&quot;/&gt;&lt;/object&gt;&lt;object type=&quot;3&quot; unique_id=&quot;31997&quot;&gt;&lt;property id=&quot;20148&quot; value=&quot;5&quot;/&gt;&lt;property id=&quot;20300&quot; value=&quot;Slide 37&quot;/&gt;&lt;property id=&quot;20307&quot; value=&quot;398&quot;/&gt;&lt;/object&gt;&lt;object type=&quot;3&quot; unique_id=&quot;31998&quot;&gt;&lt;property id=&quot;20148&quot; value=&quot;5&quot;/&gt;&lt;property id=&quot;20300&quot; value=&quot;Slide 38&quot;/&gt;&lt;property id=&quot;20307&quot; value=&quot;399&quot;/&gt;&lt;/object&gt;&lt;object type=&quot;3&quot; unique_id=&quot;32564&quot;&gt;&lt;property id=&quot;20148&quot; value=&quot;5&quot;/&gt;&lt;property id=&quot;20300&quot; value=&quot;Slide 40&quot;/&gt;&lt;property id=&quot;20307&quot; value=&quot;400&quot;/&gt;&lt;/object&gt;&lt;object type=&quot;3&quot; unique_id=&quot;32565&quot;&gt;&lt;property id=&quot;20148&quot; value=&quot;5&quot;/&gt;&lt;property id=&quot;20300&quot; value=&quot;Slide 41&quot;/&gt;&lt;property id=&quot;20307&quot; value=&quot;401&quot;/&gt;&lt;/object&gt;&lt;object type=&quot;3&quot; unique_id=&quot;33011&quot;&gt;&lt;property id=&quot;20148&quot; value=&quot;5&quot;/&gt;&lt;property id=&quot;20300&quot; value=&quot;Slide 42&quot;/&gt;&lt;property id=&quot;20307&quot; value=&quot;402&quot;/&gt;&lt;/object&gt;&lt;/object&gt;&lt;object type=&quot;8&quot; unique_id=&quot;10074&quot;&gt;&lt;/object&gt;&lt;/object&gt;&lt;/database&gt;"/>
  <p:tag name="SECTOMILLISECCONVERTED" val="1"/>
</p:tagLst>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8457</TotalTime>
  <Words>4866</Words>
  <Application>Microsoft Office PowerPoint</Application>
  <PresentationFormat>Widescreen</PresentationFormat>
  <Paragraphs>518</Paragraphs>
  <Slides>99</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99</vt:i4>
      </vt:variant>
    </vt:vector>
  </HeadingPairs>
  <TitlesOfParts>
    <vt:vector size="109" baseType="lpstr">
      <vt:lpstr>Arial</vt:lpstr>
      <vt:lpstr>Calibri</vt:lpstr>
      <vt:lpstr>Calibri Light</vt:lpstr>
      <vt:lpstr>Helvetica Light</vt:lpstr>
      <vt:lpstr>Helvetica Neue</vt:lpstr>
      <vt:lpstr>Times New Roman</vt:lpstr>
      <vt:lpstr>Verdana</vt:lpstr>
      <vt:lpstr>Wingdings</vt:lpstr>
      <vt:lpstr>Office Theme</vt:lpstr>
      <vt:lpstr>White</vt:lpstr>
      <vt:lpstr>HBase: An Example of NoSQL Databases (III)</vt:lpstr>
      <vt:lpstr>Outline</vt:lpstr>
      <vt:lpstr>Introduction</vt:lpstr>
      <vt:lpstr>NoSQL databases</vt:lpstr>
      <vt:lpstr>HBase </vt:lpstr>
      <vt:lpstr>PowerPoint Presentation</vt:lpstr>
      <vt:lpstr>HDFS and HBase</vt:lpstr>
      <vt:lpstr>Storage Mechanism in HBase</vt:lpstr>
      <vt:lpstr>Schema Example</vt:lpstr>
      <vt:lpstr>HBase v/s RDBMS</vt:lpstr>
      <vt:lpstr>Features of HBase</vt:lpstr>
      <vt:lpstr>HBase Architecture</vt:lpstr>
      <vt:lpstr>PowerPoint Presentation</vt:lpstr>
      <vt:lpstr>Master Server</vt:lpstr>
      <vt:lpstr>Regions</vt:lpstr>
      <vt:lpstr>PowerPoint Presentation</vt:lpstr>
      <vt:lpstr>PowerPoint Presentation</vt:lpstr>
      <vt:lpstr>Zookeeper</vt:lpstr>
      <vt:lpstr>INSTALLATION</vt:lpstr>
      <vt:lpstr>Installing JAVA</vt:lpstr>
      <vt:lpstr>PowerPoint Presentation</vt:lpstr>
      <vt:lpstr>PowerPoint Presentation</vt:lpstr>
      <vt:lpstr>PowerPoint Presentation</vt:lpstr>
      <vt:lpstr>PowerPoint Presentation</vt:lpstr>
      <vt:lpstr>PowerPoint Presentation</vt:lpstr>
      <vt:lpstr>PowerPoint Presentation</vt:lpstr>
      <vt:lpstr>Hadoop Download</vt:lpstr>
      <vt:lpstr>PowerPoint Presentation</vt:lpstr>
      <vt:lpstr>PowerPoint Presentation</vt:lpstr>
      <vt:lpstr>Installing Hadoop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INSTALLING HBase</vt:lpstr>
      <vt:lpstr>PowerPoint Presentation</vt:lpstr>
      <vt:lpstr>PowerPoint Presentation</vt:lpstr>
      <vt:lpstr>PowerPoint Presentation</vt:lpstr>
      <vt:lpstr>PowerPoint Presentation</vt:lpstr>
      <vt:lpstr>PowerPoint Presentation</vt:lpstr>
      <vt:lpstr>HBase - Shell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HBase - Admin API</vt:lpstr>
      <vt:lpstr>PowerPoint Presentation</vt:lpstr>
      <vt:lpstr>PowerPoint Presentation</vt:lpstr>
      <vt:lpstr>PowerPoint Presentation</vt:lpstr>
      <vt:lpstr>TABLE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SECURITY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 An Example of NoSQL Databases (II)</dc:title>
  <dc:creator>Ajay Saini</dc:creator>
  <cp:lastModifiedBy>Saini, Ajay Kumar</cp:lastModifiedBy>
  <cp:revision>162</cp:revision>
  <dcterms:created xsi:type="dcterms:W3CDTF">2017-05-18T04:23:02Z</dcterms:created>
  <dcterms:modified xsi:type="dcterms:W3CDTF">2017-08-21T23:45:17Z</dcterms:modified>
</cp:coreProperties>
</file>