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62" r:id="rId2"/>
    <p:sldId id="452" r:id="rId3"/>
    <p:sldId id="346" r:id="rId4"/>
    <p:sldId id="475" r:id="rId5"/>
    <p:sldId id="263" r:id="rId6"/>
    <p:sldId id="264" r:id="rId7"/>
    <p:sldId id="266" r:id="rId8"/>
    <p:sldId id="268" r:id="rId9"/>
    <p:sldId id="347" r:id="rId10"/>
    <p:sldId id="349" r:id="rId11"/>
    <p:sldId id="350" r:id="rId12"/>
    <p:sldId id="476" r:id="rId13"/>
    <p:sldId id="351" r:id="rId14"/>
    <p:sldId id="354" r:id="rId15"/>
    <p:sldId id="357" r:id="rId16"/>
    <p:sldId id="358" r:id="rId17"/>
    <p:sldId id="359" r:id="rId18"/>
    <p:sldId id="360" r:id="rId19"/>
    <p:sldId id="363" r:id="rId20"/>
    <p:sldId id="355" r:id="rId21"/>
    <p:sldId id="356" r:id="rId22"/>
    <p:sldId id="440" r:id="rId23"/>
    <p:sldId id="441" r:id="rId24"/>
    <p:sldId id="442" r:id="rId25"/>
    <p:sldId id="348" r:id="rId26"/>
    <p:sldId id="364" r:id="rId27"/>
    <p:sldId id="367" r:id="rId28"/>
    <p:sldId id="368" r:id="rId29"/>
    <p:sldId id="369" r:id="rId30"/>
    <p:sldId id="370" r:id="rId31"/>
    <p:sldId id="371" r:id="rId32"/>
    <p:sldId id="372" r:id="rId33"/>
    <p:sldId id="434" r:id="rId34"/>
    <p:sldId id="382" r:id="rId35"/>
    <p:sldId id="373" r:id="rId36"/>
    <p:sldId id="374" r:id="rId37"/>
    <p:sldId id="477" r:id="rId38"/>
    <p:sldId id="375" r:id="rId39"/>
    <p:sldId id="378" r:id="rId40"/>
    <p:sldId id="379" r:id="rId41"/>
    <p:sldId id="380" r:id="rId42"/>
    <p:sldId id="381" r:id="rId43"/>
    <p:sldId id="365" r:id="rId44"/>
    <p:sldId id="366" r:id="rId45"/>
    <p:sldId id="362" r:id="rId46"/>
    <p:sldId id="393" r:id="rId47"/>
    <p:sldId id="394" r:id="rId48"/>
    <p:sldId id="395" r:id="rId49"/>
    <p:sldId id="400" r:id="rId50"/>
    <p:sldId id="401" r:id="rId51"/>
    <p:sldId id="402" r:id="rId52"/>
    <p:sldId id="403" r:id="rId53"/>
    <p:sldId id="404" r:id="rId5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88" autoAdjust="0"/>
  </p:normalViewPr>
  <p:slideViewPr>
    <p:cSldViewPr snapToGrid="0">
      <p:cViewPr varScale="1">
        <p:scale>
          <a:sx n="57" d="100"/>
          <a:sy n="57" d="100"/>
        </p:scale>
        <p:origin x="1507"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9100437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56575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846107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204976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1585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00422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3433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88865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895377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Collection=table</a:t>
            </a:r>
            <a:r>
              <a:rPr lang="en-US" altLang="zh-CN" baseline="0" dirty="0" smtClean="0"/>
              <a:t> in RDB</a:t>
            </a:r>
            <a:r>
              <a:rPr lang="en-US" altLang="zh-CN" dirty="0" smtClean="0"/>
              <a:t>, document=record in RDB</a:t>
            </a:r>
            <a:endParaRPr lang="zh-CN" altLang="en-US" dirty="0"/>
          </a:p>
        </p:txBody>
      </p:sp>
    </p:spTree>
    <p:extLst>
      <p:ext uri="{BB962C8B-B14F-4D97-AF65-F5344CB8AC3E}">
        <p14:creationId xmlns:p14="http://schemas.microsoft.com/office/powerpoint/2010/main" val="3459442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0393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24896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71841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200" b="0" i="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40924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200" b="0" i="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32823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200" b="0" i="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7905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sz="2200" dirty="0" smtClean="0">
                <a:effectLst/>
                <a:latin typeface="Helvetica Neue"/>
                <a:ea typeface="Helvetica Neue"/>
                <a:cs typeface="Helvetica Neue"/>
                <a:sym typeface="Helvetica Neue"/>
              </a:rPr>
              <a:t>Do not miss</a:t>
            </a:r>
            <a:r>
              <a:rPr lang="en-US" altLang="zh-CN" sz="2200" baseline="0" dirty="0" smtClean="0">
                <a:effectLst/>
                <a:latin typeface="Helvetica Neue"/>
                <a:ea typeface="Helvetica Neue"/>
                <a:cs typeface="Helvetica Neue"/>
                <a:sym typeface="Helvetica Neue"/>
              </a:rPr>
              <a:t> </a:t>
            </a:r>
            <a:r>
              <a:rPr lang="en-US" altLang="zh-CN" sz="2200" baseline="0" dirty="0" err="1" smtClean="0">
                <a:effectLst/>
                <a:latin typeface="Helvetica Neue"/>
                <a:ea typeface="Helvetica Neue"/>
                <a:cs typeface="Helvetica Neue"/>
                <a:sym typeface="Helvetica Neue"/>
              </a:rPr>
              <a:t>pa’renthesis</a:t>
            </a:r>
            <a:r>
              <a:rPr lang="en-US" altLang="zh-CN" sz="2200" baseline="0" dirty="0" smtClean="0">
                <a:effectLst/>
                <a:latin typeface="Helvetica Neue"/>
                <a:ea typeface="Helvetica Neue"/>
                <a:cs typeface="Helvetica Neue"/>
                <a:sym typeface="Helvetica Neue"/>
              </a:rPr>
              <a:t> </a:t>
            </a:r>
            <a:r>
              <a:rPr lang="en-US" altLang="zh-CN" sz="2200" baseline="0" dirty="0" smtClean="0">
                <a:effectLst/>
                <a:latin typeface="Helvetica Neue"/>
                <a:ea typeface="Helvetica Neue"/>
                <a:cs typeface="Helvetica Neue"/>
                <a:sym typeface="Helvetica Neue"/>
              </a:rPr>
              <a:t>here</a:t>
            </a:r>
            <a:r>
              <a:rPr lang="en-US" altLang="zh-CN" sz="2200" baseline="0" dirty="0" smtClean="0">
                <a:effectLst/>
                <a:latin typeface="Helvetica Neue"/>
                <a:ea typeface="Helvetica Neue"/>
                <a:cs typeface="Helvetica Neue"/>
                <a:sym typeface="Helvetica Neue"/>
              </a:rPr>
              <a:t>! </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6977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CN" sz="2200" dirty="0" smtClean="0">
                <a:effectLst/>
                <a:latin typeface="Helvetica Neue"/>
                <a:ea typeface="Helvetica Neue"/>
                <a:cs typeface="Helvetica Neue"/>
                <a:sym typeface="Helvetica Neue"/>
              </a:rPr>
              <a:t>Do not miss</a:t>
            </a:r>
            <a:r>
              <a:rPr lang="en-US" altLang="zh-CN" sz="2200" baseline="0" dirty="0" smtClean="0">
                <a:effectLst/>
                <a:latin typeface="Helvetica Neue"/>
                <a:ea typeface="Helvetica Neue"/>
                <a:cs typeface="Helvetica Neue"/>
                <a:sym typeface="Helvetica Neue"/>
              </a:rPr>
              <a:t> () here!</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638945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CN" sz="2200" dirty="0" smtClean="0">
                <a:effectLst/>
                <a:latin typeface="Helvetica Neue"/>
                <a:ea typeface="Helvetica Neue"/>
                <a:cs typeface="Helvetica Neue"/>
                <a:sym typeface="Helvetica Neue"/>
              </a:rPr>
              <a:t>Do not miss</a:t>
            </a:r>
            <a:r>
              <a:rPr lang="en-US" altLang="zh-CN" sz="2200" baseline="0" dirty="0" smtClean="0">
                <a:effectLst/>
                <a:latin typeface="Helvetica Neue"/>
                <a:ea typeface="Helvetica Neue"/>
                <a:cs typeface="Helvetica Neue"/>
                <a:sym typeface="Helvetica Neue"/>
              </a:rPr>
              <a:t> () here!</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212240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CN" sz="2200" dirty="0" smtClean="0">
                <a:effectLst/>
                <a:latin typeface="Helvetica Neue"/>
                <a:ea typeface="Helvetica Neue"/>
                <a:cs typeface="Helvetica Neue"/>
                <a:sym typeface="Helvetica Neue"/>
              </a:rPr>
              <a:t>In the above command </a:t>
            </a:r>
            <a:r>
              <a:rPr lang="en-US" altLang="zh-CN" sz="2200" dirty="0" err="1" smtClean="0">
                <a:effectLst/>
                <a:latin typeface="Helvetica Neue"/>
                <a:ea typeface="Helvetica Neue"/>
                <a:cs typeface="Helvetica Neue"/>
                <a:sym typeface="Helvetica Neue"/>
              </a:rPr>
              <a:t>db</a:t>
            </a:r>
            <a:r>
              <a:rPr lang="en-US" altLang="zh-CN" sz="2200" dirty="0" smtClean="0">
                <a:effectLst/>
                <a:latin typeface="Helvetica Neue"/>
                <a:ea typeface="Helvetica Neue"/>
                <a:cs typeface="Helvetica Neue"/>
                <a:sym typeface="Helvetica Neue"/>
              </a:rPr>
              <a:t> represents the instance of data base to which user has logged in. By default,  there is a test data base.</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04881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57878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Document</a:t>
            </a:r>
            <a:r>
              <a:rPr lang="en-US" altLang="zh-CN" baseline="0" dirty="0" smtClean="0"/>
              <a:t> = record (raw)</a:t>
            </a:r>
            <a:endParaRPr lang="zh-CN" altLang="en-US" dirty="0"/>
          </a:p>
        </p:txBody>
      </p:sp>
    </p:spTree>
    <p:extLst>
      <p:ext uri="{BB962C8B-B14F-4D97-AF65-F5344CB8AC3E}">
        <p14:creationId xmlns:p14="http://schemas.microsoft.com/office/powerpoint/2010/main" val="3951922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240847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191251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97008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203170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200" b="1" dirty="0" smtClean="0">
                <a:effectLst/>
                <a:latin typeface="Helvetica Neue"/>
                <a:ea typeface="Helvetica Neue"/>
                <a:cs typeface="Helvetica Neue"/>
                <a:sym typeface="Helvetica Neue"/>
              </a:rPr>
              <a:t>deletion criteria:</a:t>
            </a:r>
            <a:r>
              <a:rPr lang="en-US" altLang="zh-CN" sz="2200" dirty="0" smtClean="0">
                <a:effectLst/>
                <a:latin typeface="Helvetica Neue"/>
                <a:ea typeface="Helvetica Neue"/>
                <a:cs typeface="Helvetica Neue"/>
                <a:sym typeface="Helvetica Neue"/>
              </a:rPr>
              <a:t> (Optional) deletion criteria according to which documents will be removed.</a:t>
            </a:r>
            <a:endParaRPr lang="zh-CN" altLang="zh-CN" sz="2200" dirty="0" smtClean="0">
              <a:effectLst/>
              <a:latin typeface="Helvetica Neue"/>
              <a:ea typeface="Helvetica Neue"/>
              <a:cs typeface="Helvetica Neue"/>
              <a:sym typeface="Helvetica Neue"/>
            </a:endParaRPr>
          </a:p>
          <a:p>
            <a:r>
              <a:rPr lang="en-US" altLang="zh-CN" sz="2200" b="1" dirty="0" err="1" smtClean="0">
                <a:effectLst/>
                <a:latin typeface="Helvetica Neue"/>
                <a:ea typeface="Helvetica Neue"/>
                <a:cs typeface="Helvetica Neue"/>
                <a:sym typeface="Helvetica Neue"/>
              </a:rPr>
              <a:t>justOne</a:t>
            </a:r>
            <a:r>
              <a:rPr lang="en-US" altLang="zh-CN" sz="2200" b="1" dirty="0" smtClean="0">
                <a:effectLst/>
                <a:latin typeface="Helvetica Neue"/>
                <a:ea typeface="Helvetica Neue"/>
                <a:cs typeface="Helvetica Neue"/>
                <a:sym typeface="Helvetica Neue"/>
              </a:rPr>
              <a:t> :</a:t>
            </a:r>
            <a:r>
              <a:rPr lang="en-US" altLang="zh-CN" sz="2200" dirty="0" smtClean="0">
                <a:effectLst/>
                <a:latin typeface="Helvetica Neue"/>
                <a:ea typeface="Helvetica Neue"/>
                <a:cs typeface="Helvetica Neue"/>
                <a:sym typeface="Helvetica Neue"/>
              </a:rPr>
              <a:t> (Optional) if set to true or 1, then remove only one document.</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86038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200" b="1" dirty="0" smtClean="0">
                <a:effectLst/>
                <a:latin typeface="Helvetica Neue"/>
                <a:ea typeface="Helvetica Neue"/>
                <a:cs typeface="Helvetica Neue"/>
                <a:sym typeface="Helvetica Neue"/>
              </a:rPr>
              <a:t>deletion criteria:</a:t>
            </a:r>
            <a:r>
              <a:rPr lang="en-US" altLang="zh-CN" sz="2200" dirty="0" smtClean="0">
                <a:effectLst/>
                <a:latin typeface="Helvetica Neue"/>
                <a:ea typeface="Helvetica Neue"/>
                <a:cs typeface="Helvetica Neue"/>
                <a:sym typeface="Helvetica Neue"/>
              </a:rPr>
              <a:t> (Optional) deletion criteria according to which documents will be removed.</a:t>
            </a:r>
            <a:endParaRPr lang="zh-CN" altLang="zh-CN" sz="2200" dirty="0" smtClean="0">
              <a:effectLst/>
              <a:latin typeface="Helvetica Neue"/>
              <a:ea typeface="Helvetica Neue"/>
              <a:cs typeface="Helvetica Neue"/>
              <a:sym typeface="Helvetica Neue"/>
            </a:endParaRPr>
          </a:p>
          <a:p>
            <a:r>
              <a:rPr lang="en-US" altLang="zh-CN" sz="2200" b="1" dirty="0" err="1" smtClean="0">
                <a:effectLst/>
                <a:latin typeface="Helvetica Neue"/>
                <a:ea typeface="Helvetica Neue"/>
                <a:cs typeface="Helvetica Neue"/>
                <a:sym typeface="Helvetica Neue"/>
              </a:rPr>
              <a:t>justOne</a:t>
            </a:r>
            <a:r>
              <a:rPr lang="en-US" altLang="zh-CN" sz="2200" b="1" dirty="0" smtClean="0">
                <a:effectLst/>
                <a:latin typeface="Helvetica Neue"/>
                <a:ea typeface="Helvetica Neue"/>
                <a:cs typeface="Helvetica Neue"/>
                <a:sym typeface="Helvetica Neue"/>
              </a:rPr>
              <a:t> :</a:t>
            </a:r>
            <a:r>
              <a:rPr lang="en-US" altLang="zh-CN" sz="2200" dirty="0" smtClean="0">
                <a:effectLst/>
                <a:latin typeface="Helvetica Neue"/>
                <a:ea typeface="Helvetica Neue"/>
                <a:cs typeface="Helvetica Neue"/>
                <a:sym typeface="Helvetica Neue"/>
              </a:rPr>
              <a:t> (Optional) if set to true or 1, then remove only one document.</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853938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691174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1044811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291388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10389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780894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CN" sz="2200" dirty="0" smtClean="0">
                <a:effectLst/>
                <a:latin typeface="Helvetica Neue"/>
                <a:ea typeface="Helvetica Neue"/>
                <a:cs typeface="Helvetica Neue"/>
                <a:sym typeface="Helvetica Neue"/>
              </a:rPr>
              <a:t>Navigate</a:t>
            </a: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2686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7789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Collection=table</a:t>
            </a:r>
            <a:r>
              <a:rPr lang="en-US" altLang="zh-CN" baseline="0" dirty="0" smtClean="0"/>
              <a:t> in RDB</a:t>
            </a:r>
            <a:r>
              <a:rPr lang="en-US" altLang="zh-CN" dirty="0" smtClean="0"/>
              <a:t>, document=record in RDB</a:t>
            </a:r>
            <a:endParaRPr lang="zh-CN" altLang="en-US" dirty="0"/>
          </a:p>
        </p:txBody>
      </p:sp>
    </p:spTree>
    <p:extLst>
      <p:ext uri="{BB962C8B-B14F-4D97-AF65-F5344CB8AC3E}">
        <p14:creationId xmlns:p14="http://schemas.microsoft.com/office/powerpoint/2010/main" val="189476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endParaRPr lang="zh-CN" altLang="zh-CN" sz="2200" dirty="0" smtClean="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293942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sercano/mongoclient"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ctrTitle"/>
          </p:nvPr>
        </p:nvSpPr>
        <p:spPr>
          <a:xfrm>
            <a:off x="2339964" y="5037102"/>
            <a:ext cx="8483898" cy="835819"/>
          </a:xfrm>
          <a:prstGeom prst="rect">
            <a:avLst/>
          </a:prstGeom>
        </p:spPr>
        <p:txBody>
          <a:bodyPr>
            <a:noAutofit/>
          </a:bodyPr>
          <a:lstStyle>
            <a:lvl1pPr defTabSz="350520">
              <a:defRPr sz="4800"/>
            </a:lvl1pPr>
          </a:lstStyle>
          <a:p>
            <a:r>
              <a:rPr sz="6000" b="1" dirty="0" smtClean="0">
                <a:latin typeface="Times New Roman" panose="02020603050405020304" pitchFamily="18" charset="0"/>
                <a:cs typeface="Times New Roman" panose="02020603050405020304" pitchFamily="18" charset="0"/>
              </a:rPr>
              <a:t>MongoDB</a:t>
            </a:r>
            <a:r>
              <a:rPr lang="en-US" sz="6000" b="1" dirty="0" smtClean="0">
                <a:latin typeface="Times New Roman" panose="02020603050405020304" pitchFamily="18" charset="0"/>
                <a:cs typeface="Times New Roman" panose="02020603050405020304" pitchFamily="18" charset="0"/>
              </a:rPr>
              <a:t>: An Example of NoSQL Databases</a:t>
            </a:r>
            <a:br>
              <a:rPr lang="en-US" sz="6000" b="1" dirty="0" smtClean="0">
                <a:latin typeface="Times New Roman" panose="02020603050405020304" pitchFamily="18" charset="0"/>
                <a:cs typeface="Times New Roman" panose="02020603050405020304" pitchFamily="18" charset="0"/>
              </a:rPr>
            </a:br>
            <a:r>
              <a:rPr lang="en-US" sz="6000" b="1" dirty="0" smtClean="0">
                <a:latin typeface="Times New Roman" panose="02020603050405020304" pitchFamily="18" charset="0"/>
                <a:cs typeface="Times New Roman" panose="02020603050405020304" pitchFamily="18" charset="0"/>
              </a:rPr>
              <a:t>(I)</a:t>
            </a:r>
            <a:endParaRPr sz="6000" b="1"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Installation - Windows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603499"/>
            <a:ext cx="11099800" cy="5387491"/>
          </a:xfrm>
        </p:spPr>
        <p:txBody>
          <a:bodyPr>
            <a:normAutofit fontScale="92500" lnSpcReduction="10000"/>
          </a:bodyPr>
          <a:lstStyle/>
          <a:p>
            <a:pPr marL="1016000" indent="-571500">
              <a:lnSpc>
                <a:spcPct val="120000"/>
              </a:lnSpc>
              <a:spcBef>
                <a:spcPts val="0"/>
              </a:spcBef>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Before installation, you should know:</a:t>
            </a:r>
          </a:p>
          <a:p>
            <a:pPr marL="1460500" lvl="1" indent="-571500">
              <a:lnSpc>
                <a:spcPct val="120000"/>
              </a:lnSpc>
              <a:spcBef>
                <a:spcPts val="0"/>
              </a:spcBef>
              <a:buFont typeface="Wingdings" panose="05000000000000000000" pitchFamily="2" charset="2"/>
              <a:buChar char="ü"/>
            </a:pPr>
            <a:r>
              <a:rPr lang="en-US" altLang="zh-CN" sz="3000" dirty="0">
                <a:latin typeface="Times New Roman" panose="02020603050405020304" pitchFamily="18" charset="0"/>
                <a:cs typeface="Times New Roman" panose="02020603050405020304" pitchFamily="18" charset="0"/>
              </a:rPr>
              <a:t>Starting in version 2.2, MongoDB does not </a:t>
            </a:r>
            <a:r>
              <a:rPr lang="en-US" altLang="zh-CN" sz="3000" dirty="0" smtClean="0">
                <a:latin typeface="Times New Roman" panose="02020603050405020304" pitchFamily="18" charset="0"/>
                <a:cs typeface="Times New Roman" panose="02020603050405020304" pitchFamily="18" charset="0"/>
              </a:rPr>
              <a:t>support Windows </a:t>
            </a:r>
            <a:r>
              <a:rPr lang="en-US" altLang="zh-CN" sz="3000" dirty="0">
                <a:latin typeface="Times New Roman" panose="02020603050405020304" pitchFamily="18" charset="0"/>
                <a:cs typeface="Times New Roman" panose="02020603050405020304" pitchFamily="18" charset="0"/>
              </a:rPr>
              <a:t>XP. Please use a more recent version of Windows to use more recent releases of </a:t>
            </a:r>
            <a:r>
              <a:rPr lang="en-US" altLang="zh-CN" sz="3000" dirty="0" smtClean="0">
                <a:latin typeface="Times New Roman" panose="02020603050405020304" pitchFamily="18" charset="0"/>
                <a:cs typeface="Times New Roman" panose="02020603050405020304" pitchFamily="18" charset="0"/>
              </a:rPr>
              <a:t>MongoDB.</a:t>
            </a:r>
          </a:p>
          <a:p>
            <a:pPr marL="1460500" lvl="1" indent="-571500">
              <a:lnSpc>
                <a:spcPct val="120000"/>
              </a:lnSpc>
              <a:spcBef>
                <a:spcPts val="0"/>
              </a:spcBef>
              <a:buFont typeface="Wingdings" panose="05000000000000000000" pitchFamily="2" charset="2"/>
              <a:buChar char="ü"/>
            </a:pPr>
            <a:r>
              <a:rPr lang="en-US" altLang="zh-CN" sz="3000" dirty="0" smtClean="0">
                <a:latin typeface="Times New Roman" panose="02020603050405020304" pitchFamily="18" charset="0"/>
                <a:cs typeface="Times New Roman" panose="02020603050405020304" pitchFamily="18" charset="0"/>
              </a:rPr>
              <a:t>If </a:t>
            </a:r>
            <a:r>
              <a:rPr lang="en-US" altLang="zh-CN" sz="3000" dirty="0">
                <a:latin typeface="Times New Roman" panose="02020603050405020304" pitchFamily="18" charset="0"/>
                <a:cs typeface="Times New Roman" panose="02020603050405020304" pitchFamily="18" charset="0"/>
              </a:rPr>
              <a:t>you are running any edition of Windows Server 2008 R2 or Windows 7, please install a hotfix to resolve an issue with memory mapped files on Windows</a:t>
            </a:r>
            <a:endParaRPr lang="en-US" altLang="zh-CN" sz="3000" dirty="0" smtClean="0">
              <a:latin typeface="Times New Roman" panose="02020603050405020304" pitchFamily="18" charset="0"/>
              <a:cs typeface="Times New Roman" panose="02020603050405020304" pitchFamily="18" charset="0"/>
            </a:endParaRPr>
          </a:p>
          <a:p>
            <a:pPr marL="1016000" indent="-571500">
              <a:lnSpc>
                <a:spcPct val="120000"/>
              </a:lnSpc>
              <a:spcBef>
                <a:spcPts val="0"/>
              </a:spcBef>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Check your Windows system</a:t>
            </a:r>
          </a:p>
          <a:p>
            <a:pPr marL="1460500" lvl="1" indent="-571500">
              <a:lnSpc>
                <a:spcPct val="120000"/>
              </a:lnSpc>
              <a:spcBef>
                <a:spcPts val="0"/>
              </a:spcBef>
              <a:buFont typeface="Wingdings" panose="05000000000000000000" pitchFamily="2" charset="2"/>
              <a:buChar char="ü"/>
            </a:pPr>
            <a:r>
              <a:rPr lang="en-US" altLang="zh-CN" sz="3000" dirty="0" smtClean="0">
                <a:latin typeface="Times New Roman" panose="02020603050405020304" pitchFamily="18" charset="0"/>
                <a:cs typeface="Times New Roman" panose="02020603050405020304" pitchFamily="18" charset="0"/>
              </a:rPr>
              <a:t>Run Command Line in Windows</a:t>
            </a:r>
          </a:p>
          <a:p>
            <a:pPr marL="1460500" lvl="1" indent="-571500">
              <a:lnSpc>
                <a:spcPct val="120000"/>
              </a:lnSpc>
              <a:spcBef>
                <a:spcPts val="0"/>
              </a:spcBef>
              <a:buFont typeface="Wingdings" panose="05000000000000000000" pitchFamily="2" charset="2"/>
              <a:buChar char="ü"/>
            </a:pPr>
            <a:r>
              <a:rPr lang="en-US" altLang="zh-CN" sz="3000" dirty="0" smtClean="0">
                <a:latin typeface="Times New Roman" panose="02020603050405020304" pitchFamily="18" charset="0"/>
                <a:cs typeface="Times New Roman" panose="02020603050405020304" pitchFamily="18" charset="0"/>
              </a:rPr>
              <a:t>Type </a:t>
            </a: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wmic</a:t>
            </a: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os</a:t>
            </a:r>
            <a:r>
              <a:rPr lang="en-US" altLang="zh-CN" sz="3000" dirty="0">
                <a:latin typeface="Times New Roman" panose="02020603050405020304" pitchFamily="18" charset="0"/>
                <a:cs typeface="Times New Roman" panose="02020603050405020304" pitchFamily="18" charset="0"/>
              </a:rPr>
              <a:t> get caption</a:t>
            </a:r>
            <a:r>
              <a:rPr lang="en-US" altLang="zh-CN" sz="3000" dirty="0" smtClean="0">
                <a:latin typeface="Times New Roman" panose="02020603050405020304" pitchFamily="18" charset="0"/>
                <a:cs typeface="Times New Roman" panose="02020603050405020304" pitchFamily="18" charset="0"/>
              </a:rPr>
              <a:t>” to obtain your version</a:t>
            </a:r>
          </a:p>
        </p:txBody>
      </p:sp>
      <p:pic>
        <p:nvPicPr>
          <p:cNvPr id="5" name="图片 4"/>
          <p:cNvPicPr>
            <a:picLocks noChangeAspect="1"/>
          </p:cNvPicPr>
          <p:nvPr/>
        </p:nvPicPr>
        <p:blipFill>
          <a:blip r:embed="rId2"/>
          <a:stretch>
            <a:fillRect/>
          </a:stretch>
        </p:blipFill>
        <p:spPr>
          <a:xfrm>
            <a:off x="5506649" y="7990991"/>
            <a:ext cx="4452360" cy="1550573"/>
          </a:xfrm>
          <a:prstGeom prst="rect">
            <a:avLst/>
          </a:prstGeom>
        </p:spPr>
      </p:pic>
    </p:spTree>
    <p:extLst>
      <p:ext uri="{BB962C8B-B14F-4D97-AF65-F5344CB8AC3E}">
        <p14:creationId xmlns:p14="http://schemas.microsoft.com/office/powerpoint/2010/main" val="265712993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Installation – Windows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881796"/>
            <a:ext cx="11099800" cy="2823265"/>
          </a:xfrm>
        </p:spPr>
        <p:txBody>
          <a:bodyPr>
            <a:normAutofit/>
          </a:bodyPr>
          <a:lstStyle/>
          <a:p>
            <a:pPr>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Go </a:t>
            </a:r>
            <a:r>
              <a:rPr lang="en-US" altLang="zh-CN" dirty="0">
                <a:latin typeface="Times New Roman" panose="02020603050405020304" pitchFamily="18" charset="0"/>
                <a:cs typeface="Times New Roman" panose="02020603050405020304" pitchFamily="18" charset="0"/>
              </a:rPr>
              <a:t>to </a:t>
            </a:r>
            <a:r>
              <a:rPr lang="en-US" altLang="zh-CN" dirty="0">
                <a:latin typeface="Times New Roman" panose="02020603050405020304" pitchFamily="18" charset="0"/>
                <a:cs typeface="Times New Roman" panose="02020603050405020304" pitchFamily="18" charset="0"/>
                <a:hlinkClick r:id="rId2"/>
              </a:rPr>
              <a:t>https://</a:t>
            </a:r>
            <a:r>
              <a:rPr lang="en-US" altLang="zh-CN" dirty="0" smtClean="0">
                <a:latin typeface="Times New Roman" panose="02020603050405020304" pitchFamily="18" charset="0"/>
                <a:cs typeface="Times New Roman" panose="02020603050405020304" pitchFamily="18" charset="0"/>
                <a:hlinkClick r:id="rId2"/>
              </a:rPr>
              <a:t>www.mongodb.com/download-center#community/</a:t>
            </a:r>
            <a:endParaRPr lang="en-US" altLang="zh-C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Go to the bottom of your page, and click “Installation”</a:t>
            </a:r>
            <a:endParaRPr lang="en-US" altLang="zh-C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0" y="5526716"/>
            <a:ext cx="13004800" cy="4108192"/>
          </a:xfrm>
          <a:prstGeom prst="rect">
            <a:avLst/>
          </a:prstGeom>
        </p:spPr>
      </p:pic>
      <p:sp>
        <p:nvSpPr>
          <p:cNvPr id="9" name="Oval 8"/>
          <p:cNvSpPr/>
          <p:nvPr/>
        </p:nvSpPr>
        <p:spPr>
          <a:xfrm>
            <a:off x="8033657" y="6831874"/>
            <a:ext cx="1149532" cy="666206"/>
          </a:xfrm>
          <a:prstGeom prst="ellipse">
            <a:avLst/>
          </a:prstGeom>
          <a:noFill/>
          <a:ln w="127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48118351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Installation – Windows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881796"/>
            <a:ext cx="11099800" cy="2823265"/>
          </a:xfrm>
        </p:spPr>
        <p:txBody>
          <a:bodyPr>
            <a:normAutofit/>
          </a:bodyPr>
          <a:lstStyle/>
          <a:p>
            <a:pPr>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In your right, click “Download now”</a:t>
            </a:r>
          </a:p>
          <a:p>
            <a:pPr>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Download MongoDB suitable for your computer</a:t>
            </a:r>
            <a:endParaRPr lang="en-US" altLang="zh-CN" dirty="0">
              <a:latin typeface="Times New Roman" panose="02020603050405020304" pitchFamily="18" charset="0"/>
              <a:cs typeface="Times New Roman" panose="02020603050405020304" pitchFamily="18" charset="0"/>
            </a:endParaRPr>
          </a:p>
          <a:p>
            <a:pPr>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You can download .</a:t>
            </a:r>
            <a:r>
              <a:rPr lang="en-US" altLang="zh-CN" dirty="0" err="1" smtClean="0">
                <a:latin typeface="Times New Roman" panose="02020603050405020304" pitchFamily="18" charset="0"/>
                <a:cs typeface="Times New Roman" panose="02020603050405020304" pitchFamily="18" charset="0"/>
              </a:rPr>
              <a:t>msi</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tgz</a:t>
            </a:r>
            <a:r>
              <a:rPr lang="en-US" altLang="zh-CN" dirty="0" smtClean="0">
                <a:latin typeface="Times New Roman" panose="02020603050405020304" pitchFamily="18" charset="0"/>
                <a:cs typeface="Times New Roman" panose="02020603050405020304" pitchFamily="18" charset="0"/>
              </a:rPr>
              <a:t>., or .zip format file.</a:t>
            </a:r>
            <a:endParaRPr lang="zh-CN" altLang="en-US" dirty="0">
              <a:latin typeface="Times New Roman" panose="02020603050405020304" pitchFamily="18" charset="0"/>
              <a:cs typeface="Times New Roman" panose="02020603050405020304" pitchFamily="18" charset="0"/>
            </a:endParaRPr>
          </a:p>
        </p:txBody>
      </p:sp>
      <p:grpSp>
        <p:nvGrpSpPr>
          <p:cNvPr id="8" name="组合 7"/>
          <p:cNvGrpSpPr/>
          <p:nvPr/>
        </p:nvGrpSpPr>
        <p:grpSpPr>
          <a:xfrm>
            <a:off x="952500" y="6281529"/>
            <a:ext cx="10848845" cy="3220280"/>
            <a:chOff x="952500" y="6281529"/>
            <a:chExt cx="10848845" cy="3220280"/>
          </a:xfrm>
        </p:grpSpPr>
        <p:pic>
          <p:nvPicPr>
            <p:cNvPr id="4" name="图片 3"/>
            <p:cNvPicPr>
              <a:picLocks noChangeAspect="1"/>
            </p:cNvPicPr>
            <p:nvPr/>
          </p:nvPicPr>
          <p:blipFill rotWithShape="1">
            <a:blip r:embed="rId2"/>
            <a:srcRect t="5249"/>
            <a:stretch/>
          </p:blipFill>
          <p:spPr>
            <a:xfrm>
              <a:off x="952500" y="6281529"/>
              <a:ext cx="10848845" cy="3220280"/>
            </a:xfrm>
            <a:prstGeom prst="rect">
              <a:avLst/>
            </a:prstGeom>
          </p:spPr>
        </p:pic>
        <p:sp>
          <p:nvSpPr>
            <p:cNvPr id="5" name="矩形 4"/>
            <p:cNvSpPr/>
            <p:nvPr/>
          </p:nvSpPr>
          <p:spPr>
            <a:xfrm>
              <a:off x="1192696" y="8428383"/>
              <a:ext cx="2286000" cy="556591"/>
            </a:xfrm>
            <a:prstGeom prst="rect">
              <a:avLst/>
            </a:prstGeom>
            <a:noFill/>
            <a:ln w="12700" cap="flat">
              <a:solidFill>
                <a:srgbClr val="FF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 name="矩形 5"/>
            <p:cNvSpPr/>
            <p:nvPr/>
          </p:nvSpPr>
          <p:spPr>
            <a:xfrm>
              <a:off x="1484244" y="6798365"/>
              <a:ext cx="2286000" cy="556591"/>
            </a:xfrm>
            <a:prstGeom prst="rect">
              <a:avLst/>
            </a:prstGeom>
            <a:noFill/>
            <a:ln w="12700" cap="flat">
              <a:solidFill>
                <a:srgbClr val="FF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grpSp>
    </p:spTree>
    <p:extLst>
      <p:ext uri="{BB962C8B-B14F-4D97-AF65-F5344CB8AC3E}">
        <p14:creationId xmlns:p14="http://schemas.microsoft.com/office/powerpoint/2010/main" val="253495865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Installation – Windows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603501"/>
            <a:ext cx="11099800" cy="6017986"/>
          </a:xfrm>
        </p:spPr>
        <p:txBody>
          <a:bodyPr>
            <a:normAutofit/>
          </a:bodyPr>
          <a:lstStyle/>
          <a:p>
            <a:r>
              <a:rPr lang="en-US" altLang="zh-CN" dirty="0">
                <a:latin typeface="Times New Roman" panose="02020603050405020304" pitchFamily="18" charset="0"/>
                <a:cs typeface="Times New Roman" panose="02020603050405020304" pitchFamily="18" charset="0"/>
              </a:rPr>
              <a:t>Now extract your downloaded file to c:\ drive or any other </a:t>
            </a:r>
            <a:r>
              <a:rPr lang="en-US" altLang="zh-CN" dirty="0" smtClean="0">
                <a:latin typeface="Times New Roman" panose="02020603050405020304" pitchFamily="18" charset="0"/>
                <a:cs typeface="Times New Roman" panose="02020603050405020304" pitchFamily="18" charset="0"/>
              </a:rPr>
              <a:t>locations.</a:t>
            </a:r>
          </a:p>
          <a:p>
            <a:r>
              <a:rPr lang="en-US" altLang="zh-CN" dirty="0" smtClean="0">
                <a:latin typeface="Times New Roman" panose="02020603050405020304" pitchFamily="18" charset="0"/>
                <a:cs typeface="Times New Roman" panose="02020603050405020304" pitchFamily="18" charset="0"/>
              </a:rPr>
              <a:t>Make </a:t>
            </a:r>
            <a:r>
              <a:rPr lang="en-US" altLang="zh-CN" dirty="0">
                <a:latin typeface="Times New Roman" panose="02020603050405020304" pitchFamily="18" charset="0"/>
                <a:cs typeface="Times New Roman" panose="02020603050405020304" pitchFamily="18" charset="0"/>
              </a:rPr>
              <a:t>sure name of the extracted folder is mongodb-win32-i386-[version] or mongodb-win32-x86_64-[version]. Here [version] is the version of MongoDB download. Click on the file you have </a:t>
            </a:r>
            <a:r>
              <a:rPr lang="en-US" altLang="zh-CN" dirty="0" smtClean="0">
                <a:latin typeface="Times New Roman" panose="02020603050405020304" pitchFamily="18" charset="0"/>
                <a:cs typeface="Times New Roman" panose="02020603050405020304" pitchFamily="18" charset="0"/>
              </a:rPr>
              <a:t>just </a:t>
            </a:r>
            <a:r>
              <a:rPr lang="en-US" altLang="zh-CN" dirty="0">
                <a:latin typeface="Times New Roman" panose="02020603050405020304" pitchFamily="18" charset="0"/>
                <a:cs typeface="Times New Roman" panose="02020603050405020304" pitchFamily="18" charset="0"/>
              </a:rPr>
              <a:t>extracted and follow the instruction to install the </a:t>
            </a:r>
            <a:r>
              <a:rPr lang="en-US" altLang="zh-CN" dirty="0" smtClean="0">
                <a:latin typeface="Times New Roman" panose="02020603050405020304" pitchFamily="18" charset="0"/>
                <a:cs typeface="Times New Roman" panose="02020603050405020304" pitchFamily="18" charset="0"/>
              </a:rPr>
              <a:t>MongoDB.</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96533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Installation – Windows (cont.)</a:t>
            </a:r>
            <a:endParaRPr lang="zh-CN" altLang="en-US" sz="60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962513" y="2249940"/>
            <a:ext cx="9079774" cy="7084420"/>
          </a:xfrm>
          <a:prstGeom prst="rect">
            <a:avLst/>
          </a:prstGeom>
        </p:spPr>
      </p:pic>
    </p:spTree>
    <p:extLst>
      <p:ext uri="{BB962C8B-B14F-4D97-AF65-F5344CB8AC3E}">
        <p14:creationId xmlns:p14="http://schemas.microsoft.com/office/powerpoint/2010/main" val="346701127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Installation – Windows (cont.)</a:t>
            </a:r>
            <a:endParaRPr lang="zh-CN" altLang="en-US" sz="6000" b="1"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727562" y="2119313"/>
            <a:ext cx="9549675" cy="7451057"/>
          </a:xfrm>
          <a:prstGeom prst="rect">
            <a:avLst/>
          </a:prstGeom>
        </p:spPr>
      </p:pic>
    </p:spTree>
    <p:extLst>
      <p:ext uri="{BB962C8B-B14F-4D97-AF65-F5344CB8AC3E}">
        <p14:creationId xmlns:p14="http://schemas.microsoft.com/office/powerpoint/2010/main" val="343106563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Installation – Windows (cont.)</a:t>
            </a:r>
            <a:endParaRPr lang="zh-CN" altLang="en-US" sz="6000" b="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3621404" y="2345656"/>
            <a:ext cx="9383396" cy="7407944"/>
          </a:xfrm>
          <a:prstGeom prst="rect">
            <a:avLst/>
          </a:prstGeom>
        </p:spPr>
      </p:pic>
      <p:sp>
        <p:nvSpPr>
          <p:cNvPr id="5" name="文本占位符 2"/>
          <p:cNvSpPr>
            <a:spLocks noGrp="1"/>
          </p:cNvSpPr>
          <p:nvPr>
            <p:ph type="body" idx="1"/>
          </p:nvPr>
        </p:nvSpPr>
        <p:spPr>
          <a:xfrm>
            <a:off x="0" y="2603500"/>
            <a:ext cx="3201489" cy="6017986"/>
          </a:xfrm>
        </p:spPr>
        <p:txBody>
          <a:bodyPr>
            <a:normAutofit/>
          </a:bodyPr>
          <a:lstStyle/>
          <a:p>
            <a:r>
              <a:rPr lang="en-US" altLang="zh-CN" dirty="0" smtClean="0">
                <a:latin typeface="Times New Roman" panose="02020603050405020304" pitchFamily="18" charset="0"/>
                <a:cs typeface="Times New Roman" panose="02020603050405020304" pitchFamily="18" charset="0"/>
              </a:rPr>
              <a:t>You can use “Complete”, but I use “Custom” to set up another location for MongoDB.</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77099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Installation – Windows (cont.)</a:t>
            </a:r>
            <a:endParaRPr lang="zh-CN" altLang="en-US" sz="6000"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814240" y="2280828"/>
            <a:ext cx="9376319" cy="7267589"/>
          </a:xfrm>
          <a:prstGeom prst="rect">
            <a:avLst/>
          </a:prstGeom>
        </p:spPr>
      </p:pic>
    </p:spTree>
    <p:extLst>
      <p:ext uri="{BB962C8B-B14F-4D97-AF65-F5344CB8AC3E}">
        <p14:creationId xmlns:p14="http://schemas.microsoft.com/office/powerpoint/2010/main" val="406830865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Installation – Windows (cont.)</a:t>
            </a:r>
            <a:endParaRPr lang="zh-CN" altLang="en-US" sz="6000" b="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800497" y="2603500"/>
            <a:ext cx="9403806" cy="7033895"/>
          </a:xfrm>
          <a:prstGeom prst="rect">
            <a:avLst/>
          </a:prstGeom>
        </p:spPr>
      </p:pic>
    </p:spTree>
    <p:extLst>
      <p:ext uri="{BB962C8B-B14F-4D97-AF65-F5344CB8AC3E}">
        <p14:creationId xmlns:p14="http://schemas.microsoft.com/office/powerpoint/2010/main" val="120415226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Installation – Windows (cont.)</a:t>
            </a:r>
            <a:endParaRPr lang="zh-CN" altLang="en-US" sz="6000" b="1" dirty="0">
              <a:latin typeface="Times New Roman" panose="02020603050405020304" pitchFamily="18" charset="0"/>
              <a:cs typeface="Times New Roman" panose="02020603050405020304" pitchFamily="18" charset="0"/>
            </a:endParaRPr>
          </a:p>
        </p:txBody>
      </p:sp>
      <p:sp>
        <p:nvSpPr>
          <p:cNvPr id="4" name="文本占位符 2"/>
          <p:cNvSpPr>
            <a:spLocks noGrp="1"/>
          </p:cNvSpPr>
          <p:nvPr>
            <p:ph type="body" idx="1"/>
          </p:nvPr>
        </p:nvSpPr>
        <p:spPr>
          <a:xfrm>
            <a:off x="952500" y="4458425"/>
            <a:ext cx="11099800" cy="1411909"/>
          </a:xfrm>
        </p:spPr>
        <p:txBody>
          <a:bodyPr>
            <a:noAutofit/>
          </a:bodyPr>
          <a:lstStyle/>
          <a:p>
            <a:r>
              <a:rPr lang="en-US" altLang="zh-CN" dirty="0">
                <a:latin typeface="Times New Roman" panose="02020603050405020304" pitchFamily="18" charset="0"/>
                <a:cs typeface="Times New Roman" panose="02020603050405020304" pitchFamily="18" charset="0"/>
              </a:rPr>
              <a:t>Note: </a:t>
            </a:r>
            <a:r>
              <a:rPr lang="en-US" altLang="zh-CN" dirty="0" smtClean="0">
                <a:latin typeface="Times New Roman" panose="02020603050405020304" pitchFamily="18" charset="0"/>
                <a:cs typeface="Times New Roman" panose="02020603050405020304" pitchFamily="18" charset="0"/>
              </a:rPr>
              <a:t>By default you </a:t>
            </a:r>
            <a:r>
              <a:rPr lang="en-US" altLang="zh-CN" dirty="0">
                <a:latin typeface="Times New Roman" panose="02020603050405020304" pitchFamily="18" charset="0"/>
                <a:cs typeface="Times New Roman" panose="02020603050405020304" pitchFamily="18" charset="0"/>
              </a:rPr>
              <a:t>have installed MongoDB </a:t>
            </a:r>
            <a:r>
              <a:rPr lang="en-US" altLang="zh-CN" dirty="0" smtClean="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:\Program </a:t>
            </a:r>
            <a:r>
              <a:rPr lang="en-US" altLang="zh-CN" b="1" dirty="0" smtClean="0">
                <a:latin typeface="Times New Roman" panose="02020603050405020304" pitchFamily="18" charset="0"/>
                <a:cs typeface="Times New Roman" panose="02020603050405020304" pitchFamily="18" charset="0"/>
              </a:rPr>
              <a:t>Files\MongoDB\Server\3.x\</a:t>
            </a:r>
          </a:p>
          <a:p>
            <a:r>
              <a:rPr lang="en-US" altLang="zh-CN" dirty="0" smtClean="0">
                <a:latin typeface="Times New Roman" panose="02020603050405020304" pitchFamily="18" charset="0"/>
                <a:cs typeface="Times New Roman" panose="02020603050405020304" pitchFamily="18" charset="0"/>
              </a:rPr>
              <a:t>Mine is D:\MongoDB</a:t>
            </a:r>
          </a:p>
          <a:p>
            <a:r>
              <a:rPr lang="en-US" altLang="zh-CN" dirty="0">
                <a:latin typeface="Times New Roman" panose="02020603050405020304" pitchFamily="18" charset="0"/>
                <a:cs typeface="Times New Roman" panose="02020603050405020304" pitchFamily="18" charset="0"/>
              </a:rPr>
              <a:t>MongoDB is self-contained and does not have any other system dependencies. You can run MongoDB from any folder you choose. You may install MongoDB in any folder (e.g. D:\test\mongodb).</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85679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Outline</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4177119"/>
            <a:ext cx="11099800" cy="2386511"/>
          </a:xfrm>
        </p:spPr>
        <p:txBody>
          <a:bodyPr>
            <a:noAutofit/>
          </a:bodyPr>
          <a:lstStyle/>
          <a:p>
            <a:pPr>
              <a:spcBef>
                <a:spcPts val="1200"/>
              </a:spcBef>
            </a:pPr>
            <a:r>
              <a:rPr lang="en-US" altLang="zh-CN" dirty="0" smtClean="0">
                <a:latin typeface="Times New Roman" panose="02020603050405020304" pitchFamily="18" charset="0"/>
                <a:cs typeface="Times New Roman" panose="02020603050405020304" pitchFamily="18" charset="0"/>
              </a:rPr>
              <a:t>Introduction</a:t>
            </a:r>
          </a:p>
          <a:p>
            <a:pPr>
              <a:spcBef>
                <a:spcPts val="1200"/>
              </a:spcBef>
            </a:pPr>
            <a:r>
              <a:rPr lang="en-US" altLang="zh-CN" dirty="0" smtClean="0">
                <a:latin typeface="Times New Roman" panose="02020603050405020304" pitchFamily="18" charset="0"/>
                <a:cs typeface="Times New Roman" panose="02020603050405020304" pitchFamily="18" charset="0"/>
              </a:rPr>
              <a:t>Installation</a:t>
            </a:r>
          </a:p>
          <a:p>
            <a:pPr>
              <a:spcBef>
                <a:spcPts val="1200"/>
              </a:spcBef>
            </a:pPr>
            <a:r>
              <a:rPr lang="en-US" altLang="zh-CN" dirty="0" smtClean="0">
                <a:latin typeface="Times New Roman" panose="02020603050405020304" pitchFamily="18" charset="0"/>
                <a:cs typeface="Times New Roman" panose="02020603050405020304" pitchFamily="18" charset="0"/>
              </a:rPr>
              <a:t>Create/Drop a database</a:t>
            </a:r>
          </a:p>
          <a:p>
            <a:pPr>
              <a:spcBef>
                <a:spcPts val="1200"/>
              </a:spcBef>
            </a:pPr>
            <a:r>
              <a:rPr lang="en-US" altLang="zh-CN" dirty="0" smtClean="0">
                <a:latin typeface="Times New Roman" panose="02020603050405020304" pitchFamily="18" charset="0"/>
                <a:cs typeface="Times New Roman" panose="02020603050405020304" pitchFamily="18" charset="0"/>
              </a:rPr>
              <a:t>Create/Drop a collection (in RDBS, table)</a:t>
            </a:r>
          </a:p>
          <a:p>
            <a:pPr>
              <a:spcBef>
                <a:spcPts val="1200"/>
              </a:spcBef>
            </a:pPr>
            <a:r>
              <a:rPr lang="en-US" altLang="zh-CN" dirty="0" smtClean="0">
                <a:latin typeface="Times New Roman" panose="02020603050405020304" pitchFamily="18" charset="0"/>
                <a:cs typeface="Times New Roman" panose="02020603050405020304" pitchFamily="18" charset="0"/>
              </a:rPr>
              <a:t>Insert/Delete documents (in RDBS, record)</a:t>
            </a:r>
          </a:p>
          <a:p>
            <a:pPr>
              <a:spcBef>
                <a:spcPts val="1200"/>
              </a:spcBef>
            </a:pPr>
            <a:r>
              <a:rPr lang="en-US" altLang="zh-CN" dirty="0" smtClean="0">
                <a:latin typeface="Times New Roman" panose="02020603050405020304" pitchFamily="18" charset="0"/>
                <a:cs typeface="Times New Roman" panose="02020603050405020304" pitchFamily="18" charset="0"/>
              </a:rPr>
              <a:t>Query documents</a:t>
            </a:r>
          </a:p>
          <a:p>
            <a:pPr>
              <a:spcBef>
                <a:spcPts val="1200"/>
              </a:spcBef>
            </a:pPr>
            <a:r>
              <a:rPr lang="en-US" altLang="zh-CN" dirty="0" smtClean="0">
                <a:latin typeface="Times New Roman" panose="02020603050405020304" pitchFamily="18" charset="0"/>
                <a:cs typeface="Times New Roman" panose="02020603050405020304" pitchFamily="18" charset="0"/>
              </a:rPr>
              <a:t>Update documents</a:t>
            </a:r>
          </a:p>
          <a:p>
            <a:pPr>
              <a:spcBef>
                <a:spcPts val="1200"/>
              </a:spcBef>
            </a:pPr>
            <a:r>
              <a:rPr lang="en-US" altLang="zh-CN" dirty="0" smtClean="0">
                <a:latin typeface="Times New Roman" panose="02020603050405020304" pitchFamily="18" charset="0"/>
                <a:cs typeface="Times New Roman" panose="02020603050405020304" pitchFamily="18" charset="0"/>
              </a:rPr>
              <a:t>Aggregation (including map reduce)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004077"/>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a:t>
            </a:r>
            <a:r>
              <a:rPr lang="en-US" altLang="zh-CN" sz="6000" b="1" dirty="0">
                <a:latin typeface="Times New Roman" panose="02020603050405020304" pitchFamily="18" charset="0"/>
                <a:cs typeface="Times New Roman" panose="02020603050405020304" pitchFamily="18" charset="0"/>
              </a:rPr>
              <a:t>Optional] Install MongoDB GUI </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4798060"/>
            <a:ext cx="11099800" cy="2386511"/>
          </a:xfrm>
        </p:spPr>
        <p:txBody>
          <a:bodyPr>
            <a:noAutofit/>
          </a:bodyPr>
          <a:lstStyle/>
          <a:p>
            <a:r>
              <a:rPr lang="en-US" altLang="zh-CN" dirty="0">
                <a:latin typeface="Times New Roman" panose="02020603050405020304" pitchFamily="18" charset="0"/>
                <a:cs typeface="Times New Roman" panose="02020603050405020304" pitchFamily="18" charset="0"/>
              </a:rPr>
              <a:t>MongoDB does not include a GUI-style administrative interface. Instead most administration is done from command line tools such as the mongo shell</a:t>
            </a:r>
            <a:r>
              <a:rPr lang="en-US" altLang="zh-CN" dirty="0" smtClean="0">
                <a:latin typeface="Times New Roman" panose="02020603050405020304" pitchFamily="18" charset="0"/>
                <a:cs typeface="Times New Roman" panose="02020603050405020304" pitchFamily="18" charset="0"/>
              </a:rPr>
              <a:t>. However </a:t>
            </a:r>
            <a:r>
              <a:rPr lang="en-US" altLang="zh-CN" dirty="0">
                <a:latin typeface="Times New Roman" panose="02020603050405020304" pitchFamily="18" charset="0"/>
                <a:cs typeface="Times New Roman" panose="02020603050405020304" pitchFamily="18" charset="0"/>
              </a:rPr>
              <a:t>some UI’s are available as separate community projects and are listed below. Some are focused on administration, while some focus on data </a:t>
            </a:r>
            <a:r>
              <a:rPr lang="en-US" altLang="zh-CN" dirty="0" smtClean="0">
                <a:latin typeface="Times New Roman" panose="02020603050405020304" pitchFamily="18" charset="0"/>
                <a:cs typeface="Times New Roman" panose="02020603050405020304" pitchFamily="18" charset="0"/>
              </a:rPr>
              <a:t>viewing.</a:t>
            </a:r>
          </a:p>
          <a:p>
            <a:r>
              <a:rPr lang="en-US" altLang="zh-CN" dirty="0" smtClean="0">
                <a:latin typeface="Times New Roman" panose="02020603050405020304" pitchFamily="18" charset="0"/>
                <a:cs typeface="Times New Roman" panose="02020603050405020304" pitchFamily="18" charset="0"/>
              </a:rPr>
              <a:t>We encourage you all to explore them and try to use them in your group project and future work!</a:t>
            </a:r>
          </a:p>
          <a:p>
            <a:r>
              <a:rPr lang="en-US" altLang="zh-CN" dirty="0" smtClean="0">
                <a:latin typeface="Times New Roman" panose="02020603050405020304" pitchFamily="18" charset="0"/>
                <a:cs typeface="Times New Roman" panose="02020603050405020304" pitchFamily="18" charset="0"/>
              </a:rPr>
              <a:t>Some </a:t>
            </a:r>
            <a:r>
              <a:rPr lang="en-US" altLang="zh-CN" dirty="0">
                <a:latin typeface="Times New Roman" panose="02020603050405020304" pitchFamily="18" charset="0"/>
                <a:cs typeface="Times New Roman" panose="02020603050405020304" pitchFamily="18" charset="0"/>
              </a:rPr>
              <a:t>examples are: </a:t>
            </a:r>
            <a:r>
              <a:rPr lang="en-US" altLang="zh-CN" b="1" dirty="0" err="1" smtClean="0">
                <a:latin typeface="Times New Roman" panose="02020603050405020304" pitchFamily="18" charset="0"/>
                <a:cs typeface="Times New Roman" panose="02020603050405020304" pitchFamily="18" charset="0"/>
              </a:rPr>
              <a:t>Mongoclient</a:t>
            </a:r>
            <a:r>
              <a:rPr lang="en-US" altLang="zh-CN" dirty="0" smtClean="0">
                <a:latin typeface="Times New Roman" panose="02020603050405020304" pitchFamily="18" charset="0"/>
                <a:cs typeface="Times New Roman" panose="02020603050405020304" pitchFamily="18" charset="0"/>
              </a:rPr>
              <a:t>, Mongo-express, </a:t>
            </a:r>
            <a:r>
              <a:rPr lang="en-US" altLang="zh-CN" dirty="0" err="1" smtClean="0">
                <a:latin typeface="Times New Roman" panose="02020603050405020304" pitchFamily="18" charset="0"/>
                <a:cs typeface="Times New Roman" panose="02020603050405020304" pitchFamily="18" charset="0"/>
              </a:rPr>
              <a:t>adminMongo</a:t>
            </a:r>
            <a:r>
              <a:rPr lang="en-US" altLang="zh-CN" dirty="0" smtClean="0">
                <a:latin typeface="Times New Roman" panose="02020603050405020304" pitchFamily="18" charset="0"/>
                <a:cs typeface="Times New Roman" panose="02020603050405020304" pitchFamily="18" charset="0"/>
              </a:rPr>
              <a:t>. See </a:t>
            </a:r>
            <a:r>
              <a:rPr lang="en-US" altLang="zh-CN" dirty="0">
                <a:latin typeface="Times New Roman" panose="02020603050405020304" pitchFamily="18" charset="0"/>
                <a:cs typeface="Times New Roman" panose="02020603050405020304" pitchFamily="18" charset="0"/>
              </a:rPr>
              <a:t>also: </a:t>
            </a:r>
            <a:r>
              <a:rPr lang="en-US" altLang="zh-CN" dirty="0" smtClean="0">
                <a:latin typeface="Times New Roman" panose="02020603050405020304" pitchFamily="18" charset="0"/>
                <a:cs typeface="Times New Roman" panose="02020603050405020304" pitchFamily="18" charset="0"/>
              </a:rPr>
              <a:t>https</a:t>
            </a:r>
            <a:r>
              <a:rPr lang="en-US" altLang="zh-CN" dirty="0">
                <a:latin typeface="Times New Roman" panose="02020603050405020304" pitchFamily="18" charset="0"/>
                <a:cs typeface="Times New Roman" panose="02020603050405020304" pitchFamily="18" charset="0"/>
              </a:rPr>
              <a:t>://docs.mongodb.com/ecosystem/tools/administration-interfaces</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77844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a:t>
            </a:r>
            <a:r>
              <a:rPr lang="en-US" altLang="zh-CN" sz="6000" b="1" dirty="0">
                <a:latin typeface="Times New Roman" panose="02020603050405020304" pitchFamily="18" charset="0"/>
                <a:cs typeface="Times New Roman" panose="02020603050405020304" pitchFamily="18" charset="0"/>
              </a:rPr>
              <a:t>Optional] Install </a:t>
            </a:r>
            <a:r>
              <a:rPr lang="en-US" altLang="zh-CN" sz="6000" b="1" dirty="0" err="1">
                <a:latin typeface="Times New Roman" panose="02020603050405020304" pitchFamily="18" charset="0"/>
                <a:cs typeface="Times New Roman" panose="02020603050405020304" pitchFamily="18" charset="0"/>
              </a:rPr>
              <a:t>Mongoclient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499" y="5738586"/>
            <a:ext cx="11378837"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Webpage</a:t>
            </a:r>
            <a:r>
              <a:rPr lang="en-US" altLang="zh-CN" dirty="0">
                <a:latin typeface="Times New Roman" panose="02020603050405020304" pitchFamily="18" charset="0"/>
                <a:cs typeface="Times New Roman" panose="02020603050405020304" pitchFamily="18" charset="0"/>
              </a:rPr>
              <a:t>: http://www.mongoclient.com/</a:t>
            </a:r>
          </a:p>
          <a:p>
            <a:r>
              <a:rPr lang="en-US" altLang="zh-CN" dirty="0" smtClean="0">
                <a:latin typeface="Times New Roman" panose="02020603050405020304" pitchFamily="18" charset="0"/>
                <a:cs typeface="Times New Roman" panose="02020603050405020304" pitchFamily="18" charset="0"/>
              </a:rPr>
              <a:t>GitHub: </a:t>
            </a:r>
            <a:r>
              <a:rPr lang="en-US" altLang="zh-CN" dirty="0">
                <a:latin typeface="Times New Roman" panose="02020603050405020304" pitchFamily="18" charset="0"/>
                <a:cs typeface="Times New Roman" panose="02020603050405020304" pitchFamily="18" charset="0"/>
              </a:rPr>
              <a:t>https://github.com/rsercano/mongoclient</a:t>
            </a:r>
          </a:p>
          <a:p>
            <a:r>
              <a:rPr lang="en-US" altLang="zh-CN" dirty="0">
                <a:latin typeface="Times New Roman" panose="02020603050405020304" pitchFamily="18" charset="0"/>
                <a:cs typeface="Times New Roman" panose="02020603050405020304" pitchFamily="18" charset="0"/>
              </a:rPr>
              <a:t>Desktop application download </a:t>
            </a:r>
            <a:r>
              <a:rPr lang="en-US" altLang="zh-CN" dirty="0" smtClean="0">
                <a:latin typeface="Times New Roman" panose="02020603050405020304" pitchFamily="18" charset="0"/>
                <a:cs typeface="Times New Roman" panose="02020603050405020304" pitchFamily="18" charset="0"/>
              </a:rPr>
              <a:t>page:</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https</a:t>
            </a:r>
            <a:r>
              <a:rPr lang="en-US" altLang="zh-CN" dirty="0">
                <a:latin typeface="Times New Roman" panose="02020603050405020304" pitchFamily="18" charset="0"/>
                <a:cs typeface="Times New Roman" panose="02020603050405020304" pitchFamily="18" charset="0"/>
              </a:rPr>
              <a:t>://github.com/rsercano/mongoclient/releases/tag/1.2.2 </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hlinkClick r:id="rId3"/>
              </a:rPr>
              <a:t>https</a:t>
            </a:r>
            <a:r>
              <a:rPr lang="en-US" altLang="zh-CN" dirty="0">
                <a:latin typeface="Times New Roman" panose="02020603050405020304" pitchFamily="18" charset="0"/>
                <a:cs typeface="Times New Roman" panose="02020603050405020304" pitchFamily="18" charset="0"/>
                <a:hlinkClick r:id="rId3"/>
              </a:rPr>
              <a:t>://</a:t>
            </a:r>
            <a:r>
              <a:rPr lang="en-US" altLang="zh-CN" dirty="0" smtClean="0">
                <a:latin typeface="Times New Roman" panose="02020603050405020304" pitchFamily="18" charset="0"/>
                <a:cs typeface="Times New Roman" panose="02020603050405020304" pitchFamily="18" charset="0"/>
                <a:hlinkClick r:id="rId3"/>
              </a:rPr>
              <a:t>github.com/rsercano/mongoclient</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https</a:t>
            </a:r>
            <a:r>
              <a:rPr lang="en-US" altLang="zh-CN" dirty="0">
                <a:latin typeface="Times New Roman" panose="02020603050405020304" pitchFamily="18" charset="0"/>
                <a:cs typeface="Times New Roman" panose="02020603050405020304" pitchFamily="18" charset="0"/>
              </a:rPr>
              <a:t>://github.com/rsercano/mongoclient/wiki</a:t>
            </a:r>
          </a:p>
          <a:p>
            <a:r>
              <a:rPr lang="en-US" altLang="zh-CN" dirty="0">
                <a:latin typeface="Times New Roman" panose="02020603050405020304" pitchFamily="18" charset="0"/>
                <a:cs typeface="Times New Roman" panose="02020603050405020304" pitchFamily="18" charset="0"/>
              </a:rPr>
              <a:t>Browser GUI download page: https://github.com/rsercano/mongoclient/wiki</a:t>
            </a: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87174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a:t>
            </a:r>
            <a:r>
              <a:rPr lang="en-US" altLang="zh-CN" sz="6000" b="1" dirty="0">
                <a:latin typeface="Times New Roman" panose="02020603050405020304" pitchFamily="18" charset="0"/>
                <a:cs typeface="Times New Roman" panose="02020603050405020304" pitchFamily="18" charset="0"/>
              </a:rPr>
              <a:t>Optional] Install </a:t>
            </a:r>
            <a:r>
              <a:rPr lang="en-US" altLang="zh-CN" sz="6000" b="1" dirty="0" smtClean="0">
                <a:latin typeface="Times New Roman" panose="02020603050405020304" pitchFamily="18" charset="0"/>
                <a:cs typeface="Times New Roman" panose="02020603050405020304" pitchFamily="18" charset="0"/>
              </a:rPr>
              <a:t>other MongoDB GUIs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603501"/>
            <a:ext cx="11378837" cy="947774"/>
          </a:xfrm>
        </p:spPr>
        <p:txBody>
          <a:bodyPr>
            <a:noAutofit/>
          </a:bodyPr>
          <a:lstStyle/>
          <a:p>
            <a:r>
              <a:rPr lang="en-US" altLang="zh-CN" dirty="0" err="1" smtClean="0">
                <a:latin typeface="Times New Roman" panose="02020603050405020304" pitchFamily="18" charset="0"/>
                <a:cs typeface="Times New Roman" panose="02020603050405020304" pitchFamily="18" charset="0"/>
              </a:rPr>
              <a:t>MongoUVE</a:t>
            </a:r>
            <a:r>
              <a:rPr lang="en-US" altLang="zh-CN" dirty="0">
                <a:latin typeface="Times New Roman" panose="02020603050405020304" pitchFamily="18" charset="0"/>
                <a:cs typeface="Times New Roman" panose="02020603050405020304" pitchFamily="18" charset="0"/>
              </a:rPr>
              <a:t>: http://www.mongovue.com/ </a:t>
            </a:r>
            <a:endParaRPr lang="en-US" altLang="zh-CN"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301196" y="3551275"/>
            <a:ext cx="9650339" cy="6135800"/>
          </a:xfrm>
          <a:prstGeom prst="rect">
            <a:avLst/>
          </a:prstGeom>
        </p:spPr>
      </p:pic>
    </p:spTree>
    <p:extLst>
      <p:ext uri="{BB962C8B-B14F-4D97-AF65-F5344CB8AC3E}">
        <p14:creationId xmlns:p14="http://schemas.microsoft.com/office/powerpoint/2010/main" val="116530216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a:t>
            </a:r>
            <a:r>
              <a:rPr lang="en-US" altLang="zh-CN" sz="6000" b="1" dirty="0">
                <a:latin typeface="Times New Roman" panose="02020603050405020304" pitchFamily="18" charset="0"/>
                <a:cs typeface="Times New Roman" panose="02020603050405020304" pitchFamily="18" charset="0"/>
              </a:rPr>
              <a:t>Optional] Install </a:t>
            </a:r>
            <a:r>
              <a:rPr lang="en-US" altLang="zh-CN" sz="6000" b="1" dirty="0" smtClean="0">
                <a:latin typeface="Times New Roman" panose="02020603050405020304" pitchFamily="18" charset="0"/>
                <a:cs typeface="Times New Roman" panose="02020603050405020304" pitchFamily="18" charset="0"/>
              </a:rPr>
              <a:t>other MongoDB GUIs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603501"/>
            <a:ext cx="11378837" cy="947774"/>
          </a:xfrm>
        </p:spPr>
        <p:txBody>
          <a:bodyPr>
            <a:noAutofit/>
          </a:bodyPr>
          <a:lstStyle/>
          <a:p>
            <a:r>
              <a:rPr lang="en-US" altLang="zh-CN" dirty="0" err="1" smtClean="0">
                <a:latin typeface="Times New Roman" panose="02020603050405020304" pitchFamily="18" charset="0"/>
                <a:cs typeface="Times New Roman" panose="02020603050405020304" pitchFamily="18" charset="0"/>
              </a:rPr>
              <a:t>RockMongo</a:t>
            </a:r>
            <a:r>
              <a:rPr lang="en-US" altLang="zh-CN" dirty="0">
                <a:latin typeface="Times New Roman" panose="02020603050405020304" pitchFamily="18" charset="0"/>
                <a:cs typeface="Times New Roman" panose="02020603050405020304" pitchFamily="18" charset="0"/>
              </a:rPr>
              <a:t>: http://code.google.com/p/rock-php/</a:t>
            </a:r>
            <a:endParaRPr lang="en-US" altLang="zh-CN"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109809" y="3551274"/>
            <a:ext cx="10030866" cy="5784111"/>
          </a:xfrm>
          <a:prstGeom prst="rect">
            <a:avLst/>
          </a:prstGeom>
        </p:spPr>
      </p:pic>
    </p:spTree>
    <p:extLst>
      <p:ext uri="{BB962C8B-B14F-4D97-AF65-F5344CB8AC3E}">
        <p14:creationId xmlns:p14="http://schemas.microsoft.com/office/powerpoint/2010/main" val="10181473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a:t>
            </a:r>
            <a:r>
              <a:rPr lang="en-US" altLang="zh-CN" sz="6000" b="1" dirty="0">
                <a:latin typeface="Times New Roman" panose="02020603050405020304" pitchFamily="18" charset="0"/>
                <a:cs typeface="Times New Roman" panose="02020603050405020304" pitchFamily="18" charset="0"/>
              </a:rPr>
              <a:t>Optional] Install </a:t>
            </a:r>
            <a:r>
              <a:rPr lang="en-US" altLang="zh-CN" sz="6000" b="1" dirty="0" smtClean="0">
                <a:latin typeface="Times New Roman" panose="02020603050405020304" pitchFamily="18" charset="0"/>
                <a:cs typeface="Times New Roman" panose="02020603050405020304" pitchFamily="18" charset="0"/>
              </a:rPr>
              <a:t>other MongoDB GUIs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603501"/>
            <a:ext cx="11378837" cy="947774"/>
          </a:xfrm>
        </p:spPr>
        <p:txBody>
          <a:bodyPr>
            <a:noAutofit/>
          </a:bodyPr>
          <a:lstStyle/>
          <a:p>
            <a:r>
              <a:rPr lang="en-US" altLang="zh-CN" dirty="0" smtClean="0">
                <a:latin typeface="Times New Roman" panose="02020603050405020304" pitchFamily="18" charset="0"/>
                <a:cs typeface="Times New Roman" panose="02020603050405020304" pitchFamily="18" charset="0"/>
              </a:rPr>
              <a:t>For Mac platform, you can use </a:t>
            </a:r>
            <a:r>
              <a:rPr lang="en-US" altLang="zh-CN" dirty="0" err="1" smtClean="0">
                <a:latin typeface="Times New Roman" panose="02020603050405020304" pitchFamily="18" charset="0"/>
                <a:cs typeface="Times New Roman" panose="02020603050405020304" pitchFamily="18" charset="0"/>
              </a:rPr>
              <a:t>MongoHub</a:t>
            </a:r>
            <a:r>
              <a:rPr lang="en-US" altLang="zh-CN" dirty="0">
                <a:latin typeface="Times New Roman" panose="02020603050405020304" pitchFamily="18" charset="0"/>
                <a:cs typeface="Times New Roman" panose="02020603050405020304" pitchFamily="18" charset="0"/>
              </a:rPr>
              <a:t>: https://github.com/bububa/MongoHub</a:t>
            </a:r>
            <a:endParaRPr lang="en-US" altLang="zh-CN"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352378" y="3857647"/>
            <a:ext cx="7791081" cy="5895953"/>
          </a:xfrm>
          <a:prstGeom prst="rect">
            <a:avLst/>
          </a:prstGeom>
        </p:spPr>
      </p:pic>
    </p:spTree>
    <p:extLst>
      <p:ext uri="{BB962C8B-B14F-4D97-AF65-F5344CB8AC3E}">
        <p14:creationId xmlns:p14="http://schemas.microsoft.com/office/powerpoint/2010/main" val="130948249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III. Create/drop a database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45436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a:t>
            </a:r>
            <a:r>
              <a:rPr lang="en-US" altLang="zh-CN" sz="6000" b="1" dirty="0" smtClean="0">
                <a:solidFill>
                  <a:srgbClr val="FF0000"/>
                </a:solidFill>
                <a:latin typeface="Times New Roman" panose="02020603050405020304" pitchFamily="18" charset="0"/>
                <a:cs typeface="Times New Roman" panose="02020603050405020304" pitchFamily="18" charset="0"/>
              </a:rPr>
              <a:t>Always do this first!</a:t>
            </a:r>
            <a:r>
              <a:rPr lang="en-US" altLang="zh-CN" sz="6000" b="1" dirty="0" smtClean="0">
                <a:latin typeface="Times New Roman" panose="02020603050405020304" pitchFamily="18" charset="0"/>
                <a:cs typeface="Times New Roman" panose="02020603050405020304" pitchFamily="18" charset="0"/>
              </a:rPr>
              <a:t>] Start connection</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603500"/>
            <a:ext cx="11099800"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Open you Command Prompt</a:t>
            </a:r>
          </a:p>
          <a:p>
            <a:r>
              <a:rPr lang="en-US" altLang="zh-CN" dirty="0" smtClean="0">
                <a:latin typeface="Times New Roman" panose="02020603050405020304" pitchFamily="18" charset="0"/>
                <a:cs typeface="Times New Roman" panose="02020603050405020304" pitchFamily="18" charset="0"/>
              </a:rPr>
              <a:t>Run your mongo.exe file which is in the bin folder under your installed location:</a:t>
            </a:r>
          </a:p>
        </p:txBody>
      </p:sp>
      <p:grpSp>
        <p:nvGrpSpPr>
          <p:cNvPr id="6" name="组合 5"/>
          <p:cNvGrpSpPr/>
          <p:nvPr/>
        </p:nvGrpSpPr>
        <p:grpSpPr>
          <a:xfrm>
            <a:off x="1658982" y="4990011"/>
            <a:ext cx="9686835" cy="4449890"/>
            <a:chOff x="1658982" y="4990011"/>
            <a:chExt cx="9686835" cy="4449890"/>
          </a:xfrm>
        </p:grpSpPr>
        <p:pic>
          <p:nvPicPr>
            <p:cNvPr id="4" name="图片 3"/>
            <p:cNvPicPr>
              <a:picLocks noChangeAspect="1"/>
            </p:cNvPicPr>
            <p:nvPr/>
          </p:nvPicPr>
          <p:blipFill>
            <a:blip r:embed="rId3"/>
            <a:stretch>
              <a:fillRect/>
            </a:stretch>
          </p:blipFill>
          <p:spPr>
            <a:xfrm>
              <a:off x="1658982" y="4990011"/>
              <a:ext cx="9686835" cy="4449890"/>
            </a:xfrm>
            <a:prstGeom prst="rect">
              <a:avLst/>
            </a:prstGeom>
          </p:spPr>
        </p:pic>
        <p:sp>
          <p:nvSpPr>
            <p:cNvPr id="5" name="矩形 4"/>
            <p:cNvSpPr/>
            <p:nvPr/>
          </p:nvSpPr>
          <p:spPr>
            <a:xfrm>
              <a:off x="1658982" y="6035040"/>
              <a:ext cx="2991395" cy="444137"/>
            </a:xfrm>
            <a:prstGeom prst="rect">
              <a:avLst/>
            </a:prstGeom>
            <a:noFill/>
            <a:ln w="28575" cap="flat">
              <a:solidFill>
                <a:srgbClr val="FF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grpSp>
    </p:spTree>
    <p:extLst>
      <p:ext uri="{BB962C8B-B14F-4D97-AF65-F5344CB8AC3E}">
        <p14:creationId xmlns:p14="http://schemas.microsoft.com/office/powerpoint/2010/main" val="181916359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[Optional] If you cannot start connection…</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86740" y="5320575"/>
            <a:ext cx="11099800"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If you fail to start the connection, there might be many reasons. Here we provide one potential solution.</a:t>
            </a:r>
          </a:p>
          <a:p>
            <a:pPr lvl="1">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New two folders named “data” and “log” respectively parallel to your “MongoDB” folder.</a:t>
            </a:r>
          </a:p>
          <a:p>
            <a:pPr lvl="1">
              <a:buFont typeface="Wingdings" panose="05000000000000000000" pitchFamily="2" charset="2"/>
              <a:buChar char="Ø"/>
            </a:pPr>
            <a:r>
              <a:rPr lang="en-US" altLang="zh-CN" dirty="0" smtClean="0">
                <a:solidFill>
                  <a:srgbClr val="FF0000"/>
                </a:solidFill>
                <a:latin typeface="Times New Roman" panose="02020603050405020304" pitchFamily="18" charset="0"/>
                <a:cs typeface="Times New Roman" panose="02020603050405020304" pitchFamily="18" charset="0"/>
              </a:rPr>
              <a:t>Delete “</a:t>
            </a:r>
            <a:r>
              <a:rPr lang="en-US" altLang="zh-CN" dirty="0" err="1" smtClean="0">
                <a:solidFill>
                  <a:srgbClr val="FF0000"/>
                </a:solidFill>
                <a:latin typeface="Times New Roman" panose="02020603050405020304" pitchFamily="18" charset="0"/>
                <a:cs typeface="Times New Roman" panose="02020603050405020304" pitchFamily="18" charset="0"/>
              </a:rPr>
              <a:t>mongo.lock</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or “</a:t>
            </a:r>
            <a:r>
              <a:rPr lang="en-US" altLang="zh-CN" dirty="0" err="1" smtClean="0">
                <a:solidFill>
                  <a:srgbClr val="FF0000"/>
                </a:solidFill>
                <a:latin typeface="Times New Roman" panose="02020603050405020304" pitchFamily="18" charset="0"/>
                <a:cs typeface="Times New Roman" panose="02020603050405020304" pitchFamily="18" charset="0"/>
              </a:rPr>
              <a:t>mongod.lock</a:t>
            </a:r>
            <a:r>
              <a:rPr lang="en-US" altLang="zh-CN" dirty="0" smtClean="0">
                <a:solidFill>
                  <a:srgbClr val="FF0000"/>
                </a:solidFill>
                <a:latin typeface="Times New Roman" panose="02020603050405020304" pitchFamily="18" charset="0"/>
                <a:cs typeface="Times New Roman" panose="02020603050405020304" pitchFamily="18" charset="0"/>
              </a:rPr>
              <a:t>” file </a:t>
            </a:r>
            <a:r>
              <a:rPr lang="en-US" altLang="zh-CN" dirty="0" smtClean="0">
                <a:solidFill>
                  <a:srgbClr val="FF0000"/>
                </a:solidFill>
                <a:latin typeface="Times New Roman" panose="02020603050405020304" pitchFamily="18" charset="0"/>
                <a:cs typeface="Times New Roman" panose="02020603050405020304" pitchFamily="18" charset="0"/>
              </a:rPr>
              <a:t>in “data” folder if there exists one.</a:t>
            </a:r>
          </a:p>
          <a:p>
            <a:pPr lvl="1">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New a txt file (mongo.txt) containing these words:</a:t>
            </a:r>
          </a:p>
          <a:p>
            <a:pPr marL="444500" lvl="1" indent="0">
              <a:buNone/>
            </a:pPr>
            <a:endParaRPr lang="en-US" altLang="zh-CN"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Modify the txt file into a </a:t>
            </a:r>
            <a:r>
              <a:rPr lang="en-US" altLang="zh-CN" dirty="0" err="1" smtClean="0">
                <a:latin typeface="Times New Roman" panose="02020603050405020304" pitchFamily="18" charset="0"/>
                <a:cs typeface="Times New Roman" panose="02020603050405020304" pitchFamily="18" charset="0"/>
              </a:rPr>
              <a:t>config</a:t>
            </a:r>
            <a:r>
              <a:rPr lang="en-US" altLang="zh-CN" dirty="0" smtClean="0">
                <a:latin typeface="Times New Roman" panose="02020603050405020304" pitchFamily="18" charset="0"/>
                <a:cs typeface="Times New Roman" panose="02020603050405020304" pitchFamily="18" charset="0"/>
              </a:rPr>
              <a:t> file (</a:t>
            </a:r>
            <a:r>
              <a:rPr lang="en-US" altLang="zh-CN" dirty="0" err="1" smtClean="0">
                <a:latin typeface="Times New Roman" panose="02020603050405020304" pitchFamily="18" charset="0"/>
                <a:cs typeface="Times New Roman" panose="02020603050405020304" pitchFamily="18" charset="0"/>
              </a:rPr>
              <a:t>mongo.config</a:t>
            </a:r>
            <a:r>
              <a:rPr lang="en-US" altLang="zh-CN" dirty="0" smtClean="0">
                <a:latin typeface="Times New Roman" panose="02020603050405020304" pitchFamily="18" charset="0"/>
                <a:cs typeface="Times New Roman" panose="02020603050405020304" pitchFamily="18" charset="0"/>
              </a:rPr>
              <a:t>)</a:t>
            </a:r>
          </a:p>
          <a:p>
            <a:endParaRPr lang="en-US" altLang="zh-CN"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3068320" y="7707086"/>
            <a:ext cx="8479246" cy="1200329"/>
          </a:xfrm>
          <a:prstGeom prst="rect">
            <a:avLst/>
          </a:prstGeom>
        </p:spPr>
        <p:txBody>
          <a:bodyPr wrap="square">
            <a:spAutoFit/>
          </a:bodyPr>
          <a:lstStyle/>
          <a:p>
            <a:pPr algn="l"/>
            <a:r>
              <a:rPr lang="en-US" altLang="zh-CN" err="1" smtClean="0">
                <a:solidFill>
                  <a:srgbClr val="3F3F3F"/>
                </a:solidFill>
                <a:latin typeface="Arial" panose="020B0604020202020204" pitchFamily="34" charset="0"/>
              </a:rPr>
              <a:t>dbpath</a:t>
            </a:r>
            <a:r>
              <a:rPr lang="en-US" altLang="zh-CN" dirty="0" smtClean="0">
                <a:solidFill>
                  <a:srgbClr val="3F3F3F"/>
                </a:solidFill>
                <a:latin typeface="Arial" panose="020B0604020202020204" pitchFamily="34" charset="0"/>
              </a:rPr>
              <a:t>=D:\MongoDB\data</a:t>
            </a:r>
            <a:r>
              <a:rPr lang="en-US" altLang="zh-CN" dirty="0">
                <a:solidFill>
                  <a:srgbClr val="3F3F3F"/>
                </a:solidFill>
                <a:latin typeface="Arial" panose="020B0604020202020204" pitchFamily="34" charset="0"/>
              </a:rPr>
              <a:t> </a:t>
            </a:r>
          </a:p>
          <a:p>
            <a:pPr algn="l"/>
            <a:r>
              <a:rPr lang="en-US" altLang="zh-CN" dirty="0" err="1" smtClean="0">
                <a:solidFill>
                  <a:srgbClr val="3F3F3F"/>
                </a:solidFill>
                <a:latin typeface="Arial" panose="020B0604020202020204" pitchFamily="34" charset="0"/>
              </a:rPr>
              <a:t>logpath</a:t>
            </a:r>
            <a:r>
              <a:rPr lang="en-US" altLang="zh-CN" dirty="0" smtClean="0">
                <a:solidFill>
                  <a:srgbClr val="3F3F3F"/>
                </a:solidFill>
                <a:latin typeface="Arial" panose="020B0604020202020204" pitchFamily="34" charset="0"/>
              </a:rPr>
              <a:t>=D:\MongoDB\log\mongo.log</a:t>
            </a:r>
            <a:endParaRPr lang="en-US" altLang="zh-CN" dirty="0">
              <a:solidFill>
                <a:srgbClr val="3F3F3F"/>
              </a:solidFill>
              <a:latin typeface="Arial" panose="020B0604020202020204" pitchFamily="34" charset="0"/>
            </a:endParaRPr>
          </a:p>
        </p:txBody>
      </p:sp>
    </p:spTree>
    <p:extLst>
      <p:ext uri="{BB962C8B-B14F-4D97-AF65-F5344CB8AC3E}">
        <p14:creationId xmlns:p14="http://schemas.microsoft.com/office/powerpoint/2010/main" val="96250534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[Optional] If you cannot start connection…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4780461"/>
            <a:ext cx="11099800"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Open your </a:t>
            </a:r>
            <a:r>
              <a:rPr lang="en-US" altLang="zh-CN" dirty="0" err="1" smtClean="0">
                <a:latin typeface="Times New Roman" panose="02020603050405020304" pitchFamily="18" charset="0"/>
                <a:cs typeface="Times New Roman" panose="02020603050405020304" pitchFamily="18" charset="0"/>
              </a:rPr>
              <a:t>cmd</a:t>
            </a:r>
            <a:r>
              <a:rPr lang="en-US" altLang="zh-CN" dirty="0" smtClean="0">
                <a:latin typeface="Times New Roman" panose="02020603050405020304" pitchFamily="18" charset="0"/>
                <a:cs typeface="Times New Roman" panose="02020603050405020304" pitchFamily="18" charset="0"/>
              </a:rPr>
              <a:t>, and type these (subjective to the location of your file, make sure your file is under D: if you are the same as my case):</a:t>
            </a: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Open another </a:t>
            </a:r>
            <a:r>
              <a:rPr lang="en-US" altLang="zh-CN" dirty="0" err="1" smtClean="0">
                <a:latin typeface="Times New Roman" panose="02020603050405020304" pitchFamily="18" charset="0"/>
                <a:cs typeface="Times New Roman" panose="02020603050405020304" pitchFamily="18" charset="0"/>
              </a:rPr>
              <a:t>cmd</a:t>
            </a:r>
            <a:r>
              <a:rPr lang="en-US" altLang="zh-CN" dirty="0" smtClean="0">
                <a:latin typeface="Times New Roman" panose="02020603050405020304" pitchFamily="18" charset="0"/>
                <a:cs typeface="Times New Roman" panose="02020603050405020304" pitchFamily="18" charset="0"/>
              </a:rPr>
              <a:t> and try to connect the server again (do not shut the first </a:t>
            </a:r>
            <a:r>
              <a:rPr lang="en-US" altLang="zh-CN" dirty="0" err="1" smtClean="0">
                <a:latin typeface="Times New Roman" panose="02020603050405020304" pitchFamily="18" charset="0"/>
                <a:cs typeface="Times New Roman" panose="02020603050405020304" pitchFamily="18" charset="0"/>
              </a:rPr>
              <a:t>cmd</a:t>
            </a:r>
            <a:r>
              <a:rPr lang="en-US" altLang="zh-CN" dirty="0" smtClean="0">
                <a:latin typeface="Times New Roman" panose="02020603050405020304" pitchFamily="18" charset="0"/>
                <a:cs typeface="Times New Roman" panose="02020603050405020304" pitchFamily="18" charset="0"/>
              </a:rPr>
              <a:t>).</a:t>
            </a:r>
          </a:p>
        </p:txBody>
      </p:sp>
      <p:grpSp>
        <p:nvGrpSpPr>
          <p:cNvPr id="7" name="组合 6"/>
          <p:cNvGrpSpPr/>
          <p:nvPr/>
        </p:nvGrpSpPr>
        <p:grpSpPr>
          <a:xfrm>
            <a:off x="351659" y="4628241"/>
            <a:ext cx="12301481" cy="2690949"/>
            <a:chOff x="347979" y="4990010"/>
            <a:chExt cx="12301481" cy="2690949"/>
          </a:xfrm>
        </p:grpSpPr>
        <p:pic>
          <p:nvPicPr>
            <p:cNvPr id="4" name="图片 3"/>
            <p:cNvPicPr>
              <a:picLocks noChangeAspect="1"/>
            </p:cNvPicPr>
            <p:nvPr/>
          </p:nvPicPr>
          <p:blipFill>
            <a:blip r:embed="rId3"/>
            <a:stretch>
              <a:fillRect/>
            </a:stretch>
          </p:blipFill>
          <p:spPr>
            <a:xfrm>
              <a:off x="347979" y="4990010"/>
              <a:ext cx="12301481" cy="2690949"/>
            </a:xfrm>
            <a:prstGeom prst="rect">
              <a:avLst/>
            </a:prstGeom>
          </p:spPr>
        </p:pic>
        <p:sp>
          <p:nvSpPr>
            <p:cNvPr id="6" name="矩形 5"/>
            <p:cNvSpPr/>
            <p:nvPr/>
          </p:nvSpPr>
          <p:spPr>
            <a:xfrm>
              <a:off x="2560320" y="6270171"/>
              <a:ext cx="4885509" cy="627018"/>
            </a:xfrm>
            <a:prstGeom prst="rect">
              <a:avLst/>
            </a:prstGeom>
            <a:noFill/>
            <a:ln w="28575" cap="flat">
              <a:solidFill>
                <a:srgbClr val="FF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grpSp>
    </p:spTree>
    <p:extLst>
      <p:ext uri="{BB962C8B-B14F-4D97-AF65-F5344CB8AC3E}">
        <p14:creationId xmlns:p14="http://schemas.microsoft.com/office/powerpoint/2010/main" val="122005653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Create a database</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211615"/>
            <a:ext cx="11099800"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use [</a:t>
            </a:r>
            <a:r>
              <a:rPr lang="en-US" altLang="zh-CN" b="1" dirty="0" err="1" smtClean="0">
                <a:latin typeface="Times New Roman" panose="02020603050405020304" pitchFamily="18" charset="0"/>
                <a:cs typeface="Times New Roman" panose="02020603050405020304" pitchFamily="18" charset="0"/>
              </a:rPr>
              <a:t>DBname</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used to create database. The command will create a new database, if it doesn't </a:t>
            </a:r>
            <a:r>
              <a:rPr lang="en-US" altLang="zh-CN" dirty="0" smtClean="0">
                <a:latin typeface="Times New Roman" panose="02020603050405020304" pitchFamily="18" charset="0"/>
                <a:cs typeface="Times New Roman" panose="02020603050405020304" pitchFamily="18" charset="0"/>
              </a:rPr>
              <a:t>exist; </a:t>
            </a:r>
            <a:r>
              <a:rPr lang="en-US" altLang="zh-CN" dirty="0">
                <a:latin typeface="Times New Roman" panose="02020603050405020304" pitchFamily="18" charset="0"/>
                <a:cs typeface="Times New Roman" panose="02020603050405020304" pitchFamily="18" charset="0"/>
              </a:rPr>
              <a:t>otherwise it will return the existing database.</a:t>
            </a:r>
            <a:endParaRPr lang="en-US" altLang="zh-CN" dirty="0" smtClean="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875246649"/>
              </p:ext>
            </p:extLst>
          </p:nvPr>
        </p:nvGraphicFramePr>
        <p:xfrm>
          <a:off x="1971401" y="4598126"/>
          <a:ext cx="7930243" cy="603504"/>
        </p:xfrm>
        <a:graphic>
          <a:graphicData uri="http://schemas.openxmlformats.org/drawingml/2006/table">
            <a:tbl>
              <a:tblPr firstRow="1" firstCol="1" bandRow="1">
                <a:tableStyleId>{5940675A-B579-460E-94D1-54222C63F5DA}</a:tableStyleId>
              </a:tblPr>
              <a:tblGrid>
                <a:gridCol w="7930243">
                  <a:extLst>
                    <a:ext uri="{9D8B030D-6E8A-4147-A177-3AD203B41FA5}">
                      <a16:colId xmlns="" xmlns:a16="http://schemas.microsoft.com/office/drawing/2014/main" val="718524743"/>
                    </a:ext>
                  </a:extLst>
                </a:gridCol>
              </a:tblGrid>
              <a:tr h="600891">
                <a:tc>
                  <a:txBody>
                    <a:bodyPr/>
                    <a:lstStyle/>
                    <a:p>
                      <a:pPr>
                        <a:lnSpc>
                          <a:spcPct val="110000"/>
                        </a:lnSpc>
                        <a:spcBef>
                          <a:spcPts val="600"/>
                        </a:spcBef>
                        <a:spcAft>
                          <a:spcPts val="0"/>
                        </a:spcAft>
                      </a:pPr>
                      <a:r>
                        <a:rPr lang="en-US" sz="3600" dirty="0">
                          <a:effectLst/>
                          <a:latin typeface="Times New Roman" panose="02020603050405020304" pitchFamily="18" charset="0"/>
                          <a:cs typeface="Times New Roman" panose="02020603050405020304" pitchFamily="18" charset="0"/>
                        </a:rPr>
                        <a:t>use </a:t>
                      </a:r>
                      <a:r>
                        <a:rPr lang="en-US" sz="3600" dirty="0" smtClean="0">
                          <a:effectLst/>
                          <a:latin typeface="Times New Roman" panose="02020603050405020304" pitchFamily="18" charset="0"/>
                          <a:cs typeface="Times New Roman" panose="02020603050405020304" pitchFamily="18" charset="0"/>
                        </a:rPr>
                        <a:t>Employee</a:t>
                      </a:r>
                      <a:endParaRPr lang="zh-CN" sz="3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07866938"/>
                  </a:ext>
                </a:extLst>
              </a:tr>
            </a:tbl>
          </a:graphicData>
        </a:graphic>
      </p:graphicFrame>
      <p:pic>
        <p:nvPicPr>
          <p:cNvPr id="6" name="图片 5"/>
          <p:cNvPicPr>
            <a:picLocks noChangeAspect="1"/>
          </p:cNvPicPr>
          <p:nvPr/>
        </p:nvPicPr>
        <p:blipFill>
          <a:blip r:embed="rId3"/>
          <a:stretch>
            <a:fillRect/>
          </a:stretch>
        </p:blipFill>
        <p:spPr>
          <a:xfrm>
            <a:off x="1716495" y="6049827"/>
            <a:ext cx="8923325" cy="2493282"/>
          </a:xfrm>
          <a:prstGeom prst="rect">
            <a:avLst/>
          </a:prstGeom>
        </p:spPr>
      </p:pic>
    </p:spTree>
    <p:extLst>
      <p:ext uri="{BB962C8B-B14F-4D97-AF65-F5344CB8AC3E}">
        <p14:creationId xmlns:p14="http://schemas.microsoft.com/office/powerpoint/2010/main" val="406211301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I. Introduction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935570"/>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Create a database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211615"/>
            <a:ext cx="11099800"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To </a:t>
            </a:r>
            <a:r>
              <a:rPr lang="en-US" altLang="zh-CN" dirty="0">
                <a:latin typeface="Times New Roman" panose="02020603050405020304" pitchFamily="18" charset="0"/>
                <a:cs typeface="Times New Roman" panose="02020603050405020304" pitchFamily="18" charset="0"/>
              </a:rPr>
              <a:t>check your currently selected database use the command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a:t>
            </a:r>
            <a:r>
              <a:rPr lang="en-US" altLang="zh-CN" dirty="0" smtClean="0">
                <a:latin typeface="Times New Roman" panose="02020603050405020304" pitchFamily="18" charset="0"/>
                <a:cs typeface="Times New Roman" panose="02020603050405020304" pitchFamily="18" charset="0"/>
              </a:rPr>
              <a:t>”.</a:t>
            </a:r>
          </a:p>
        </p:txBody>
      </p:sp>
      <p:graphicFrame>
        <p:nvGraphicFramePr>
          <p:cNvPr id="4" name="表格 3"/>
          <p:cNvGraphicFramePr>
            <a:graphicFrameLocks noGrp="1"/>
          </p:cNvGraphicFramePr>
          <p:nvPr>
            <p:extLst>
              <p:ext uri="{D42A27DB-BD31-4B8C-83A1-F6EECF244321}">
                <p14:modId xmlns:p14="http://schemas.microsoft.com/office/powerpoint/2010/main" val="1528790631"/>
              </p:ext>
            </p:extLst>
          </p:nvPr>
        </p:nvGraphicFramePr>
        <p:xfrm>
          <a:off x="1971401" y="4598126"/>
          <a:ext cx="7930243" cy="603504"/>
        </p:xfrm>
        <a:graphic>
          <a:graphicData uri="http://schemas.openxmlformats.org/drawingml/2006/table">
            <a:tbl>
              <a:tblPr firstRow="1" firstCol="1" bandRow="1">
                <a:tableStyleId>{5940675A-B579-460E-94D1-54222C63F5DA}</a:tableStyleId>
              </a:tblPr>
              <a:tblGrid>
                <a:gridCol w="7930243">
                  <a:extLst>
                    <a:ext uri="{9D8B030D-6E8A-4147-A177-3AD203B41FA5}">
                      <a16:colId xmlns="" xmlns:a16="http://schemas.microsoft.com/office/drawing/2014/main" val="718524743"/>
                    </a:ext>
                  </a:extLst>
                </a:gridCol>
              </a:tblGrid>
              <a:tr h="600891">
                <a:tc>
                  <a:txBody>
                    <a:bodyPr/>
                    <a:lstStyle/>
                    <a:p>
                      <a:pPr>
                        <a:lnSpc>
                          <a:spcPct val="110000"/>
                        </a:lnSpc>
                        <a:spcBef>
                          <a:spcPts val="600"/>
                        </a:spcBef>
                        <a:spcAft>
                          <a:spcPts val="0"/>
                        </a:spcAft>
                      </a:pPr>
                      <a:r>
                        <a:rPr lang="en-US" sz="3600" dirty="0" err="1" smtClean="0">
                          <a:effectLst/>
                          <a:latin typeface="Times New Roman" panose="02020603050405020304" pitchFamily="18" charset="0"/>
                          <a:cs typeface="Times New Roman" panose="02020603050405020304" pitchFamily="18" charset="0"/>
                        </a:rPr>
                        <a:t>db</a:t>
                      </a:r>
                      <a:endParaRPr lang="zh-CN" sz="3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07866938"/>
                  </a:ext>
                </a:extLst>
              </a:tr>
            </a:tbl>
          </a:graphicData>
        </a:graphic>
      </p:graphicFrame>
      <p:pic>
        <p:nvPicPr>
          <p:cNvPr id="5" name="图片 4"/>
          <p:cNvPicPr>
            <a:picLocks noChangeAspect="1"/>
          </p:cNvPicPr>
          <p:nvPr/>
        </p:nvPicPr>
        <p:blipFill>
          <a:blip r:embed="rId3"/>
          <a:stretch>
            <a:fillRect/>
          </a:stretch>
        </p:blipFill>
        <p:spPr>
          <a:xfrm>
            <a:off x="2822212" y="5993766"/>
            <a:ext cx="6209092" cy="2470965"/>
          </a:xfrm>
          <a:prstGeom prst="rect">
            <a:avLst/>
          </a:prstGeom>
        </p:spPr>
      </p:pic>
    </p:spTree>
    <p:extLst>
      <p:ext uri="{BB962C8B-B14F-4D97-AF65-F5344CB8AC3E}">
        <p14:creationId xmlns:p14="http://schemas.microsoft.com/office/powerpoint/2010/main" val="40178591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Create a database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969261"/>
            <a:ext cx="11099800" cy="2386511"/>
          </a:xfrm>
        </p:spPr>
        <p:txBody>
          <a:bodyPr>
            <a:noAutofit/>
          </a:bodyPr>
          <a:lstStyle/>
          <a:p>
            <a:r>
              <a:rPr lang="en-US" altLang="zh-CN" dirty="0">
                <a:latin typeface="Times New Roman" panose="02020603050405020304" pitchFamily="18" charset="0"/>
                <a:cs typeface="Times New Roman" panose="02020603050405020304" pitchFamily="18" charset="0"/>
              </a:rPr>
              <a:t>If you want to check your databases list, then use the command </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show </a:t>
            </a:r>
            <a:r>
              <a:rPr lang="en-US" altLang="zh-CN" b="1" dirty="0" err="1" smtClean="0">
                <a:latin typeface="Times New Roman" panose="02020603050405020304" pitchFamily="18" charset="0"/>
                <a:cs typeface="Times New Roman" panose="02020603050405020304" pitchFamily="18" charset="0"/>
              </a:rPr>
              <a:t>dbs</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u="sng" dirty="0">
                <a:latin typeface="Times New Roman" panose="02020603050405020304" pitchFamily="18" charset="0"/>
                <a:cs typeface="Times New Roman" panose="02020603050405020304" pitchFamily="18" charset="0"/>
              </a:rPr>
              <a:t>Your created database </a:t>
            </a:r>
            <a:r>
              <a:rPr lang="en-US" altLang="zh-CN" u="sng" dirty="0" smtClean="0">
                <a:latin typeface="Times New Roman" panose="02020603050405020304" pitchFamily="18" charset="0"/>
                <a:cs typeface="Times New Roman" panose="02020603050405020304" pitchFamily="18" charset="0"/>
              </a:rPr>
              <a:t>(i.e., “Employee”) </a:t>
            </a:r>
            <a:r>
              <a:rPr lang="en-US" altLang="zh-CN" u="sng" dirty="0">
                <a:latin typeface="Times New Roman" panose="02020603050405020304" pitchFamily="18" charset="0"/>
                <a:cs typeface="Times New Roman" panose="02020603050405020304" pitchFamily="18" charset="0"/>
              </a:rPr>
              <a:t>will </a:t>
            </a:r>
            <a:r>
              <a:rPr lang="en-US" altLang="zh-CN" u="sng" dirty="0" smtClean="0">
                <a:latin typeface="Times New Roman" panose="02020603050405020304" pitchFamily="18" charset="0"/>
                <a:cs typeface="Times New Roman" panose="02020603050405020304" pitchFamily="18" charset="0"/>
              </a:rPr>
              <a:t>not </a:t>
            </a:r>
            <a:r>
              <a:rPr lang="en-US" altLang="zh-CN" u="sng" dirty="0">
                <a:latin typeface="Times New Roman" panose="02020603050405020304" pitchFamily="18" charset="0"/>
                <a:cs typeface="Times New Roman" panose="02020603050405020304" pitchFamily="18" charset="0"/>
              </a:rPr>
              <a:t>appear in the list</a:t>
            </a:r>
            <a:r>
              <a:rPr lang="en-US" altLang="zh-CN" dirty="0">
                <a:latin typeface="Times New Roman" panose="02020603050405020304" pitchFamily="18" charset="0"/>
                <a:cs typeface="Times New Roman" panose="02020603050405020304" pitchFamily="18" charset="0"/>
              </a:rPr>
              <a:t>. To display database you need to insert </a:t>
            </a:r>
            <a:r>
              <a:rPr lang="en-US" altLang="zh-CN" dirty="0" smtClean="0">
                <a:latin typeface="Times New Roman" panose="02020603050405020304" pitchFamily="18" charset="0"/>
                <a:cs typeface="Times New Roman" panose="02020603050405020304" pitchFamily="18" charset="0"/>
              </a:rPr>
              <a:t>at least </a:t>
            </a:r>
            <a:r>
              <a:rPr lang="en-US" altLang="zh-CN" dirty="0">
                <a:latin typeface="Times New Roman" panose="02020603050405020304" pitchFamily="18" charset="0"/>
                <a:cs typeface="Times New Roman" panose="02020603050405020304" pitchFamily="18" charset="0"/>
              </a:rPr>
              <a:t>one document </a:t>
            </a:r>
            <a:r>
              <a:rPr lang="en-US" altLang="zh-CN" dirty="0" smtClean="0">
                <a:latin typeface="Times New Roman" panose="02020603050405020304" pitchFamily="18" charset="0"/>
                <a:cs typeface="Times New Roman" panose="02020603050405020304" pitchFamily="18" charset="0"/>
              </a:rPr>
              <a:t>(one record) into </a:t>
            </a:r>
            <a:r>
              <a:rPr lang="en-US" altLang="zh-CN" dirty="0">
                <a:latin typeface="Times New Roman" panose="02020603050405020304" pitchFamily="18" charset="0"/>
                <a:cs typeface="Times New Roman" panose="02020603050405020304" pitchFamily="18" charset="0"/>
              </a:rPr>
              <a:t>it</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593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Drop a database</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969261"/>
            <a:ext cx="11099800" cy="2386511"/>
          </a:xfrm>
        </p:spPr>
        <p:txBody>
          <a:bodyPr>
            <a:noAutofit/>
          </a:bodyPr>
          <a:lstStyle/>
          <a:p>
            <a:r>
              <a:rPr lang="en-US" altLang="zh-CN" dirty="0">
                <a:latin typeface="Times New Roman" panose="02020603050405020304" pitchFamily="18" charset="0"/>
                <a:cs typeface="Times New Roman" panose="02020603050405020304" pitchFamily="18" charset="0"/>
              </a:rPr>
              <a:t>The process of deleting a database is called database drop. MongoDB </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db.dropDatabase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command is used to drop a existing database.</a:t>
            </a:r>
          </a:p>
          <a:p>
            <a:r>
              <a:rPr lang="en-US" altLang="zh-CN" dirty="0">
                <a:latin typeface="Times New Roman" panose="02020603050405020304" pitchFamily="18" charset="0"/>
                <a:cs typeface="Times New Roman" panose="02020603050405020304" pitchFamily="18" charset="0"/>
              </a:rPr>
              <a:t>To delete any </a:t>
            </a:r>
            <a:r>
              <a:rPr lang="en-US" altLang="zh-CN" dirty="0" smtClean="0">
                <a:latin typeface="Times New Roman" panose="02020603050405020304" pitchFamily="18" charset="0"/>
                <a:cs typeface="Times New Roman" panose="02020603050405020304" pitchFamily="18" charset="0"/>
              </a:rPr>
              <a:t>database, </a:t>
            </a:r>
            <a:r>
              <a:rPr lang="en-US" altLang="zh-CN" dirty="0">
                <a:latin typeface="Times New Roman" panose="02020603050405020304" pitchFamily="18" charset="0"/>
                <a:cs typeface="Times New Roman" panose="02020603050405020304" pitchFamily="18" charset="0"/>
              </a:rPr>
              <a:t>first select it by typing </a:t>
            </a:r>
            <a:r>
              <a:rPr lang="en-US" altLang="zh-CN" dirty="0" smtClean="0">
                <a:latin typeface="Times New Roman" panose="02020603050405020304" pitchFamily="18" charset="0"/>
                <a:cs typeface="Times New Roman" panose="02020603050405020304" pitchFamily="18" charset="0"/>
              </a:rPr>
              <a:t>“use [</a:t>
            </a:r>
            <a:r>
              <a:rPr lang="en-US" altLang="zh-CN" dirty="0" err="1" smtClean="0">
                <a:latin typeface="Times New Roman" panose="02020603050405020304" pitchFamily="18" charset="0"/>
                <a:cs typeface="Times New Roman" panose="02020603050405020304" pitchFamily="18" charset="0"/>
              </a:rPr>
              <a:t>databasename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then type the drop command. Let’s delete the </a:t>
            </a:r>
            <a:r>
              <a:rPr lang="en-US" altLang="zh-CN" dirty="0" smtClean="0">
                <a:latin typeface="Times New Roman" panose="02020603050405020304" pitchFamily="18" charset="0"/>
                <a:cs typeface="Times New Roman" panose="02020603050405020304" pitchFamily="18" charset="0"/>
              </a:rPr>
              <a:t>“Employee” database.</a:t>
            </a: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754177" y="6481218"/>
            <a:ext cx="6942164" cy="2845662"/>
          </a:xfrm>
          <a:prstGeom prst="rect">
            <a:avLst/>
          </a:prstGeom>
        </p:spPr>
      </p:pic>
    </p:spTree>
    <p:extLst>
      <p:ext uri="{BB962C8B-B14F-4D97-AF65-F5344CB8AC3E}">
        <p14:creationId xmlns:p14="http://schemas.microsoft.com/office/powerpoint/2010/main" val="79932944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Stop connection</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1122621" y="4372759"/>
            <a:ext cx="11099800"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If you want to stop connection, type the followings in your cmd. We always recommend stopping connection instead of force MongoDB directly. Forcing it may cause locked problem.</a:t>
            </a:r>
          </a:p>
          <a:p>
            <a:pPr marL="0" indent="0">
              <a:buNone/>
            </a:pPr>
            <a:r>
              <a:rPr lang="en-US" altLang="zh-CN" dirty="0" smtClean="0">
                <a:solidFill>
                  <a:srgbClr val="FF0000"/>
                </a:solidFill>
                <a:latin typeface="Times New Roman" panose="02020603050405020304" pitchFamily="18" charset="0"/>
                <a:cs typeface="Times New Roman" panose="02020603050405020304" pitchFamily="18" charset="0"/>
              </a:rPr>
              <a:t>use admin</a:t>
            </a:r>
          </a:p>
          <a:p>
            <a:pPr marL="0" indent="0">
              <a:buNone/>
            </a:pPr>
            <a:r>
              <a:rPr lang="en-US" altLang="zh-CN" dirty="0" err="1" smtClean="0">
                <a:solidFill>
                  <a:srgbClr val="FF0000"/>
                </a:solidFill>
                <a:latin typeface="Times New Roman" panose="02020603050405020304" pitchFamily="18" charset="0"/>
                <a:cs typeface="Times New Roman" panose="02020603050405020304" pitchFamily="18" charset="0"/>
              </a:rPr>
              <a:t>db.shutdownServer</a:t>
            </a:r>
            <a:r>
              <a:rPr lang="en-US" altLang="zh-CN" dirty="0" smtClean="0">
                <a:solidFill>
                  <a:srgbClr val="FF0000"/>
                </a:solidFill>
                <a:latin typeface="Times New Roman" panose="02020603050405020304" pitchFamily="18" charset="0"/>
                <a:cs typeface="Times New Roman" panose="02020603050405020304" pitchFamily="18" charset="0"/>
              </a:rPr>
              <a:t>()</a:t>
            </a:r>
          </a:p>
          <a:p>
            <a:pPr marL="0" indent="0">
              <a:buNone/>
            </a:pPr>
            <a:r>
              <a:rPr lang="en-US" altLang="zh-CN" dirty="0" smtClean="0">
                <a:solidFill>
                  <a:srgbClr val="FF0000"/>
                </a:solidFill>
                <a:latin typeface="Times New Roman" panose="02020603050405020304" pitchFamily="18" charset="0"/>
                <a:cs typeface="Times New Roman" panose="02020603050405020304" pitchFamily="18" charset="0"/>
              </a:rPr>
              <a:t>exit</a:t>
            </a:r>
            <a:endParaRPr lang="en-US" altLang="zh-C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3703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IV. Create/drop a collection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12881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Create a collection</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4667432"/>
            <a:ext cx="11099800" cy="2386511"/>
          </a:xfrm>
        </p:spPr>
        <p:txBody>
          <a:bodyPr>
            <a:noAutofit/>
          </a:bodyPr>
          <a:lstStyle/>
          <a:p>
            <a:r>
              <a:rPr lang="en-US" altLang="zh-CN" dirty="0">
                <a:latin typeface="Times New Roman" panose="02020603050405020304" pitchFamily="18" charset="0"/>
                <a:cs typeface="Times New Roman" panose="02020603050405020304" pitchFamily="18" charset="0"/>
              </a:rPr>
              <a:t>MongoDB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db.createCollection</a:t>
            </a:r>
            <a:r>
              <a:rPr lang="en-US" altLang="zh-CN" b="1" dirty="0" smtClean="0">
                <a:latin typeface="Times New Roman" panose="02020603050405020304" pitchFamily="18" charset="0"/>
                <a:cs typeface="Times New Roman" panose="02020603050405020304" pitchFamily="18" charset="0"/>
              </a:rPr>
              <a:t>(name</a:t>
            </a:r>
            <a:r>
              <a:rPr lang="en-US" altLang="zh-CN" b="1" dirty="0">
                <a:latin typeface="Times New Roman" panose="02020603050405020304" pitchFamily="18" charset="0"/>
                <a:cs typeface="Times New Roman" panose="02020603050405020304" pitchFamily="18" charset="0"/>
              </a:rPr>
              <a:t>, options</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used to create </a:t>
            </a:r>
            <a:r>
              <a:rPr lang="en-US" altLang="zh-CN" dirty="0" smtClean="0">
                <a:latin typeface="Times New Roman" panose="02020603050405020304" pitchFamily="18" charset="0"/>
                <a:cs typeface="Times New Roman" panose="02020603050405020304" pitchFamily="18" charset="0"/>
              </a:rPr>
              <a:t>collection.</a:t>
            </a:r>
          </a:p>
          <a:p>
            <a:r>
              <a:rPr lang="en-US" altLang="zh-CN" dirty="0" smtClean="0">
                <a:latin typeface="Times New Roman" panose="02020603050405020304" pitchFamily="18" charset="0"/>
                <a:cs typeface="Times New Roman" panose="02020603050405020304" pitchFamily="18" charset="0"/>
              </a:rPr>
              <a:t>In </a:t>
            </a:r>
            <a:r>
              <a:rPr lang="en-US" altLang="zh-CN" dirty="0">
                <a:latin typeface="Times New Roman" panose="02020603050405020304" pitchFamily="18" charset="0"/>
                <a:cs typeface="Times New Roman" panose="02020603050405020304" pitchFamily="18" charset="0"/>
              </a:rPr>
              <a:t>the command, name is name of collection to be created. Options is a document and used to specify configuration of collection</a:t>
            </a:r>
          </a:p>
          <a:p>
            <a:r>
              <a:rPr lang="en-US" altLang="zh-CN" dirty="0">
                <a:latin typeface="Times New Roman" panose="02020603050405020304" pitchFamily="18" charset="0"/>
                <a:cs typeface="Times New Roman" panose="02020603050405020304" pitchFamily="18" charset="0"/>
              </a:rPr>
              <a:t>Options parameter is optional, so you need to specify only name of the collection. </a:t>
            </a:r>
            <a:r>
              <a:rPr lang="en-US" altLang="zh-CN" dirty="0" smtClean="0">
                <a:latin typeface="Times New Roman" panose="02020603050405020304" pitchFamily="18" charset="0"/>
                <a:cs typeface="Times New Roman" panose="02020603050405020304" pitchFamily="18" charset="0"/>
              </a:rPr>
              <a:t>(see some options parameters in the next slide)</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89366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Create a collection (cont.)</a:t>
            </a:r>
            <a:endParaRPr lang="zh-CN" altLang="en-US" sz="6000" b="1" dirty="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4060259479"/>
              </p:ext>
            </p:extLst>
          </p:nvPr>
        </p:nvGraphicFramePr>
        <p:xfrm>
          <a:off x="1274535" y="2326023"/>
          <a:ext cx="10299155" cy="7131487"/>
        </p:xfrm>
        <a:graphic>
          <a:graphicData uri="http://schemas.openxmlformats.org/drawingml/2006/table">
            <a:tbl>
              <a:tblPr firstRow="1" firstCol="1" bandRow="1">
                <a:tableStyleId>{5940675A-B579-460E-94D1-54222C63F5DA}</a:tableStyleId>
              </a:tblPr>
              <a:tblGrid>
                <a:gridCol w="1790416">
                  <a:extLst>
                    <a:ext uri="{9D8B030D-6E8A-4147-A177-3AD203B41FA5}">
                      <a16:colId xmlns="" xmlns:a16="http://schemas.microsoft.com/office/drawing/2014/main" val="1620172637"/>
                    </a:ext>
                  </a:extLst>
                </a:gridCol>
                <a:gridCol w="1534642">
                  <a:extLst>
                    <a:ext uri="{9D8B030D-6E8A-4147-A177-3AD203B41FA5}">
                      <a16:colId xmlns="" xmlns:a16="http://schemas.microsoft.com/office/drawing/2014/main" val="3652539925"/>
                    </a:ext>
                  </a:extLst>
                </a:gridCol>
                <a:gridCol w="6974097">
                  <a:extLst>
                    <a:ext uri="{9D8B030D-6E8A-4147-A177-3AD203B41FA5}">
                      <a16:colId xmlns="" xmlns:a16="http://schemas.microsoft.com/office/drawing/2014/main" val="3241853000"/>
                    </a:ext>
                  </a:extLst>
                </a:gridCol>
              </a:tblGrid>
              <a:tr h="705482">
                <a:tc>
                  <a:txBody>
                    <a:bodyPr/>
                    <a:lstStyle/>
                    <a:p>
                      <a:pPr>
                        <a:lnSpc>
                          <a:spcPct val="110000"/>
                        </a:lnSpc>
                        <a:spcBef>
                          <a:spcPts val="600"/>
                        </a:spcBef>
                        <a:spcAft>
                          <a:spcPts val="1000"/>
                        </a:spcAft>
                      </a:pPr>
                      <a:r>
                        <a:rPr lang="en-US" sz="2400" b="1" dirty="0">
                          <a:effectLst/>
                          <a:latin typeface="Times New Roman" panose="02020603050405020304" pitchFamily="18" charset="0"/>
                          <a:cs typeface="Times New Roman" panose="02020603050405020304" pitchFamily="18" charset="0"/>
                        </a:rPr>
                        <a:t>Field</a:t>
                      </a:r>
                      <a:endParaRPr 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tc>
                  <a:txBody>
                    <a:bodyPr/>
                    <a:lstStyle/>
                    <a:p>
                      <a:pPr>
                        <a:lnSpc>
                          <a:spcPct val="110000"/>
                        </a:lnSpc>
                        <a:spcBef>
                          <a:spcPts val="600"/>
                        </a:spcBef>
                        <a:spcAft>
                          <a:spcPts val="1000"/>
                        </a:spcAft>
                      </a:pPr>
                      <a:r>
                        <a:rPr lang="en-US" sz="2400" b="1" dirty="0">
                          <a:effectLst/>
                          <a:latin typeface="Times New Roman" panose="02020603050405020304" pitchFamily="18" charset="0"/>
                          <a:cs typeface="Times New Roman" panose="02020603050405020304" pitchFamily="18" charset="0"/>
                        </a:rPr>
                        <a:t>Type</a:t>
                      </a:r>
                      <a:endParaRPr 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tc>
                  <a:txBody>
                    <a:bodyPr/>
                    <a:lstStyle/>
                    <a:p>
                      <a:pPr>
                        <a:lnSpc>
                          <a:spcPct val="110000"/>
                        </a:lnSpc>
                        <a:spcBef>
                          <a:spcPts val="600"/>
                        </a:spcBef>
                        <a:spcAft>
                          <a:spcPts val="1000"/>
                        </a:spcAft>
                      </a:pPr>
                      <a:r>
                        <a:rPr lang="en-US" sz="2400" b="1" dirty="0">
                          <a:effectLst/>
                          <a:latin typeface="Times New Roman" panose="02020603050405020304" pitchFamily="18" charset="0"/>
                          <a:cs typeface="Times New Roman" panose="02020603050405020304" pitchFamily="18" charset="0"/>
                        </a:rPr>
                        <a:t>Description</a:t>
                      </a:r>
                      <a:endParaRPr 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extLst>
                  <a:ext uri="{0D108BD9-81ED-4DB2-BD59-A6C34878D82A}">
                    <a16:rowId xmlns="" xmlns:a16="http://schemas.microsoft.com/office/drawing/2014/main" val="3896551930"/>
                  </a:ext>
                </a:extLst>
              </a:tr>
              <a:tr h="2707747">
                <a:tc>
                  <a:txBody>
                    <a:bodyPr/>
                    <a:lstStyle/>
                    <a:p>
                      <a:pPr>
                        <a:lnSpc>
                          <a:spcPct val="110000"/>
                        </a:lnSpc>
                        <a:spcBef>
                          <a:spcPts val="600"/>
                        </a:spcBef>
                        <a:spcAft>
                          <a:spcPts val="1000"/>
                        </a:spcAft>
                      </a:pPr>
                      <a:r>
                        <a:rPr lang="en-US" sz="2400" dirty="0">
                          <a:effectLst/>
                          <a:latin typeface="Times New Roman" panose="02020603050405020304" pitchFamily="18" charset="0"/>
                          <a:cs typeface="Times New Roman" panose="02020603050405020304" pitchFamily="18" charset="0"/>
                        </a:rPr>
                        <a:t>capped</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tc>
                  <a:txBody>
                    <a:bodyPr/>
                    <a:lstStyle/>
                    <a:p>
                      <a:pPr>
                        <a:lnSpc>
                          <a:spcPct val="110000"/>
                        </a:lnSpc>
                        <a:spcBef>
                          <a:spcPts val="600"/>
                        </a:spcBef>
                        <a:spcAft>
                          <a:spcPts val="1000"/>
                        </a:spcAft>
                      </a:pPr>
                      <a:r>
                        <a:rPr lang="en-US" sz="2400" dirty="0">
                          <a:effectLst/>
                          <a:latin typeface="Times New Roman" panose="02020603050405020304" pitchFamily="18" charset="0"/>
                          <a:cs typeface="Times New Roman" panose="02020603050405020304" pitchFamily="18" charset="0"/>
                        </a:rPr>
                        <a:t>Boolean</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tc>
                  <a:txBody>
                    <a:bodyPr/>
                    <a:lstStyle/>
                    <a:p>
                      <a:pPr>
                        <a:lnSpc>
                          <a:spcPct val="110000"/>
                        </a:lnSpc>
                        <a:spcBef>
                          <a:spcPts val="600"/>
                        </a:spcBef>
                        <a:spcAft>
                          <a:spcPts val="1000"/>
                        </a:spcAft>
                      </a:pPr>
                      <a:r>
                        <a:rPr lang="en-US" sz="2400" dirty="0">
                          <a:effectLst/>
                          <a:latin typeface="Times New Roman" panose="02020603050405020304" pitchFamily="18" charset="0"/>
                          <a:cs typeface="Times New Roman" panose="02020603050405020304" pitchFamily="18" charset="0"/>
                        </a:rPr>
                        <a:t>(Optional) If true, enables a capped collection. Capped collection is a </a:t>
                      </a:r>
                      <a:r>
                        <a:rPr lang="en-US" sz="2400" dirty="0" smtClean="0">
                          <a:effectLst/>
                          <a:latin typeface="Times New Roman" panose="02020603050405020304" pitchFamily="18" charset="0"/>
                          <a:cs typeface="Times New Roman" panose="02020603050405020304" pitchFamily="18" charset="0"/>
                        </a:rPr>
                        <a:t>fixed </a:t>
                      </a:r>
                      <a:r>
                        <a:rPr lang="en-US" sz="2400" dirty="0">
                          <a:effectLst/>
                          <a:latin typeface="Times New Roman" panose="02020603050405020304" pitchFamily="18" charset="0"/>
                          <a:cs typeface="Times New Roman" panose="02020603050405020304" pitchFamily="18" charset="0"/>
                        </a:rPr>
                        <a:t>size collection that automatically overwrites its oldest entries when it reaches its maximum size. If you specify true, you need to specify size parameter also.</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extLst>
                  <a:ext uri="{0D108BD9-81ED-4DB2-BD59-A6C34878D82A}">
                    <a16:rowId xmlns="" xmlns:a16="http://schemas.microsoft.com/office/drawing/2014/main" val="1121382070"/>
                  </a:ext>
                </a:extLst>
              </a:tr>
              <a:tr h="1105935">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autoIndexID</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Boolean</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tc>
                  <a:txBody>
                    <a:bodyPr/>
                    <a:lstStyle/>
                    <a:p>
                      <a:pPr>
                        <a:lnSpc>
                          <a:spcPct val="110000"/>
                        </a:lnSpc>
                        <a:spcBef>
                          <a:spcPts val="600"/>
                        </a:spcBef>
                        <a:spcAft>
                          <a:spcPts val="1000"/>
                        </a:spcAft>
                      </a:pPr>
                      <a:r>
                        <a:rPr lang="en-US" sz="2400" dirty="0">
                          <a:effectLst/>
                          <a:latin typeface="Times New Roman" panose="02020603050405020304" pitchFamily="18" charset="0"/>
                          <a:cs typeface="Times New Roman" panose="02020603050405020304" pitchFamily="18" charset="0"/>
                        </a:rPr>
                        <a:t>(Optional) If true, automatically create index on _id </a:t>
                      </a:r>
                      <a:r>
                        <a:rPr lang="en-US" sz="2400" dirty="0" err="1">
                          <a:effectLst/>
                          <a:latin typeface="Times New Roman" panose="02020603050405020304" pitchFamily="18" charset="0"/>
                          <a:cs typeface="Times New Roman" panose="02020603050405020304" pitchFamily="18" charset="0"/>
                        </a:rPr>
                        <a:t>field.s</a:t>
                      </a:r>
                      <a:r>
                        <a:rPr lang="en-US" sz="2400" dirty="0">
                          <a:effectLst/>
                          <a:latin typeface="Times New Roman" panose="02020603050405020304" pitchFamily="18" charset="0"/>
                          <a:cs typeface="Times New Roman" panose="02020603050405020304" pitchFamily="18" charset="0"/>
                        </a:rPr>
                        <a:t> Default value is false.</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extLst>
                  <a:ext uri="{0D108BD9-81ED-4DB2-BD59-A6C34878D82A}">
                    <a16:rowId xmlns="" xmlns:a16="http://schemas.microsoft.com/office/drawing/2014/main" val="2783557024"/>
                  </a:ext>
                </a:extLst>
              </a:tr>
              <a:tr h="1506388">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size</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number</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tc>
                  <a:txBody>
                    <a:bodyPr/>
                    <a:lstStyle/>
                    <a:p>
                      <a:pPr>
                        <a:lnSpc>
                          <a:spcPct val="110000"/>
                        </a:lnSpc>
                        <a:spcBef>
                          <a:spcPts val="600"/>
                        </a:spcBef>
                        <a:spcAft>
                          <a:spcPts val="1000"/>
                        </a:spcAft>
                      </a:pPr>
                      <a:r>
                        <a:rPr lang="en-US" sz="2400" dirty="0">
                          <a:effectLst/>
                          <a:latin typeface="Times New Roman" panose="02020603050405020304" pitchFamily="18" charset="0"/>
                          <a:cs typeface="Times New Roman" panose="02020603050405020304" pitchFamily="18" charset="0"/>
                        </a:rPr>
                        <a:t>(Optional) Specifies a maximum size in bytes for a capped collection. If </a:t>
                      </a:r>
                      <a:r>
                        <a:rPr lang="en-US" sz="2400" dirty="0" smtClean="0">
                          <a:effectLst/>
                          <a:latin typeface="Times New Roman" panose="02020603050405020304" pitchFamily="18" charset="0"/>
                          <a:cs typeface="Times New Roman" panose="02020603050405020304" pitchFamily="18" charset="0"/>
                        </a:rPr>
                        <a:t>capped </a:t>
                      </a:r>
                      <a:r>
                        <a:rPr lang="en-US" sz="2400" dirty="0">
                          <a:effectLst/>
                          <a:latin typeface="Times New Roman" panose="02020603050405020304" pitchFamily="18" charset="0"/>
                          <a:cs typeface="Times New Roman" panose="02020603050405020304" pitchFamily="18" charset="0"/>
                        </a:rPr>
                        <a:t>is true, then you need to specify this field also.</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extLst>
                  <a:ext uri="{0D108BD9-81ED-4DB2-BD59-A6C34878D82A}">
                    <a16:rowId xmlns="" xmlns:a16="http://schemas.microsoft.com/office/drawing/2014/main" val="164305935"/>
                  </a:ext>
                </a:extLst>
              </a:tr>
              <a:tr h="1105935">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max</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tc>
                  <a:txBody>
                    <a:bodyPr/>
                    <a:lstStyle/>
                    <a:p>
                      <a:pPr>
                        <a:lnSpc>
                          <a:spcPct val="110000"/>
                        </a:lnSpc>
                        <a:spcBef>
                          <a:spcPts val="600"/>
                        </a:spcBef>
                        <a:spcAft>
                          <a:spcPts val="1000"/>
                        </a:spcAft>
                      </a:pPr>
                      <a:r>
                        <a:rPr lang="en-US" sz="2400">
                          <a:effectLst/>
                          <a:latin typeface="Times New Roman" panose="02020603050405020304" pitchFamily="18" charset="0"/>
                          <a:cs typeface="Times New Roman" panose="02020603050405020304" pitchFamily="18" charset="0"/>
                        </a:rPr>
                        <a:t>number</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tc>
                  <a:txBody>
                    <a:bodyPr/>
                    <a:lstStyle/>
                    <a:p>
                      <a:pPr>
                        <a:lnSpc>
                          <a:spcPct val="110000"/>
                        </a:lnSpc>
                        <a:spcBef>
                          <a:spcPts val="600"/>
                        </a:spcBef>
                        <a:spcAft>
                          <a:spcPts val="1000"/>
                        </a:spcAft>
                      </a:pPr>
                      <a:r>
                        <a:rPr lang="en-US" sz="2400" dirty="0">
                          <a:effectLst/>
                          <a:latin typeface="Times New Roman" panose="02020603050405020304" pitchFamily="18" charset="0"/>
                          <a:cs typeface="Times New Roman" panose="02020603050405020304" pitchFamily="18" charset="0"/>
                        </a:rPr>
                        <a:t>(Optional) Specifies the maximum number of documents allowed in the capped collection.</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200" marR="76200" marT="76200" marB="76200" anchor="ctr"/>
                </a:tc>
                <a:extLst>
                  <a:ext uri="{0D108BD9-81ED-4DB2-BD59-A6C34878D82A}">
                    <a16:rowId xmlns="" xmlns:a16="http://schemas.microsoft.com/office/drawing/2014/main" val="1934822991"/>
                  </a:ext>
                </a:extLst>
              </a:tr>
            </a:tbl>
          </a:graphicData>
        </a:graphic>
      </p:graphicFrame>
    </p:spTree>
    <p:extLst>
      <p:ext uri="{BB962C8B-B14F-4D97-AF65-F5344CB8AC3E}">
        <p14:creationId xmlns:p14="http://schemas.microsoft.com/office/powerpoint/2010/main" val="336793480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An example of the “capped” parameter</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3387272"/>
            <a:ext cx="11099800" cy="2386511"/>
          </a:xfrm>
        </p:spPr>
        <p:txBody>
          <a:bodyPr>
            <a:noAutofit/>
          </a:bodyPr>
          <a:lstStyle/>
          <a:p>
            <a:r>
              <a:rPr lang="en-US" altLang="zh-CN" dirty="0">
                <a:latin typeface="Times New Roman" panose="02020603050405020304" pitchFamily="18" charset="0"/>
                <a:cs typeface="Times New Roman" panose="02020603050405020304" pitchFamily="18" charset="0"/>
              </a:rPr>
              <a:t>https://docs.mongodb.com/manual/core/capped-collections/</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38684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Create a collection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3387272"/>
            <a:ext cx="11099800" cy="2386511"/>
          </a:xfrm>
        </p:spPr>
        <p:txBody>
          <a:bodyPr>
            <a:noAutofit/>
          </a:bodyPr>
          <a:lstStyle/>
          <a:p>
            <a:r>
              <a:rPr lang="en-US" altLang="zh-CN" dirty="0">
                <a:latin typeface="Times New Roman" panose="02020603050405020304" pitchFamily="18" charset="0"/>
                <a:cs typeface="Times New Roman" panose="02020603050405020304" pitchFamily="18" charset="0"/>
              </a:rPr>
              <a:t>While inserting the document, MongoDB first checks size field of capped collection, then it checks max field</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use Employee</a:t>
            </a:r>
          </a:p>
          <a:p>
            <a:r>
              <a:rPr lang="en-US" altLang="zh-CN" b="1" dirty="0" err="1">
                <a:latin typeface="Times New Roman" panose="02020603050405020304" pitchFamily="18" charset="0"/>
                <a:cs typeface="Times New Roman" panose="02020603050405020304" pitchFamily="18" charset="0"/>
              </a:rPr>
              <a:t>db.createCollection</a:t>
            </a:r>
            <a:r>
              <a:rPr lang="en-US" altLang="zh-CN" b="1"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EmployeePay</a:t>
            </a:r>
            <a:r>
              <a:rPr lang="en-US" altLang="zh-CN" i="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288958" y="6557555"/>
            <a:ext cx="10969354" cy="2508068"/>
          </a:xfrm>
          <a:prstGeom prst="rect">
            <a:avLst/>
          </a:prstGeom>
        </p:spPr>
      </p:pic>
    </p:spTree>
    <p:extLst>
      <p:ext uri="{BB962C8B-B14F-4D97-AF65-F5344CB8AC3E}">
        <p14:creationId xmlns:p14="http://schemas.microsoft.com/office/powerpoint/2010/main" val="101747545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Create a collection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603500"/>
            <a:ext cx="11099800" cy="2386511"/>
          </a:xfrm>
        </p:spPr>
        <p:txBody>
          <a:bodyPr>
            <a:noAutofit/>
          </a:bodyPr>
          <a:lstStyle/>
          <a:p>
            <a:r>
              <a:rPr lang="en-US" altLang="zh-CN" dirty="0">
                <a:latin typeface="Times New Roman" panose="02020603050405020304" pitchFamily="18" charset="0"/>
                <a:cs typeface="Times New Roman" panose="02020603050405020304" pitchFamily="18" charset="0"/>
              </a:rPr>
              <a:t>You can check the created collection by using the command </a:t>
            </a:r>
            <a:r>
              <a:rPr lang="en-US" altLang="zh-CN" b="1" dirty="0">
                <a:latin typeface="Times New Roman" panose="02020603050405020304" pitchFamily="18" charset="0"/>
                <a:cs typeface="Times New Roman" panose="02020603050405020304" pitchFamily="18" charset="0"/>
              </a:rPr>
              <a:t>show </a:t>
            </a:r>
            <a:r>
              <a:rPr lang="en-US" altLang="zh-CN" b="1" dirty="0" smtClean="0">
                <a:latin typeface="Times New Roman" panose="02020603050405020304" pitchFamily="18" charset="0"/>
                <a:cs typeface="Times New Roman" panose="02020603050405020304" pitchFamily="18" charset="0"/>
              </a:rPr>
              <a:t>collections</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476466" y="5277394"/>
            <a:ext cx="9009246" cy="2377440"/>
          </a:xfrm>
          <a:prstGeom prst="rect">
            <a:avLst/>
          </a:prstGeom>
        </p:spPr>
      </p:pic>
    </p:spTree>
    <p:extLst>
      <p:ext uri="{BB962C8B-B14F-4D97-AF65-F5344CB8AC3E}">
        <p14:creationId xmlns:p14="http://schemas.microsoft.com/office/powerpoint/2010/main" val="335826099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NoSQL databases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4667432"/>
            <a:ext cx="11099800"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Key-value database: </a:t>
            </a:r>
            <a:r>
              <a:rPr lang="en-US" altLang="zh-CN" dirty="0" err="1" smtClean="0">
                <a:latin typeface="Times New Roman" panose="02020603050405020304" pitchFamily="18" charset="0"/>
                <a:cs typeface="Times New Roman" panose="02020603050405020304" pitchFamily="18" charset="0"/>
              </a:rPr>
              <a:t>Riak</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Redius</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Memcached</a:t>
            </a:r>
            <a:r>
              <a:rPr lang="en-US" altLang="zh-CN" dirty="0" smtClean="0">
                <a:latin typeface="Times New Roman" panose="02020603050405020304" pitchFamily="18" charset="0"/>
                <a:cs typeface="Times New Roman" panose="02020603050405020304" pitchFamily="18" charset="0"/>
              </a:rPr>
              <a:t> DB</a:t>
            </a:r>
          </a:p>
          <a:p>
            <a:r>
              <a:rPr lang="en-US" altLang="zh-CN" dirty="0" smtClean="0">
                <a:latin typeface="Times New Roman" panose="02020603050405020304" pitchFamily="18" charset="0"/>
                <a:cs typeface="Times New Roman" panose="02020603050405020304" pitchFamily="18" charset="0"/>
              </a:rPr>
              <a:t>Column-family database: Cassandra, </a:t>
            </a:r>
            <a:r>
              <a:rPr lang="en-US" altLang="zh-CN" dirty="0" err="1" smtClean="0">
                <a:latin typeface="Times New Roman" panose="02020603050405020304" pitchFamily="18" charset="0"/>
                <a:cs typeface="Times New Roman" panose="02020603050405020304" pitchFamily="18" charset="0"/>
              </a:rPr>
              <a:t>HBase</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Hypertable</a:t>
            </a:r>
            <a:r>
              <a:rPr lang="en-US" altLang="zh-CN" dirty="0" smtClean="0">
                <a:latin typeface="Times New Roman" panose="02020603050405020304" pitchFamily="18" charset="0"/>
                <a:cs typeface="Times New Roman" panose="02020603050405020304" pitchFamily="18" charset="0"/>
              </a:rPr>
              <a:t>, Amazon </a:t>
            </a:r>
            <a:r>
              <a:rPr lang="en-US" altLang="zh-CN" dirty="0" err="1" smtClean="0">
                <a:latin typeface="Times New Roman" panose="02020603050405020304" pitchFamily="18" charset="0"/>
                <a:cs typeface="Times New Roman" panose="02020603050405020304" pitchFamily="18" charset="0"/>
              </a:rPr>
              <a:t>SimpleDB</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Document database: </a:t>
            </a:r>
            <a:r>
              <a:rPr lang="en-US" altLang="zh-CN" b="1" dirty="0" smtClean="0">
                <a:solidFill>
                  <a:srgbClr val="FF0000"/>
                </a:solidFill>
                <a:latin typeface="Times New Roman" panose="02020603050405020304" pitchFamily="18" charset="0"/>
                <a:cs typeface="Times New Roman" panose="02020603050405020304" pitchFamily="18" charset="0"/>
              </a:rPr>
              <a:t>MongoDB, XML database</a:t>
            </a:r>
          </a:p>
          <a:p>
            <a:r>
              <a:rPr lang="en-US" altLang="zh-CN" dirty="0" smtClean="0">
                <a:latin typeface="Times New Roman" panose="02020603050405020304" pitchFamily="18" charset="0"/>
                <a:cs typeface="Times New Roman" panose="02020603050405020304" pitchFamily="18" charset="0"/>
              </a:rPr>
              <a:t>Graph database: Neo4J</a:t>
            </a:r>
          </a:p>
          <a:p>
            <a:r>
              <a:rPr lang="en-US" altLang="zh-CN"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8602459"/>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Drop a collection</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864758"/>
            <a:ext cx="11099800" cy="2386511"/>
          </a:xfrm>
        </p:spPr>
        <p:txBody>
          <a:bodyPr>
            <a:noAutofit/>
          </a:bodyPr>
          <a:lstStyle/>
          <a:p>
            <a:r>
              <a:rPr lang="en-US" altLang="zh-CN" dirty="0">
                <a:latin typeface="Times New Roman" panose="02020603050405020304" pitchFamily="18" charset="0"/>
                <a:cs typeface="Times New Roman" panose="02020603050405020304" pitchFamily="18" charset="0"/>
              </a:rPr>
              <a:t>Basic syntax of drop() command is as </a:t>
            </a:r>
            <a:r>
              <a:rPr lang="en-US" altLang="zh-CN" dirty="0" smtClean="0">
                <a:latin typeface="Times New Roman" panose="02020603050405020304" pitchFamily="18" charset="0"/>
                <a:cs typeface="Times New Roman" panose="02020603050405020304" pitchFamily="18" charset="0"/>
              </a:rPr>
              <a:t>follows: “</a:t>
            </a:r>
            <a:r>
              <a:rPr lang="en-US" altLang="zh-CN" b="1" dirty="0" err="1" smtClean="0">
                <a:latin typeface="Times New Roman" panose="02020603050405020304" pitchFamily="18" charset="0"/>
                <a:cs typeface="Times New Roman" panose="02020603050405020304" pitchFamily="18" charset="0"/>
              </a:rPr>
              <a:t>db.COLLECTION_NAME.drop</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Do not miss “(” and “)” here!!</a:t>
            </a: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557156" y="5487673"/>
            <a:ext cx="6088190" cy="1460493"/>
          </a:xfrm>
          <a:prstGeom prst="rect">
            <a:avLst/>
          </a:prstGeom>
        </p:spPr>
      </p:pic>
      <p:pic>
        <p:nvPicPr>
          <p:cNvPr id="5" name="图片 4"/>
          <p:cNvPicPr>
            <a:picLocks noChangeAspect="1"/>
          </p:cNvPicPr>
          <p:nvPr/>
        </p:nvPicPr>
        <p:blipFill>
          <a:blip r:embed="rId4"/>
          <a:stretch>
            <a:fillRect/>
          </a:stretch>
        </p:blipFill>
        <p:spPr>
          <a:xfrm>
            <a:off x="1557156" y="7289073"/>
            <a:ext cx="6088190" cy="1531620"/>
          </a:xfrm>
          <a:prstGeom prst="rect">
            <a:avLst/>
          </a:prstGeom>
        </p:spPr>
      </p:pic>
    </p:spTree>
    <p:extLst>
      <p:ext uri="{BB962C8B-B14F-4D97-AF65-F5344CB8AC3E}">
        <p14:creationId xmlns:p14="http://schemas.microsoft.com/office/powerpoint/2010/main" val="68399848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Data type</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08594" y="4902563"/>
            <a:ext cx="11927477" cy="2386511"/>
          </a:xfrm>
        </p:spPr>
        <p:txBody>
          <a:bodyPr>
            <a:noAutofit/>
          </a:bodyPr>
          <a:lstStyle/>
          <a:p>
            <a:pPr>
              <a:spcBef>
                <a:spcPts val="0"/>
              </a:spcBef>
            </a:pPr>
            <a:r>
              <a:rPr lang="en-US" altLang="zh-CN" b="1" dirty="0" smtClean="0">
                <a:latin typeface="Times New Roman" panose="02020603050405020304" pitchFamily="18" charset="0"/>
                <a:cs typeface="Times New Roman" panose="02020603050405020304" pitchFamily="18" charset="0"/>
              </a:rPr>
              <a:t>String</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is most commonly used datatype to store the data. String in </a:t>
            </a:r>
            <a:r>
              <a:rPr lang="en-US" altLang="zh-CN" dirty="0" smtClean="0">
                <a:latin typeface="Times New Roman" panose="02020603050405020304" pitchFamily="18" charset="0"/>
                <a:cs typeface="Times New Roman" panose="02020603050405020304" pitchFamily="18" charset="0"/>
              </a:rPr>
              <a:t>MongoDB </a:t>
            </a:r>
            <a:r>
              <a:rPr lang="en-US" altLang="zh-CN" dirty="0">
                <a:latin typeface="Times New Roman" panose="02020603050405020304" pitchFamily="18" charset="0"/>
                <a:cs typeface="Times New Roman" panose="02020603050405020304" pitchFamily="18" charset="0"/>
              </a:rPr>
              <a:t>must be UTF-8 valid.</a:t>
            </a:r>
          </a:p>
          <a:p>
            <a:pPr>
              <a:spcBef>
                <a:spcPts val="0"/>
              </a:spcBef>
            </a:pPr>
            <a:r>
              <a:rPr lang="en-US" altLang="zh-CN" b="1" dirty="0" smtClean="0">
                <a:latin typeface="Times New Roman" panose="02020603050405020304" pitchFamily="18" charset="0"/>
                <a:cs typeface="Times New Roman" panose="02020603050405020304" pitchFamily="18" charset="0"/>
              </a:rPr>
              <a:t>Integer</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type is used to store a numerical value. Integer can be 32 bit or 64 bit depending upon your server.</a:t>
            </a:r>
          </a:p>
          <a:p>
            <a:pPr>
              <a:spcBef>
                <a:spcPts val="0"/>
              </a:spcBef>
            </a:pPr>
            <a:r>
              <a:rPr lang="en-US" altLang="zh-CN" b="1" dirty="0" smtClean="0">
                <a:latin typeface="Times New Roman" panose="02020603050405020304" pitchFamily="18" charset="0"/>
                <a:cs typeface="Times New Roman" panose="02020603050405020304" pitchFamily="18" charset="0"/>
              </a:rPr>
              <a:t>Boolean</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type is used to store a </a:t>
            </a:r>
            <a:r>
              <a:rPr lang="en-US" altLang="zh-CN" dirty="0" smtClean="0">
                <a:latin typeface="Times New Roman" panose="02020603050405020304" pitchFamily="18" charset="0"/>
                <a:cs typeface="Times New Roman" panose="02020603050405020304" pitchFamily="18" charset="0"/>
              </a:rPr>
              <a:t>Boolean </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true/false</a:t>
            </a:r>
            <a:r>
              <a:rPr lang="en-US" altLang="zh-CN" dirty="0">
                <a:latin typeface="Times New Roman" panose="02020603050405020304" pitchFamily="18" charset="0"/>
                <a:cs typeface="Times New Roman" panose="02020603050405020304" pitchFamily="18" charset="0"/>
              </a:rPr>
              <a:t>) value.</a:t>
            </a:r>
          </a:p>
          <a:p>
            <a:pPr>
              <a:spcBef>
                <a:spcPts val="0"/>
              </a:spcBef>
            </a:pPr>
            <a:r>
              <a:rPr lang="en-US" altLang="zh-CN" b="1" dirty="0" smtClean="0">
                <a:latin typeface="Times New Roman" panose="02020603050405020304" pitchFamily="18" charset="0"/>
                <a:cs typeface="Times New Roman" panose="02020603050405020304" pitchFamily="18" charset="0"/>
              </a:rPr>
              <a:t>Double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type is used to store floating point values.</a:t>
            </a:r>
          </a:p>
          <a:p>
            <a:pPr>
              <a:spcBef>
                <a:spcPts val="0"/>
              </a:spcBef>
            </a:pPr>
            <a:r>
              <a:rPr lang="en-US" altLang="zh-CN" b="1" dirty="0" smtClean="0">
                <a:latin typeface="Times New Roman" panose="02020603050405020304" pitchFamily="18" charset="0"/>
                <a:cs typeface="Times New Roman" panose="02020603050405020304" pitchFamily="18" charset="0"/>
              </a:rPr>
              <a:t>Arrays</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type is used to store arrays or list or multiple values into one key</a:t>
            </a:r>
            <a:r>
              <a:rPr lang="en-US" altLang="zh-CN" dirty="0" smtClean="0">
                <a:latin typeface="Times New Roman" panose="02020603050405020304" pitchFamily="18" charset="0"/>
                <a:cs typeface="Times New Roman" panose="02020603050405020304" pitchFamily="18" charset="0"/>
              </a:rPr>
              <a:t>.</a:t>
            </a:r>
          </a:p>
          <a:p>
            <a:pPr>
              <a:spcBef>
                <a:spcPts val="0"/>
              </a:spcBef>
            </a:pPr>
            <a:r>
              <a:rPr lang="en-US" altLang="zh-CN" b="1" dirty="0" smtClean="0">
                <a:latin typeface="Times New Roman" panose="02020603050405020304" pitchFamily="18" charset="0"/>
                <a:cs typeface="Times New Roman" panose="02020603050405020304" pitchFamily="18" charset="0"/>
              </a:rPr>
              <a:t>Object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datatype is used for embedded documents</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spcBef>
                <a:spcPts val="0"/>
              </a:spcBef>
              <a:buNone/>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34482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Data type (cont.)</a:t>
            </a:r>
            <a:endParaRPr lang="zh-CN" altLang="en-US" sz="6000" b="1" dirty="0">
              <a:latin typeface="Times New Roman" panose="02020603050405020304" pitchFamily="18" charset="0"/>
              <a:cs typeface="Times New Roman" panose="02020603050405020304" pitchFamily="18" charset="0"/>
            </a:endParaRPr>
          </a:p>
        </p:txBody>
      </p:sp>
      <p:sp>
        <p:nvSpPr>
          <p:cNvPr id="4" name="文本占位符 3"/>
          <p:cNvSpPr>
            <a:spLocks noGrp="1"/>
          </p:cNvSpPr>
          <p:nvPr>
            <p:ph type="body" idx="1"/>
          </p:nvPr>
        </p:nvSpPr>
        <p:spPr>
          <a:xfrm>
            <a:off x="516710" y="3047637"/>
            <a:ext cx="12049760" cy="6286500"/>
          </a:xfrm>
        </p:spPr>
        <p:txBody>
          <a:bodyPr>
            <a:noAutofit/>
          </a:bodyPr>
          <a:lstStyle/>
          <a:p>
            <a:pPr>
              <a:spcBef>
                <a:spcPts val="0"/>
              </a:spcBef>
            </a:pPr>
            <a:r>
              <a:rPr lang="en-US" altLang="zh-CN" b="1" dirty="0" smtClean="0">
                <a:latin typeface="Times New Roman" panose="02020603050405020304" pitchFamily="18" charset="0"/>
                <a:cs typeface="Times New Roman" panose="02020603050405020304" pitchFamily="18" charset="0"/>
              </a:rPr>
              <a:t>Null</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type is used to store a Null value.</a:t>
            </a:r>
          </a:p>
          <a:p>
            <a:pPr>
              <a:spcBef>
                <a:spcPts val="0"/>
              </a:spcBef>
            </a:pPr>
            <a:r>
              <a:rPr lang="en-US" altLang="zh-CN" b="1" dirty="0" smtClean="0">
                <a:latin typeface="Times New Roman" panose="02020603050405020304" pitchFamily="18" charset="0"/>
                <a:cs typeface="Times New Roman" panose="02020603050405020304" pitchFamily="18" charset="0"/>
              </a:rPr>
              <a:t>Date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datatype is used to store the current date or time in UNIX time format. You can specify your own date time by creating object of Date and passing day, month, year into it.</a:t>
            </a:r>
          </a:p>
          <a:p>
            <a:pPr>
              <a:spcBef>
                <a:spcPts val="0"/>
              </a:spcBef>
            </a:pPr>
            <a:r>
              <a:rPr lang="en-US" altLang="zh-CN" b="1" dirty="0" smtClean="0">
                <a:latin typeface="Times New Roman" panose="02020603050405020304" pitchFamily="18" charset="0"/>
                <a:cs typeface="Times New Roman" panose="02020603050405020304" pitchFamily="18" charset="0"/>
              </a:rPr>
              <a:t>Object ID</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datatype is used to store the document’s ID.</a:t>
            </a:r>
          </a:p>
          <a:p>
            <a:pPr>
              <a:spcBef>
                <a:spcPts val="0"/>
              </a:spcBef>
            </a:pPr>
            <a:r>
              <a:rPr lang="en-US" altLang="zh-CN" b="1" dirty="0" smtClean="0">
                <a:latin typeface="Times New Roman" panose="02020603050405020304" pitchFamily="18" charset="0"/>
                <a:cs typeface="Times New Roman" panose="02020603050405020304" pitchFamily="18" charset="0"/>
              </a:rPr>
              <a:t>Code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datatype is used to store </a:t>
            </a:r>
            <a:r>
              <a:rPr lang="en-US" altLang="zh-CN" dirty="0" smtClean="0">
                <a:latin typeface="Times New Roman" panose="02020603050405020304" pitchFamily="18" charset="0"/>
                <a:cs typeface="Times New Roman" panose="02020603050405020304" pitchFamily="18" charset="0"/>
              </a:rPr>
              <a:t>JavaScript </a:t>
            </a:r>
            <a:r>
              <a:rPr lang="en-US" altLang="zh-CN" dirty="0">
                <a:latin typeface="Times New Roman" panose="02020603050405020304" pitchFamily="18" charset="0"/>
                <a:cs typeface="Times New Roman" panose="02020603050405020304" pitchFamily="18" charset="0"/>
              </a:rPr>
              <a:t>code into document.</a:t>
            </a:r>
          </a:p>
          <a:p>
            <a:pPr>
              <a:spcBef>
                <a:spcPts val="0"/>
              </a:spcBef>
            </a:pPr>
            <a:r>
              <a:rPr lang="en-US" altLang="zh-CN" b="1" dirty="0" smtClean="0">
                <a:latin typeface="Times New Roman" panose="02020603050405020304" pitchFamily="18" charset="0"/>
                <a:cs typeface="Times New Roman" panose="02020603050405020304" pitchFamily="18" charset="0"/>
              </a:rPr>
              <a:t>Regular expression</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datatype is used to store regular </a:t>
            </a:r>
            <a:r>
              <a:rPr lang="en-US" altLang="zh-CN" dirty="0" smtClean="0">
                <a:latin typeface="Times New Roman" panose="02020603050405020304" pitchFamily="18" charset="0"/>
                <a:cs typeface="Times New Roman" panose="02020603050405020304" pitchFamily="18" charset="0"/>
              </a:rPr>
              <a:t>expression.</a:t>
            </a:r>
            <a:endParaRPr lang="en-US" altLang="zh-CN" dirty="0">
              <a:latin typeface="Times New Roman" panose="02020603050405020304" pitchFamily="18" charset="0"/>
              <a:cs typeface="Times New Roman" panose="02020603050405020304" pitchFamily="18" charset="0"/>
            </a:endParaRPr>
          </a:p>
          <a:p>
            <a:pPr>
              <a:spcBef>
                <a:spcPts val="0"/>
              </a:spcBef>
            </a:pPr>
            <a:endParaRPr lang="zh-CN" altLang="en-US" dirty="0"/>
          </a:p>
        </p:txBody>
      </p:sp>
    </p:spTree>
    <p:extLst>
      <p:ext uri="{BB962C8B-B14F-4D97-AF65-F5344CB8AC3E}">
        <p14:creationId xmlns:p14="http://schemas.microsoft.com/office/powerpoint/2010/main" val="186895927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[Optional] MongoDB Help</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603500"/>
            <a:ext cx="11099800" cy="1411909"/>
          </a:xfrm>
        </p:spPr>
        <p:txBody>
          <a:bodyPr>
            <a:normAutofit/>
          </a:bodyPr>
          <a:lstStyle/>
          <a:p>
            <a:r>
              <a:rPr lang="en-US" altLang="zh-CN" dirty="0">
                <a:latin typeface="Times New Roman" panose="02020603050405020304" pitchFamily="18" charset="0"/>
                <a:cs typeface="Times New Roman" panose="02020603050405020304" pitchFamily="18" charset="0"/>
              </a:rPr>
              <a:t>To get list of commands type </a:t>
            </a:r>
            <a:r>
              <a:rPr lang="en-US" altLang="zh-CN" dirty="0" err="1">
                <a:latin typeface="Times New Roman" panose="02020603050405020304" pitchFamily="18" charset="0"/>
                <a:cs typeface="Times New Roman" panose="02020603050405020304" pitchFamily="18" charset="0"/>
              </a:rPr>
              <a:t>db.help</a:t>
            </a:r>
            <a:r>
              <a:rPr lang="en-US" altLang="zh-CN" dirty="0">
                <a:latin typeface="Times New Roman" panose="02020603050405020304" pitchFamily="18" charset="0"/>
                <a:cs typeface="Times New Roman" panose="02020603050405020304" pitchFamily="18" charset="0"/>
              </a:rPr>
              <a:t>() in </a:t>
            </a:r>
            <a:r>
              <a:rPr lang="en-US" altLang="zh-CN" dirty="0" smtClean="0">
                <a:latin typeface="Times New Roman" panose="02020603050405020304" pitchFamily="18" charset="0"/>
                <a:cs typeface="Times New Roman" panose="02020603050405020304" pitchFamily="18" charset="0"/>
              </a:rPr>
              <a:t>MongoDB </a:t>
            </a:r>
            <a:r>
              <a:rPr lang="en-US" altLang="zh-CN" dirty="0">
                <a:latin typeface="Times New Roman" panose="02020603050405020304" pitchFamily="18" charset="0"/>
                <a:cs typeface="Times New Roman" panose="02020603050405020304" pitchFamily="18" charset="0"/>
              </a:rPr>
              <a:t>client. This will give you list of commands as follows</a:t>
            </a:r>
            <a:endParaRPr lang="zh-CN" altLang="en-US" dirty="0">
              <a:latin typeface="Times New Roman" panose="02020603050405020304" pitchFamily="18" charset="0"/>
              <a:cs typeface="Times New Roman" panose="02020603050405020304" pitchFamily="18" charset="0"/>
            </a:endParaRPr>
          </a:p>
        </p:txBody>
      </p:sp>
      <p:pic>
        <p:nvPicPr>
          <p:cNvPr id="4" name="Picture 16"/>
          <p:cNvPicPr/>
          <p:nvPr/>
        </p:nvPicPr>
        <p:blipFill>
          <a:blip r:embed="rId3"/>
          <a:stretch>
            <a:fillRect/>
          </a:stretch>
        </p:blipFill>
        <p:spPr>
          <a:xfrm>
            <a:off x="711613" y="4015409"/>
            <a:ext cx="11692421" cy="5367130"/>
          </a:xfrm>
          <a:prstGeom prst="rect">
            <a:avLst/>
          </a:prstGeom>
        </p:spPr>
      </p:pic>
    </p:spTree>
    <p:extLst>
      <p:ext uri="{BB962C8B-B14F-4D97-AF65-F5344CB8AC3E}">
        <p14:creationId xmlns:p14="http://schemas.microsoft.com/office/powerpoint/2010/main" val="245100995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[Optional] MongoDB Statistics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952500" y="2603500"/>
            <a:ext cx="11099800" cy="2386511"/>
          </a:xfrm>
        </p:spPr>
        <p:txBody>
          <a:bodyPr>
            <a:noAutofit/>
          </a:bodyPr>
          <a:lstStyle/>
          <a:p>
            <a:r>
              <a:rPr lang="en-US" altLang="zh-CN" dirty="0">
                <a:latin typeface="Times New Roman" panose="02020603050405020304" pitchFamily="18" charset="0"/>
                <a:cs typeface="Times New Roman" panose="02020603050405020304" pitchFamily="18" charset="0"/>
              </a:rPr>
              <a:t>To get stats about </a:t>
            </a:r>
            <a:r>
              <a:rPr lang="en-US" altLang="zh-CN" dirty="0" smtClean="0">
                <a:latin typeface="Times New Roman" panose="02020603050405020304" pitchFamily="18" charset="0"/>
                <a:cs typeface="Times New Roman" panose="02020603050405020304" pitchFamily="18" charset="0"/>
              </a:rPr>
              <a:t>MongoDB </a:t>
            </a:r>
            <a:r>
              <a:rPr lang="en-US" altLang="zh-CN" dirty="0">
                <a:latin typeface="Times New Roman" panose="02020603050405020304" pitchFamily="18" charset="0"/>
                <a:cs typeface="Times New Roman" panose="02020603050405020304" pitchFamily="18" charset="0"/>
              </a:rPr>
              <a:t>database/collection type the command </a:t>
            </a:r>
            <a:r>
              <a:rPr lang="en-US" altLang="zh-CN" dirty="0" err="1">
                <a:latin typeface="Times New Roman" panose="02020603050405020304" pitchFamily="18" charset="0"/>
                <a:cs typeface="Times New Roman" panose="02020603050405020304" pitchFamily="18" charset="0"/>
              </a:rPr>
              <a:t>db.stats</a:t>
            </a:r>
            <a:r>
              <a:rPr lang="en-US" altLang="zh-CN" dirty="0">
                <a:latin typeface="Times New Roman" panose="02020603050405020304" pitchFamily="18" charset="0"/>
                <a:cs typeface="Times New Roman" panose="02020603050405020304" pitchFamily="18" charset="0"/>
              </a:rPr>
              <a:t>() in </a:t>
            </a:r>
            <a:r>
              <a:rPr lang="en-US" altLang="zh-CN" dirty="0" smtClean="0">
                <a:latin typeface="Times New Roman" panose="02020603050405020304" pitchFamily="18" charset="0"/>
                <a:cs typeface="Times New Roman" panose="02020603050405020304" pitchFamily="18" charset="0"/>
              </a:rPr>
              <a:t>MongoDB </a:t>
            </a:r>
            <a:r>
              <a:rPr lang="en-US" altLang="zh-CN" dirty="0">
                <a:latin typeface="Times New Roman" panose="02020603050405020304" pitchFamily="18" charset="0"/>
                <a:cs typeface="Times New Roman" panose="02020603050405020304" pitchFamily="18" charset="0"/>
              </a:rPr>
              <a:t>client. This will show the database name, number of </a:t>
            </a:r>
            <a:r>
              <a:rPr lang="en-US" altLang="zh-CN" dirty="0" smtClean="0">
                <a:latin typeface="Times New Roman" panose="02020603050405020304" pitchFamily="18" charset="0"/>
                <a:cs typeface="Times New Roman" panose="02020603050405020304" pitchFamily="18" charset="0"/>
              </a:rPr>
              <a:t>collection, </a:t>
            </a:r>
            <a:r>
              <a:rPr lang="en-US" altLang="zh-CN" dirty="0">
                <a:latin typeface="Times New Roman" panose="02020603050405020304" pitchFamily="18" charset="0"/>
                <a:cs typeface="Times New Roman" panose="02020603050405020304" pitchFamily="18" charset="0"/>
              </a:rPr>
              <a:t>and documents in the database. Output of the command is shown </a:t>
            </a:r>
            <a:r>
              <a:rPr lang="en-US" altLang="zh-CN" dirty="0" smtClean="0">
                <a:latin typeface="Times New Roman" panose="02020603050405020304" pitchFamily="18" charset="0"/>
                <a:cs typeface="Times New Roman" panose="02020603050405020304" pitchFamily="18" charset="0"/>
              </a:rPr>
              <a:t>below.</a:t>
            </a:r>
            <a:endParaRPr lang="zh-CN" altLang="en-US" dirty="0">
              <a:latin typeface="Times New Roman" panose="02020603050405020304" pitchFamily="18" charset="0"/>
              <a:cs typeface="Times New Roman" panose="02020603050405020304" pitchFamily="18" charset="0"/>
            </a:endParaRPr>
          </a:p>
        </p:txBody>
      </p:sp>
      <p:pic>
        <p:nvPicPr>
          <p:cNvPr id="5" name="Picture 17"/>
          <p:cNvPicPr/>
          <p:nvPr/>
        </p:nvPicPr>
        <p:blipFill>
          <a:blip r:embed="rId3"/>
          <a:stretch>
            <a:fillRect/>
          </a:stretch>
        </p:blipFill>
        <p:spPr>
          <a:xfrm>
            <a:off x="1312137" y="5360941"/>
            <a:ext cx="10261554" cy="4070441"/>
          </a:xfrm>
          <a:prstGeom prst="rect">
            <a:avLst/>
          </a:prstGeom>
        </p:spPr>
      </p:pic>
    </p:spTree>
    <p:extLst>
      <p:ext uri="{BB962C8B-B14F-4D97-AF65-F5344CB8AC3E}">
        <p14:creationId xmlns:p14="http://schemas.microsoft.com/office/powerpoint/2010/main" val="3857154915"/>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V. Insert/delete documents</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4111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Insert single document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1293672" y="3418726"/>
            <a:ext cx="11360009"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First, c</a:t>
            </a:r>
            <a:r>
              <a:rPr lang="en-US" altLang="zh-CN" dirty="0" smtClean="0">
                <a:latin typeface="Times New Roman" panose="02020603050405020304" pitchFamily="18" charset="0"/>
                <a:cs typeface="Times New Roman" panose="02020603050405020304" pitchFamily="18" charset="0"/>
              </a:rPr>
              <a:t>reate </a:t>
            </a:r>
            <a:r>
              <a:rPr lang="en-US" altLang="zh-CN" dirty="0" smtClean="0">
                <a:latin typeface="Times New Roman" panose="02020603050405020304" pitchFamily="18" charset="0"/>
                <a:cs typeface="Times New Roman" panose="02020603050405020304" pitchFamily="18" charset="0"/>
              </a:rPr>
              <a:t>a new collection for inserting documents in it.</a:t>
            </a:r>
          </a:p>
          <a:p>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db.collection.insertOne</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inserts a single document into a collection</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method returns a document with the status of the </a:t>
            </a:r>
            <a:r>
              <a:rPr lang="en-US" altLang="zh-CN" dirty="0" smtClean="0">
                <a:latin typeface="Times New Roman" panose="02020603050405020304" pitchFamily="18" charset="0"/>
                <a:cs typeface="Times New Roman" panose="02020603050405020304" pitchFamily="18" charset="0"/>
              </a:rPr>
              <a:t>operation.</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1152380" y="5625388"/>
            <a:ext cx="6502400" cy="3046988"/>
          </a:xfrm>
          <a:prstGeom prst="rect">
            <a:avLst/>
          </a:prstGeom>
        </p:spPr>
        <p:txBody>
          <a:bodyPr>
            <a:spAutoFit/>
          </a:bodyPr>
          <a:lstStyle/>
          <a:p>
            <a:pPr algn="l"/>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err="1" smtClean="0">
                <a:latin typeface="Times New Roman" panose="02020603050405020304" pitchFamily="18" charset="0"/>
                <a:cs typeface="Times New Roman" panose="02020603050405020304" pitchFamily="18" charset="0"/>
              </a:rPr>
              <a:t>db.users.insertOne</a:t>
            </a:r>
            <a:r>
              <a:rPr lang="en-US" altLang="zh-CN"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      name: "sue",</a:t>
            </a:r>
          </a:p>
          <a:p>
            <a:pPr algn="l"/>
            <a:r>
              <a:rPr lang="en-US" altLang="zh-CN" sz="2400" dirty="0">
                <a:latin typeface="Times New Roman" panose="02020603050405020304" pitchFamily="18" charset="0"/>
                <a:cs typeface="Times New Roman" panose="02020603050405020304" pitchFamily="18" charset="0"/>
              </a:rPr>
              <a:t>      age: 19,</a:t>
            </a:r>
          </a:p>
          <a:p>
            <a:pPr algn="l"/>
            <a:r>
              <a:rPr lang="en-US" altLang="zh-CN" sz="2400" dirty="0">
                <a:latin typeface="Times New Roman" panose="02020603050405020304" pitchFamily="18" charset="0"/>
                <a:cs typeface="Times New Roman" panose="02020603050405020304" pitchFamily="18" charset="0"/>
              </a:rPr>
              <a:t>      status: "P"</a:t>
            </a:r>
          </a:p>
          <a:p>
            <a:pPr algn="l"/>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a:t>
            </a:r>
          </a:p>
        </p:txBody>
      </p:sp>
      <p:sp>
        <p:nvSpPr>
          <p:cNvPr id="6" name="矩形 5"/>
          <p:cNvSpPr/>
          <p:nvPr/>
        </p:nvSpPr>
        <p:spPr>
          <a:xfrm>
            <a:off x="3783330" y="2656079"/>
            <a:ext cx="6502400" cy="461665"/>
          </a:xfrm>
          <a:prstGeom prst="rect">
            <a:avLst/>
          </a:prstGeom>
        </p:spPr>
        <p:txBody>
          <a:bodyPr>
            <a:spAutoFit/>
          </a:bodyPr>
          <a:lstStyle/>
          <a:p>
            <a:pPr algn="l"/>
            <a:r>
              <a:rPr lang="en-US" altLang="zh-CN" sz="2400" dirty="0" err="1" smtClean="0">
                <a:latin typeface="Times New Roman" panose="02020603050405020304" pitchFamily="18" charset="0"/>
                <a:cs typeface="Times New Roman" panose="02020603050405020304" pitchFamily="18" charset="0"/>
              </a:rPr>
              <a:t>db.createCollection</a:t>
            </a:r>
            <a:r>
              <a:rPr lang="en-US" altLang="zh-CN" sz="2400" dirty="0" smtClean="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users</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4751560" y="5119061"/>
            <a:ext cx="4498072" cy="1020571"/>
          </a:xfrm>
          <a:prstGeom prst="rect">
            <a:avLst/>
          </a:prstGeom>
        </p:spPr>
      </p:pic>
      <p:pic>
        <p:nvPicPr>
          <p:cNvPr id="8" name="图片 7"/>
          <p:cNvPicPr>
            <a:picLocks noChangeAspect="1"/>
          </p:cNvPicPr>
          <p:nvPr/>
        </p:nvPicPr>
        <p:blipFill>
          <a:blip r:embed="rId4"/>
          <a:stretch>
            <a:fillRect/>
          </a:stretch>
        </p:blipFill>
        <p:spPr>
          <a:xfrm>
            <a:off x="4751560" y="6339449"/>
            <a:ext cx="7300740" cy="3344900"/>
          </a:xfrm>
          <a:prstGeom prst="rect">
            <a:avLst/>
          </a:prstGeom>
        </p:spPr>
      </p:pic>
    </p:spTree>
    <p:extLst>
      <p:ext uri="{BB962C8B-B14F-4D97-AF65-F5344CB8AC3E}">
        <p14:creationId xmlns:p14="http://schemas.microsoft.com/office/powerpoint/2010/main" val="225849723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Insert multiple documents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1293673" y="3418726"/>
            <a:ext cx="11099800"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db.collection.insertMany</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inserts multiple documents into a </a:t>
            </a:r>
            <a:r>
              <a:rPr lang="en-US" altLang="zh-CN" dirty="0" smtClean="0">
                <a:latin typeface="Times New Roman" panose="02020603050405020304" pitchFamily="18" charset="0"/>
                <a:cs typeface="Times New Roman" panose="02020603050405020304" pitchFamily="18" charset="0"/>
              </a:rPr>
              <a:t>collection. </a:t>
            </a:r>
            <a:r>
              <a:rPr lang="en-US" altLang="zh-CN" dirty="0">
                <a:latin typeface="Times New Roman" panose="02020603050405020304" pitchFamily="18" charset="0"/>
                <a:cs typeface="Times New Roman" panose="02020603050405020304" pitchFamily="18" charset="0"/>
              </a:rPr>
              <a:t>The method returns a document with the status of the </a:t>
            </a:r>
            <a:r>
              <a:rPr lang="en-US" altLang="zh-CN" dirty="0" smtClean="0">
                <a:latin typeface="Times New Roman" panose="02020603050405020304" pitchFamily="18" charset="0"/>
                <a:cs typeface="Times New Roman" panose="02020603050405020304" pitchFamily="18" charset="0"/>
              </a:rPr>
              <a:t>operation.</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525363" y="5281635"/>
            <a:ext cx="6502400" cy="2677656"/>
          </a:xfrm>
          <a:prstGeom prst="rect">
            <a:avLst/>
          </a:prstGeom>
        </p:spPr>
        <p:txBody>
          <a:bodyPr>
            <a:spAutoFit/>
          </a:bodyPr>
          <a:lstStyle/>
          <a:p>
            <a:pPr algn="l"/>
            <a:r>
              <a:rPr lang="en-US" altLang="zh-CN" sz="2400" dirty="0" err="1">
                <a:latin typeface="Times New Roman" panose="02020603050405020304" pitchFamily="18" charset="0"/>
                <a:cs typeface="Times New Roman" panose="02020603050405020304" pitchFamily="18" charset="0"/>
              </a:rPr>
              <a:t>db.users.insertMany</a:t>
            </a:r>
            <a:r>
              <a:rPr lang="en-US" altLang="zh-CN"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     { name: "bob", age: 42, status: "A", },</a:t>
            </a:r>
          </a:p>
          <a:p>
            <a:pPr algn="l"/>
            <a:r>
              <a:rPr lang="en-US" altLang="zh-CN" sz="2400" dirty="0">
                <a:latin typeface="Times New Roman" panose="02020603050405020304" pitchFamily="18" charset="0"/>
                <a:cs typeface="Times New Roman" panose="02020603050405020304" pitchFamily="18" charset="0"/>
              </a:rPr>
              <a:t>     { name: "</a:t>
            </a:r>
            <a:r>
              <a:rPr lang="en-US" altLang="zh-CN" sz="2400" dirty="0" err="1">
                <a:latin typeface="Times New Roman" panose="02020603050405020304" pitchFamily="18" charset="0"/>
                <a:cs typeface="Times New Roman" panose="02020603050405020304" pitchFamily="18" charset="0"/>
              </a:rPr>
              <a:t>ahn</a:t>
            </a:r>
            <a:r>
              <a:rPr lang="en-US" altLang="zh-CN" sz="2400" dirty="0">
                <a:latin typeface="Times New Roman" panose="02020603050405020304" pitchFamily="18" charset="0"/>
                <a:cs typeface="Times New Roman" panose="02020603050405020304" pitchFamily="18" charset="0"/>
              </a:rPr>
              <a:t>", age: 22, status: "A", },</a:t>
            </a:r>
          </a:p>
          <a:p>
            <a:pPr algn="l"/>
            <a:r>
              <a:rPr lang="en-US" altLang="zh-CN" sz="2400" dirty="0">
                <a:latin typeface="Times New Roman" panose="02020603050405020304" pitchFamily="18" charset="0"/>
                <a:cs typeface="Times New Roman" panose="02020603050405020304" pitchFamily="18" charset="0"/>
              </a:rPr>
              <a:t>     { name: "xi", age: 34, status: "D", }</a:t>
            </a:r>
          </a:p>
          <a:p>
            <a:pPr algn="l"/>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a:t>
            </a:r>
          </a:p>
        </p:txBody>
      </p:sp>
      <p:pic>
        <p:nvPicPr>
          <p:cNvPr id="5" name="图片 4"/>
          <p:cNvPicPr>
            <a:picLocks noChangeAspect="1"/>
          </p:cNvPicPr>
          <p:nvPr/>
        </p:nvPicPr>
        <p:blipFill>
          <a:blip r:embed="rId3"/>
          <a:stretch>
            <a:fillRect/>
          </a:stretch>
        </p:blipFill>
        <p:spPr>
          <a:xfrm>
            <a:off x="5762485" y="4469082"/>
            <a:ext cx="7242315" cy="4918668"/>
          </a:xfrm>
          <a:prstGeom prst="rect">
            <a:avLst/>
          </a:prstGeom>
        </p:spPr>
      </p:pic>
    </p:spTree>
    <p:extLst>
      <p:ext uri="{BB962C8B-B14F-4D97-AF65-F5344CB8AC3E}">
        <p14:creationId xmlns:p14="http://schemas.microsoft.com/office/powerpoint/2010/main" val="101480312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Insert one or more documents</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1293673" y="4598919"/>
            <a:ext cx="6230533"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db.collection.insert</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inserts a single document or multiple documents into a </a:t>
            </a:r>
            <a:r>
              <a:rPr lang="en-US" altLang="zh-CN" dirty="0" smtClean="0">
                <a:latin typeface="Times New Roman" panose="02020603050405020304" pitchFamily="18" charset="0"/>
                <a:cs typeface="Times New Roman" panose="02020603050405020304" pitchFamily="18" charset="0"/>
              </a:rPr>
              <a:t>collection.</a:t>
            </a:r>
          </a:p>
          <a:p>
            <a:r>
              <a:rPr lang="en-US" altLang="zh-CN" dirty="0" smtClean="0">
                <a:latin typeface="Times New Roman" panose="02020603050405020304" pitchFamily="18" charset="0"/>
                <a:cs typeface="Times New Roman" panose="02020603050405020304" pitchFamily="18" charset="0"/>
              </a:rPr>
              <a:t>To </a:t>
            </a:r>
            <a:r>
              <a:rPr lang="en-US" altLang="zh-CN" dirty="0">
                <a:latin typeface="Times New Roman" panose="02020603050405020304" pitchFamily="18" charset="0"/>
                <a:cs typeface="Times New Roman" panose="02020603050405020304" pitchFamily="18" charset="0"/>
              </a:rPr>
              <a:t>insert a single document, pass a document to the method; to insert multiple documents, pass an array of documents to the method. The method returns a </a:t>
            </a:r>
            <a:r>
              <a:rPr lang="en-US" altLang="zh-CN" dirty="0" err="1">
                <a:latin typeface="Times New Roman" panose="02020603050405020304" pitchFamily="18" charset="0"/>
                <a:cs typeface="Times New Roman" panose="02020603050405020304" pitchFamily="18" charset="0"/>
              </a:rPr>
              <a:t>BulkWriteResult</a:t>
            </a:r>
            <a:r>
              <a:rPr lang="en-US" altLang="zh-CN" dirty="0">
                <a:latin typeface="Times New Roman" panose="02020603050405020304" pitchFamily="18" charset="0"/>
                <a:cs typeface="Times New Roman" panose="02020603050405020304" pitchFamily="18" charset="0"/>
              </a:rPr>
              <a:t> object with the status of the operation. </a:t>
            </a:r>
          </a:p>
          <a:p>
            <a:endParaRPr lang="en-US" altLang="zh-CN"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7274923" y="2117579"/>
            <a:ext cx="6502400" cy="2308324"/>
          </a:xfrm>
          <a:prstGeom prst="rect">
            <a:avLst/>
          </a:prstGeom>
        </p:spPr>
        <p:txBody>
          <a:bodyPr>
            <a:spAutoFit/>
          </a:bodyPr>
          <a:lstStyle/>
          <a:p>
            <a:pPr algn="l"/>
            <a:r>
              <a:rPr lang="en-US" altLang="zh-CN" sz="2400" dirty="0" err="1">
                <a:latin typeface="Times New Roman" panose="02020603050405020304" pitchFamily="18" charset="0"/>
                <a:cs typeface="Times New Roman" panose="02020603050405020304" pitchFamily="18" charset="0"/>
              </a:rPr>
              <a:t>db.users.insert</a:t>
            </a:r>
            <a:r>
              <a:rPr lang="en-US" altLang="zh-CN"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     { name: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john", </a:t>
            </a:r>
            <a:r>
              <a:rPr lang="en-US" altLang="zh-CN" sz="2400" dirty="0">
                <a:latin typeface="Times New Roman" panose="02020603050405020304" pitchFamily="18" charset="0"/>
                <a:cs typeface="Times New Roman" panose="02020603050405020304" pitchFamily="18" charset="0"/>
              </a:rPr>
              <a:t>age: </a:t>
            </a:r>
            <a:r>
              <a:rPr lang="en-US" altLang="zh-CN" sz="2400" dirty="0" smtClean="0">
                <a:latin typeface="Times New Roman" panose="02020603050405020304" pitchFamily="18" charset="0"/>
                <a:cs typeface="Times New Roman" panose="02020603050405020304" pitchFamily="18" charset="0"/>
              </a:rPr>
              <a:t>29, </a:t>
            </a:r>
            <a:r>
              <a:rPr lang="en-US" altLang="zh-CN" sz="2400" dirty="0">
                <a:latin typeface="Times New Roman" panose="02020603050405020304" pitchFamily="18" charset="0"/>
                <a:cs typeface="Times New Roman" panose="02020603050405020304" pitchFamily="18" charset="0"/>
              </a:rPr>
              <a:t>status: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P", </a:t>
            </a:r>
            <a:r>
              <a:rPr lang="en-US" altLang="zh-CN"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     { name: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mike", </a:t>
            </a:r>
            <a:r>
              <a:rPr lang="en-US" altLang="zh-CN" sz="2400" dirty="0">
                <a:latin typeface="Times New Roman" panose="02020603050405020304" pitchFamily="18" charset="0"/>
                <a:cs typeface="Times New Roman" panose="02020603050405020304" pitchFamily="18" charset="0"/>
              </a:rPr>
              <a:t>age: </a:t>
            </a:r>
            <a:r>
              <a:rPr lang="en-US" altLang="zh-CN" sz="2400" dirty="0" smtClean="0">
                <a:latin typeface="Times New Roman" panose="02020603050405020304" pitchFamily="18" charset="0"/>
                <a:cs typeface="Times New Roman" panose="02020603050405020304" pitchFamily="18" charset="0"/>
              </a:rPr>
              <a:t>25, </a:t>
            </a:r>
            <a:r>
              <a:rPr lang="en-US" altLang="zh-CN" sz="2400" dirty="0">
                <a:latin typeface="Times New Roman" panose="02020603050405020304" pitchFamily="18" charset="0"/>
                <a:cs typeface="Times New Roman" panose="02020603050405020304" pitchFamily="18" charset="0"/>
              </a:rPr>
              <a:t>status: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D", }</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a:t>
            </a:r>
          </a:p>
        </p:txBody>
      </p:sp>
      <p:pic>
        <p:nvPicPr>
          <p:cNvPr id="6" name="图片 5"/>
          <p:cNvPicPr>
            <a:picLocks noChangeAspect="1"/>
          </p:cNvPicPr>
          <p:nvPr/>
        </p:nvPicPr>
        <p:blipFill>
          <a:blip r:embed="rId3"/>
          <a:stretch>
            <a:fillRect/>
          </a:stretch>
        </p:blipFill>
        <p:spPr>
          <a:xfrm>
            <a:off x="7492313" y="4425903"/>
            <a:ext cx="5512487" cy="4953249"/>
          </a:xfrm>
          <a:prstGeom prst="rect">
            <a:avLst/>
          </a:prstGeom>
        </p:spPr>
      </p:pic>
    </p:spTree>
    <p:extLst>
      <p:ext uri="{BB962C8B-B14F-4D97-AF65-F5344CB8AC3E}">
        <p14:creationId xmlns:p14="http://schemas.microsoft.com/office/powerpoint/2010/main" val="346316638"/>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Delete one document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602430" y="4745641"/>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To delete at most a single document that match a specified </a:t>
            </a:r>
            <a:r>
              <a:rPr lang="en-US" altLang="zh-CN" dirty="0" smtClean="0">
                <a:latin typeface="Times New Roman" panose="02020603050405020304" pitchFamily="18" charset="0"/>
                <a:cs typeface="Times New Roman" panose="02020603050405020304" pitchFamily="18" charset="0"/>
              </a:rPr>
              <a:t>filter, even </a:t>
            </a:r>
            <a:r>
              <a:rPr lang="en-US" altLang="zh-CN" dirty="0">
                <a:latin typeface="Times New Roman" panose="02020603050405020304" pitchFamily="18" charset="0"/>
                <a:cs typeface="Times New Roman" panose="02020603050405020304" pitchFamily="18" charset="0"/>
              </a:rPr>
              <a:t>though multiple documents may match the specified filter, use either the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db.collection.deleteOne</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or the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db.collection.remove</a:t>
            </a:r>
            <a:r>
              <a:rPr lang="en-US" altLang="zh-CN" b="1"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with the &lt;</a:t>
            </a:r>
            <a:r>
              <a:rPr lang="en-US" altLang="zh-CN" dirty="0" err="1">
                <a:latin typeface="Times New Roman" panose="02020603050405020304" pitchFamily="18" charset="0"/>
                <a:cs typeface="Times New Roman" panose="02020603050405020304" pitchFamily="18" charset="0"/>
              </a:rPr>
              <a:t>justOne</a:t>
            </a:r>
            <a:r>
              <a:rPr lang="en-US" altLang="zh-CN" dirty="0">
                <a:latin typeface="Times New Roman" panose="02020603050405020304" pitchFamily="18" charset="0"/>
                <a:cs typeface="Times New Roman" panose="02020603050405020304" pitchFamily="18" charset="0"/>
              </a:rPr>
              <a:t>&gt; parameter set to true or 1.</a:t>
            </a:r>
          </a:p>
          <a:p>
            <a:r>
              <a:rPr lang="en-US" altLang="zh-CN" dirty="0">
                <a:latin typeface="Times New Roman" panose="02020603050405020304" pitchFamily="18" charset="0"/>
                <a:cs typeface="Times New Roman" panose="02020603050405020304" pitchFamily="18" charset="0"/>
              </a:rPr>
              <a:t>The following example </a:t>
            </a:r>
            <a:r>
              <a:rPr lang="en-US" altLang="zh-CN" dirty="0" smtClean="0">
                <a:latin typeface="Times New Roman" panose="02020603050405020304" pitchFamily="18" charset="0"/>
                <a:cs typeface="Times New Roman" panose="02020603050405020304" pitchFamily="18" charset="0"/>
              </a:rPr>
              <a:t>aims to delete </a:t>
            </a:r>
            <a:r>
              <a:rPr lang="en-US" altLang="zh-CN" dirty="0">
                <a:latin typeface="Times New Roman" panose="02020603050405020304" pitchFamily="18" charset="0"/>
                <a:cs typeface="Times New Roman" panose="02020603050405020304" pitchFamily="18" charset="0"/>
              </a:rPr>
              <a:t>the first document where status is "D".</a:t>
            </a: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602430" y="7132152"/>
            <a:ext cx="6502400" cy="461665"/>
          </a:xfrm>
          <a:prstGeom prst="rect">
            <a:avLst/>
          </a:prstGeom>
        </p:spPr>
        <p:txBody>
          <a:bodyPr>
            <a:spAutoFit/>
          </a:bodyPr>
          <a:lstStyle/>
          <a:p>
            <a:pPr algn="l"/>
            <a:r>
              <a:rPr lang="en-US" altLang="zh-CN" sz="2400" dirty="0" err="1">
                <a:latin typeface="Times New Roman" panose="02020603050405020304" pitchFamily="18" charset="0"/>
                <a:cs typeface="Times New Roman" panose="02020603050405020304" pitchFamily="18" charset="0"/>
              </a:rPr>
              <a:t>db.users.deleteOne</a:t>
            </a:r>
            <a:r>
              <a:rPr lang="en-US" altLang="zh-CN" sz="2400" dirty="0">
                <a:latin typeface="Times New Roman" panose="02020603050405020304" pitchFamily="18" charset="0"/>
                <a:cs typeface="Times New Roman" panose="02020603050405020304" pitchFamily="18" charset="0"/>
              </a:rPr>
              <a:t>( { status: "D" } )</a:t>
            </a:r>
          </a:p>
        </p:txBody>
      </p:sp>
      <p:pic>
        <p:nvPicPr>
          <p:cNvPr id="5" name="图片 4"/>
          <p:cNvPicPr>
            <a:picLocks noChangeAspect="1"/>
          </p:cNvPicPr>
          <p:nvPr/>
        </p:nvPicPr>
        <p:blipFill rotWithShape="1">
          <a:blip r:embed="rId3"/>
          <a:srcRect b="9227"/>
          <a:stretch/>
        </p:blipFill>
        <p:spPr>
          <a:xfrm>
            <a:off x="1659889" y="8006442"/>
            <a:ext cx="9829437" cy="1372690"/>
          </a:xfrm>
          <a:prstGeom prst="rect">
            <a:avLst/>
          </a:prstGeom>
        </p:spPr>
      </p:pic>
    </p:spTree>
    <p:extLst>
      <p:ext uri="{BB962C8B-B14F-4D97-AF65-F5344CB8AC3E}">
        <p14:creationId xmlns:p14="http://schemas.microsoft.com/office/powerpoint/2010/main" val="22897834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ctrTitle"/>
          </p:nvPr>
        </p:nvSpPr>
        <p:spPr>
          <a:xfrm>
            <a:off x="2146002" y="1577181"/>
            <a:ext cx="8483898" cy="835819"/>
          </a:xfrm>
          <a:prstGeom prst="rect">
            <a:avLst/>
          </a:prstGeom>
        </p:spPr>
        <p:txBody>
          <a:bodyPr/>
          <a:lstStyle>
            <a:lvl1pPr defTabSz="350520">
              <a:defRPr sz="4800"/>
            </a:lvl1pPr>
          </a:lstStyle>
          <a:p>
            <a:r>
              <a:rPr b="1" dirty="0" smtClean="0">
                <a:latin typeface="Times New Roman" panose="02020603050405020304" pitchFamily="18" charset="0"/>
                <a:cs typeface="Times New Roman" panose="02020603050405020304" pitchFamily="18" charset="0"/>
              </a:rPr>
              <a:t>MongoDB</a:t>
            </a:r>
            <a:endParaRPr b="1" dirty="0">
              <a:latin typeface="Times New Roman" panose="02020603050405020304" pitchFamily="18" charset="0"/>
              <a:cs typeface="Times New Roman" panose="02020603050405020304" pitchFamily="18" charset="0"/>
            </a:endParaRPr>
          </a:p>
        </p:txBody>
      </p:sp>
      <p:sp>
        <p:nvSpPr>
          <p:cNvPr id="142" name="Shape 142"/>
          <p:cNvSpPr>
            <a:spLocks noGrp="1"/>
          </p:cNvSpPr>
          <p:nvPr>
            <p:ph type="subTitle" sz="half" idx="1"/>
          </p:nvPr>
        </p:nvSpPr>
        <p:spPr>
          <a:xfrm>
            <a:off x="1270000" y="2595512"/>
            <a:ext cx="10464800" cy="3563988"/>
          </a:xfrm>
          <a:prstGeom prst="rect">
            <a:avLst/>
          </a:prstGeom>
        </p:spPr>
        <p:txBody>
          <a:bodyPr>
            <a:noAutofit/>
          </a:bodyPr>
          <a:lstStyle/>
          <a:p>
            <a:pPr marL="457200" indent="-457200" algn="l" defTabSz="461518">
              <a:buFont typeface="Arial" panose="020B0604020202020204" pitchFamily="34" charset="0"/>
              <a:buChar char="•"/>
              <a:defRPr sz="2528"/>
            </a:pPr>
            <a:r>
              <a:rPr sz="2800" dirty="0" smtClean="0">
                <a:latin typeface="Times New Roman" panose="02020603050405020304" pitchFamily="18" charset="0"/>
                <a:cs typeface="Times New Roman" panose="02020603050405020304" pitchFamily="18" charset="0"/>
              </a:rPr>
              <a:t>MongoDB is an open-source </a:t>
            </a:r>
            <a:r>
              <a:rPr lang="en-US" sz="2800" dirty="0" smtClean="0">
                <a:latin typeface="Times New Roman" panose="02020603050405020304" pitchFamily="18" charset="0"/>
                <a:cs typeface="Times New Roman" panose="02020603050405020304" pitchFamily="18" charset="0"/>
              </a:rPr>
              <a:t>and cross-platform </a:t>
            </a:r>
            <a:r>
              <a:rPr sz="2800" dirty="0" smtClean="0">
                <a:latin typeface="Times New Roman" panose="02020603050405020304" pitchFamily="18" charset="0"/>
                <a:cs typeface="Times New Roman" panose="02020603050405020304" pitchFamily="18" charset="0"/>
              </a:rPr>
              <a:t>document database that provides high performance, high availability, and automatic scaling.</a:t>
            </a:r>
            <a:endParaRPr lang="en-US" sz="2800" dirty="0" smtClean="0">
              <a:latin typeface="Times New Roman" panose="02020603050405020304" pitchFamily="18" charset="0"/>
              <a:cs typeface="Times New Roman" panose="02020603050405020304" pitchFamily="18" charset="0"/>
            </a:endParaRPr>
          </a:p>
          <a:p>
            <a:pPr algn="l" defTabSz="461518">
              <a:defRPr sz="2528"/>
            </a:pPr>
            <a:endParaRPr lang="en-US" sz="2800" dirty="0">
              <a:latin typeface="Times New Roman" panose="02020603050405020304" pitchFamily="18" charset="0"/>
              <a:cs typeface="Times New Roman" panose="02020603050405020304" pitchFamily="18" charset="0"/>
            </a:endParaRPr>
          </a:p>
          <a:p>
            <a:pPr marL="457200" indent="-457200" algn="l" defTabSz="461518">
              <a:buFont typeface="Arial" panose="020B0604020202020204" pitchFamily="34" charset="0"/>
              <a:buChar char="•"/>
              <a:defRPr sz="2528"/>
            </a:pPr>
            <a:r>
              <a:rPr lang="en-US" sz="2800" dirty="0" smtClean="0">
                <a:latin typeface="Times New Roman" panose="02020603050405020304" pitchFamily="18" charset="0"/>
                <a:cs typeface="Times New Roman" panose="02020603050405020304" pitchFamily="18" charset="0"/>
              </a:rPr>
              <a:t>MongoDB is written by C++. It supports </a:t>
            </a:r>
            <a:r>
              <a:rPr lang="en-US" sz="2800" dirty="0">
                <a:latin typeface="Times New Roman" panose="02020603050405020304" pitchFamily="18" charset="0"/>
                <a:cs typeface="Times New Roman" panose="02020603050405020304" pitchFamily="18" charset="0"/>
              </a:rPr>
              <a:t>for </a:t>
            </a:r>
            <a:r>
              <a:rPr lang="en-US" sz="2800" dirty="0" smtClean="0">
                <a:latin typeface="Times New Roman" panose="02020603050405020304" pitchFamily="18" charset="0"/>
                <a:cs typeface="Times New Roman" panose="02020603050405020304" pitchFamily="18" charset="0"/>
              </a:rPr>
              <a:t>multiple storage engines and pluggable </a:t>
            </a:r>
            <a:r>
              <a:rPr lang="en-US" sz="2800" dirty="0">
                <a:latin typeface="Times New Roman" panose="02020603050405020304" pitchFamily="18" charset="0"/>
                <a:cs typeface="Times New Roman" panose="02020603050405020304" pitchFamily="18" charset="0"/>
              </a:rPr>
              <a:t>storage engine </a:t>
            </a:r>
            <a:r>
              <a:rPr lang="en-US" sz="2800" dirty="0" smtClean="0">
                <a:latin typeface="Times New Roman" panose="02020603050405020304" pitchFamily="18" charset="0"/>
                <a:cs typeface="Times New Roman" panose="02020603050405020304" pitchFamily="18" charset="0"/>
              </a:rPr>
              <a:t>API</a:t>
            </a:r>
            <a:r>
              <a:rPr lang="en-US" sz="2800" dirty="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457200" indent="-457200" algn="l" defTabSz="461518">
              <a:buFont typeface="Arial" panose="020B0604020202020204" pitchFamily="34" charset="0"/>
              <a:buChar char="•"/>
              <a:defRPr sz="2528"/>
            </a:pPr>
            <a:endParaRPr lang="en-US" sz="2800" dirty="0">
              <a:latin typeface="Times New Roman" panose="02020603050405020304" pitchFamily="18" charset="0"/>
              <a:cs typeface="Times New Roman" panose="02020603050405020304" pitchFamily="18" charset="0"/>
            </a:endParaRPr>
          </a:p>
          <a:p>
            <a:pPr marL="457200" indent="-457200" algn="l" defTabSz="461518">
              <a:buFont typeface="Arial" panose="020B0604020202020204" pitchFamily="34" charset="0"/>
              <a:buChar char="•"/>
              <a:defRPr sz="2528"/>
            </a:pPr>
            <a:r>
              <a:rPr sz="2800" dirty="0" smtClean="0">
                <a:latin typeface="Times New Roman" panose="02020603050405020304" pitchFamily="18" charset="0"/>
                <a:cs typeface="Times New Roman" panose="02020603050405020304" pitchFamily="18" charset="0"/>
              </a:rPr>
              <a:t>A </a:t>
            </a:r>
            <a:r>
              <a:rPr sz="2800" dirty="0">
                <a:latin typeface="Times New Roman" panose="02020603050405020304" pitchFamily="18" charset="0"/>
                <a:cs typeface="Times New Roman" panose="02020603050405020304" pitchFamily="18" charset="0"/>
              </a:rPr>
              <a:t>record in MongoDB is a </a:t>
            </a:r>
            <a:r>
              <a:rPr sz="2800" b="1" dirty="0">
                <a:solidFill>
                  <a:srgbClr val="FF0000"/>
                </a:solidFill>
                <a:latin typeface="Times New Roman" panose="02020603050405020304" pitchFamily="18" charset="0"/>
                <a:cs typeface="Times New Roman" panose="02020603050405020304" pitchFamily="18" charset="0"/>
              </a:rPr>
              <a:t>document</a:t>
            </a:r>
            <a:r>
              <a:rPr sz="2800" dirty="0">
                <a:latin typeface="Times New Roman" panose="02020603050405020304" pitchFamily="18" charset="0"/>
                <a:cs typeface="Times New Roman" panose="02020603050405020304" pitchFamily="18" charset="0"/>
              </a:rPr>
              <a:t>, which is a data structure composed of field and value </a:t>
            </a:r>
            <a:r>
              <a:rPr sz="2800" dirty="0" smtClean="0">
                <a:latin typeface="Times New Roman" panose="02020603050405020304" pitchFamily="18" charset="0"/>
                <a:cs typeface="Times New Roman" panose="02020603050405020304" pitchFamily="18" charset="0"/>
              </a:rPr>
              <a:t>pairs.</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457200" indent="-457200" algn="l" defTabSz="461518">
              <a:buFont typeface="Arial" panose="020B0604020202020204" pitchFamily="34" charset="0"/>
              <a:buChar char="•"/>
              <a:defRPr sz="2528"/>
            </a:pPr>
            <a:endParaRPr lang="en-US" sz="2800" dirty="0" smtClean="0">
              <a:latin typeface="Times New Roman" panose="02020603050405020304" pitchFamily="18" charset="0"/>
              <a:cs typeface="Times New Roman" panose="02020603050405020304" pitchFamily="18" charset="0"/>
            </a:endParaRPr>
          </a:p>
          <a:p>
            <a:pPr marL="457200" indent="-457200" algn="l" defTabSz="461518">
              <a:buFont typeface="Arial" panose="020B0604020202020204" pitchFamily="34" charset="0"/>
              <a:buChar char="•"/>
              <a:defRPr sz="2528"/>
            </a:pPr>
            <a:r>
              <a:rPr sz="2800" dirty="0" smtClean="0">
                <a:latin typeface="Times New Roman" panose="02020603050405020304" pitchFamily="18" charset="0"/>
                <a:cs typeface="Times New Roman" panose="02020603050405020304" pitchFamily="18" charset="0"/>
              </a:rPr>
              <a:t>The </a:t>
            </a:r>
            <a:r>
              <a:rPr sz="2800" dirty="0">
                <a:latin typeface="Times New Roman" panose="02020603050405020304" pitchFamily="18" charset="0"/>
                <a:cs typeface="Times New Roman" panose="02020603050405020304" pitchFamily="18" charset="0"/>
              </a:rPr>
              <a:t>values of fields may include other documents, arrays, and arrays of documents</a:t>
            </a:r>
            <a:r>
              <a:rPr sz="2800" dirty="0" smtClean="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pic>
        <p:nvPicPr>
          <p:cNvPr id="143" name="crud-annotated-document.png"/>
          <p:cNvPicPr>
            <a:picLocks noChangeAspect="1"/>
          </p:cNvPicPr>
          <p:nvPr/>
        </p:nvPicPr>
        <p:blipFill>
          <a:blip r:embed="rId2">
            <a:extLst/>
          </a:blip>
          <a:stretch>
            <a:fillRect/>
          </a:stretch>
        </p:blipFill>
        <p:spPr>
          <a:xfrm>
            <a:off x="4495799" y="7433548"/>
            <a:ext cx="7239001" cy="2159001"/>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Delete one document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572632" y="3047470"/>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Alternatively, the following example uses the </a:t>
            </a:r>
            <a:r>
              <a:rPr lang="en-US" altLang="zh-CN" dirty="0" err="1">
                <a:latin typeface="Times New Roman" panose="02020603050405020304" pitchFamily="18" charset="0"/>
                <a:cs typeface="Times New Roman" panose="02020603050405020304" pitchFamily="18" charset="0"/>
              </a:rPr>
              <a:t>db.collection.remove</a:t>
            </a:r>
            <a:r>
              <a:rPr lang="en-US" altLang="zh-CN" dirty="0">
                <a:latin typeface="Times New Roman" panose="02020603050405020304" pitchFamily="18" charset="0"/>
                <a:cs typeface="Times New Roman" panose="02020603050405020304" pitchFamily="18" charset="0"/>
              </a:rPr>
              <a:t>() with the &lt;</a:t>
            </a:r>
            <a:r>
              <a:rPr lang="en-US" altLang="zh-CN" dirty="0" err="1">
                <a:latin typeface="Times New Roman" panose="02020603050405020304" pitchFamily="18" charset="0"/>
                <a:cs typeface="Times New Roman" panose="02020603050405020304" pitchFamily="18" charset="0"/>
              </a:rPr>
              <a:t>justOne</a:t>
            </a:r>
            <a:r>
              <a:rPr lang="en-US" altLang="zh-CN" dirty="0">
                <a:latin typeface="Times New Roman" panose="02020603050405020304" pitchFamily="18" charset="0"/>
                <a:cs typeface="Times New Roman" panose="02020603050405020304" pitchFamily="18" charset="0"/>
              </a:rPr>
              <a:t>&gt; parameter set to 1 to delete the first document where status is </a:t>
            </a:r>
            <a:r>
              <a:rPr lang="en-US" altLang="zh-CN" dirty="0" smtClean="0">
                <a:latin typeface="Times New Roman" panose="02020603050405020304" pitchFamily="18" charset="0"/>
                <a:cs typeface="Times New Roman" panose="02020603050405020304" pitchFamily="18" charset="0"/>
              </a:rPr>
              <a:t>“D”.</a:t>
            </a:r>
          </a:p>
        </p:txBody>
      </p:sp>
      <p:sp>
        <p:nvSpPr>
          <p:cNvPr id="4" name="矩形 3"/>
          <p:cNvSpPr/>
          <p:nvPr/>
        </p:nvSpPr>
        <p:spPr>
          <a:xfrm>
            <a:off x="3251199" y="5647118"/>
            <a:ext cx="6502400" cy="461665"/>
          </a:xfrm>
          <a:prstGeom prst="rect">
            <a:avLst/>
          </a:prstGeom>
        </p:spPr>
        <p:txBody>
          <a:bodyPr>
            <a:spAutoFit/>
          </a:bodyPr>
          <a:lstStyle/>
          <a:p>
            <a:pPr algn="l"/>
            <a:r>
              <a:rPr lang="en-US" altLang="zh-CN" sz="2400" dirty="0" err="1">
                <a:latin typeface="Times New Roman" panose="02020603050405020304" pitchFamily="18" charset="0"/>
                <a:cs typeface="Times New Roman" panose="02020603050405020304" pitchFamily="18" charset="0"/>
              </a:rPr>
              <a:t>db.users.remove</a:t>
            </a:r>
            <a:r>
              <a:rPr lang="en-US" altLang="zh-CN" sz="2400" dirty="0">
                <a:latin typeface="Times New Roman" panose="02020603050405020304" pitchFamily="18" charset="0"/>
                <a:cs typeface="Times New Roman" panose="02020603050405020304" pitchFamily="18" charset="0"/>
              </a:rPr>
              <a:t>( { status: "D" }, 1)</a:t>
            </a:r>
          </a:p>
        </p:txBody>
      </p:sp>
      <p:pic>
        <p:nvPicPr>
          <p:cNvPr id="6" name="图片 5"/>
          <p:cNvPicPr>
            <a:picLocks noChangeAspect="1"/>
          </p:cNvPicPr>
          <p:nvPr/>
        </p:nvPicPr>
        <p:blipFill>
          <a:blip r:embed="rId3"/>
          <a:stretch>
            <a:fillRect/>
          </a:stretch>
        </p:blipFill>
        <p:spPr>
          <a:xfrm>
            <a:off x="1610496" y="7173004"/>
            <a:ext cx="9675817" cy="1161098"/>
          </a:xfrm>
          <a:prstGeom prst="rect">
            <a:avLst/>
          </a:prstGeom>
        </p:spPr>
      </p:pic>
    </p:spTree>
    <p:extLst>
      <p:ext uri="{BB962C8B-B14F-4D97-AF65-F5344CB8AC3E}">
        <p14:creationId xmlns:p14="http://schemas.microsoft.com/office/powerpoint/2010/main" val="90244877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Delete all documents that match one condition</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602430" y="4745641"/>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To delete all documents that match a deletion </a:t>
            </a:r>
            <a:r>
              <a:rPr lang="en-US" altLang="zh-CN" dirty="0" smtClean="0">
                <a:latin typeface="Times New Roman" panose="02020603050405020304" pitchFamily="18" charset="0"/>
                <a:cs typeface="Times New Roman" panose="02020603050405020304" pitchFamily="18" charset="0"/>
              </a:rPr>
              <a:t>criterion, </a:t>
            </a:r>
            <a:r>
              <a:rPr lang="en-US" altLang="zh-CN" dirty="0">
                <a:latin typeface="Times New Roman" panose="02020603050405020304" pitchFamily="18" charset="0"/>
                <a:cs typeface="Times New Roman" panose="02020603050405020304" pitchFamily="18" charset="0"/>
              </a:rPr>
              <a:t>pass a filter parameter to either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db.collection.deleteMany</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 or the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db.collection.remove</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following example uses </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db.collection.deleteMany</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remove all documents from the users collection where the status field equals “A":</a:t>
            </a: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602430" y="7132152"/>
            <a:ext cx="6502400" cy="461665"/>
          </a:xfrm>
          <a:prstGeom prst="rect">
            <a:avLst/>
          </a:prstGeom>
        </p:spPr>
        <p:txBody>
          <a:bodyPr>
            <a:spAutoFit/>
          </a:bodyPr>
          <a:lstStyle/>
          <a:p>
            <a:pPr algn="l"/>
            <a:r>
              <a:rPr lang="en-US" altLang="zh-CN" sz="2400" dirty="0" err="1">
                <a:latin typeface="Times New Roman" panose="02020603050405020304" pitchFamily="18" charset="0"/>
                <a:cs typeface="Times New Roman" panose="02020603050405020304" pitchFamily="18" charset="0"/>
              </a:rPr>
              <a:t>db.users.deleteMany</a:t>
            </a:r>
            <a:r>
              <a:rPr lang="en-US" altLang="zh-CN" sz="2400" dirty="0">
                <a:latin typeface="Times New Roman" panose="02020603050405020304" pitchFamily="18" charset="0"/>
                <a:cs typeface="Times New Roman" panose="02020603050405020304" pitchFamily="18" charset="0"/>
              </a:rPr>
              <a:t>({ status : "A" })</a:t>
            </a:r>
          </a:p>
        </p:txBody>
      </p:sp>
      <p:pic>
        <p:nvPicPr>
          <p:cNvPr id="6" name="图片 5"/>
          <p:cNvPicPr>
            <a:picLocks noChangeAspect="1"/>
          </p:cNvPicPr>
          <p:nvPr/>
        </p:nvPicPr>
        <p:blipFill>
          <a:blip r:embed="rId3"/>
          <a:stretch>
            <a:fillRect/>
          </a:stretch>
        </p:blipFill>
        <p:spPr>
          <a:xfrm>
            <a:off x="225642" y="7842748"/>
            <a:ext cx="12779158" cy="1431545"/>
          </a:xfrm>
          <a:prstGeom prst="rect">
            <a:avLst/>
          </a:prstGeom>
        </p:spPr>
      </p:pic>
    </p:spTree>
    <p:extLst>
      <p:ext uri="{BB962C8B-B14F-4D97-AF65-F5344CB8AC3E}">
        <p14:creationId xmlns:p14="http://schemas.microsoft.com/office/powerpoint/2010/main" val="261132738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smtClean="0">
                <a:latin typeface="Times New Roman" panose="02020603050405020304" pitchFamily="18" charset="0"/>
                <a:cs typeface="Times New Roman" panose="02020603050405020304" pitchFamily="18" charset="0"/>
              </a:rPr>
              <a:t>Delete all documents that match one condition (cont.)</a:t>
            </a:r>
            <a:endParaRPr lang="zh-CN" altLang="en-US" sz="6000" b="1"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602430" y="2995218"/>
            <a:ext cx="11859535" cy="2386511"/>
          </a:xfrm>
        </p:spPr>
        <p:txBody>
          <a:bodyPr>
            <a:noAutofit/>
          </a:bodyPr>
          <a:lstStyle/>
          <a:p>
            <a:r>
              <a:rPr lang="en-US" altLang="zh-CN" dirty="0">
                <a:latin typeface="Times New Roman" panose="02020603050405020304" pitchFamily="18" charset="0"/>
                <a:cs typeface="Times New Roman" panose="02020603050405020304" pitchFamily="18" charset="0"/>
              </a:rPr>
              <a:t>Alternatively, the following example uses </a:t>
            </a:r>
            <a:r>
              <a:rPr lang="en-US" altLang="zh-CN"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db.collection.remove</a:t>
            </a:r>
            <a:r>
              <a:rPr lang="en-US" altLang="zh-CN" b="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remove all documents from the users collection where the status field equals "P</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3763641" y="5381729"/>
            <a:ext cx="6502400" cy="461665"/>
          </a:xfrm>
          <a:prstGeom prst="rect">
            <a:avLst/>
          </a:prstGeom>
        </p:spPr>
        <p:txBody>
          <a:bodyPr>
            <a:spAutoFit/>
          </a:bodyPr>
          <a:lstStyle/>
          <a:p>
            <a:pPr algn="l"/>
            <a:r>
              <a:rPr lang="en-US" altLang="zh-CN" sz="2400" dirty="0" err="1">
                <a:latin typeface="Times New Roman" panose="02020603050405020304" pitchFamily="18" charset="0"/>
                <a:cs typeface="Times New Roman" panose="02020603050405020304" pitchFamily="18" charset="0"/>
              </a:rPr>
              <a:t>db.users.remove</a:t>
            </a:r>
            <a:r>
              <a:rPr lang="en-US" altLang="zh-CN" sz="2400" dirty="0">
                <a:latin typeface="Times New Roman" panose="02020603050405020304" pitchFamily="18" charset="0"/>
                <a:cs typeface="Times New Roman" panose="02020603050405020304" pitchFamily="18" charset="0"/>
              </a:rPr>
              <a:t>( { status : "P" } )</a:t>
            </a:r>
          </a:p>
        </p:txBody>
      </p:sp>
      <p:pic>
        <p:nvPicPr>
          <p:cNvPr id="5" name="图片 4"/>
          <p:cNvPicPr>
            <a:picLocks noChangeAspect="1"/>
          </p:cNvPicPr>
          <p:nvPr/>
        </p:nvPicPr>
        <p:blipFill rotWithShape="1">
          <a:blip r:embed="rId3"/>
          <a:srcRect b="6418"/>
          <a:stretch/>
        </p:blipFill>
        <p:spPr>
          <a:xfrm>
            <a:off x="1297260" y="6742884"/>
            <a:ext cx="10632980" cy="1904727"/>
          </a:xfrm>
          <a:prstGeom prst="rect">
            <a:avLst/>
          </a:prstGeom>
        </p:spPr>
      </p:pic>
    </p:spTree>
    <p:extLst>
      <p:ext uri="{BB962C8B-B14F-4D97-AF65-F5344CB8AC3E}">
        <p14:creationId xmlns:p14="http://schemas.microsoft.com/office/powerpoint/2010/main" val="4157263990"/>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2429" y="2034534"/>
            <a:ext cx="11859535" cy="2386511"/>
          </a:xfrm>
        </p:spPr>
        <p:txBody>
          <a:bodyPr>
            <a:noAutofit/>
          </a:bodyPr>
          <a:lstStyle/>
          <a:p>
            <a:r>
              <a:rPr lang="en-US" altLang="zh-CN" dirty="0" smtClean="0">
                <a:latin typeface="Times New Roman" panose="02020603050405020304" pitchFamily="18" charset="0"/>
                <a:cs typeface="Times New Roman" panose="02020603050405020304" pitchFamily="18" charset="0"/>
              </a:rPr>
              <a:t>To prepare for the next section, we insert all of the records we have deleted (if there are some errors when you directly copy and paste it to MongoDB, try type them manually:</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29796" y="4193534"/>
            <a:ext cx="6502400" cy="3785652"/>
          </a:xfrm>
          <a:prstGeom prst="rect">
            <a:avLst/>
          </a:prstGeom>
        </p:spPr>
        <p:txBody>
          <a:bodyPr>
            <a:spAutoFit/>
          </a:bodyPr>
          <a:lstStyle/>
          <a:p>
            <a:pPr algn="l"/>
            <a:r>
              <a:rPr lang="en-US" altLang="zh-CN" sz="2400" dirty="0" err="1">
                <a:latin typeface="Times New Roman" panose="02020603050405020304" pitchFamily="18" charset="0"/>
                <a:cs typeface="Times New Roman" panose="02020603050405020304" pitchFamily="18" charset="0"/>
              </a:rPr>
              <a:t>db.users.insertMany</a:t>
            </a:r>
            <a:r>
              <a:rPr lang="en-US" altLang="zh-CN"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     { name: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sue", </a:t>
            </a:r>
            <a:r>
              <a:rPr lang="en-US" altLang="zh-CN" sz="2400" dirty="0">
                <a:latin typeface="Times New Roman" panose="02020603050405020304" pitchFamily="18" charset="0"/>
                <a:cs typeface="Times New Roman" panose="02020603050405020304" pitchFamily="18" charset="0"/>
              </a:rPr>
              <a:t>age: </a:t>
            </a:r>
            <a:r>
              <a:rPr lang="en-US" altLang="zh-CN" sz="2400" dirty="0" smtClean="0">
                <a:latin typeface="Times New Roman" panose="02020603050405020304" pitchFamily="18" charset="0"/>
                <a:cs typeface="Times New Roman" panose="02020603050405020304" pitchFamily="18" charset="0"/>
              </a:rPr>
              <a:t>19, </a:t>
            </a:r>
            <a:r>
              <a:rPr lang="en-US" altLang="zh-CN" sz="2400" dirty="0">
                <a:latin typeface="Times New Roman" panose="02020603050405020304" pitchFamily="18" charset="0"/>
                <a:cs typeface="Times New Roman" panose="02020603050405020304" pitchFamily="18" charset="0"/>
              </a:rPr>
              <a:t>status: </a:t>
            </a:r>
            <a:r>
              <a:rPr lang="en-US" altLang="zh-CN" sz="2400" dirty="0" smtClean="0">
                <a:latin typeface="Times New Roman" panose="02020603050405020304" pitchFamily="18" charset="0"/>
                <a:cs typeface="Times New Roman" panose="02020603050405020304" pitchFamily="18" charset="0"/>
              </a:rPr>
              <a:t>“P", </a:t>
            </a:r>
            <a:r>
              <a:rPr lang="en-US" altLang="zh-CN"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name: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bob</a:t>
            </a:r>
            <a:r>
              <a:rPr lang="en-US" altLang="zh-CN" sz="2400" dirty="0">
                <a:latin typeface="Times New Roman" panose="02020603050405020304" pitchFamily="18" charset="0"/>
                <a:cs typeface="Times New Roman" panose="02020603050405020304" pitchFamily="18" charset="0"/>
              </a:rPr>
              <a:t>", age: 42, status: "A", },</a:t>
            </a:r>
          </a:p>
          <a:p>
            <a:pPr algn="l"/>
            <a:r>
              <a:rPr lang="en-US" altLang="zh-CN" sz="2400" dirty="0">
                <a:latin typeface="Times New Roman" panose="02020603050405020304" pitchFamily="18" charset="0"/>
                <a:cs typeface="Times New Roman" panose="02020603050405020304" pitchFamily="18" charset="0"/>
              </a:rPr>
              <a:t>     { name: "</a:t>
            </a:r>
            <a:r>
              <a:rPr lang="en-US" altLang="zh-CN" sz="2400" dirty="0" err="1">
                <a:latin typeface="Times New Roman" panose="02020603050405020304" pitchFamily="18" charset="0"/>
                <a:cs typeface="Times New Roman" panose="02020603050405020304" pitchFamily="18" charset="0"/>
              </a:rPr>
              <a:t>ahn</a:t>
            </a:r>
            <a:r>
              <a:rPr lang="en-US" altLang="zh-CN" sz="2400" dirty="0">
                <a:latin typeface="Times New Roman" panose="02020603050405020304" pitchFamily="18" charset="0"/>
                <a:cs typeface="Times New Roman" panose="02020603050405020304" pitchFamily="18" charset="0"/>
              </a:rPr>
              <a:t>", age: 22, status: "A", },</a:t>
            </a:r>
          </a:p>
          <a:p>
            <a:pPr algn="l"/>
            <a:r>
              <a:rPr lang="en-US" altLang="zh-CN" sz="2400" dirty="0">
                <a:latin typeface="Times New Roman" panose="02020603050405020304" pitchFamily="18" charset="0"/>
                <a:cs typeface="Times New Roman" panose="02020603050405020304" pitchFamily="18" charset="0"/>
              </a:rPr>
              <a:t>     { name: "xi", age: 34, status: "D", </a:t>
            </a:r>
            <a:r>
              <a:rPr lang="en-US" altLang="zh-CN" sz="2400" dirty="0" smtClean="0">
                <a:latin typeface="Times New Roman" panose="02020603050405020304" pitchFamily="18" charset="0"/>
                <a:cs typeface="Times New Roman" panose="02020603050405020304" pitchFamily="18" charset="0"/>
              </a:rPr>
              <a:t>},</a:t>
            </a:r>
          </a:p>
          <a:p>
            <a:pPr algn="l"/>
            <a:r>
              <a:rPr lang="en-US" altLang="zh-CN" sz="2400" dirty="0" smtClean="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name: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john</a:t>
            </a:r>
            <a:r>
              <a:rPr lang="en-US" altLang="zh-CN" sz="2400" dirty="0">
                <a:latin typeface="Times New Roman" panose="02020603050405020304" pitchFamily="18" charset="0"/>
                <a:cs typeface="Times New Roman" panose="02020603050405020304" pitchFamily="18" charset="0"/>
              </a:rPr>
              <a:t>", age: 29, status: “P", },</a:t>
            </a:r>
          </a:p>
          <a:p>
            <a:pPr algn="l"/>
            <a:r>
              <a:rPr lang="en-US" altLang="zh-CN" sz="2400" dirty="0">
                <a:latin typeface="Times New Roman" panose="02020603050405020304" pitchFamily="18" charset="0"/>
                <a:cs typeface="Times New Roman" panose="02020603050405020304" pitchFamily="18" charset="0"/>
              </a:rPr>
              <a:t>     { name: </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mike</a:t>
            </a:r>
            <a:r>
              <a:rPr lang="en-US" altLang="zh-CN" sz="2400" dirty="0">
                <a:latin typeface="Times New Roman" panose="02020603050405020304" pitchFamily="18" charset="0"/>
                <a:cs typeface="Times New Roman" panose="02020603050405020304" pitchFamily="18" charset="0"/>
              </a:rPr>
              <a:t>", age: 25, status: “D", </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a:t>
            </a:r>
          </a:p>
        </p:txBody>
      </p:sp>
      <p:pic>
        <p:nvPicPr>
          <p:cNvPr id="6" name="图片 5"/>
          <p:cNvPicPr>
            <a:picLocks noChangeAspect="1"/>
          </p:cNvPicPr>
          <p:nvPr/>
        </p:nvPicPr>
        <p:blipFill>
          <a:blip r:embed="rId3"/>
          <a:stretch>
            <a:fillRect/>
          </a:stretch>
        </p:blipFill>
        <p:spPr>
          <a:xfrm>
            <a:off x="7009476" y="4193534"/>
            <a:ext cx="5995324" cy="5560066"/>
          </a:xfrm>
          <a:prstGeom prst="rect">
            <a:avLst/>
          </a:prstGeom>
        </p:spPr>
      </p:pic>
    </p:spTree>
    <p:extLst>
      <p:ext uri="{BB962C8B-B14F-4D97-AF65-F5344CB8AC3E}">
        <p14:creationId xmlns:p14="http://schemas.microsoft.com/office/powerpoint/2010/main" val="19855525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ctrTitle"/>
          </p:nvPr>
        </p:nvSpPr>
        <p:spPr>
          <a:xfrm>
            <a:off x="2146002" y="1577181"/>
            <a:ext cx="8483898" cy="835819"/>
          </a:xfrm>
          <a:prstGeom prst="rect">
            <a:avLst/>
          </a:prstGeom>
        </p:spPr>
        <p:txBody>
          <a:bodyPr/>
          <a:lstStyle>
            <a:lvl1pPr defTabSz="350520">
              <a:defRPr sz="4800"/>
            </a:lvl1pPr>
          </a:lstStyle>
          <a:p>
            <a:r>
              <a:rPr b="1" dirty="0">
                <a:latin typeface="Times New Roman" panose="02020603050405020304" pitchFamily="18" charset="0"/>
                <a:cs typeface="Times New Roman" panose="02020603050405020304" pitchFamily="18" charset="0"/>
              </a:rPr>
              <a:t>Why using document</a:t>
            </a:r>
            <a:r>
              <a:rPr dirty="0">
                <a:latin typeface="Times New Roman" panose="02020603050405020304" pitchFamily="18" charset="0"/>
                <a:cs typeface="Times New Roman" panose="02020603050405020304" pitchFamily="18" charset="0"/>
              </a:rPr>
              <a:t> </a:t>
            </a:r>
          </a:p>
        </p:txBody>
      </p:sp>
      <p:sp>
        <p:nvSpPr>
          <p:cNvPr id="146" name="Shape 146"/>
          <p:cNvSpPr>
            <a:spLocks noGrp="1"/>
          </p:cNvSpPr>
          <p:nvPr>
            <p:ph type="subTitle" sz="half" idx="1"/>
          </p:nvPr>
        </p:nvSpPr>
        <p:spPr>
          <a:xfrm>
            <a:off x="1155550" y="3667196"/>
            <a:ext cx="10464801" cy="3563988"/>
          </a:xfrm>
          <a:prstGeom prst="rect">
            <a:avLst/>
          </a:prstGeom>
        </p:spPr>
        <p:txBody>
          <a:bodyPr>
            <a:noAutofit/>
          </a:bodyPr>
          <a:lstStyle/>
          <a:p>
            <a:pPr marL="395111" indent="-395111" algn="l">
              <a:buSzPct val="75000"/>
              <a:buChar char="•"/>
            </a:pPr>
            <a:r>
              <a:rPr sz="3600" dirty="0">
                <a:latin typeface="Times New Roman" panose="02020603050405020304" pitchFamily="18" charset="0"/>
                <a:cs typeface="Times New Roman" panose="02020603050405020304" pitchFamily="18" charset="0"/>
              </a:rPr>
              <a:t>Documents (i.e. objects) correspond to native data types in many programming languages</a:t>
            </a:r>
            <a:r>
              <a:rPr sz="3600" dirty="0" smtClean="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pPr algn="l">
              <a:buSzPct val="75000"/>
            </a:pPr>
            <a:endParaRPr sz="3600" dirty="0">
              <a:latin typeface="Times New Roman" panose="02020603050405020304" pitchFamily="18" charset="0"/>
              <a:cs typeface="Times New Roman" panose="02020603050405020304" pitchFamily="18" charset="0"/>
            </a:endParaRPr>
          </a:p>
          <a:p>
            <a:pPr marL="395111" indent="-395111" algn="l">
              <a:buSzPct val="75000"/>
              <a:buChar char="•"/>
            </a:pPr>
            <a:r>
              <a:rPr sz="3600" dirty="0">
                <a:latin typeface="Times New Roman" panose="02020603050405020304" pitchFamily="18" charset="0"/>
                <a:cs typeface="Times New Roman" panose="02020603050405020304" pitchFamily="18" charset="0"/>
              </a:rPr>
              <a:t>Embedded documents and arrays reduce need for expensive joins</a:t>
            </a:r>
            <a:r>
              <a:rPr sz="3600" dirty="0" smtClean="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ctrTitle"/>
          </p:nvPr>
        </p:nvSpPr>
        <p:spPr>
          <a:xfrm>
            <a:off x="2146002" y="1577181"/>
            <a:ext cx="8483898" cy="835819"/>
          </a:xfrm>
          <a:prstGeom prst="rect">
            <a:avLst/>
          </a:prstGeom>
        </p:spPr>
        <p:txBody>
          <a:bodyPr/>
          <a:lstStyle>
            <a:lvl1pPr defTabSz="350520">
              <a:defRPr sz="4800"/>
            </a:lvl1pPr>
          </a:lstStyle>
          <a:p>
            <a:r>
              <a:rPr b="1" dirty="0">
                <a:latin typeface="Times New Roman" panose="02020603050405020304" pitchFamily="18" charset="0"/>
                <a:cs typeface="Times New Roman" panose="02020603050405020304" pitchFamily="18" charset="0"/>
              </a:rPr>
              <a:t>Database </a:t>
            </a:r>
            <a:r>
              <a:rPr lang="en-US" b="1" dirty="0" smtClean="0">
                <a:latin typeface="Times New Roman" panose="02020603050405020304" pitchFamily="18" charset="0"/>
                <a:cs typeface="Times New Roman" panose="02020603050405020304" pitchFamily="18" charset="0"/>
              </a:rPr>
              <a:t>and</a:t>
            </a:r>
            <a:r>
              <a:rPr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a:t>
            </a:r>
            <a:r>
              <a:rPr b="1" dirty="0" smtClean="0">
                <a:latin typeface="Times New Roman" panose="02020603050405020304" pitchFamily="18" charset="0"/>
                <a:cs typeface="Times New Roman" panose="02020603050405020304" pitchFamily="18" charset="0"/>
              </a:rPr>
              <a:t>ollection</a:t>
            </a:r>
            <a:endParaRPr b="1" dirty="0">
              <a:latin typeface="Times New Roman" panose="02020603050405020304" pitchFamily="18" charset="0"/>
              <a:cs typeface="Times New Roman" panose="02020603050405020304" pitchFamily="18" charset="0"/>
            </a:endParaRPr>
          </a:p>
        </p:txBody>
      </p:sp>
      <p:sp>
        <p:nvSpPr>
          <p:cNvPr id="152" name="Shape 152"/>
          <p:cNvSpPr>
            <a:spLocks noGrp="1"/>
          </p:cNvSpPr>
          <p:nvPr>
            <p:ph type="subTitle" sz="half" idx="1"/>
          </p:nvPr>
        </p:nvSpPr>
        <p:spPr>
          <a:xfrm>
            <a:off x="1270000" y="2595512"/>
            <a:ext cx="10464800" cy="3563988"/>
          </a:xfrm>
          <a:prstGeom prst="rect">
            <a:avLst/>
          </a:prstGeom>
        </p:spPr>
        <p:txBody>
          <a:bodyPr>
            <a:noAutofit/>
          </a:bodyPr>
          <a:lstStyle/>
          <a:p>
            <a:pPr marL="457200" indent="-457200" algn="l" defTabSz="514095">
              <a:buFont typeface="Arial" panose="020B0604020202020204" pitchFamily="34" charset="0"/>
              <a:buChar char="•"/>
              <a:defRPr sz="2816"/>
            </a:pPr>
            <a:r>
              <a:rPr sz="3600" dirty="0">
                <a:latin typeface="Times New Roman" panose="02020603050405020304" pitchFamily="18" charset="0"/>
                <a:cs typeface="Times New Roman" panose="02020603050405020304" pitchFamily="18" charset="0"/>
              </a:rPr>
              <a:t>MongoDB stores BSON documents, i.e. data records, in </a:t>
            </a:r>
            <a:r>
              <a:rPr sz="3600" dirty="0" smtClean="0">
                <a:latin typeface="Times New Roman" panose="02020603050405020304" pitchFamily="18" charset="0"/>
                <a:cs typeface="Times New Roman" panose="02020603050405020304" pitchFamily="18" charset="0"/>
              </a:rPr>
              <a:t>collections.</a:t>
            </a:r>
            <a:endParaRPr lang="en-US" sz="3600" dirty="0" smtClean="0">
              <a:latin typeface="Times New Roman" panose="02020603050405020304" pitchFamily="18" charset="0"/>
              <a:cs typeface="Times New Roman" panose="02020603050405020304" pitchFamily="18" charset="0"/>
            </a:endParaRPr>
          </a:p>
          <a:p>
            <a:pPr marL="457200" indent="-457200" algn="l" defTabSz="514095">
              <a:buFont typeface="Arial" panose="020B0604020202020204" pitchFamily="34" charset="0"/>
              <a:buChar char="•"/>
              <a:defRPr sz="2816"/>
            </a:pPr>
            <a:r>
              <a:rPr sz="3600" dirty="0" smtClean="0">
                <a:latin typeface="Times New Roman" panose="02020603050405020304" pitchFamily="18" charset="0"/>
                <a:cs typeface="Times New Roman" panose="02020603050405020304" pitchFamily="18" charset="0"/>
              </a:rPr>
              <a:t>In </a:t>
            </a:r>
            <a:r>
              <a:rPr sz="3600" dirty="0">
                <a:latin typeface="Times New Roman" panose="02020603050405020304" pitchFamily="18" charset="0"/>
                <a:cs typeface="Times New Roman" panose="02020603050405020304" pitchFamily="18" charset="0"/>
              </a:rPr>
              <a:t>MongoDB, databases hold collections of </a:t>
            </a:r>
            <a:r>
              <a:rPr sz="3600" dirty="0" smtClean="0">
                <a:latin typeface="Times New Roman" panose="02020603050405020304" pitchFamily="18" charset="0"/>
                <a:cs typeface="Times New Roman" panose="02020603050405020304" pitchFamily="18" charset="0"/>
              </a:rPr>
              <a:t>documents.</a:t>
            </a:r>
            <a:endParaRPr lang="en-US" sz="3600" dirty="0" smtClean="0">
              <a:latin typeface="Times New Roman" panose="02020603050405020304" pitchFamily="18" charset="0"/>
              <a:cs typeface="Times New Roman" panose="02020603050405020304" pitchFamily="18" charset="0"/>
            </a:endParaRPr>
          </a:p>
          <a:p>
            <a:pPr marL="457200" indent="-457200" algn="l" defTabSz="514095">
              <a:buFont typeface="Arial" panose="020B0604020202020204" pitchFamily="34" charset="0"/>
              <a:buChar char="•"/>
              <a:defRPr sz="2816"/>
            </a:pPr>
            <a:r>
              <a:rPr sz="3600" dirty="0" smtClean="0">
                <a:latin typeface="Times New Roman" panose="02020603050405020304" pitchFamily="18" charset="0"/>
                <a:cs typeface="Times New Roman" panose="02020603050405020304" pitchFamily="18" charset="0"/>
              </a:rPr>
              <a:t>MongoDB </a:t>
            </a:r>
            <a:r>
              <a:rPr sz="3600" dirty="0">
                <a:latin typeface="Times New Roman" panose="02020603050405020304" pitchFamily="18" charset="0"/>
                <a:cs typeface="Times New Roman" panose="02020603050405020304" pitchFamily="18" charset="0"/>
              </a:rPr>
              <a:t>stores documents in collections. Collections are analogous to tables in relational databases.</a:t>
            </a:r>
          </a:p>
          <a:p>
            <a:pPr algn="l" defTabSz="514095">
              <a:defRPr sz="2816"/>
            </a:pPr>
            <a:endParaRPr sz="3600" dirty="0">
              <a:latin typeface="Times New Roman" panose="02020603050405020304" pitchFamily="18" charset="0"/>
              <a:cs typeface="Times New Roman" panose="02020603050405020304" pitchFamily="18" charset="0"/>
            </a:endParaRPr>
          </a:p>
          <a:p>
            <a:pPr algn="l" defTabSz="514095">
              <a:defRPr sz="2816"/>
            </a:pPr>
            <a:endParaRPr sz="3600" dirty="0">
              <a:latin typeface="Times New Roman" panose="02020603050405020304" pitchFamily="18" charset="0"/>
              <a:cs typeface="Times New Roman" panose="02020603050405020304" pitchFamily="18" charset="0"/>
            </a:endParaRPr>
          </a:p>
        </p:txBody>
      </p:sp>
      <p:pic>
        <p:nvPicPr>
          <p:cNvPr id="153" name="crud-annotated-collection.png"/>
          <p:cNvPicPr>
            <a:picLocks noChangeAspect="1"/>
          </p:cNvPicPr>
          <p:nvPr/>
        </p:nvPicPr>
        <p:blipFill>
          <a:blip r:embed="rId2">
            <a:extLst/>
          </a:blip>
          <a:stretch>
            <a:fillRect/>
          </a:stretch>
        </p:blipFill>
        <p:spPr>
          <a:xfrm>
            <a:off x="5130799" y="6159500"/>
            <a:ext cx="6604001" cy="3302001"/>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ctrTitle"/>
          </p:nvPr>
        </p:nvSpPr>
        <p:spPr>
          <a:xfrm>
            <a:off x="2781977" y="895571"/>
            <a:ext cx="8483899" cy="835820"/>
          </a:xfrm>
          <a:prstGeom prst="rect">
            <a:avLst/>
          </a:prstGeom>
        </p:spPr>
        <p:txBody>
          <a:bodyPr/>
          <a:lstStyle>
            <a:lvl1pPr defTabSz="321310">
              <a:defRPr sz="4400"/>
            </a:lvl1pPr>
          </a:lstStyle>
          <a:p>
            <a:r>
              <a:rPr b="1" dirty="0">
                <a:latin typeface="Times New Roman" panose="02020603050405020304" pitchFamily="18" charset="0"/>
                <a:cs typeface="Times New Roman" panose="02020603050405020304" pitchFamily="18" charset="0"/>
              </a:rPr>
              <a:t>SQL </a:t>
            </a:r>
            <a:r>
              <a:rPr lang="en-US" b="1" dirty="0" smtClean="0">
                <a:latin typeface="Times New Roman" panose="02020603050405020304" pitchFamily="18" charset="0"/>
                <a:cs typeface="Times New Roman" panose="02020603050405020304" pitchFamily="18" charset="0"/>
              </a:rPr>
              <a:t>V.S.</a:t>
            </a:r>
            <a:r>
              <a:rPr b="1" dirty="0" smtClean="0">
                <a:latin typeface="Times New Roman" panose="02020603050405020304" pitchFamily="18" charset="0"/>
                <a:cs typeface="Times New Roman" panose="02020603050405020304" pitchFamily="18" charset="0"/>
              </a:rPr>
              <a:t> MongoDB</a:t>
            </a:r>
            <a:endParaRPr b="1" dirty="0">
              <a:latin typeface="Times New Roman" panose="02020603050405020304" pitchFamily="18" charset="0"/>
              <a:cs typeface="Times New Roman" panose="02020603050405020304" pitchFamily="18" charset="0"/>
            </a:endParaRPr>
          </a:p>
        </p:txBody>
      </p:sp>
      <p:pic>
        <p:nvPicPr>
          <p:cNvPr id="160" name="Screen Shot 2016-08-13 at 11.32.53 AM.png"/>
          <p:cNvPicPr>
            <a:picLocks noChangeAspect="1"/>
          </p:cNvPicPr>
          <p:nvPr/>
        </p:nvPicPr>
        <p:blipFill>
          <a:blip r:embed="rId2">
            <a:extLst/>
          </a:blip>
          <a:stretch>
            <a:fillRect/>
          </a:stretch>
        </p:blipFill>
        <p:spPr>
          <a:xfrm>
            <a:off x="1246256" y="1730400"/>
            <a:ext cx="11555343" cy="7855207"/>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II. Installation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494941"/>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3291</TotalTime>
  <Words>2342</Words>
  <Application>Microsoft Office PowerPoint</Application>
  <PresentationFormat>Custom</PresentationFormat>
  <Paragraphs>230</Paragraphs>
  <Slides>53</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Helvetica Light</vt:lpstr>
      <vt:lpstr>Helvetica Neue</vt:lpstr>
      <vt:lpstr>宋体</vt:lpstr>
      <vt:lpstr>Arial</vt:lpstr>
      <vt:lpstr>Times New Roman</vt:lpstr>
      <vt:lpstr>Wingdings</vt:lpstr>
      <vt:lpstr>White</vt:lpstr>
      <vt:lpstr>MongoDB: An Example of NoSQL Databases (I)</vt:lpstr>
      <vt:lpstr>Outline</vt:lpstr>
      <vt:lpstr>I. Introduction</vt:lpstr>
      <vt:lpstr>NoSQL databases</vt:lpstr>
      <vt:lpstr>MongoDB</vt:lpstr>
      <vt:lpstr>Why using document </vt:lpstr>
      <vt:lpstr>Database and collection</vt:lpstr>
      <vt:lpstr>SQL V.S. MongoDB</vt:lpstr>
      <vt:lpstr>II. Installation</vt:lpstr>
      <vt:lpstr>Installation - Windows</vt:lpstr>
      <vt:lpstr>Installation – Windows (cont.)</vt:lpstr>
      <vt:lpstr>Installation – Windows (cont.)</vt:lpstr>
      <vt:lpstr>Installation – Windows (cont.)</vt:lpstr>
      <vt:lpstr>Installation – Windows (cont.)</vt:lpstr>
      <vt:lpstr>Installation – Windows (cont.)</vt:lpstr>
      <vt:lpstr>Installation – Windows (cont.)</vt:lpstr>
      <vt:lpstr>Installation – Windows (cont.)</vt:lpstr>
      <vt:lpstr>Installation – Windows (cont.)</vt:lpstr>
      <vt:lpstr>Installation – Windows (cont.)</vt:lpstr>
      <vt:lpstr>[Optional] Install MongoDB GUI </vt:lpstr>
      <vt:lpstr>[Optional] Install Mongoclient</vt:lpstr>
      <vt:lpstr>[Optional] Install other MongoDB GUIs</vt:lpstr>
      <vt:lpstr>[Optional] Install other MongoDB GUIs (cont.)</vt:lpstr>
      <vt:lpstr>[Optional] Install other MongoDB GUIs (cont.)</vt:lpstr>
      <vt:lpstr>III. Create/drop a database</vt:lpstr>
      <vt:lpstr>[Always do this first!] Start connection</vt:lpstr>
      <vt:lpstr>[Optional] If you cannot start connection…</vt:lpstr>
      <vt:lpstr>[Optional] If you cannot start connection… (cont.)</vt:lpstr>
      <vt:lpstr>Create a database</vt:lpstr>
      <vt:lpstr>Create a database (cont.)</vt:lpstr>
      <vt:lpstr>Create a database (cont.)</vt:lpstr>
      <vt:lpstr>Drop a database</vt:lpstr>
      <vt:lpstr>Stop connection</vt:lpstr>
      <vt:lpstr>IV. Create/drop a collection</vt:lpstr>
      <vt:lpstr>Create a collection</vt:lpstr>
      <vt:lpstr>Create a collection (cont.)</vt:lpstr>
      <vt:lpstr>An example of the “capped” parameter</vt:lpstr>
      <vt:lpstr>Create a collection (cont.)</vt:lpstr>
      <vt:lpstr>Create a collection (cont.)</vt:lpstr>
      <vt:lpstr>Drop a collection</vt:lpstr>
      <vt:lpstr>Data type</vt:lpstr>
      <vt:lpstr>Data type (cont.)</vt:lpstr>
      <vt:lpstr>[Optional] MongoDB Help</vt:lpstr>
      <vt:lpstr>[Optional] MongoDB Statistics</vt:lpstr>
      <vt:lpstr>V. Insert/delete documents</vt:lpstr>
      <vt:lpstr>Insert single document</vt:lpstr>
      <vt:lpstr>Insert multiple documents</vt:lpstr>
      <vt:lpstr>Insert one or more documents</vt:lpstr>
      <vt:lpstr>Delete one document</vt:lpstr>
      <vt:lpstr>Delete one document (cont.)</vt:lpstr>
      <vt:lpstr>Delete all documents that match one condition</vt:lpstr>
      <vt:lpstr>Delete all documents that match one condition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An Example for NoSQL Databases</dc:title>
  <dc:creator>Yi BU</dc:creator>
  <cp:lastModifiedBy>Yi BU</cp:lastModifiedBy>
  <cp:revision>152</cp:revision>
  <dcterms:modified xsi:type="dcterms:W3CDTF">2018-03-26T02:36:52Z</dcterms:modified>
</cp:coreProperties>
</file>