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309" r:id="rId3"/>
    <p:sldId id="284" r:id="rId4"/>
    <p:sldId id="285" r:id="rId5"/>
    <p:sldId id="310" r:id="rId6"/>
    <p:sldId id="326" r:id="rId7"/>
    <p:sldId id="287" r:id="rId8"/>
    <p:sldId id="311" r:id="rId9"/>
    <p:sldId id="312" r:id="rId10"/>
    <p:sldId id="313" r:id="rId11"/>
    <p:sldId id="289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08" r:id="rId25"/>
  </p:sldIdLst>
  <p:sldSz cx="9144000" cy="5143500" type="screen16x9"/>
  <p:notesSz cx="6858000" cy="9144000"/>
  <p:embeddedFontLst>
    <p:embeddedFont>
      <p:font typeface="PT Sans Narrow" panose="020B0604020202020204" charset="0"/>
      <p:regular r:id="rId27"/>
      <p:bold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Ubuntu Mono" panose="020B060402020202020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46A7B1-8A2B-47F6-A896-3736EAC3496F}">
  <a:tblStyle styleId="{1946A7B1-8A2B-47F6-A896-3736EAC349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95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81392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638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9ea1b947a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9ea1b947a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87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9ea1b947a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9ea1b947a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496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9ea1b947a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9ea1b947a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421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9ea1b947a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9ea1b947a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27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9ea1b947a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9ea1b947a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964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9ec68e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9ec68e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48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0E34-256D-46A7-A1C5-4832D6C338BF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12253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0E34-256D-46A7-A1C5-4832D6C338BF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56325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0E34-256D-46A7-A1C5-4832D6C338BF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24678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531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0E34-256D-46A7-A1C5-4832D6C338BF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70522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0E34-256D-46A7-A1C5-4832D6C338BF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10506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0E34-256D-46A7-A1C5-4832D6C338BF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22817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0E34-256D-46A7-A1C5-4832D6C338BF}" type="datetimeFigureOut">
              <a:rPr lang="en-US" smtClean="0"/>
              <a:t>2/6/19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94041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0E34-256D-46A7-A1C5-4832D6C338BF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787257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0E34-256D-46A7-A1C5-4832D6C338BF}" type="datetimeFigureOut">
              <a:rPr lang="en-US" smtClean="0"/>
              <a:t>2/6/19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896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0E34-256D-46A7-A1C5-4832D6C338BF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21075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0E34-256D-46A7-A1C5-4832D6C338BF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57830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E0E34-256D-46A7-A1C5-4832D6C338BF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93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59152" y="2803668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MongoDB V: H1B Dataset (with Command Line)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311700" y="4091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companies are filing H1B in 2016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932" y="1083932"/>
            <a:ext cx="7886700" cy="26421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3037" y="3804218"/>
            <a:ext cx="6512858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db.h1b.aggregate([</a:t>
            </a:r>
          </a:p>
          <a:p>
            <a:r>
              <a:rPr lang="en-US" dirty="0"/>
              <a:t>{$match:{YEAR: {$eq:2016}}},</a:t>
            </a:r>
          </a:p>
          <a:p>
            <a:r>
              <a:rPr lang="en-US" dirty="0"/>
              <a:t>{$group:{_id:{employers:"$EMPLOYER_NAME"}, count:{$sum:1}}},</a:t>
            </a:r>
          </a:p>
          <a:p>
            <a:r>
              <a:rPr lang="en-US" dirty="0"/>
              <a:t>{$sort:{count:-1</a:t>
            </a:r>
            <a:r>
              <a:rPr lang="en-US" dirty="0" smtClean="0"/>
              <a:t>}}], </a:t>
            </a:r>
            <a:r>
              <a:rPr lang="en-US" dirty="0"/>
              <a:t>{ </a:t>
            </a:r>
            <a:r>
              <a:rPr lang="en-US" dirty="0" err="1"/>
              <a:t>allowDiskUse</a:t>
            </a:r>
            <a:r>
              <a:rPr lang="en-US" dirty="0"/>
              <a:t>: true } )</a:t>
            </a:r>
          </a:p>
        </p:txBody>
      </p:sp>
    </p:spTree>
    <p:extLst>
      <p:ext uri="{BB962C8B-B14F-4D97-AF65-F5344CB8AC3E}">
        <p14:creationId xmlns:p14="http://schemas.microsoft.com/office/powerpoint/2010/main" val="410419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>
            <a:spLocks noGrp="1"/>
          </p:cNvSpPr>
          <p:nvPr>
            <p:ph type="title"/>
          </p:nvPr>
        </p:nvSpPr>
        <p:spPr>
          <a:xfrm>
            <a:off x="311700" y="128275"/>
            <a:ext cx="8520600" cy="7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Distinct Companies filing H1B per year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658" y="2873189"/>
            <a:ext cx="6053033" cy="17616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76718" y="923365"/>
            <a:ext cx="5369859" cy="17543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db.h1b.aggregate([</a:t>
            </a:r>
          </a:p>
          <a:p>
            <a:r>
              <a:rPr lang="en-US" dirty="0"/>
              <a:t>{$project:{YEAR: 1, EMPLOYER_NAME:1}},</a:t>
            </a:r>
          </a:p>
          <a:p>
            <a:r>
              <a:rPr lang="en-US" dirty="0"/>
              <a:t>{$group:{_id:"$YEAR", EMPLOYER_NAME: { $</a:t>
            </a:r>
            <a:r>
              <a:rPr lang="en-US" dirty="0" err="1"/>
              <a:t>addToSet</a:t>
            </a:r>
            <a:r>
              <a:rPr lang="en-US" dirty="0"/>
              <a:t> : "$EMPLOYER_NAME" }}},</a:t>
            </a:r>
          </a:p>
          <a:p>
            <a:r>
              <a:rPr lang="en-US" dirty="0"/>
              <a:t>{$project:{_id: 0, YEAR: "$_id", EMPLOYER_NAME: 1}},</a:t>
            </a:r>
          </a:p>
          <a:p>
            <a:r>
              <a:rPr lang="en-US" dirty="0"/>
              <a:t>{$limit:1</a:t>
            </a:r>
            <a:r>
              <a:rPr lang="en-US" dirty="0" smtClean="0"/>
              <a:t>}], </a:t>
            </a:r>
            <a:r>
              <a:rPr lang="en-US" dirty="0"/>
              <a:t>{ </a:t>
            </a:r>
            <a:r>
              <a:rPr lang="en-US" dirty="0" err="1"/>
              <a:t>allowDiskUse</a:t>
            </a:r>
            <a:r>
              <a:rPr lang="en-US" dirty="0"/>
              <a:t>: true } ).pretty()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>
            <a:spLocks noGrp="1"/>
          </p:cNvSpPr>
          <p:nvPr>
            <p:ph type="title"/>
          </p:nvPr>
        </p:nvSpPr>
        <p:spPr>
          <a:xfrm>
            <a:off x="311700" y="128275"/>
            <a:ext cx="8520600" cy="7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Filing H1B for what kinds of jobs 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976718" y="923365"/>
            <a:ext cx="5369859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db.h1b.aggregate([</a:t>
            </a:r>
          </a:p>
          <a:p>
            <a:r>
              <a:rPr lang="en-US" dirty="0"/>
              <a:t>{$project:{ID: 1, JOB_TITLE: 1}},</a:t>
            </a:r>
          </a:p>
          <a:p>
            <a:r>
              <a:rPr lang="en-US" dirty="0"/>
              <a:t>{$group:{_id: "$JOB_TITLE",IDs: { $sum : 1 }}},</a:t>
            </a:r>
          </a:p>
          <a:p>
            <a:r>
              <a:rPr lang="en-US" dirty="0"/>
              <a:t>{$sort: { IDs: -1 }}], { </a:t>
            </a:r>
            <a:r>
              <a:rPr lang="en-US" dirty="0" err="1"/>
              <a:t>allowDiskUse</a:t>
            </a:r>
            <a:r>
              <a:rPr lang="en-US" dirty="0"/>
              <a:t>: true } 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88" y="2303929"/>
            <a:ext cx="7216587" cy="257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7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783" y="215483"/>
            <a:ext cx="8520600" cy="980363"/>
          </a:xfrm>
        </p:spPr>
        <p:txBody>
          <a:bodyPr/>
          <a:lstStyle/>
          <a:p>
            <a:r>
              <a:rPr lang="en-US" dirty="0" smtClean="0"/>
              <a:t>Jobs in 2016 filing for H1B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76" y="2702859"/>
            <a:ext cx="5135656" cy="22753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1940" y="1349188"/>
            <a:ext cx="5455023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db.h1b.aggregate([</a:t>
            </a:r>
          </a:p>
          <a:p>
            <a:r>
              <a:rPr lang="en-US" dirty="0"/>
              <a:t>{$match:{YEAR: {$eq:2016}}},</a:t>
            </a:r>
          </a:p>
          <a:p>
            <a:r>
              <a:rPr lang="en-US" dirty="0"/>
              <a:t>{$group:{_id: "$JOB_TITLE",IDs: { $sum : 1 }}},</a:t>
            </a:r>
          </a:p>
          <a:p>
            <a:r>
              <a:rPr lang="en-US" dirty="0"/>
              <a:t>{$sort: { IDs: -1 }}], { </a:t>
            </a:r>
            <a:r>
              <a:rPr lang="en-US" dirty="0" err="1"/>
              <a:t>allowDiskUse</a:t>
            </a:r>
            <a:r>
              <a:rPr lang="en-US" dirty="0"/>
              <a:t>: true } )</a:t>
            </a:r>
          </a:p>
        </p:txBody>
      </p:sp>
    </p:spTree>
    <p:extLst>
      <p:ext uri="{BB962C8B-B14F-4D97-AF65-F5344CB8AC3E}">
        <p14:creationId xmlns:p14="http://schemas.microsoft.com/office/powerpoint/2010/main" val="26109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cities have the most H1B filings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35" y="2770094"/>
            <a:ext cx="5907742" cy="21542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9165" y="1201271"/>
            <a:ext cx="4787153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db.h1b.aggregate([</a:t>
            </a:r>
          </a:p>
          <a:p>
            <a:r>
              <a:rPr lang="en-US" dirty="0"/>
              <a:t>{$project:{ID: 1, WORKSITE: 1}},</a:t>
            </a:r>
          </a:p>
          <a:p>
            <a:r>
              <a:rPr lang="en-US" dirty="0"/>
              <a:t>{$group:{_id: "$WORKSITE",IDs: { $sum : 1 }}},</a:t>
            </a:r>
          </a:p>
          <a:p>
            <a:r>
              <a:rPr lang="en-US" dirty="0"/>
              <a:t>{$sort: { IDs: -1 }}], { </a:t>
            </a:r>
            <a:r>
              <a:rPr lang="en-US" dirty="0" err="1"/>
              <a:t>allowDiskUse</a:t>
            </a:r>
            <a:r>
              <a:rPr lang="en-US" dirty="0"/>
              <a:t>: true } )</a:t>
            </a:r>
          </a:p>
        </p:txBody>
      </p:sp>
    </p:spTree>
    <p:extLst>
      <p:ext uri="{BB962C8B-B14F-4D97-AF65-F5344CB8AC3E}">
        <p14:creationId xmlns:p14="http://schemas.microsoft.com/office/powerpoint/2010/main" val="6323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cities have the most H1B filings in 2016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9165" y="1201271"/>
            <a:ext cx="4787153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db.h1b.aggregate([</a:t>
            </a:r>
          </a:p>
          <a:p>
            <a:r>
              <a:rPr lang="en-US" dirty="0"/>
              <a:t>{$match:{YEAR: {$eq:2016}}},</a:t>
            </a:r>
          </a:p>
          <a:p>
            <a:r>
              <a:rPr lang="en-US" dirty="0"/>
              <a:t>{$group:{_id: "$WORKSITE",IDs: { $sum : 1 }}},</a:t>
            </a:r>
          </a:p>
          <a:p>
            <a:r>
              <a:rPr lang="en-US" dirty="0"/>
              <a:t>{$sort: { IDs: -1 }}], { </a:t>
            </a:r>
            <a:r>
              <a:rPr lang="en-US" dirty="0" err="1"/>
              <a:t>allowDiskUse</a:t>
            </a:r>
            <a:r>
              <a:rPr lang="en-US" dirty="0"/>
              <a:t>: true } 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823" y="2525246"/>
            <a:ext cx="5920067" cy="231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70" y="0"/>
            <a:ext cx="8520600" cy="707400"/>
          </a:xfrm>
        </p:spPr>
        <p:txBody>
          <a:bodyPr/>
          <a:lstStyle/>
          <a:p>
            <a:r>
              <a:rPr lang="en-US" dirty="0" smtClean="0"/>
              <a:t>Average wage of H1B jobs, weird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7130" y="656873"/>
            <a:ext cx="7348640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db.h1b.aggregate([</a:t>
            </a:r>
          </a:p>
          <a:p>
            <a:r>
              <a:rPr lang="en-US" dirty="0"/>
              <a:t>{$match: {PREVAILING_WAGE: {$ne: "NA"}}},</a:t>
            </a:r>
          </a:p>
          <a:p>
            <a:r>
              <a:rPr lang="en-US" dirty="0"/>
              <a:t>{$project:{PREVAILING_WAGE: </a:t>
            </a:r>
            <a:r>
              <a:rPr lang="en-US" dirty="0" smtClean="0"/>
              <a:t>1, WORKSITE</a:t>
            </a:r>
            <a:r>
              <a:rPr lang="en-US" dirty="0"/>
              <a:t>: 1}},</a:t>
            </a:r>
          </a:p>
          <a:p>
            <a:r>
              <a:rPr lang="en-US" dirty="0"/>
              <a:t>{$group:{_id: "$WORKSITE", </a:t>
            </a:r>
            <a:r>
              <a:rPr lang="en-US" dirty="0" err="1"/>
              <a:t>avg_wage</a:t>
            </a:r>
            <a:r>
              <a:rPr lang="en-US" dirty="0"/>
              <a:t>: { $</a:t>
            </a:r>
            <a:r>
              <a:rPr lang="en-US" dirty="0" err="1"/>
              <a:t>avg</a:t>
            </a:r>
            <a:r>
              <a:rPr lang="en-US" dirty="0"/>
              <a:t> : "$PREVAILING_WAGE" }}},</a:t>
            </a:r>
          </a:p>
          <a:p>
            <a:r>
              <a:rPr lang="en-US" dirty="0"/>
              <a:t>{$sort: { </a:t>
            </a:r>
            <a:r>
              <a:rPr lang="en-US" dirty="0" err="1"/>
              <a:t>avg_wage</a:t>
            </a:r>
            <a:r>
              <a:rPr lang="en-US" dirty="0"/>
              <a:t>: -1 }}], { </a:t>
            </a:r>
            <a:r>
              <a:rPr lang="en-US" dirty="0" err="1"/>
              <a:t>allowDiskUse</a:t>
            </a:r>
            <a:r>
              <a:rPr lang="en-US" dirty="0"/>
              <a:t>: true } 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28" y="2254622"/>
            <a:ext cx="8715655" cy="25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7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70" y="0"/>
            <a:ext cx="8520600" cy="707400"/>
          </a:xfrm>
        </p:spPr>
        <p:txBody>
          <a:bodyPr/>
          <a:lstStyle/>
          <a:p>
            <a:r>
              <a:rPr lang="en-US" dirty="0" smtClean="0"/>
              <a:t>Max wage of H1B jobs, weird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7130" y="656873"/>
            <a:ext cx="7348640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db.h1b.aggregate([</a:t>
            </a:r>
          </a:p>
          <a:p>
            <a:r>
              <a:rPr lang="en-US" dirty="0"/>
              <a:t>{$match: {PREVAILING_WAGE: {$ne: "NA"}}},</a:t>
            </a:r>
          </a:p>
          <a:p>
            <a:r>
              <a:rPr lang="en-US" dirty="0"/>
              <a:t>{$project:{PREVAILING_WAGE: </a:t>
            </a:r>
            <a:r>
              <a:rPr lang="en-US" dirty="0" smtClean="0"/>
              <a:t>1, WORKSITE</a:t>
            </a:r>
            <a:r>
              <a:rPr lang="en-US" dirty="0"/>
              <a:t>: 1}},</a:t>
            </a:r>
          </a:p>
          <a:p>
            <a:r>
              <a:rPr lang="en-US" dirty="0"/>
              <a:t>{$group:{_id: "$WORKSITE", </a:t>
            </a:r>
            <a:r>
              <a:rPr lang="en-US" dirty="0" err="1"/>
              <a:t>max_wage</a:t>
            </a:r>
            <a:r>
              <a:rPr lang="en-US" dirty="0"/>
              <a:t>: { $max : "$PREVAILING_WAGE" }}},</a:t>
            </a:r>
          </a:p>
          <a:p>
            <a:r>
              <a:rPr lang="en-US" dirty="0"/>
              <a:t>{$sort: { </a:t>
            </a:r>
            <a:r>
              <a:rPr lang="en-US" dirty="0" err="1"/>
              <a:t>max_wage</a:t>
            </a:r>
            <a:r>
              <a:rPr lang="en-US" dirty="0"/>
              <a:t>: -1 }}], { </a:t>
            </a:r>
            <a:r>
              <a:rPr lang="en-US" dirty="0" err="1"/>
              <a:t>allowDiskUse</a:t>
            </a:r>
            <a:r>
              <a:rPr lang="en-US" dirty="0"/>
              <a:t>: true } 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03" y="2293531"/>
            <a:ext cx="8590709" cy="254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70" y="0"/>
            <a:ext cx="8520600" cy="707400"/>
          </a:xfrm>
        </p:spPr>
        <p:txBody>
          <a:bodyPr/>
          <a:lstStyle/>
          <a:p>
            <a:r>
              <a:rPr lang="en-US" dirty="0" smtClean="0"/>
              <a:t>Min wage of H1B jobs, weird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7130" y="656873"/>
            <a:ext cx="7348640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db.h1b.aggregate([</a:t>
            </a:r>
          </a:p>
          <a:p>
            <a:r>
              <a:rPr lang="en-US" dirty="0"/>
              <a:t>{$match: {PREVAILING_WAGE: {$ne: "NA"}}},</a:t>
            </a:r>
          </a:p>
          <a:p>
            <a:r>
              <a:rPr lang="en-US" dirty="0"/>
              <a:t>{$project:{PREVAILING_WAGE: </a:t>
            </a:r>
            <a:r>
              <a:rPr lang="en-US" dirty="0" smtClean="0"/>
              <a:t>1, WORKSITE</a:t>
            </a:r>
            <a:r>
              <a:rPr lang="en-US" dirty="0"/>
              <a:t>: 1}},</a:t>
            </a:r>
          </a:p>
          <a:p>
            <a:r>
              <a:rPr lang="en-US" dirty="0"/>
              <a:t>{$group:{_id: "$WORKSITE", </a:t>
            </a:r>
            <a:r>
              <a:rPr lang="en-US" dirty="0" err="1"/>
              <a:t>min_wage</a:t>
            </a:r>
            <a:r>
              <a:rPr lang="en-US" dirty="0"/>
              <a:t>: { $min : "$PREVAILING_WAGE" }}},</a:t>
            </a:r>
          </a:p>
          <a:p>
            <a:r>
              <a:rPr lang="en-US" dirty="0"/>
              <a:t>{$sort: { </a:t>
            </a:r>
            <a:r>
              <a:rPr lang="en-US" dirty="0" err="1"/>
              <a:t>min_wage</a:t>
            </a:r>
            <a:r>
              <a:rPr lang="en-US" dirty="0"/>
              <a:t>: -1 }}], { </a:t>
            </a:r>
            <a:r>
              <a:rPr lang="en-US" dirty="0" err="1"/>
              <a:t>allowDiskUse</a:t>
            </a:r>
            <a:r>
              <a:rPr lang="en-US" dirty="0"/>
              <a:t>: true } 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23" y="2438400"/>
            <a:ext cx="8547006" cy="229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9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70" y="0"/>
            <a:ext cx="8520600" cy="707400"/>
          </a:xfrm>
        </p:spPr>
        <p:txBody>
          <a:bodyPr/>
          <a:lstStyle/>
          <a:p>
            <a:r>
              <a:rPr lang="en-US" dirty="0" err="1" smtClean="0"/>
              <a:t>avg</a:t>
            </a:r>
            <a:r>
              <a:rPr lang="en-US" dirty="0" smtClean="0"/>
              <a:t> wage of H1B jobs in 2016, weird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7130" y="656873"/>
            <a:ext cx="7348640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db.h1b.aggregate([</a:t>
            </a:r>
          </a:p>
          <a:p>
            <a:r>
              <a:rPr lang="en-US" dirty="0"/>
              <a:t>{$match:{$and:[{PREVAILING_WAGE: {$ne: "NA"}}, {YEAR: {$eq:2016}}]}},</a:t>
            </a:r>
          </a:p>
          <a:p>
            <a:r>
              <a:rPr lang="en-US" dirty="0"/>
              <a:t>{$project:{PREVAILING_WAGE: </a:t>
            </a:r>
            <a:r>
              <a:rPr lang="en-US" dirty="0" smtClean="0"/>
              <a:t>1, WORKSITE</a:t>
            </a:r>
            <a:r>
              <a:rPr lang="en-US" dirty="0"/>
              <a:t>: 1}},</a:t>
            </a:r>
          </a:p>
          <a:p>
            <a:r>
              <a:rPr lang="en-US" dirty="0"/>
              <a:t>{$group:{_id: "$WORKSITE", </a:t>
            </a:r>
            <a:r>
              <a:rPr lang="en-US" dirty="0" err="1"/>
              <a:t>avg_wage</a:t>
            </a:r>
            <a:r>
              <a:rPr lang="en-US" dirty="0"/>
              <a:t>: { $</a:t>
            </a:r>
            <a:r>
              <a:rPr lang="en-US" dirty="0" err="1"/>
              <a:t>avg</a:t>
            </a:r>
            <a:r>
              <a:rPr lang="en-US" dirty="0"/>
              <a:t> : "$PREVAILING_WAGE" }}},</a:t>
            </a:r>
          </a:p>
          <a:p>
            <a:r>
              <a:rPr lang="en-US" dirty="0"/>
              <a:t>{$sort: { </a:t>
            </a:r>
            <a:r>
              <a:rPr lang="en-US" dirty="0" err="1"/>
              <a:t>avg_wage</a:t>
            </a:r>
            <a:r>
              <a:rPr lang="en-US" dirty="0"/>
              <a:t>: -1 }}], { </a:t>
            </a:r>
            <a:r>
              <a:rPr lang="en-US" dirty="0" err="1"/>
              <a:t>allowDiskUse</a:t>
            </a:r>
            <a:r>
              <a:rPr lang="en-US" dirty="0"/>
              <a:t>: true } 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378" y="2407023"/>
            <a:ext cx="7118256" cy="21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0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H1B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96201"/>
            <a:ext cx="7838151" cy="26276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4027894"/>
            <a:ext cx="451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https://www.kaggle.com/nsharan/h-1b-visa</a:t>
            </a:r>
          </a:p>
        </p:txBody>
      </p:sp>
      <p:sp>
        <p:nvSpPr>
          <p:cNvPr id="6" name="Oval 5"/>
          <p:cNvSpPr/>
          <p:nvPr/>
        </p:nvSpPr>
        <p:spPr>
          <a:xfrm>
            <a:off x="5886922" y="1836357"/>
            <a:ext cx="1296030" cy="5592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5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70" y="0"/>
            <a:ext cx="8520600" cy="707400"/>
          </a:xfrm>
        </p:spPr>
        <p:txBody>
          <a:bodyPr/>
          <a:lstStyle/>
          <a:p>
            <a:r>
              <a:rPr lang="en-US" dirty="0" smtClean="0"/>
              <a:t># H1B jobs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7130" y="656873"/>
            <a:ext cx="7348640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db.h1b.aggregate([</a:t>
            </a:r>
          </a:p>
          <a:p>
            <a:r>
              <a:rPr lang="en-US" dirty="0"/>
              <a:t>{$project:{YEAR: 1,ID: 1}},</a:t>
            </a:r>
          </a:p>
          <a:p>
            <a:r>
              <a:rPr lang="en-US" dirty="0"/>
              <a:t>{$group:{_id: "$YEAR", jobs: { $sum : 1 }}},</a:t>
            </a:r>
          </a:p>
          <a:p>
            <a:r>
              <a:rPr lang="en-US" dirty="0"/>
              <a:t>{$sort: { jobs: -1 }}], { </a:t>
            </a:r>
            <a:r>
              <a:rPr lang="en-US" dirty="0" err="1"/>
              <a:t>allowDiskUse</a:t>
            </a:r>
            <a:r>
              <a:rPr lang="en-US" dirty="0"/>
              <a:t>: true } 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810" y="2039471"/>
            <a:ext cx="4270001" cy="237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70" y="0"/>
            <a:ext cx="8520600" cy="707400"/>
          </a:xfrm>
        </p:spPr>
        <p:txBody>
          <a:bodyPr/>
          <a:lstStyle/>
          <a:p>
            <a:r>
              <a:rPr lang="en-US" dirty="0" smtClean="0"/>
              <a:t># H1B jobs in </a:t>
            </a:r>
            <a:r>
              <a:rPr lang="en-US" dirty="0"/>
              <a:t>C</a:t>
            </a:r>
            <a:r>
              <a:rPr lang="en-US" dirty="0" smtClean="0"/>
              <a:t>alifornia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7130" y="656873"/>
            <a:ext cx="7348640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db.h1b.aggregate([</a:t>
            </a:r>
          </a:p>
          <a:p>
            <a:r>
              <a:rPr lang="en-US" dirty="0"/>
              <a:t>{$match:{WORKSITE: { $regex: /.*</a:t>
            </a:r>
            <a:r>
              <a:rPr lang="en-US" dirty="0" err="1"/>
              <a:t>california</a:t>
            </a:r>
            <a:r>
              <a:rPr lang="en-US" dirty="0"/>
              <a:t>.*/</a:t>
            </a:r>
            <a:r>
              <a:rPr lang="en-US" dirty="0" err="1"/>
              <a:t>i</a:t>
            </a:r>
            <a:r>
              <a:rPr lang="en-US" dirty="0"/>
              <a:t> }}},</a:t>
            </a:r>
          </a:p>
          <a:p>
            <a:r>
              <a:rPr lang="en-US" dirty="0"/>
              <a:t>{$project:{YEAR: 1,ID: 1}},</a:t>
            </a:r>
          </a:p>
          <a:p>
            <a:r>
              <a:rPr lang="en-US" dirty="0"/>
              <a:t>{$group:{_id: "$YEAR", jobs: { $sum : 1 }}},</a:t>
            </a:r>
          </a:p>
          <a:p>
            <a:r>
              <a:rPr lang="en-US" dirty="0"/>
              <a:t>{$sort: { jobs: -1 }}], { </a:t>
            </a:r>
            <a:r>
              <a:rPr lang="en-US" dirty="0" err="1"/>
              <a:t>allowDiskUse</a:t>
            </a:r>
            <a:r>
              <a:rPr lang="en-US" dirty="0"/>
              <a:t>: true } 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53" y="2308411"/>
            <a:ext cx="5393111" cy="230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0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70" y="0"/>
            <a:ext cx="8520600" cy="707400"/>
          </a:xfrm>
        </p:spPr>
        <p:txBody>
          <a:bodyPr/>
          <a:lstStyle/>
          <a:p>
            <a:r>
              <a:rPr lang="en-US" dirty="0" smtClean="0"/>
              <a:t># average wage of H1B jobs in </a:t>
            </a:r>
            <a:r>
              <a:rPr lang="en-US" dirty="0"/>
              <a:t>C</a:t>
            </a:r>
            <a:r>
              <a:rPr lang="en-US" dirty="0" smtClean="0"/>
              <a:t>alifornia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541" y="707400"/>
            <a:ext cx="8556812" cy="135421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db.h1b.aggregate([</a:t>
            </a:r>
          </a:p>
          <a:p>
            <a:r>
              <a:rPr lang="en-US" sz="1600" dirty="0"/>
              <a:t>{$match:{$and:[{PREVAILING_WAGE: {$ne: "NA"}}, {WORKSITE: { $regex: /.*</a:t>
            </a:r>
            <a:r>
              <a:rPr lang="en-US" sz="1600" dirty="0" err="1"/>
              <a:t>california</a:t>
            </a:r>
            <a:r>
              <a:rPr lang="en-US" sz="1600" dirty="0"/>
              <a:t>.*/</a:t>
            </a:r>
            <a:r>
              <a:rPr lang="en-US" sz="1600" dirty="0" err="1"/>
              <a:t>i</a:t>
            </a:r>
            <a:r>
              <a:rPr lang="en-US" sz="1600" dirty="0"/>
              <a:t> }}]}},</a:t>
            </a:r>
          </a:p>
          <a:p>
            <a:r>
              <a:rPr lang="en-US" sz="1600" dirty="0"/>
              <a:t>{$project:{PREVAILING_WAGE: </a:t>
            </a:r>
            <a:r>
              <a:rPr lang="en-US" sz="1600" dirty="0" smtClean="0"/>
              <a:t>1, YEAR</a:t>
            </a:r>
            <a:r>
              <a:rPr lang="en-US" sz="1600" dirty="0"/>
              <a:t>: 1}},</a:t>
            </a:r>
          </a:p>
          <a:p>
            <a:r>
              <a:rPr lang="en-US" sz="1600" dirty="0"/>
              <a:t>{$group:{_id: "$YEAR", </a:t>
            </a:r>
            <a:r>
              <a:rPr lang="en-US" sz="1600" dirty="0" err="1"/>
              <a:t>avg_wage</a:t>
            </a:r>
            <a:r>
              <a:rPr lang="en-US" sz="1600" dirty="0"/>
              <a:t>: { $</a:t>
            </a:r>
            <a:r>
              <a:rPr lang="en-US" sz="1600" dirty="0" err="1"/>
              <a:t>avg</a:t>
            </a:r>
            <a:r>
              <a:rPr lang="en-US" sz="1600" dirty="0"/>
              <a:t> : "$PREVAILING_WAGE" }}},</a:t>
            </a:r>
          </a:p>
          <a:p>
            <a:r>
              <a:rPr lang="en-US" sz="1600" dirty="0"/>
              <a:t>{$sort: { </a:t>
            </a:r>
            <a:r>
              <a:rPr lang="en-US" sz="1600" dirty="0" err="1"/>
              <a:t>avg_wage</a:t>
            </a:r>
            <a:r>
              <a:rPr lang="en-US" sz="1600" dirty="0"/>
              <a:t>: -1 }}], { </a:t>
            </a:r>
            <a:r>
              <a:rPr lang="en-US" sz="1600" dirty="0" err="1"/>
              <a:t>allowDiskUse</a:t>
            </a:r>
            <a:r>
              <a:rPr lang="en-US" sz="1600" dirty="0"/>
              <a:t>: true } 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12" y="2501154"/>
            <a:ext cx="7930682" cy="21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70" y="0"/>
            <a:ext cx="8520600" cy="707400"/>
          </a:xfrm>
        </p:spPr>
        <p:txBody>
          <a:bodyPr/>
          <a:lstStyle/>
          <a:p>
            <a:r>
              <a:rPr lang="en-US" dirty="0" smtClean="0"/>
              <a:t># average wage of H1B jobs in 2016 in </a:t>
            </a:r>
            <a:r>
              <a:rPr lang="en-US" dirty="0"/>
              <a:t>C</a:t>
            </a:r>
            <a:r>
              <a:rPr lang="en-US" dirty="0" smtClean="0"/>
              <a:t>alifornia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212" y="656873"/>
            <a:ext cx="8556812" cy="156966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db.h1b.aggregate([</a:t>
            </a:r>
          </a:p>
          <a:p>
            <a:r>
              <a:rPr lang="en-US" sz="1600" dirty="0"/>
              <a:t>{$match:{$and:[{PREVAILING_WAGE: {$ne: "NA"}}, {YEAR: {$eq:2016}}, {WORKSITE: { $regex: /.*</a:t>
            </a:r>
            <a:r>
              <a:rPr lang="en-US" sz="1600" dirty="0" err="1"/>
              <a:t>california</a:t>
            </a:r>
            <a:r>
              <a:rPr lang="en-US" sz="1600" dirty="0"/>
              <a:t>.*/</a:t>
            </a:r>
            <a:r>
              <a:rPr lang="en-US" sz="1600" dirty="0" err="1"/>
              <a:t>i</a:t>
            </a:r>
            <a:r>
              <a:rPr lang="en-US" sz="1600" dirty="0"/>
              <a:t> }}]}},</a:t>
            </a:r>
          </a:p>
          <a:p>
            <a:r>
              <a:rPr lang="en-US" sz="1600" dirty="0"/>
              <a:t>{$project:{PREVAILING_WAGE: 1,	WORKSITE: 1}},</a:t>
            </a:r>
          </a:p>
          <a:p>
            <a:r>
              <a:rPr lang="en-US" sz="1600" dirty="0"/>
              <a:t>{$group:{_id: "$WORKSITE", </a:t>
            </a:r>
            <a:r>
              <a:rPr lang="en-US" sz="1600" dirty="0" err="1"/>
              <a:t>avg_wage</a:t>
            </a:r>
            <a:r>
              <a:rPr lang="en-US" sz="1600" dirty="0"/>
              <a:t>: { $</a:t>
            </a:r>
            <a:r>
              <a:rPr lang="en-US" sz="1600" dirty="0" err="1"/>
              <a:t>avg</a:t>
            </a:r>
            <a:r>
              <a:rPr lang="en-US" sz="1600" dirty="0"/>
              <a:t> : "$PREVAILING_WAGE" }}},</a:t>
            </a:r>
          </a:p>
          <a:p>
            <a:r>
              <a:rPr lang="en-US" sz="1600" dirty="0"/>
              <a:t>{$sort: { </a:t>
            </a:r>
            <a:r>
              <a:rPr lang="en-US" sz="1600" dirty="0" err="1"/>
              <a:t>avg_wage</a:t>
            </a:r>
            <a:r>
              <a:rPr lang="en-US" sz="1600" dirty="0"/>
              <a:t>: -1 }}], { </a:t>
            </a:r>
            <a:r>
              <a:rPr lang="en-US" sz="1600" dirty="0" err="1"/>
              <a:t>allowDiskUse</a:t>
            </a:r>
            <a:r>
              <a:rPr lang="en-US" sz="1600" dirty="0"/>
              <a:t>: true } 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12" y="2442884"/>
            <a:ext cx="7704218" cy="236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3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81" name="Google Shape;381;p6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39" name="Google Shape;2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375"/>
            <a:ext cx="8832299" cy="48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Importing Dataset Into MongoDb					</a:t>
            </a:r>
            <a:endParaRPr dirty="0"/>
          </a:p>
        </p:txBody>
      </p:sp>
      <p:sp>
        <p:nvSpPr>
          <p:cNvPr id="245" name="Google Shape;245;p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 Narrow"/>
              <a:buChar char="●"/>
            </a:pPr>
            <a:r>
              <a:rPr lang="en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Create “test” database and “h1b” collection</a:t>
            </a:r>
            <a:endParaRPr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 Narrow"/>
              <a:buChar char="●"/>
            </a:pPr>
            <a:r>
              <a:rPr lang="en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Queries for above:</a:t>
            </a:r>
            <a:endParaRPr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 Narrow"/>
              <a:buChar char="○"/>
            </a:pPr>
            <a:r>
              <a:rPr lang="en" sz="1800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Use test</a:t>
            </a:r>
            <a:endParaRPr sz="1800"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 Narrow"/>
              <a:buChar char="○"/>
            </a:pPr>
            <a:r>
              <a:rPr lang="en" sz="1800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db.createCollection("h1b")</a:t>
            </a:r>
            <a:endParaRPr sz="1800"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 Narrow"/>
              <a:buChar char="●"/>
            </a:pPr>
            <a:r>
              <a:rPr lang="en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Run below query to import dataset </a:t>
            </a:r>
            <a:r>
              <a:rPr lang="en" dirty="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from your shell prompt </a:t>
            </a:r>
            <a:endParaRPr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 Narrow"/>
              <a:buChar char="○"/>
            </a:pPr>
            <a:r>
              <a:rPr lang="en" sz="1800" dirty="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mongoimport -d test -c h1b --type csv --drop --file h1b_kaggle.csv --headerline </a:t>
            </a:r>
            <a:endParaRPr sz="1800" dirty="0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Importing Dataset Into MongoDb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411" y="1057835"/>
            <a:ext cx="7969623" cy="357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3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H1B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508" y="1317114"/>
            <a:ext cx="5028997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Distinct Companies who file H1b</a:t>
            </a:r>
            <a:endParaRPr/>
          </a:p>
        </p:txBody>
      </p:sp>
      <p:sp>
        <p:nvSpPr>
          <p:cNvPr id="257" name="Google Shape;257;p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Ubuntu Mono"/>
              <a:buAutoNum type="arabicPeriod"/>
            </a:pPr>
            <a:r>
              <a:rPr lang="en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db.h1b.</a:t>
            </a:r>
            <a:r>
              <a:rPr lang="en" b="1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distinct</a:t>
            </a:r>
            <a:r>
              <a:rPr lang="en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(‘EMPLOYER_NAME’)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id="4" name="Google Shape;26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18" y="1887239"/>
            <a:ext cx="2369866" cy="2851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884" y="1887239"/>
            <a:ext cx="4127482" cy="3582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companies are filing H1B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933" y="1318727"/>
            <a:ext cx="7886700" cy="2441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9553" y="3863788"/>
            <a:ext cx="7082118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db.h1b.aggregate([</a:t>
            </a:r>
          </a:p>
          <a:p>
            <a:r>
              <a:rPr lang="en-US" dirty="0"/>
              <a:t>{$project:{YEAR: 1, EMPLOYER_NAME:1}},</a:t>
            </a:r>
          </a:p>
          <a:p>
            <a:r>
              <a:rPr lang="en-US" dirty="0"/>
              <a:t>{$group:{_id:{employers:"$EMPLOYER_NAME"},count:{$sum:1}}},</a:t>
            </a:r>
          </a:p>
          <a:p>
            <a:r>
              <a:rPr lang="en-US" dirty="0"/>
              <a:t>{$sort:{count:-1}}], {</a:t>
            </a:r>
            <a:r>
              <a:rPr lang="en-US" dirty="0" err="1"/>
              <a:t>allowDiskUse</a:t>
            </a:r>
            <a:r>
              <a:rPr lang="en-US" dirty="0"/>
              <a:t>: true})</a:t>
            </a:r>
          </a:p>
        </p:txBody>
      </p:sp>
    </p:spTree>
    <p:extLst>
      <p:ext uri="{BB962C8B-B14F-4D97-AF65-F5344CB8AC3E}">
        <p14:creationId xmlns:p14="http://schemas.microsoft.com/office/powerpoint/2010/main" val="160782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year how many H1B filing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764" y="1226578"/>
            <a:ext cx="5790849" cy="20634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8482" y="3558988"/>
            <a:ext cx="5786718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db.h1b.aggregate([</a:t>
            </a:r>
          </a:p>
          <a:p>
            <a:r>
              <a:rPr lang="en-US" dirty="0"/>
              <a:t>{$project:{YEAR: 1, EMPLOYER_NAME:1}},</a:t>
            </a:r>
          </a:p>
          <a:p>
            <a:r>
              <a:rPr lang="en-US" dirty="0"/>
              <a:t>{$group:{_id:{jobs:"$YEAR"},count:{$sum:1}}},</a:t>
            </a:r>
          </a:p>
          <a:p>
            <a:r>
              <a:rPr lang="en-US" dirty="0"/>
              <a:t>{$sort:{count:-1}}], {</a:t>
            </a:r>
            <a:r>
              <a:rPr lang="en-US" dirty="0" err="1"/>
              <a:t>allowDiskUse</a:t>
            </a:r>
            <a:r>
              <a:rPr lang="en-US" dirty="0"/>
              <a:t>: true})</a:t>
            </a:r>
          </a:p>
        </p:txBody>
      </p:sp>
    </p:spTree>
    <p:extLst>
      <p:ext uri="{BB962C8B-B14F-4D97-AF65-F5344CB8AC3E}">
        <p14:creationId xmlns:p14="http://schemas.microsoft.com/office/powerpoint/2010/main" val="252995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3"/>
  <p:tag name="MMPROD_UIDATA" val="&lt;database version=&quot;11.0&quot;&gt;&lt;object type=&quot;1&quot; unique_id=&quot;10001&quot;&gt;&lt;object type=&quot;2&quot; unique_id=&quot;170937&quot;&gt;&lt;object type=&quot;3&quot; unique_id=&quot;170938&quot;&gt;&lt;property id=&quot;20148&quot; value=&quot;5&quot;/&gt;&lt;property id=&quot;20300&quot; value=&quot;Slide 1 - &amp;quot;MongoDB V: H1B Dataset (with Command Line)&amp;quot;&quot;/&gt;&lt;property id=&quot;20307&quot; value=&quot;256&quot;/&gt;&lt;/object&gt;&lt;object type=&quot;3&quot; unique_id=&quot;170957&quot;&gt;&lt;property id=&quot;20148&quot; value=&quot;5&quot;/&gt;&lt;property id=&quot;20300&quot; value=&quot;Slide 3&quot;/&gt;&lt;property id=&quot;20307&quot; value=&quot;284&quot;/&gt;&lt;/object&gt;&lt;object type=&quot;3&quot; unique_id=&quot;170958&quot;&gt;&lt;property id=&quot;20148&quot; value=&quot;5&quot;/&gt;&lt;property id=&quot;20300&quot; value=&quot;Slide 4 - &amp;quot;Importing Dataset Into MongoDb&amp;amp;#x09;&amp;amp;#x09;&amp;amp;#x09;&amp;amp;#x09;&amp;amp;#x09;&amp;quot;&quot;/&gt;&lt;property id=&quot;20307&quot; value=&quot;285&quot;/&gt;&lt;/object&gt;&lt;object type=&quot;3&quot; unique_id=&quot;170960&quot;&gt;&lt;property id=&quot;20148&quot; value=&quot;5&quot;/&gt;&lt;property id=&quot;20300&quot; value=&quot;Slide 7 - &amp;quot;Distinct Companies who file H1b&amp;quot;&quot;/&gt;&lt;property id=&quot;20307&quot; value=&quot;287&quot;/&gt;&lt;/object&gt;&lt;object type=&quot;3&quot; unique_id=&quot;170962&quot;&gt;&lt;property id=&quot;20148&quot; value=&quot;5&quot;/&gt;&lt;property id=&quot;20300&quot; value=&quot;Slide 11 - &amp;quot;Distinct Companies filing H1B per year&amp;quot;&quot;/&gt;&lt;property id=&quot;20307&quot; value=&quot;289&quot;/&gt;&lt;/object&gt;&lt;object type=&quot;3&quot; unique_id=&quot;170980&quot;&gt;&lt;property id=&quot;20148&quot; value=&quot;5&quot;/&gt;&lt;property id=&quot;20300&quot; value=&quot;Slide 24 - &amp;quot;THANK YOU&amp;quot;&quot;/&gt;&lt;property id=&quot;20307&quot; value=&quot;308&quot;/&gt;&lt;/object&gt;&lt;object type=&quot;3&quot; unique_id=&quot;183487&quot;&gt;&lt;property id=&quot;20148&quot; value=&quot;5&quot;/&gt;&lt;property id=&quot;20300&quot; value=&quot;Slide 2 - &amp;quot;Kaggle H1B dataset&amp;quot;&quot;/&gt;&lt;property id=&quot;20307&quot; value=&quot;309&quot;/&gt;&lt;/object&gt;&lt;object type=&quot;3&quot; unique_id=&quot;183955&quot;&gt;&lt;property id=&quot;20148&quot; value=&quot;5&quot;/&gt;&lt;property id=&quot;20300&quot; value=&quot;Slide 5 - &amp;quot;Importing Dataset Into MongoDb&amp;quot;&quot;/&gt;&lt;property id=&quot;20307&quot; value=&quot;310&quot;/&gt;&lt;/object&gt;&lt;object type=&quot;3&quot; unique_id=&quot;184260&quot;&gt;&lt;property id=&quot;20148&quot; value=&quot;5&quot;/&gt;&lt;property id=&quot;20300&quot; value=&quot;Slide 8 - &amp;quot;Which companies are filing H1B&amp;quot;&quot;/&gt;&lt;property id=&quot;20307&quot; value=&quot;311&quot;/&gt;&lt;/object&gt;&lt;object type=&quot;3&quot; unique_id=&quot;184261&quot;&gt;&lt;property id=&quot;20148&quot; value=&quot;5&quot;/&gt;&lt;property id=&quot;20300&quot; value=&quot;Slide 9 - &amp;quot;Each year how many H1B filing&amp;quot;&quot;/&gt;&lt;property id=&quot;20307&quot; value=&quot;312&quot;/&gt;&lt;/object&gt;&lt;object type=&quot;3&quot; unique_id=&quot;184262&quot;&gt;&lt;property id=&quot;20148&quot; value=&quot;5&quot;/&gt;&lt;property id=&quot;20300&quot; value=&quot;Slide 10 - &amp;quot;Which companies are filing H1B in 2016&amp;quot;&quot;/&gt;&lt;property id=&quot;20307&quot; value=&quot;313&quot;/&gt;&lt;/object&gt;&lt;object type=&quot;3&quot; unique_id=&quot;185396&quot;&gt;&lt;property id=&quot;20148&quot; value=&quot;5&quot;/&gt;&lt;property id=&quot;20300&quot; value=&quot;Slide 12 - &amp;quot;Filing H1B for what kinds of jobs &amp;quot;&quot;/&gt;&lt;property id=&quot;20307&quot; value=&quot;314&quot;/&gt;&lt;/object&gt;&lt;object type=&quot;3&quot; unique_id=&quot;185550&quot;&gt;&lt;property id=&quot;20148&quot; value=&quot;5&quot;/&gt;&lt;property id=&quot;20300&quot; value=&quot;Slide 13 - &amp;quot;Jobs in 2016 filing for H1B&amp;quot;&quot;/&gt;&lt;property id=&quot;20307&quot; value=&quot;315&quot;/&gt;&lt;/object&gt;&lt;object type=&quot;3&quot; unique_id=&quot;186927&quot;&gt;&lt;property id=&quot;20148&quot; value=&quot;5&quot;/&gt;&lt;property id=&quot;20300&quot; value=&quot;Slide 14 - &amp;quot;Which cities have the most H1B filings&amp;quot;&quot;/&gt;&lt;property id=&quot;20307&quot; value=&quot;316&quot;/&gt;&lt;/object&gt;&lt;object type=&quot;3&quot; unique_id=&quot;186928&quot;&gt;&lt;property id=&quot;20148&quot; value=&quot;5&quot;/&gt;&lt;property id=&quot;20300&quot; value=&quot;Slide 15 - &amp;quot;Which cities have the most H1B filings in 2016&amp;quot;&quot;/&gt;&lt;property id=&quot;20307&quot; value=&quot;317&quot;/&gt;&lt;/object&gt;&lt;object type=&quot;3&quot; unique_id=&quot;186929&quot;&gt;&lt;property id=&quot;20148&quot; value=&quot;5&quot;/&gt;&lt;property id=&quot;20300&quot; value=&quot;Slide 16 - &amp;quot;Average wage of H1B jobs, weird&amp;quot;&quot;/&gt;&lt;property id=&quot;20307&quot; value=&quot;318&quot;/&gt;&lt;/object&gt;&lt;object type=&quot;3&quot; unique_id=&quot;186930&quot;&gt;&lt;property id=&quot;20148&quot; value=&quot;5&quot;/&gt;&lt;property id=&quot;20300&quot; value=&quot;Slide 17 - &amp;quot;Max wage of H1B jobs, weird&amp;quot;&quot;/&gt;&lt;property id=&quot;20307&quot; value=&quot;319&quot;/&gt;&lt;/object&gt;&lt;object type=&quot;3&quot; unique_id=&quot;186931&quot;&gt;&lt;property id=&quot;20148&quot; value=&quot;5&quot;/&gt;&lt;property id=&quot;20300&quot; value=&quot;Slide 18 - &amp;quot;Min wage of H1B jobs, weird&amp;quot;&quot;/&gt;&lt;property id=&quot;20307&quot; value=&quot;320&quot;/&gt;&lt;/object&gt;&lt;object type=&quot;3&quot; unique_id=&quot;186932&quot;&gt;&lt;property id=&quot;20148&quot; value=&quot;5&quot;/&gt;&lt;property id=&quot;20300&quot; value=&quot;Slide 19 - &amp;quot;avg wage of H1B jobs in 2016, weird&amp;quot;&quot;/&gt;&lt;property id=&quot;20307&quot; value=&quot;321&quot;/&gt;&lt;/object&gt;&lt;object type=&quot;3&quot; unique_id=&quot;186933&quot;&gt;&lt;property id=&quot;20148&quot; value=&quot;5&quot;/&gt;&lt;property id=&quot;20300&quot; value=&quot;Slide 20 - &amp;quot;# H1B jobs&amp;quot;&quot;/&gt;&lt;property id=&quot;20307&quot; value=&quot;322&quot;/&gt;&lt;/object&gt;&lt;object type=&quot;3&quot; unique_id=&quot;187130&quot;&gt;&lt;property id=&quot;20148&quot; value=&quot;5&quot;/&gt;&lt;property id=&quot;20300&quot; value=&quot;Slide 21 - &amp;quot;# H1B jobs in California&amp;quot;&quot;/&gt;&lt;property id=&quot;20307&quot; value=&quot;323&quot;/&gt;&lt;/object&gt;&lt;object type=&quot;3&quot; unique_id=&quot;187131&quot;&gt;&lt;property id=&quot;20148&quot; value=&quot;5&quot;/&gt;&lt;property id=&quot;20300&quot; value=&quot;Slide 22 - &amp;quot;# average wage of H1B jobs in California&amp;quot;&quot;/&gt;&lt;property id=&quot;20307&quot; value=&quot;324&quot;/&gt;&lt;/object&gt;&lt;object type=&quot;3&quot; unique_id=&quot;187132&quot;&gt;&lt;property id=&quot;20148&quot; value=&quot;5&quot;/&gt;&lt;property id=&quot;20300&quot; value=&quot;Slide 23 - &amp;quot;# average wage of H1B jobs in 2016 in California&amp;quot;&quot;/&gt;&lt;property id=&quot;20307&quot; value=&quot;325&quot;/&gt;&lt;/object&gt;&lt;object type=&quot;3&quot; unique_id=&quot;187217&quot;&gt;&lt;property id=&quot;20148&quot; value=&quot;5&quot;/&gt;&lt;property id=&quot;20300&quot; value=&quot;Slide 6 - &amp;quot;H1B Data&amp;quot;&quot;/&gt;&lt;property id=&quot;20307&quot; value=&quot;326&quot;/&gt;&lt;/object&gt;&lt;/object&gt;&lt;object type=&quot;8&quot; unique_id=&quot;17102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4069</TotalTime>
  <Words>974</Words>
  <Application>Microsoft Office PowerPoint</Application>
  <PresentationFormat>On-screen Show (16:9)</PresentationFormat>
  <Paragraphs>104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PT Sans Narrow</vt:lpstr>
      <vt:lpstr>Calibri Light</vt:lpstr>
      <vt:lpstr>Ubuntu Mono</vt:lpstr>
      <vt:lpstr>Calibri</vt:lpstr>
      <vt:lpstr>Arial</vt:lpstr>
      <vt:lpstr>Office Theme</vt:lpstr>
      <vt:lpstr>MongoDB V: H1B Dataset (with Command Line)</vt:lpstr>
      <vt:lpstr>Kaggle H1B dataset</vt:lpstr>
      <vt:lpstr>PowerPoint Presentation</vt:lpstr>
      <vt:lpstr>Importing Dataset Into MongoDb     </vt:lpstr>
      <vt:lpstr>Importing Dataset Into MongoDb</vt:lpstr>
      <vt:lpstr>H1B Data</vt:lpstr>
      <vt:lpstr>Distinct Companies who file H1b</vt:lpstr>
      <vt:lpstr>Which companies are filing H1B</vt:lpstr>
      <vt:lpstr>Each year how many H1B filing</vt:lpstr>
      <vt:lpstr>Which companies are filing H1B in 2016</vt:lpstr>
      <vt:lpstr>Distinct Companies filing H1B per year</vt:lpstr>
      <vt:lpstr>Filing H1B for what kinds of jobs </vt:lpstr>
      <vt:lpstr>Jobs in 2016 filing for H1B</vt:lpstr>
      <vt:lpstr>Which cities have the most H1B filings</vt:lpstr>
      <vt:lpstr>Which cities have the most H1B filings in 2016</vt:lpstr>
      <vt:lpstr>Average wage of H1B jobs, weird</vt:lpstr>
      <vt:lpstr>Max wage of H1B jobs, weird</vt:lpstr>
      <vt:lpstr>Min wage of H1B jobs, weird</vt:lpstr>
      <vt:lpstr>avg wage of H1B jobs in 2016, weird</vt:lpstr>
      <vt:lpstr># H1B jobs</vt:lpstr>
      <vt:lpstr># H1B jobs in California</vt:lpstr>
      <vt:lpstr># average wage of H1B jobs in California</vt:lpstr>
      <vt:lpstr># average wage of H1B jobs in 2016 in California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(V): An Example Using H1B Dataset (with Command Line)</dc:title>
  <cp:lastModifiedBy>Ding, Ying</cp:lastModifiedBy>
  <cp:revision>30</cp:revision>
  <dcterms:modified xsi:type="dcterms:W3CDTF">2019-02-09T19:04:24Z</dcterms:modified>
</cp:coreProperties>
</file>