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sldIdLst>
    <p:sldId id="256" r:id="rId2"/>
    <p:sldId id="257" r:id="rId3"/>
    <p:sldId id="258" r:id="rId4"/>
    <p:sldId id="259" r:id="rId5"/>
    <p:sldId id="260" r:id="rId6"/>
    <p:sldId id="261" r:id="rId7"/>
    <p:sldId id="262" r:id="rId8"/>
    <p:sldId id="377" r:id="rId9"/>
    <p:sldId id="375" r:id="rId10"/>
    <p:sldId id="376" r:id="rId11"/>
    <p:sldId id="268" r:id="rId12"/>
    <p:sldId id="263" r:id="rId13"/>
    <p:sldId id="264" r:id="rId14"/>
    <p:sldId id="265" r:id="rId15"/>
    <p:sldId id="266" r:id="rId16"/>
    <p:sldId id="267" r:id="rId17"/>
    <p:sldId id="269" r:id="rId18"/>
    <p:sldId id="270" r:id="rId19"/>
    <p:sldId id="271" r:id="rId20"/>
    <p:sldId id="272" r:id="rId21"/>
    <p:sldId id="273" r:id="rId22"/>
    <p:sldId id="274" r:id="rId23"/>
    <p:sldId id="381" r:id="rId24"/>
    <p:sldId id="382" r:id="rId25"/>
    <p:sldId id="275" r:id="rId26"/>
    <p:sldId id="276" r:id="rId27"/>
    <p:sldId id="277" r:id="rId28"/>
    <p:sldId id="278" r:id="rId29"/>
    <p:sldId id="279" r:id="rId30"/>
    <p:sldId id="280" r:id="rId31"/>
    <p:sldId id="281" r:id="rId32"/>
    <p:sldId id="282" r:id="rId33"/>
    <p:sldId id="283" r:id="rId34"/>
    <p:sldId id="291" r:id="rId35"/>
    <p:sldId id="292" r:id="rId36"/>
    <p:sldId id="293" r:id="rId37"/>
    <p:sldId id="294" r:id="rId38"/>
    <p:sldId id="288" r:id="rId39"/>
    <p:sldId id="289" r:id="rId40"/>
    <p:sldId id="290"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95" r:id="rId55"/>
    <p:sldId id="396" r:id="rId56"/>
    <p:sldId id="39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3" r:id="rId81"/>
    <p:sldId id="331" r:id="rId82"/>
    <p:sldId id="332" r:id="rId83"/>
    <p:sldId id="334" r:id="rId84"/>
    <p:sldId id="335" r:id="rId85"/>
    <p:sldId id="336" r:id="rId86"/>
    <p:sldId id="337" r:id="rId87"/>
    <p:sldId id="338" r:id="rId88"/>
    <p:sldId id="339" r:id="rId89"/>
    <p:sldId id="340" r:id="rId90"/>
    <p:sldId id="342" r:id="rId91"/>
    <p:sldId id="341" r:id="rId92"/>
    <p:sldId id="343" r:id="rId93"/>
    <p:sldId id="344" r:id="rId94"/>
    <p:sldId id="345" r:id="rId95"/>
    <p:sldId id="346" r:id="rId96"/>
    <p:sldId id="348" r:id="rId97"/>
    <p:sldId id="347" r:id="rId98"/>
    <p:sldId id="349" r:id="rId99"/>
    <p:sldId id="350" r:id="rId100"/>
    <p:sldId id="351" r:id="rId101"/>
    <p:sldId id="352" r:id="rId102"/>
    <p:sldId id="354" r:id="rId103"/>
    <p:sldId id="353" r:id="rId104"/>
    <p:sldId id="355" r:id="rId105"/>
    <p:sldId id="356" r:id="rId106"/>
    <p:sldId id="357" r:id="rId107"/>
    <p:sldId id="358" r:id="rId108"/>
    <p:sldId id="359" r:id="rId109"/>
    <p:sldId id="398" r:id="rId110"/>
    <p:sldId id="399" r:id="rId111"/>
    <p:sldId id="400" r:id="rId112"/>
    <p:sldId id="401" r:id="rId113"/>
    <p:sldId id="378" r:id="rId114"/>
    <p:sldId id="379" r:id="rId115"/>
    <p:sldId id="380" r:id="rId116"/>
    <p:sldId id="383" r:id="rId117"/>
    <p:sldId id="384" r:id="rId118"/>
    <p:sldId id="386" r:id="rId119"/>
    <p:sldId id="387" r:id="rId120"/>
    <p:sldId id="385" r:id="rId121"/>
    <p:sldId id="388" r:id="rId122"/>
    <p:sldId id="389" r:id="rId123"/>
    <p:sldId id="390" r:id="rId124"/>
    <p:sldId id="391" r:id="rId125"/>
    <p:sldId id="392" r:id="rId126"/>
    <p:sldId id="393" r:id="rId127"/>
    <p:sldId id="394" r:id="rId128"/>
    <p:sldId id="365" r:id="rId129"/>
    <p:sldId id="366" r:id="rId130"/>
    <p:sldId id="367" r:id="rId131"/>
    <p:sldId id="368" r:id="rId132"/>
    <p:sldId id="369" r:id="rId133"/>
    <p:sldId id="370" r:id="rId134"/>
    <p:sldId id="371" r:id="rId135"/>
    <p:sldId id="363" r:id="rId136"/>
    <p:sldId id="364" r:id="rId137"/>
    <p:sldId id="372"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82330" autoAdjust="0"/>
  </p:normalViewPr>
  <p:slideViewPr>
    <p:cSldViewPr>
      <p:cViewPr varScale="1">
        <p:scale>
          <a:sx n="91" d="100"/>
          <a:sy n="91" d="100"/>
        </p:scale>
        <p:origin x="226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B4DFF8-2432-4CEE-B525-90D4B3AC7173}" type="datetimeFigureOut">
              <a:rPr lang="en-IN" smtClean="0"/>
              <a:pPr/>
              <a:t>06/05/18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0B9364-74E3-41E9-9207-CE6F04CB044F}" type="slidenum">
              <a:rPr lang="en-IN" smtClean="0"/>
              <a:pPr/>
              <a:t>‹#›</a:t>
            </a:fld>
            <a:endParaRPr lang="en-IN"/>
          </a:p>
        </p:txBody>
      </p:sp>
    </p:spTree>
    <p:extLst>
      <p:ext uri="{BB962C8B-B14F-4D97-AF65-F5344CB8AC3E}">
        <p14:creationId xmlns:p14="http://schemas.microsoft.com/office/powerpoint/2010/main" val="109393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14</a:t>
            </a:fld>
            <a:endParaRPr lang="en-IN"/>
          </a:p>
        </p:txBody>
      </p:sp>
    </p:spTree>
    <p:extLst>
      <p:ext uri="{BB962C8B-B14F-4D97-AF65-F5344CB8AC3E}">
        <p14:creationId xmlns:p14="http://schemas.microsoft.com/office/powerpoint/2010/main" val="895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a:solidFill>
                  <a:schemeClr val="tx1"/>
                </a:solidFill>
                <a:effectLst/>
                <a:latin typeface="+mn-lt"/>
                <a:ea typeface="+mn-ea"/>
                <a:cs typeface="+mn-cs"/>
              </a:rPr>
              <a:t>slowlog</a:t>
            </a:r>
            <a:r>
              <a:rPr lang="en-US" sz="1200" b="0" i="1" kern="1200" dirty="0">
                <a:solidFill>
                  <a:schemeClr val="tx1"/>
                </a:solidFill>
                <a:effectLst/>
                <a:latin typeface="+mn-lt"/>
                <a:ea typeface="+mn-ea"/>
                <a:cs typeface="+mn-cs"/>
              </a:rPr>
              <a:t>-log-slower-than</a:t>
            </a:r>
            <a:r>
              <a:rPr lang="en-US" sz="1200" b="0" i="0" kern="1200" dirty="0">
                <a:solidFill>
                  <a:schemeClr val="tx1"/>
                </a:solidFill>
                <a:effectLst/>
                <a:latin typeface="+mn-lt"/>
                <a:ea typeface="+mn-ea"/>
                <a:cs typeface="+mn-cs"/>
              </a:rPr>
              <a:t> tells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what is the execution time, in microseconds</a:t>
            </a:r>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111</a:t>
            </a:fld>
            <a:endParaRPr lang="en-IN"/>
          </a:p>
        </p:txBody>
      </p:sp>
    </p:spTree>
    <p:extLst>
      <p:ext uri="{BB962C8B-B14F-4D97-AF65-F5344CB8AC3E}">
        <p14:creationId xmlns:p14="http://schemas.microsoft.com/office/powerpoint/2010/main" val="382422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36</a:t>
            </a:fld>
            <a:endParaRPr lang="en-IN"/>
          </a:p>
        </p:txBody>
      </p:sp>
    </p:spTree>
    <p:extLst>
      <p:ext uri="{BB962C8B-B14F-4D97-AF65-F5344CB8AC3E}">
        <p14:creationId xmlns:p14="http://schemas.microsoft.com/office/powerpoint/2010/main" val="427957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 expression</a:t>
            </a:r>
          </a:p>
        </p:txBody>
      </p:sp>
      <p:sp>
        <p:nvSpPr>
          <p:cNvPr id="4" name="Slide Number Placeholder 3"/>
          <p:cNvSpPr>
            <a:spLocks noGrp="1"/>
          </p:cNvSpPr>
          <p:nvPr>
            <p:ph type="sldNum" sz="quarter" idx="10"/>
          </p:nvPr>
        </p:nvSpPr>
        <p:spPr/>
        <p:txBody>
          <a:bodyPr/>
          <a:lstStyle/>
          <a:p>
            <a:fld id="{F50B9364-74E3-41E9-9207-CE6F04CB044F}" type="slidenum">
              <a:rPr lang="en-IN" smtClean="0"/>
              <a:pPr/>
              <a:t>44</a:t>
            </a:fld>
            <a:endParaRPr lang="en-IN"/>
          </a:p>
        </p:txBody>
      </p:sp>
    </p:spTree>
    <p:extLst>
      <p:ext uri="{BB962C8B-B14F-4D97-AF65-F5344CB8AC3E}">
        <p14:creationId xmlns:p14="http://schemas.microsoft.com/office/powerpoint/2010/main" val="218080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58</a:t>
            </a:fld>
            <a:endParaRPr lang="en-IN"/>
          </a:p>
        </p:txBody>
      </p:sp>
    </p:spTree>
    <p:extLst>
      <p:ext uri="{BB962C8B-B14F-4D97-AF65-F5344CB8AC3E}">
        <p14:creationId xmlns:p14="http://schemas.microsoft.com/office/powerpoint/2010/main" val="1413964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non-existing keys are treated like empty lists, so when </a:t>
            </a:r>
            <a:r>
              <a:rPr lang="en-US" dirty="0"/>
              <a:t>key</a:t>
            </a:r>
            <a:r>
              <a:rPr lang="en-US" sz="1200" b="0" i="0" kern="1200" dirty="0">
                <a:solidFill>
                  <a:schemeClr val="tx1"/>
                </a:solidFill>
                <a:effectLst/>
                <a:latin typeface="+mn-lt"/>
                <a:ea typeface="+mn-ea"/>
                <a:cs typeface="+mn-cs"/>
              </a:rPr>
              <a:t> does not exist, the command will always return </a:t>
            </a:r>
            <a:r>
              <a:rPr lang="en-US" dirty="0"/>
              <a:t>0</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73</a:t>
            </a:fld>
            <a:endParaRPr lang="en-IN"/>
          </a:p>
        </p:txBody>
      </p:sp>
    </p:spTree>
    <p:extLst>
      <p:ext uri="{BB962C8B-B14F-4D97-AF65-F5344CB8AC3E}">
        <p14:creationId xmlns:p14="http://schemas.microsoft.com/office/powerpoint/2010/main" val="2975236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lucky draw</a:t>
            </a:r>
          </a:p>
        </p:txBody>
      </p:sp>
      <p:sp>
        <p:nvSpPr>
          <p:cNvPr id="4" name="Slide Number Placeholder 3"/>
          <p:cNvSpPr>
            <a:spLocks noGrp="1"/>
          </p:cNvSpPr>
          <p:nvPr>
            <p:ph type="sldNum" sz="quarter" idx="10"/>
          </p:nvPr>
        </p:nvSpPr>
        <p:spPr/>
        <p:txBody>
          <a:bodyPr/>
          <a:lstStyle/>
          <a:p>
            <a:fld id="{F50B9364-74E3-41E9-9207-CE6F04CB044F}" type="slidenum">
              <a:rPr lang="en-IN" smtClean="0"/>
              <a:pPr/>
              <a:t>79</a:t>
            </a:fld>
            <a:endParaRPr lang="en-IN"/>
          </a:p>
        </p:txBody>
      </p:sp>
    </p:spTree>
    <p:extLst>
      <p:ext uri="{BB962C8B-B14F-4D97-AF65-F5344CB8AC3E}">
        <p14:creationId xmlns:p14="http://schemas.microsoft.com/office/powerpoint/2010/main" val="307641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ZRANGEBYSCORE: </a:t>
            </a:r>
            <a:r>
              <a:rPr lang="en-US" sz="1200" b="0" i="0" kern="1200" dirty="0">
                <a:solidFill>
                  <a:schemeClr val="tx1"/>
                </a:solidFill>
                <a:effectLst/>
                <a:latin typeface="+mn-lt"/>
                <a:ea typeface="+mn-ea"/>
                <a:cs typeface="+mn-cs"/>
              </a:rPr>
              <a:t>The elements are considered to be ordered from low to high scores.</a:t>
            </a:r>
          </a:p>
          <a:p>
            <a:pPr marL="228600" indent="-228600">
              <a:buAutoNum type="arabicPeriod"/>
            </a:pPr>
            <a:r>
              <a:rPr lang="en-US" sz="1200" b="1" i="0" kern="1200" dirty="0">
                <a:solidFill>
                  <a:schemeClr val="tx1"/>
                </a:solidFill>
                <a:effectLst/>
                <a:latin typeface="+mn-lt"/>
                <a:ea typeface="+mn-ea"/>
                <a:cs typeface="+mn-cs"/>
              </a:rPr>
              <a:t>ZRANGEBYSCORE </a:t>
            </a:r>
            <a:r>
              <a:rPr lang="en-US" sz="1200" b="1" i="0" kern="1200" dirty="0" err="1">
                <a:solidFill>
                  <a:schemeClr val="tx1"/>
                </a:solidFill>
                <a:effectLst/>
                <a:latin typeface="+mn-lt"/>
                <a:ea typeface="+mn-ea"/>
                <a:cs typeface="+mn-cs"/>
              </a:rPr>
              <a:t>myzset</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inf</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inf</a:t>
            </a:r>
            <a:endParaRPr 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endParaRPr lang="en-US" sz="1200" b="0" i="0" kern="1200" dirty="0">
              <a:solidFill>
                <a:schemeClr val="tx1"/>
              </a:solidFill>
              <a:effectLst/>
              <a:latin typeface="+mn-lt"/>
              <a:ea typeface="+mn-ea"/>
              <a:cs typeface="+mn-cs"/>
            </a:endParaRPr>
          </a:p>
          <a:p>
            <a:r>
              <a:rPr lang="en-US" dirty="0"/>
              <a:t>ZRANGEBYSCORE </a:t>
            </a:r>
            <a:r>
              <a:rPr lang="en-US" dirty="0" err="1"/>
              <a:t>zset</a:t>
            </a:r>
            <a:r>
              <a:rPr lang="en-US" dirty="0"/>
              <a:t> (1 5 </a:t>
            </a:r>
            <a:r>
              <a:rPr lang="en-US" sz="1200" b="0" i="0" kern="1200" dirty="0">
                <a:solidFill>
                  <a:schemeClr val="tx1"/>
                </a:solidFill>
                <a:effectLst/>
                <a:latin typeface="+mn-lt"/>
                <a:ea typeface="+mn-ea"/>
                <a:cs typeface="+mn-cs"/>
              </a:rPr>
              <a:t>Will return all elements with 1 &lt; score &lt;= 5 while:</a:t>
            </a:r>
          </a:p>
          <a:p>
            <a:r>
              <a:rPr lang="en-US" dirty="0"/>
              <a:t>ZRANGEBYSCORE </a:t>
            </a:r>
            <a:r>
              <a:rPr lang="en-US" dirty="0" err="1"/>
              <a:t>zset</a:t>
            </a:r>
            <a:r>
              <a:rPr lang="en-US" dirty="0"/>
              <a:t> (5 (10 </a:t>
            </a:r>
            <a:r>
              <a:rPr lang="en-US" sz="1200" b="0" i="0" kern="1200" dirty="0">
                <a:solidFill>
                  <a:schemeClr val="tx1"/>
                </a:solidFill>
                <a:effectLst/>
                <a:latin typeface="+mn-lt"/>
                <a:ea typeface="+mn-ea"/>
                <a:cs typeface="+mn-cs"/>
              </a:rPr>
              <a:t>Will return all the elements with </a:t>
            </a:r>
            <a:r>
              <a:rPr lang="en-US" dirty="0"/>
              <a:t>5 &lt; score &lt; 10</a:t>
            </a:r>
            <a:r>
              <a:rPr lang="en-US" sz="1200" b="0" i="0" kern="1200" dirty="0">
                <a:solidFill>
                  <a:schemeClr val="tx1"/>
                </a:solidFill>
                <a:effectLst/>
                <a:latin typeface="+mn-lt"/>
                <a:ea typeface="+mn-ea"/>
                <a:cs typeface="+mn-cs"/>
              </a:rPr>
              <a:t> (5 and 10 excluded).</a:t>
            </a:r>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89</a:t>
            </a:fld>
            <a:endParaRPr lang="en-IN"/>
          </a:p>
        </p:txBody>
      </p:sp>
    </p:spTree>
    <p:extLst>
      <p:ext uri="{BB962C8B-B14F-4D97-AF65-F5344CB8AC3E}">
        <p14:creationId xmlns:p14="http://schemas.microsoft.com/office/powerpoint/2010/main" val="124860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t>
            </a:r>
            <a:r>
              <a:rPr lang="en-US" dirty="0"/>
              <a:t>destination</a:t>
            </a:r>
            <a:r>
              <a:rPr lang="en-US" sz="1200" b="0" i="0" kern="1200" dirty="0">
                <a:solidFill>
                  <a:schemeClr val="tx1"/>
                </a:solidFill>
                <a:effectLst/>
                <a:latin typeface="+mn-lt"/>
                <a:ea typeface="+mn-ea"/>
                <a:cs typeface="+mn-cs"/>
              </a:rPr>
              <a:t> already exists, it is overwritten.</a:t>
            </a:r>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95</a:t>
            </a:fld>
            <a:endParaRPr lang="en-IN"/>
          </a:p>
        </p:txBody>
      </p:sp>
    </p:spTree>
    <p:extLst>
      <p:ext uri="{BB962C8B-B14F-4D97-AF65-F5344CB8AC3E}">
        <p14:creationId xmlns:p14="http://schemas.microsoft.com/office/powerpoint/2010/main" val="234069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option defaults to </a:t>
            </a:r>
            <a:r>
              <a:rPr lang="en-US" dirty="0"/>
              <a:t>SUM</a:t>
            </a:r>
            <a:r>
              <a:rPr lang="en-US" sz="1200" b="0" i="0" kern="1200" dirty="0">
                <a:solidFill>
                  <a:schemeClr val="tx1"/>
                </a:solidFill>
                <a:effectLst/>
                <a:latin typeface="+mn-lt"/>
                <a:ea typeface="+mn-ea"/>
                <a:cs typeface="+mn-cs"/>
              </a:rPr>
              <a:t>, where the score of an element is summed across the inputs where it exists</a:t>
            </a:r>
            <a:endParaRPr lang="en-US" dirty="0"/>
          </a:p>
        </p:txBody>
      </p:sp>
      <p:sp>
        <p:nvSpPr>
          <p:cNvPr id="4" name="Slide Number Placeholder 3"/>
          <p:cNvSpPr>
            <a:spLocks noGrp="1"/>
          </p:cNvSpPr>
          <p:nvPr>
            <p:ph type="sldNum" sz="quarter" idx="10"/>
          </p:nvPr>
        </p:nvSpPr>
        <p:spPr/>
        <p:txBody>
          <a:bodyPr/>
          <a:lstStyle/>
          <a:p>
            <a:fld id="{F50B9364-74E3-41E9-9207-CE6F04CB044F}" type="slidenum">
              <a:rPr lang="en-IN" smtClean="0"/>
              <a:pPr/>
              <a:t>96</a:t>
            </a:fld>
            <a:endParaRPr lang="en-IN"/>
          </a:p>
        </p:txBody>
      </p:sp>
    </p:spTree>
    <p:extLst>
      <p:ext uri="{BB962C8B-B14F-4D97-AF65-F5344CB8AC3E}">
        <p14:creationId xmlns:p14="http://schemas.microsoft.com/office/powerpoint/2010/main" val="334922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E9419-C974-4ECC-9900-77E929F4A7AD}" type="datetimeFigureOut">
              <a:rPr lang="en-IN" smtClean="0"/>
              <a:pPr/>
              <a:t>06/05/18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BF7D9F4-D051-489F-AD45-3619BAC98545}"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E9419-C974-4ECC-9900-77E929F4A7AD}" type="datetimeFigureOut">
              <a:rPr lang="en-IN" smtClean="0"/>
              <a:pPr/>
              <a:t>06/05/18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F7D9F4-D051-489F-AD45-3619BAC98545}"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de.flickr.net/2011/10/11/talk-real-time-updates-on-the-cheap-for-fun-and-profit/"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10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dis.io/topics/whos-using-redis"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1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12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12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2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12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2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Archive/redis/releases/tag/win-3.0.504" TargetMode="External"/><Relationship Id="rId2" Type="http://schemas.openxmlformats.org/officeDocument/2006/relationships/hyperlink" Target="https://github.com/MicrosoftArchive/redis/releas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MicrosoftArchive/redis/releases/download/win-3.0.504/Redis-x64-3.0.504.msi" TargetMode="External"/></Relationships>
</file>

<file path=ppt/slides/_rels/slide13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13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s://github.com/xetorthio/jedis" TargetMode="External"/><Relationship Id="rId2" Type="http://schemas.openxmlformats.org/officeDocument/2006/relationships/hyperlink" Target="https://pypi.python.org/pypi/redis" TargetMode="External"/><Relationship Id="rId1" Type="http://schemas.openxmlformats.org/officeDocument/2006/relationships/slideLayout" Target="../slideLayouts/slideLayout2.xml"/><Relationship Id="rId4" Type="http://schemas.openxmlformats.org/officeDocument/2006/relationships/hyperlink" Target="https://redis.io/clients"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s://redis.io/modules" TargetMode="External"/><Relationship Id="rId2" Type="http://schemas.openxmlformats.org/officeDocument/2006/relationships/hyperlink" Target="https://redis.io/documentation" TargetMode="External"/><Relationship Id="rId1" Type="http://schemas.openxmlformats.org/officeDocument/2006/relationships/slideLayout" Target="../slideLayouts/slideLayout2.xml"/><Relationship Id="rId4" Type="http://schemas.openxmlformats.org/officeDocument/2006/relationships/hyperlink" Target="https://www.tutorialspoint.com/redis/index.htm"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Archive/redis/releases/download/win-3.0.504/Redis-x64-3.0.504.ms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redis.io/downloa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redisdesktop.com/downloa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blog.getspool.com/2011/11/29/fast-easy-realtime-metrics-using-redis-bitmap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9.xml.rels><?xml version="1.0" encoding="UTF-8" standalone="yes"?>
<Relationships xmlns="http://schemas.openxmlformats.org/package/2006/relationships"><Relationship Id="rId2" Type="http://schemas.openxmlformats.org/officeDocument/2006/relationships/hyperlink" Target="https://meta.stackexchange.com/questions/69164/does-stack-exchange-use-caching-and-if-so-how/69172"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ocuments\MS in CS\Sem 1\Algorithm Design And Analysis\What-s-Coming-in-Redis-3-2-484807-2.jpg"/>
          <p:cNvPicPr>
            <a:picLocks noChangeAspect="1" noChangeArrowheads="1"/>
          </p:cNvPicPr>
          <p:nvPr/>
        </p:nvPicPr>
        <p:blipFill>
          <a:blip r:embed="rId2" cstate="print"/>
          <a:srcRect/>
          <a:stretch>
            <a:fillRect/>
          </a:stretch>
        </p:blipFill>
        <p:spPr bwMode="auto">
          <a:xfrm>
            <a:off x="1187624" y="1052736"/>
            <a:ext cx="6667500" cy="3810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58D8-92CC-D04E-93EA-B8D01AD4C8FD}"/>
              </a:ext>
            </a:extLst>
          </p:cNvPr>
          <p:cNvSpPr>
            <a:spLocks noGrp="1"/>
          </p:cNvSpPr>
          <p:nvPr>
            <p:ph type="title"/>
          </p:nvPr>
        </p:nvSpPr>
        <p:spPr>
          <a:xfrm>
            <a:off x="457200" y="53752"/>
            <a:ext cx="8229600" cy="1143000"/>
          </a:xfrm>
        </p:spPr>
        <p:txBody>
          <a:bodyPr/>
          <a:lstStyle/>
          <a:p>
            <a:r>
              <a:rPr lang="en-US" b="1" dirty="0" err="1">
                <a:latin typeface="Times" pitchFamily="2" charset="0"/>
              </a:rPr>
              <a:t>Redis</a:t>
            </a:r>
            <a:r>
              <a:rPr lang="en-US" b="1" dirty="0">
                <a:latin typeface="Times" pitchFamily="2" charset="0"/>
              </a:rPr>
              <a:t> at Flickr</a:t>
            </a:r>
          </a:p>
        </p:txBody>
      </p:sp>
      <p:sp>
        <p:nvSpPr>
          <p:cNvPr id="3" name="Content Placeholder 2">
            <a:extLst>
              <a:ext uri="{FF2B5EF4-FFF2-40B4-BE49-F238E27FC236}">
                <a16:creationId xmlns:a16="http://schemas.microsoft.com/office/drawing/2014/main" id="{B1A8682B-FBD3-5B4D-B1C1-DB8903032271}"/>
              </a:ext>
            </a:extLst>
          </p:cNvPr>
          <p:cNvSpPr>
            <a:spLocks noGrp="1"/>
          </p:cNvSpPr>
          <p:nvPr>
            <p:ph idx="1"/>
          </p:nvPr>
        </p:nvSpPr>
        <p:spPr>
          <a:xfrm>
            <a:off x="457200" y="980728"/>
            <a:ext cx="8229600" cy="4929411"/>
          </a:xfrm>
        </p:spPr>
        <p:txBody>
          <a:bodyPr>
            <a:noAutofit/>
          </a:bodyPr>
          <a:lstStyle/>
          <a:p>
            <a:r>
              <a:rPr lang="en-US" sz="2400" dirty="0">
                <a:latin typeface="Times" pitchFamily="2" charset="0"/>
              </a:rPr>
              <a:t>Currently events are happening all over Flickr, uploads and updates (around 100/s depending on the time of day), all of them being inserting tasks, and the task system grabbing each event and adding it to a queue, in the form of a </a:t>
            </a:r>
            <a:r>
              <a:rPr lang="en-US" sz="2400" dirty="0" err="1">
                <a:latin typeface="Times" pitchFamily="2" charset="0"/>
              </a:rPr>
              <a:t>Redis</a:t>
            </a:r>
            <a:r>
              <a:rPr lang="en-US" sz="2400" dirty="0">
                <a:latin typeface="Times" pitchFamily="2" charset="0"/>
              </a:rPr>
              <a:t> list.</a:t>
            </a:r>
          </a:p>
          <a:p>
            <a:pPr marL="0" indent="0">
              <a:buNone/>
            </a:pPr>
            <a:endParaRPr lang="en-US" sz="2400" dirty="0">
              <a:latin typeface="Times" pitchFamily="2" charset="0"/>
            </a:endParaRPr>
          </a:p>
          <a:p>
            <a:r>
              <a:rPr lang="en-US" sz="2400" dirty="0" err="1">
                <a:latin typeface="Times" pitchFamily="2" charset="0"/>
              </a:rPr>
              <a:t>Redis</a:t>
            </a:r>
            <a:r>
              <a:rPr lang="en-US" sz="2400" dirty="0">
                <a:latin typeface="Times" pitchFamily="2" charset="0"/>
              </a:rPr>
              <a:t> sets are used to manage the updates and figure out  mapping of users (the contacts who upload photos) to endpoints (i.e. subscribers).</a:t>
            </a:r>
          </a:p>
          <a:p>
            <a:pPr marL="0" indent="0">
              <a:buNone/>
            </a:pPr>
            <a:endParaRPr lang="en-US" sz="2400" dirty="0">
              <a:latin typeface="Times" pitchFamily="2" charset="0"/>
            </a:endParaRPr>
          </a:p>
          <a:p>
            <a:pPr fontAlgn="base"/>
            <a:r>
              <a:rPr lang="en-US" sz="2400" dirty="0">
                <a:latin typeface="Times" pitchFamily="2" charset="0"/>
              </a:rPr>
              <a:t>Go to this </a:t>
            </a:r>
            <a:r>
              <a:rPr lang="en-US" sz="2400" dirty="0">
                <a:latin typeface="Times" pitchFamily="2" charset="0"/>
                <a:hlinkClick r:id="rId2"/>
              </a:rPr>
              <a:t>link</a:t>
            </a:r>
            <a:r>
              <a:rPr lang="en-US" sz="2400" dirty="0">
                <a:latin typeface="Times" pitchFamily="2" charset="0"/>
              </a:rPr>
              <a:t> for more details</a:t>
            </a:r>
          </a:p>
          <a:p>
            <a:pPr marL="0" indent="0" fontAlgn="base">
              <a:buNone/>
            </a:pPr>
            <a:endParaRPr lang="en-US" sz="2400" dirty="0">
              <a:latin typeface="Times" pitchFamily="2" charset="0"/>
            </a:endParaRPr>
          </a:p>
          <a:p>
            <a:endParaRPr lang="en-US" sz="2400" dirty="0">
              <a:latin typeface="Times" pitchFamily="2" charset="0"/>
            </a:endParaRPr>
          </a:p>
        </p:txBody>
      </p:sp>
    </p:spTree>
    <p:extLst>
      <p:ext uri="{BB962C8B-B14F-4D97-AF65-F5344CB8AC3E}">
        <p14:creationId xmlns:p14="http://schemas.microsoft.com/office/powerpoint/2010/main" val="15320136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pitchFamily="2" charset="0"/>
              </a:rPr>
              <a:t>Redis</a:t>
            </a:r>
            <a:r>
              <a:rPr lang="en-IN" b="1" dirty="0">
                <a:latin typeface="Times" pitchFamily="2" charset="0"/>
              </a:rPr>
              <a:t> Pub/Sub Example</a:t>
            </a:r>
          </a:p>
        </p:txBody>
      </p:sp>
      <p:sp>
        <p:nvSpPr>
          <p:cNvPr id="3" name="Content Placeholder 2"/>
          <p:cNvSpPr>
            <a:spLocks noGrp="1"/>
          </p:cNvSpPr>
          <p:nvPr>
            <p:ph idx="1"/>
          </p:nvPr>
        </p:nvSpPr>
        <p:spPr>
          <a:xfrm>
            <a:off x="457200" y="1340768"/>
            <a:ext cx="8229600" cy="5040560"/>
          </a:xfrm>
        </p:spPr>
        <p:txBody>
          <a:bodyPr>
            <a:normAutofit lnSpcReduction="10000"/>
          </a:bodyPr>
          <a:lstStyle/>
          <a:p>
            <a:pPr>
              <a:buNone/>
            </a:pPr>
            <a:endParaRPr lang="en-IN" dirty="0">
              <a:latin typeface="Times" pitchFamily="2" charset="0"/>
            </a:endParaRPr>
          </a:p>
          <a:p>
            <a:endParaRPr lang="en-IN" dirty="0">
              <a:latin typeface="Times" pitchFamily="2" charset="0"/>
            </a:endParaRPr>
          </a:p>
          <a:p>
            <a:endParaRPr lang="en-IN" dirty="0">
              <a:latin typeface="Times" pitchFamily="2" charset="0"/>
            </a:endParaRPr>
          </a:p>
          <a:p>
            <a:endParaRPr lang="en-IN" dirty="0">
              <a:latin typeface="Times" pitchFamily="2" charset="0"/>
            </a:endParaRPr>
          </a:p>
          <a:p>
            <a:r>
              <a:rPr lang="en-IN" sz="2400" dirty="0">
                <a:latin typeface="Times" pitchFamily="2" charset="0"/>
              </a:rPr>
              <a:t>In this example the client in the left snapshot subscribes to </a:t>
            </a:r>
            <a:r>
              <a:rPr lang="en-IN" sz="2400" b="1" dirty="0">
                <a:latin typeface="Times" pitchFamily="2" charset="0"/>
              </a:rPr>
              <a:t>“News” </a:t>
            </a:r>
            <a:r>
              <a:rPr lang="en-IN" sz="2400" dirty="0">
                <a:latin typeface="Times" pitchFamily="2" charset="0"/>
              </a:rPr>
              <a:t>channel  using  </a:t>
            </a:r>
            <a:r>
              <a:rPr lang="en-IN" sz="2400" b="1" dirty="0">
                <a:latin typeface="Times" pitchFamily="2" charset="0"/>
              </a:rPr>
              <a:t>subscribe</a:t>
            </a:r>
            <a:r>
              <a:rPr lang="en-IN" sz="2400" dirty="0">
                <a:latin typeface="Times" pitchFamily="2" charset="0"/>
              </a:rPr>
              <a:t> command.</a:t>
            </a:r>
          </a:p>
          <a:p>
            <a:r>
              <a:rPr lang="en-IN" sz="2400" dirty="0">
                <a:latin typeface="Times" pitchFamily="2" charset="0"/>
              </a:rPr>
              <a:t>The two clients in the right snapshot publish messages to </a:t>
            </a:r>
            <a:r>
              <a:rPr lang="en-IN" sz="2400" b="1" dirty="0">
                <a:latin typeface="Times" pitchFamily="2" charset="0"/>
              </a:rPr>
              <a:t>“News” </a:t>
            </a:r>
            <a:r>
              <a:rPr lang="en-IN" sz="2400" dirty="0">
                <a:latin typeface="Times" pitchFamily="2" charset="0"/>
              </a:rPr>
              <a:t>channel  using  </a:t>
            </a:r>
            <a:r>
              <a:rPr lang="en-IN" sz="2400" b="1" dirty="0">
                <a:latin typeface="Times" pitchFamily="2" charset="0"/>
              </a:rPr>
              <a:t>publish</a:t>
            </a:r>
            <a:r>
              <a:rPr lang="en-IN" sz="2400" dirty="0">
                <a:latin typeface="Times" pitchFamily="2" charset="0"/>
              </a:rPr>
              <a:t>  command which is pushed by </a:t>
            </a:r>
            <a:r>
              <a:rPr lang="en-IN" sz="2400" dirty="0" err="1">
                <a:latin typeface="Times" pitchFamily="2" charset="0"/>
              </a:rPr>
              <a:t>Redis</a:t>
            </a:r>
            <a:r>
              <a:rPr lang="en-IN" sz="2400" dirty="0">
                <a:latin typeface="Times" pitchFamily="2" charset="0"/>
              </a:rPr>
              <a:t> to all subscribed clients.</a:t>
            </a:r>
          </a:p>
          <a:p>
            <a:r>
              <a:rPr lang="en-IN" sz="2400" dirty="0" err="1">
                <a:latin typeface="Times" pitchFamily="2" charset="0"/>
              </a:rPr>
              <a:t>Redis</a:t>
            </a:r>
            <a:r>
              <a:rPr lang="en-IN" sz="2400" dirty="0">
                <a:latin typeface="Times" pitchFamily="2" charset="0"/>
              </a:rPr>
              <a:t>-cli will not accept any commands once in subscribed mode except quitting the mode with Ctrl-C.</a:t>
            </a:r>
            <a:endParaRPr lang="en-IN" sz="2400" b="1" dirty="0">
              <a:latin typeface="Times" pitchFamily="2" charset="0"/>
            </a:endParaRPr>
          </a:p>
        </p:txBody>
      </p:sp>
      <p:pic>
        <p:nvPicPr>
          <p:cNvPr id="71685" name="Picture 5"/>
          <p:cNvPicPr>
            <a:picLocks noChangeAspect="1" noChangeArrowheads="1"/>
          </p:cNvPicPr>
          <p:nvPr/>
        </p:nvPicPr>
        <p:blipFill>
          <a:blip r:embed="rId2" cstate="print"/>
          <a:srcRect/>
          <a:stretch>
            <a:fillRect/>
          </a:stretch>
        </p:blipFill>
        <p:spPr bwMode="auto">
          <a:xfrm>
            <a:off x="539552" y="1340768"/>
            <a:ext cx="3960440" cy="2088232"/>
          </a:xfrm>
          <a:prstGeom prst="rect">
            <a:avLst/>
          </a:prstGeom>
          <a:noFill/>
          <a:ln w="9525">
            <a:noFill/>
            <a:miter lim="800000"/>
            <a:headEnd/>
            <a:tailEnd/>
          </a:ln>
        </p:spPr>
      </p:pic>
      <p:pic>
        <p:nvPicPr>
          <p:cNvPr id="71686" name="Picture 6"/>
          <p:cNvPicPr>
            <a:picLocks noChangeAspect="1" noChangeArrowheads="1"/>
          </p:cNvPicPr>
          <p:nvPr/>
        </p:nvPicPr>
        <p:blipFill>
          <a:blip r:embed="rId3" cstate="print"/>
          <a:srcRect/>
          <a:stretch>
            <a:fillRect/>
          </a:stretch>
        </p:blipFill>
        <p:spPr bwMode="auto">
          <a:xfrm>
            <a:off x="4572000" y="1628800"/>
            <a:ext cx="4176464" cy="792088"/>
          </a:xfrm>
          <a:prstGeom prst="rect">
            <a:avLst/>
          </a:prstGeom>
          <a:noFill/>
          <a:ln w="9525">
            <a:noFill/>
            <a:miter lim="800000"/>
            <a:headEnd/>
            <a:tailEnd/>
          </a:ln>
        </p:spPr>
      </p:pic>
      <p:pic>
        <p:nvPicPr>
          <p:cNvPr id="71687" name="Picture 7"/>
          <p:cNvPicPr>
            <a:picLocks noChangeAspect="1" noChangeArrowheads="1"/>
          </p:cNvPicPr>
          <p:nvPr/>
        </p:nvPicPr>
        <p:blipFill>
          <a:blip r:embed="rId4" cstate="print"/>
          <a:srcRect/>
          <a:stretch>
            <a:fillRect/>
          </a:stretch>
        </p:blipFill>
        <p:spPr bwMode="auto">
          <a:xfrm>
            <a:off x="4499992" y="2636912"/>
            <a:ext cx="4248472" cy="576064"/>
          </a:xfrm>
          <a:prstGeom prst="rect">
            <a:avLst/>
          </a:prstGeom>
          <a:noFill/>
          <a:ln w="9525">
            <a:noFill/>
            <a:miter lim="800000"/>
            <a:headEnd/>
            <a:tailEnd/>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Pub/Sub Commands</a:t>
            </a:r>
          </a:p>
        </p:txBody>
      </p:sp>
      <p:sp>
        <p:nvSpPr>
          <p:cNvPr id="3" name="Content Placeholder 2"/>
          <p:cNvSpPr>
            <a:spLocks noGrp="1"/>
          </p:cNvSpPr>
          <p:nvPr>
            <p:ph idx="1"/>
          </p:nvPr>
        </p:nvSpPr>
        <p:spPr>
          <a:xfrm>
            <a:off x="467544" y="1052736"/>
            <a:ext cx="8229600" cy="4525963"/>
          </a:xfrm>
        </p:spPr>
        <p:txBody>
          <a:bodyPr>
            <a:normAutofit lnSpcReduction="10000"/>
          </a:bodyPr>
          <a:lstStyle/>
          <a:p>
            <a:r>
              <a:rPr lang="en-IN" sz="2400" b="1" dirty="0">
                <a:latin typeface="Times" pitchFamily="2" charset="0"/>
              </a:rPr>
              <a:t>SUBSCRIBE : </a:t>
            </a:r>
            <a:r>
              <a:rPr lang="en-IN" sz="2400" dirty="0">
                <a:latin typeface="Times" pitchFamily="2" charset="0"/>
              </a:rPr>
              <a:t>Listens for messages  published to given channels.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SUBSCRIBE</a:t>
            </a:r>
            <a:r>
              <a:rPr lang="en-IN" sz="2400" dirty="0">
                <a:latin typeface="Times" pitchFamily="2" charset="0"/>
              </a:rPr>
              <a:t>  channel1 [channel2] [channel3]</a:t>
            </a:r>
          </a:p>
          <a:p>
            <a:pPr>
              <a:buNone/>
            </a:pPr>
            <a:r>
              <a:rPr lang="en-IN" sz="2400" dirty="0">
                <a:latin typeface="Times" pitchFamily="2" charset="0"/>
              </a:rPr>
              <a:t>     E.g.</a:t>
            </a:r>
          </a:p>
          <a:p>
            <a:pPr>
              <a:buNone/>
            </a:pPr>
            <a:endParaRPr lang="en-IN" sz="2400" dirty="0">
              <a:latin typeface="Times" pitchFamily="2" charset="0"/>
            </a:endParaRPr>
          </a:p>
          <a:p>
            <a:pPr>
              <a:buNone/>
            </a:pPr>
            <a:endParaRPr lang="en-IN" sz="2400" dirty="0">
              <a:latin typeface="Times" pitchFamily="2" charset="0"/>
            </a:endParaRP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PUBLISH: </a:t>
            </a:r>
            <a:r>
              <a:rPr lang="en-IN" sz="2400" dirty="0">
                <a:latin typeface="Times" pitchFamily="2" charset="0"/>
              </a:rPr>
              <a:t>Publishes a message to the channel .</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PUBLISH  </a:t>
            </a:r>
            <a:r>
              <a:rPr lang="en-IN" sz="2400" dirty="0">
                <a:latin typeface="Times" pitchFamily="2" charset="0"/>
              </a:rPr>
              <a:t>channel  message</a:t>
            </a:r>
          </a:p>
          <a:p>
            <a:pPr>
              <a:buNone/>
            </a:pPr>
            <a:r>
              <a:rPr lang="en-IN" sz="2400" dirty="0">
                <a:latin typeface="Times" pitchFamily="2" charset="0"/>
              </a:rPr>
              <a:t>      E.g.</a:t>
            </a:r>
          </a:p>
        </p:txBody>
      </p:sp>
      <p:pic>
        <p:nvPicPr>
          <p:cNvPr id="72706" name="Picture 2"/>
          <p:cNvPicPr>
            <a:picLocks noChangeAspect="1" noChangeArrowheads="1"/>
          </p:cNvPicPr>
          <p:nvPr/>
        </p:nvPicPr>
        <p:blipFill>
          <a:blip r:embed="rId2" cstate="print"/>
          <a:srcRect/>
          <a:stretch>
            <a:fillRect/>
          </a:stretch>
        </p:blipFill>
        <p:spPr bwMode="auto">
          <a:xfrm>
            <a:off x="1547664" y="2276872"/>
            <a:ext cx="3888432" cy="1728192"/>
          </a:xfrm>
          <a:prstGeom prst="rect">
            <a:avLst/>
          </a:prstGeom>
          <a:noFill/>
          <a:ln w="9525">
            <a:noFill/>
            <a:miter lim="800000"/>
            <a:headEnd/>
            <a:tailEnd/>
          </a:ln>
        </p:spPr>
      </p:pic>
      <p:pic>
        <p:nvPicPr>
          <p:cNvPr id="72707" name="Picture 3"/>
          <p:cNvPicPr>
            <a:picLocks noChangeAspect="1" noChangeArrowheads="1"/>
          </p:cNvPicPr>
          <p:nvPr/>
        </p:nvPicPr>
        <p:blipFill>
          <a:blip r:embed="rId3" cstate="print"/>
          <a:srcRect/>
          <a:stretch>
            <a:fillRect/>
          </a:stretch>
        </p:blipFill>
        <p:spPr bwMode="auto">
          <a:xfrm>
            <a:off x="1547664" y="5013176"/>
            <a:ext cx="3960440" cy="72008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67544" y="1268760"/>
            <a:ext cx="8229600" cy="4525963"/>
          </a:xfrm>
        </p:spPr>
        <p:txBody>
          <a:bodyPr>
            <a:normAutofit/>
          </a:bodyPr>
          <a:lstStyle/>
          <a:p>
            <a:r>
              <a:rPr lang="en-IN" sz="2400" b="1" dirty="0">
                <a:latin typeface="Times" pitchFamily="2" charset="0"/>
              </a:rPr>
              <a:t>PSUBSCRIBE : </a:t>
            </a:r>
            <a:r>
              <a:rPr lang="en-IN" sz="2400" dirty="0">
                <a:latin typeface="Times" pitchFamily="2" charset="0"/>
              </a:rPr>
              <a:t>Subscribes to the channels matching the given patterns.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PSUBSCRIBE  pattern1  [pattern2] </a:t>
            </a:r>
            <a:endParaRPr lang="en-IN" sz="2400" dirty="0">
              <a:latin typeface="Times" pitchFamily="2" charset="0"/>
            </a:endParaRPr>
          </a:p>
          <a:p>
            <a:r>
              <a:rPr lang="en-IN" sz="2400" dirty="0">
                <a:latin typeface="Times" pitchFamily="2" charset="0"/>
              </a:rPr>
              <a:t>E.g. In this we subscribe to all channels *News  pattern.</a:t>
            </a:r>
          </a:p>
        </p:txBody>
      </p:sp>
      <p:pic>
        <p:nvPicPr>
          <p:cNvPr id="74754" name="Picture 2"/>
          <p:cNvPicPr>
            <a:picLocks noChangeAspect="1" noChangeArrowheads="1"/>
          </p:cNvPicPr>
          <p:nvPr/>
        </p:nvPicPr>
        <p:blipFill>
          <a:blip r:embed="rId2" cstate="print"/>
          <a:srcRect/>
          <a:stretch>
            <a:fillRect/>
          </a:stretch>
        </p:blipFill>
        <p:spPr bwMode="auto">
          <a:xfrm>
            <a:off x="1547664" y="3356992"/>
            <a:ext cx="4464496" cy="2000423"/>
          </a:xfrm>
          <a:prstGeom prst="rect">
            <a:avLst/>
          </a:prstGeom>
          <a:noFill/>
          <a:ln w="9525">
            <a:noFill/>
            <a:miter lim="800000"/>
            <a:headEnd/>
            <a:tailEnd/>
          </a:ln>
        </p:spPr>
      </p:pic>
      <p:pic>
        <p:nvPicPr>
          <p:cNvPr id="74755" name="Picture 3"/>
          <p:cNvPicPr>
            <a:picLocks noChangeAspect="1" noChangeArrowheads="1"/>
          </p:cNvPicPr>
          <p:nvPr/>
        </p:nvPicPr>
        <p:blipFill>
          <a:blip r:embed="rId3" cstate="print"/>
          <a:srcRect/>
          <a:stretch>
            <a:fillRect/>
          </a:stretch>
        </p:blipFill>
        <p:spPr bwMode="auto">
          <a:xfrm>
            <a:off x="1547664" y="5589240"/>
            <a:ext cx="4752528" cy="711324"/>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r>
              <a:rPr lang="en-IN" sz="2400" b="1" dirty="0">
                <a:latin typeface="Times" pitchFamily="2" charset="0"/>
              </a:rPr>
              <a:t>UNSUBSCRIBE: </a:t>
            </a:r>
            <a:r>
              <a:rPr lang="en-IN" sz="2400" dirty="0">
                <a:latin typeface="Times" pitchFamily="2" charset="0"/>
              </a:rPr>
              <a:t>Unsubscribes the client from the given channels, or </a:t>
            </a:r>
            <a:r>
              <a:rPr lang="en-IN" sz="2400" b="1" dirty="0">
                <a:solidFill>
                  <a:srgbClr val="FF0000"/>
                </a:solidFill>
                <a:latin typeface="Times" pitchFamily="2" charset="0"/>
              </a:rPr>
              <a:t>from all of them if none is given</a:t>
            </a:r>
            <a:r>
              <a:rPr lang="en-IN" sz="2400" dirty="0">
                <a:latin typeface="Times" pitchFamily="2" charset="0"/>
              </a:rPr>
              <a: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UNSUBSCRIBE   [channel1] [channel2] [channel3]</a:t>
            </a:r>
          </a:p>
          <a:p>
            <a:pPr>
              <a:buNone/>
            </a:pPr>
            <a:endParaRPr lang="en-IN" sz="2400" dirty="0">
              <a:latin typeface="Times" pitchFamily="2" charset="0"/>
            </a:endParaRPr>
          </a:p>
          <a:p>
            <a:r>
              <a:rPr lang="en-IN" sz="2400" b="1" dirty="0">
                <a:latin typeface="Times" pitchFamily="2" charset="0"/>
              </a:rPr>
              <a:t>PUNSUBSCRIBE: </a:t>
            </a:r>
            <a:r>
              <a:rPr lang="en-IN" sz="2400" dirty="0">
                <a:latin typeface="Times" pitchFamily="2" charset="0"/>
              </a:rPr>
              <a:t>Unsubscribes the client from the channels matching given patterns .</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PUNSUBSCRIBE  </a:t>
            </a:r>
            <a:r>
              <a:rPr lang="en-IN" sz="2400" dirty="0">
                <a:latin typeface="Times" pitchFamily="2" charset="0"/>
              </a:rPr>
              <a:t>pattern1  [pattern2]</a:t>
            </a:r>
          </a:p>
          <a:p>
            <a:endParaRPr lang="en-IN" sz="2400" dirty="0">
              <a:latin typeface="Times" pitchFamily="2" charset="0"/>
            </a:endParaRPr>
          </a:p>
          <a:p>
            <a:r>
              <a:rPr lang="en-IN" sz="2400" dirty="0">
                <a:latin typeface="Times" pitchFamily="2" charset="0"/>
              </a:rPr>
              <a:t>In </a:t>
            </a:r>
            <a:r>
              <a:rPr lang="en-US" altLang="zh-CN" sz="2400" dirty="0">
                <a:latin typeface="Times" pitchFamily="2" charset="0"/>
              </a:rPr>
              <a:t>R</a:t>
            </a:r>
            <a:r>
              <a:rPr lang="en-IN" sz="2400" dirty="0" err="1">
                <a:latin typeface="Times" pitchFamily="2" charset="0"/>
              </a:rPr>
              <a:t>edis</a:t>
            </a:r>
            <a:r>
              <a:rPr lang="en-IN" sz="2400" dirty="0">
                <a:latin typeface="Times" pitchFamily="2" charset="0"/>
              </a:rPr>
              <a:t> while working on command line  the client in Subscriber state does not accept any commands thus on pressing Ctrl-C it  unsubscribes all channels automatically.</a:t>
            </a:r>
          </a:p>
          <a:p>
            <a:pPr>
              <a:buNone/>
            </a:pPr>
            <a:endParaRPr lang="en-IN" sz="2400" dirty="0">
              <a:latin typeface="Times" pitchFamily="2" charset="0"/>
            </a:endParaRPr>
          </a:p>
          <a:p>
            <a:r>
              <a:rPr lang="en-IN" sz="2400" dirty="0">
                <a:latin typeface="Times" pitchFamily="2" charset="0"/>
              </a:rPr>
              <a:t>But you can use the </a:t>
            </a:r>
            <a:r>
              <a:rPr lang="en-IN" sz="2400" b="1" dirty="0" err="1">
                <a:latin typeface="Times" pitchFamily="2" charset="0"/>
              </a:rPr>
              <a:t>punsubscribe</a:t>
            </a:r>
            <a:r>
              <a:rPr lang="en-IN" sz="2400" b="1" dirty="0">
                <a:latin typeface="Times" pitchFamily="2" charset="0"/>
              </a:rPr>
              <a:t>/unsubscribe</a:t>
            </a:r>
            <a:r>
              <a:rPr lang="en-IN" sz="2400" dirty="0">
                <a:latin typeface="Times" pitchFamily="2" charset="0"/>
              </a:rPr>
              <a:t> command while  using </a:t>
            </a:r>
            <a:r>
              <a:rPr lang="en-IN" sz="2400" dirty="0" err="1">
                <a:latin typeface="Times" pitchFamily="2" charset="0"/>
              </a:rPr>
              <a:t>Redis</a:t>
            </a:r>
            <a:r>
              <a:rPr lang="en-IN" sz="2400" dirty="0">
                <a:latin typeface="Times" pitchFamily="2" charset="0"/>
              </a:rPr>
              <a:t> pub/sub in your application code in any language E.g. Python</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lstStyle/>
          <a:p>
            <a:r>
              <a:rPr lang="en-IN" b="1" dirty="0" err="1">
                <a:latin typeface="Times" pitchFamily="2" charset="0"/>
              </a:rPr>
              <a:t>Redis</a:t>
            </a:r>
            <a:r>
              <a:rPr lang="en-IN" b="1" dirty="0">
                <a:latin typeface="Times" pitchFamily="2" charset="0"/>
              </a:rPr>
              <a:t> Transactions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 Transactions in </a:t>
            </a:r>
            <a:r>
              <a:rPr lang="en-IN" b="1" dirty="0" err="1">
                <a:latin typeface="Times" pitchFamily="2" charset="0"/>
              </a:rPr>
              <a:t>Redis</a:t>
            </a:r>
            <a:endParaRPr lang="en-IN" b="1" dirty="0">
              <a:latin typeface="Times" pitchFamily="2" charset="0"/>
            </a:endParaRPr>
          </a:p>
        </p:txBody>
      </p:sp>
      <p:sp>
        <p:nvSpPr>
          <p:cNvPr id="3" name="Content Placeholder 2"/>
          <p:cNvSpPr>
            <a:spLocks noGrp="1"/>
          </p:cNvSpPr>
          <p:nvPr>
            <p:ph idx="1"/>
          </p:nvPr>
        </p:nvSpPr>
        <p:spPr/>
        <p:txBody>
          <a:bodyPr>
            <a:normAutofit lnSpcReduction="10000"/>
          </a:bodyPr>
          <a:lstStyle/>
          <a:p>
            <a:r>
              <a:rPr lang="en-IN" sz="2400" dirty="0" err="1">
                <a:latin typeface="Times" pitchFamily="2" charset="0"/>
              </a:rPr>
              <a:t>Redis</a:t>
            </a:r>
            <a:r>
              <a:rPr lang="en-IN" sz="2400" dirty="0">
                <a:latin typeface="Times" pitchFamily="2" charset="0"/>
              </a:rPr>
              <a:t> transactions allow execution of a </a:t>
            </a:r>
            <a:r>
              <a:rPr lang="en-IN" sz="2400" b="1" dirty="0">
                <a:latin typeface="Times" pitchFamily="2" charset="0"/>
              </a:rPr>
              <a:t>group of commands </a:t>
            </a:r>
            <a:r>
              <a:rPr lang="en-IN" sz="2400" dirty="0">
                <a:latin typeface="Times" pitchFamily="2" charset="0"/>
              </a:rPr>
              <a:t>in a single step.</a:t>
            </a:r>
          </a:p>
          <a:p>
            <a:pPr>
              <a:buNone/>
            </a:pPr>
            <a:endParaRPr lang="en-IN" sz="2400" dirty="0">
              <a:latin typeface="Times" pitchFamily="2" charset="0"/>
            </a:endParaRPr>
          </a:p>
          <a:p>
            <a:r>
              <a:rPr lang="en-IN" sz="2400" dirty="0">
                <a:latin typeface="Times" pitchFamily="2" charset="0"/>
              </a:rPr>
              <a:t>All the commands in a transaction are </a:t>
            </a:r>
            <a:r>
              <a:rPr lang="en-IN" sz="2400" b="1" dirty="0">
                <a:latin typeface="Times" pitchFamily="2" charset="0"/>
              </a:rPr>
              <a:t>serialized</a:t>
            </a:r>
            <a:r>
              <a:rPr lang="en-IN" sz="2400" dirty="0">
                <a:latin typeface="Times" pitchFamily="2" charset="0"/>
              </a:rPr>
              <a:t> and executed </a:t>
            </a:r>
            <a:r>
              <a:rPr lang="en-IN" sz="2400" b="1" dirty="0">
                <a:latin typeface="Times" pitchFamily="2" charset="0"/>
              </a:rPr>
              <a:t>sequentially</a:t>
            </a:r>
            <a:r>
              <a:rPr lang="en-IN" sz="2400" dirty="0">
                <a:latin typeface="Times" pitchFamily="2" charset="0"/>
              </a:rPr>
              <a:t>.</a:t>
            </a:r>
          </a:p>
          <a:p>
            <a:pPr>
              <a:buNone/>
            </a:pPr>
            <a:endParaRPr lang="en-IN" sz="2400" dirty="0">
              <a:latin typeface="Times" pitchFamily="2" charset="0"/>
            </a:endParaRPr>
          </a:p>
          <a:p>
            <a:r>
              <a:rPr lang="en-IN" sz="2400" dirty="0">
                <a:latin typeface="Times" pitchFamily="2" charset="0"/>
              </a:rPr>
              <a:t> It can never happen that a request issued by another client is served in the middle of the execution of a </a:t>
            </a:r>
            <a:r>
              <a:rPr lang="en-IN" sz="2400" dirty="0" err="1">
                <a:latin typeface="Times" pitchFamily="2" charset="0"/>
              </a:rPr>
              <a:t>Redis</a:t>
            </a:r>
            <a:r>
              <a:rPr lang="en-IN" sz="2400" dirty="0">
                <a:latin typeface="Times" pitchFamily="2" charset="0"/>
              </a:rPr>
              <a:t> transaction. </a:t>
            </a:r>
          </a:p>
          <a:p>
            <a:pPr>
              <a:buNone/>
            </a:pPr>
            <a:endParaRPr lang="en-IN" sz="2400" dirty="0">
              <a:latin typeface="Times" pitchFamily="2" charset="0"/>
            </a:endParaRPr>
          </a:p>
          <a:p>
            <a:r>
              <a:rPr lang="en-IN" sz="2400" dirty="0">
                <a:latin typeface="Times" pitchFamily="2" charset="0"/>
              </a:rPr>
              <a:t>This guarantees that the commands are executed as a </a:t>
            </a:r>
            <a:r>
              <a:rPr lang="en-IN" sz="2400" b="1" dirty="0">
                <a:latin typeface="Times" pitchFamily="2" charset="0"/>
              </a:rPr>
              <a:t>single isolated operation</a:t>
            </a:r>
            <a:r>
              <a:rPr lang="en-IN" sz="2400" dirty="0">
                <a:latin typeface="Times" pitchFamily="2" charset="0"/>
              </a:rPr>
              <a:t>.</a:t>
            </a:r>
          </a:p>
        </p:txBody>
      </p:sp>
      <p:sp>
        <p:nvSpPr>
          <p:cNvPr id="4" name="TextBox 3"/>
          <p:cNvSpPr txBox="1"/>
          <p:nvPr/>
        </p:nvSpPr>
        <p:spPr>
          <a:xfrm>
            <a:off x="4850709" y="6488668"/>
            <a:ext cx="4293291" cy="369332"/>
          </a:xfrm>
          <a:prstGeom prst="rect">
            <a:avLst/>
          </a:prstGeom>
          <a:noFill/>
        </p:spPr>
        <p:txBody>
          <a:bodyPr wrap="none" rtlCol="0">
            <a:spAutoFit/>
          </a:bodyPr>
          <a:lstStyle/>
          <a:p>
            <a:r>
              <a:rPr lang="en-IN" b="1" dirty="0"/>
              <a:t>Source</a:t>
            </a:r>
            <a:r>
              <a:rPr lang="en-IN" dirty="0"/>
              <a:t>: https://redis.io/topics/transactions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Atomicity</a:t>
            </a:r>
          </a:p>
        </p:txBody>
      </p:sp>
      <p:sp>
        <p:nvSpPr>
          <p:cNvPr id="3" name="Content Placeholder 2"/>
          <p:cNvSpPr>
            <a:spLocks noGrp="1"/>
          </p:cNvSpPr>
          <p:nvPr>
            <p:ph idx="1"/>
          </p:nvPr>
        </p:nvSpPr>
        <p:spPr/>
        <p:txBody>
          <a:bodyPr>
            <a:normAutofit/>
          </a:bodyPr>
          <a:lstStyle/>
          <a:p>
            <a:r>
              <a:rPr lang="en-IN" sz="2400" dirty="0">
                <a:latin typeface="Times" pitchFamily="2" charset="0"/>
              </a:rPr>
              <a:t>Either all of the commands or none are processed, so a </a:t>
            </a:r>
            <a:r>
              <a:rPr lang="en-IN" sz="2400" dirty="0" err="1">
                <a:latin typeface="Times" pitchFamily="2" charset="0"/>
              </a:rPr>
              <a:t>Redis</a:t>
            </a:r>
            <a:r>
              <a:rPr lang="en-IN" sz="2400" dirty="0">
                <a:latin typeface="Times" pitchFamily="2" charset="0"/>
              </a:rPr>
              <a:t> transaction is also atomic. </a:t>
            </a:r>
          </a:p>
          <a:p>
            <a:endParaRPr lang="en-IN" sz="2400" dirty="0">
              <a:latin typeface="Times" pitchFamily="2" charset="0"/>
            </a:endParaRPr>
          </a:p>
          <a:p>
            <a:r>
              <a:rPr lang="en-IN" sz="2400" dirty="0">
                <a:latin typeface="Times" pitchFamily="2" charset="0"/>
              </a:rPr>
              <a:t>The </a:t>
            </a:r>
            <a:r>
              <a:rPr lang="en-IN" sz="2400" b="1" dirty="0">
                <a:latin typeface="Times" pitchFamily="2" charset="0"/>
              </a:rPr>
              <a:t>EXEC</a:t>
            </a:r>
            <a:r>
              <a:rPr lang="en-IN" sz="2400" dirty="0">
                <a:latin typeface="Times" pitchFamily="2" charset="0"/>
              </a:rPr>
              <a:t> command triggers the execution of all the commands in the transaction</a:t>
            </a:r>
          </a:p>
          <a:p>
            <a:pPr>
              <a:buNone/>
            </a:pPr>
            <a:endParaRPr lang="en-IN" sz="2400" dirty="0">
              <a:latin typeface="Times" pitchFamily="2" charset="0"/>
            </a:endParaRPr>
          </a:p>
          <a:p>
            <a:r>
              <a:rPr lang="en-IN" sz="2400" dirty="0">
                <a:latin typeface="Times" pitchFamily="2" charset="0"/>
              </a:rPr>
              <a:t>If a client loses the connection to the server in the context of a transaction before calling the </a:t>
            </a:r>
            <a:r>
              <a:rPr lang="en-IN" sz="2400" b="1" dirty="0">
                <a:latin typeface="Times" pitchFamily="2" charset="0"/>
              </a:rPr>
              <a:t>MULTI</a:t>
            </a:r>
            <a:r>
              <a:rPr lang="en-IN" sz="2400" dirty="0">
                <a:latin typeface="Times" pitchFamily="2" charset="0"/>
              </a:rPr>
              <a:t> command</a:t>
            </a:r>
            <a:r>
              <a:rPr lang="en-US" sz="2400" dirty="0">
                <a:latin typeface="Times" pitchFamily="2" charset="0"/>
              </a:rPr>
              <a:t>;</a:t>
            </a:r>
            <a:r>
              <a:rPr lang="en-IN" sz="2400" dirty="0">
                <a:latin typeface="Times" pitchFamily="2" charset="0"/>
              </a:rPr>
              <a:t> none of the operations are performed. Instead if the </a:t>
            </a:r>
            <a:r>
              <a:rPr lang="en-IN" sz="2400" b="1" dirty="0">
                <a:latin typeface="Times" pitchFamily="2" charset="0"/>
              </a:rPr>
              <a:t>EXEC</a:t>
            </a:r>
            <a:r>
              <a:rPr lang="en-IN" sz="2400" dirty="0">
                <a:latin typeface="Times" pitchFamily="2" charset="0"/>
              </a:rPr>
              <a:t> command is called, all the operations are performed.</a:t>
            </a:r>
          </a:p>
        </p:txBody>
      </p:sp>
      <p:sp>
        <p:nvSpPr>
          <p:cNvPr id="4" name="TextBox 3"/>
          <p:cNvSpPr txBox="1"/>
          <p:nvPr/>
        </p:nvSpPr>
        <p:spPr>
          <a:xfrm>
            <a:off x="4850709" y="6488668"/>
            <a:ext cx="4293291" cy="369332"/>
          </a:xfrm>
          <a:prstGeom prst="rect">
            <a:avLst/>
          </a:prstGeom>
          <a:noFill/>
        </p:spPr>
        <p:txBody>
          <a:bodyPr wrap="none" rtlCol="0">
            <a:spAutoFit/>
          </a:bodyPr>
          <a:lstStyle/>
          <a:p>
            <a:r>
              <a:rPr lang="en-IN" b="1" dirty="0"/>
              <a:t>Source</a:t>
            </a:r>
            <a:r>
              <a:rPr lang="en-IN" dirty="0"/>
              <a:t>: https://redis.io/topics/transactions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pitchFamily="2" charset="0"/>
              </a:rPr>
              <a:t>Redis</a:t>
            </a:r>
            <a:r>
              <a:rPr lang="en-IN" b="1" dirty="0">
                <a:latin typeface="Times" pitchFamily="2" charset="0"/>
              </a:rPr>
              <a:t> Transaction Commands </a:t>
            </a:r>
          </a:p>
        </p:txBody>
      </p:sp>
      <p:sp>
        <p:nvSpPr>
          <p:cNvPr id="3" name="Content Placeholder 2"/>
          <p:cNvSpPr>
            <a:spLocks noGrp="1"/>
          </p:cNvSpPr>
          <p:nvPr>
            <p:ph idx="1"/>
          </p:nvPr>
        </p:nvSpPr>
        <p:spPr/>
        <p:txBody>
          <a:bodyPr>
            <a:normAutofit/>
          </a:bodyPr>
          <a:lstStyle/>
          <a:p>
            <a:r>
              <a:rPr lang="en-IN" sz="2400" b="1" dirty="0">
                <a:latin typeface="Times" pitchFamily="2" charset="0"/>
              </a:rPr>
              <a:t>MULTI:</a:t>
            </a:r>
            <a:r>
              <a:rPr lang="en-IN" sz="2400" dirty="0">
                <a:latin typeface="Times" pitchFamily="2" charset="0"/>
              </a:rPr>
              <a:t> It marks the start of a transaction block.</a:t>
            </a:r>
          </a:p>
          <a:p>
            <a:pPr>
              <a:buNone/>
            </a:pPr>
            <a:r>
              <a:rPr lang="en-IN" sz="2400" b="1" dirty="0">
                <a:latin typeface="Times" pitchFamily="2" charset="0"/>
              </a:rPr>
              <a:t>     </a:t>
            </a:r>
            <a:r>
              <a:rPr lang="en-IN" sz="2400" dirty="0">
                <a:latin typeface="Times" pitchFamily="2" charset="0"/>
              </a:rPr>
              <a:t>E.g. </a:t>
            </a:r>
          </a:p>
          <a:p>
            <a:pPr>
              <a:buNone/>
            </a:pPr>
            <a:endParaRPr lang="en-IN" sz="2400" b="1" dirty="0">
              <a:latin typeface="Times" pitchFamily="2" charset="0"/>
            </a:endParaRPr>
          </a:p>
          <a:p>
            <a:pPr>
              <a:buNone/>
            </a:pPr>
            <a:endParaRPr lang="en-IN" sz="2400" b="1" dirty="0">
              <a:latin typeface="Times" pitchFamily="2" charset="0"/>
            </a:endParaRPr>
          </a:p>
          <a:p>
            <a:pPr>
              <a:buNone/>
            </a:pPr>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EXEC: </a:t>
            </a:r>
            <a:r>
              <a:rPr lang="en-IN" sz="2400" dirty="0">
                <a:latin typeface="Times" pitchFamily="2" charset="0"/>
              </a:rPr>
              <a:t>It executes all commands issued after  </a:t>
            </a:r>
            <a:r>
              <a:rPr lang="en-IN" sz="2400" b="1" dirty="0">
                <a:latin typeface="Times" pitchFamily="2" charset="0"/>
              </a:rPr>
              <a:t>MULTI</a:t>
            </a:r>
            <a:r>
              <a:rPr lang="en-IN" sz="2400" dirty="0">
                <a:latin typeface="Times" pitchFamily="2" charset="0"/>
              </a:rPr>
              <a:t>.</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75778" name="Picture 2"/>
          <p:cNvPicPr>
            <a:picLocks noChangeAspect="1" noChangeArrowheads="1"/>
          </p:cNvPicPr>
          <p:nvPr/>
        </p:nvPicPr>
        <p:blipFill>
          <a:blip r:embed="rId2" cstate="print"/>
          <a:srcRect/>
          <a:stretch>
            <a:fillRect/>
          </a:stretch>
        </p:blipFill>
        <p:spPr bwMode="auto">
          <a:xfrm>
            <a:off x="1475656" y="2132856"/>
            <a:ext cx="4752528" cy="1656184"/>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1619672" y="4725144"/>
            <a:ext cx="4680520" cy="1123181"/>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DISCARD: </a:t>
            </a:r>
            <a:r>
              <a:rPr lang="en-IN" sz="2400" dirty="0">
                <a:latin typeface="Times" pitchFamily="2" charset="0"/>
              </a:rPr>
              <a:t>It  flushes the transaction queue and will exit the transaction discarding all commands after  </a:t>
            </a:r>
            <a:r>
              <a:rPr lang="en-IN" sz="2400" b="1" dirty="0">
                <a:latin typeface="Times" pitchFamily="2" charset="0"/>
              </a:rPr>
              <a:t>MULTI.</a:t>
            </a:r>
          </a:p>
          <a:p>
            <a:pPr>
              <a:buNone/>
            </a:pPr>
            <a:r>
              <a:rPr lang="en-IN" sz="2400" b="1" dirty="0">
                <a:latin typeface="Times" pitchFamily="2" charset="0"/>
              </a:rPr>
              <a:t>     </a:t>
            </a:r>
            <a:r>
              <a:rPr lang="en-IN" sz="2400" dirty="0">
                <a:latin typeface="Times" pitchFamily="2" charset="0"/>
              </a:rPr>
              <a:t>E.g.</a:t>
            </a:r>
            <a:endParaRPr lang="en-IN" sz="2400" b="1" dirty="0">
              <a:latin typeface="Times" pitchFamily="2" charset="0"/>
            </a:endParaRPr>
          </a:p>
        </p:txBody>
      </p:sp>
      <p:pic>
        <p:nvPicPr>
          <p:cNvPr id="76802" name="Picture 2"/>
          <p:cNvPicPr>
            <a:picLocks noChangeAspect="1" noChangeArrowheads="1"/>
          </p:cNvPicPr>
          <p:nvPr/>
        </p:nvPicPr>
        <p:blipFill>
          <a:blip r:embed="rId2" cstate="print"/>
          <a:srcRect/>
          <a:stretch>
            <a:fillRect/>
          </a:stretch>
        </p:blipFill>
        <p:spPr bwMode="auto">
          <a:xfrm>
            <a:off x="1619672" y="2636912"/>
            <a:ext cx="6480720" cy="1584175"/>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8229600" cy="1143000"/>
          </a:xfrm>
        </p:spPr>
        <p:txBody>
          <a:bodyPr/>
          <a:lstStyle/>
          <a:p>
            <a:r>
              <a:rPr lang="en-IN" b="1" dirty="0">
                <a:latin typeface="Times" pitchFamily="2" charset="0"/>
              </a:rPr>
              <a:t>Redis Configuration</a:t>
            </a:r>
          </a:p>
        </p:txBody>
      </p:sp>
    </p:spTree>
    <p:extLst>
      <p:ext uri="{BB962C8B-B14F-4D97-AF65-F5344CB8AC3E}">
        <p14:creationId xmlns:p14="http://schemas.microsoft.com/office/powerpoint/2010/main" val="218738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pitchFamily="2" charset="0"/>
              </a:rPr>
              <a:t>Some more Companies using Redis</a:t>
            </a:r>
          </a:p>
        </p:txBody>
      </p:sp>
      <p:sp>
        <p:nvSpPr>
          <p:cNvPr id="3" name="Content Placeholder 2"/>
          <p:cNvSpPr>
            <a:spLocks noGrp="1"/>
          </p:cNvSpPr>
          <p:nvPr>
            <p:ph idx="1"/>
          </p:nvPr>
        </p:nvSpPr>
        <p:spPr/>
        <p:txBody>
          <a:bodyPr>
            <a:normAutofit/>
          </a:bodyPr>
          <a:lstStyle/>
          <a:p>
            <a:r>
              <a:rPr lang="en-IN" sz="2400" dirty="0">
                <a:latin typeface="Times" pitchFamily="2" charset="0"/>
              </a:rPr>
              <a:t>Twitter</a:t>
            </a:r>
          </a:p>
          <a:p>
            <a:r>
              <a:rPr lang="en-IN" sz="2400" dirty="0">
                <a:latin typeface="Times" pitchFamily="2" charset="0"/>
              </a:rPr>
              <a:t>Github</a:t>
            </a:r>
          </a:p>
          <a:p>
            <a:r>
              <a:rPr lang="en-IN" sz="2400" dirty="0">
                <a:latin typeface="Times" pitchFamily="2" charset="0"/>
              </a:rPr>
              <a:t>Snapchat</a:t>
            </a:r>
          </a:p>
          <a:p>
            <a:r>
              <a:rPr lang="en-IN" sz="2400" dirty="0">
                <a:latin typeface="Times" pitchFamily="2" charset="0"/>
              </a:rPr>
              <a:t>Pinterest</a:t>
            </a:r>
          </a:p>
          <a:p>
            <a:r>
              <a:rPr lang="en-IN" sz="2400" dirty="0">
                <a:latin typeface="Times" pitchFamily="2" charset="0"/>
              </a:rPr>
              <a:t>Craigslist</a:t>
            </a:r>
          </a:p>
          <a:p>
            <a:r>
              <a:rPr lang="en-IN" sz="2400" dirty="0">
                <a:latin typeface="Times" pitchFamily="2" charset="0"/>
              </a:rPr>
              <a:t>Airbnb</a:t>
            </a:r>
          </a:p>
          <a:p>
            <a:r>
              <a:rPr lang="en-IN" sz="2400" dirty="0">
                <a:latin typeface="Times" pitchFamily="2" charset="0"/>
              </a:rPr>
              <a:t>For more details go to this </a:t>
            </a:r>
            <a:r>
              <a:rPr lang="en-IN" sz="2400" dirty="0">
                <a:latin typeface="Times" pitchFamily="2" charset="0"/>
                <a:hlinkClick r:id="rId2"/>
              </a:rPr>
              <a:t>link</a:t>
            </a:r>
            <a:r>
              <a:rPr lang="en-IN" sz="2400" dirty="0">
                <a:latin typeface="Times" pitchFamily="2" charset="0"/>
              </a:rPr>
              <a:t>. </a:t>
            </a:r>
          </a:p>
          <a:p>
            <a:endParaRPr lang="en-IN" sz="2400" dirty="0">
              <a:latin typeface="Times" pitchFamily="2" charset="0"/>
            </a:endParaRPr>
          </a:p>
        </p:txBody>
      </p:sp>
      <p:sp>
        <p:nvSpPr>
          <p:cNvPr id="4" name="TextBox 3"/>
          <p:cNvSpPr txBox="1"/>
          <p:nvPr/>
        </p:nvSpPr>
        <p:spPr>
          <a:xfrm>
            <a:off x="4139952" y="6165304"/>
            <a:ext cx="4824536" cy="369332"/>
          </a:xfrm>
          <a:prstGeom prst="rect">
            <a:avLst/>
          </a:prstGeom>
          <a:noFill/>
        </p:spPr>
        <p:txBody>
          <a:bodyPr wrap="square" rtlCol="0">
            <a:spAutoFit/>
          </a:bodyPr>
          <a:lstStyle/>
          <a:p>
            <a:r>
              <a:rPr lang="en-IN" b="1" dirty="0"/>
              <a:t>Source: </a:t>
            </a:r>
            <a:r>
              <a:rPr lang="en-IN" dirty="0"/>
              <a:t>https://redis.io/topics/whos-using-redis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Times" pitchFamily="2" charset="0"/>
              </a:rPr>
              <a:t>Configuration in Redis</a:t>
            </a:r>
          </a:p>
        </p:txBody>
      </p:sp>
      <p:sp>
        <p:nvSpPr>
          <p:cNvPr id="3" name="Content Placeholder 2"/>
          <p:cNvSpPr>
            <a:spLocks noGrp="1"/>
          </p:cNvSpPr>
          <p:nvPr>
            <p:ph idx="1"/>
          </p:nvPr>
        </p:nvSpPr>
        <p:spPr/>
        <p:txBody>
          <a:bodyPr>
            <a:normAutofit/>
          </a:bodyPr>
          <a:lstStyle/>
          <a:p>
            <a:r>
              <a:rPr lang="en-IN" sz="2400" dirty="0">
                <a:latin typeface="Times" pitchFamily="2" charset="0"/>
              </a:rPr>
              <a:t>Redis.conf is the Redis configuration file that can be used to configure various aspects of Redis. </a:t>
            </a:r>
          </a:p>
          <a:p>
            <a:pPr marL="0" indent="0">
              <a:buNone/>
            </a:pPr>
            <a:endParaRPr lang="en-IN" sz="2400" dirty="0">
              <a:latin typeface="Times" pitchFamily="2" charset="0"/>
            </a:endParaRPr>
          </a:p>
          <a:p>
            <a:r>
              <a:rPr lang="en-IN" sz="2400" dirty="0">
                <a:latin typeface="Times" pitchFamily="2" charset="0"/>
              </a:rPr>
              <a:t>A well-documented redis.conf file is available for each release of </a:t>
            </a:r>
            <a:r>
              <a:rPr lang="en-IN" sz="2400" dirty="0" err="1">
                <a:latin typeface="Times" pitchFamily="2" charset="0"/>
              </a:rPr>
              <a:t>Redis</a:t>
            </a:r>
            <a:r>
              <a:rPr lang="en-IN" sz="2400" dirty="0">
                <a:latin typeface="Times" pitchFamily="2" charset="0"/>
              </a:rPr>
              <a:t>.</a:t>
            </a:r>
          </a:p>
          <a:p>
            <a:pPr marL="0" indent="0">
              <a:buNone/>
            </a:pPr>
            <a:endParaRPr lang="en-IN" sz="2400" dirty="0">
              <a:latin typeface="Times" pitchFamily="2" charset="0"/>
            </a:endParaRPr>
          </a:p>
          <a:p>
            <a:r>
              <a:rPr lang="en-IN" sz="2400" dirty="0">
                <a:latin typeface="Times" pitchFamily="2" charset="0"/>
              </a:rPr>
              <a:t>The sample file contains the default configuration options, which is useful to both understand what the settings do and what their defaults are.</a:t>
            </a:r>
          </a:p>
        </p:txBody>
      </p:sp>
    </p:spTree>
    <p:extLst>
      <p:ext uri="{BB962C8B-B14F-4D97-AF65-F5344CB8AC3E}">
        <p14:creationId xmlns:p14="http://schemas.microsoft.com/office/powerpoint/2010/main" val="13039515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How to configure Redis?</a:t>
            </a:r>
          </a:p>
        </p:txBody>
      </p:sp>
      <p:sp>
        <p:nvSpPr>
          <p:cNvPr id="3" name="Content Placeholder 2"/>
          <p:cNvSpPr>
            <a:spLocks noGrp="1"/>
          </p:cNvSpPr>
          <p:nvPr>
            <p:ph idx="1"/>
          </p:nvPr>
        </p:nvSpPr>
        <p:spPr/>
        <p:txBody>
          <a:bodyPr>
            <a:normAutofit/>
          </a:bodyPr>
          <a:lstStyle/>
          <a:p>
            <a:r>
              <a:rPr lang="en-IN" sz="2400" dirty="0">
                <a:latin typeface="Times" pitchFamily="2" charset="0"/>
              </a:rPr>
              <a:t>The </a:t>
            </a:r>
            <a:r>
              <a:rPr lang="en-IN" sz="2400" b="1" dirty="0">
                <a:latin typeface="Times" pitchFamily="2" charset="0"/>
              </a:rPr>
              <a:t>config set </a:t>
            </a:r>
            <a:r>
              <a:rPr lang="en-IN" sz="2400" dirty="0">
                <a:latin typeface="Times" pitchFamily="2" charset="0"/>
              </a:rPr>
              <a:t>command can be used to set individual values in config file.</a:t>
            </a:r>
          </a:p>
          <a:p>
            <a:pPr>
              <a:buNone/>
            </a:pPr>
            <a:r>
              <a:rPr lang="en-IN" sz="2400" dirty="0">
                <a:latin typeface="Times" pitchFamily="2" charset="0"/>
              </a:rPr>
              <a:t>    Syntax: </a:t>
            </a:r>
            <a:r>
              <a:rPr lang="en-IN" sz="2400" b="1" dirty="0">
                <a:latin typeface="Times" pitchFamily="2" charset="0"/>
              </a:rPr>
              <a:t>config set </a:t>
            </a:r>
            <a:r>
              <a:rPr lang="en-IN" sz="2400" dirty="0">
                <a:latin typeface="Times" pitchFamily="2" charset="0"/>
              </a:rPr>
              <a:t>CONFIG_SETTING_NAME</a:t>
            </a:r>
          </a:p>
          <a:p>
            <a:pPr>
              <a:buNone/>
            </a:pPr>
            <a:r>
              <a:rPr lang="en-IN" sz="2400" dirty="0">
                <a:latin typeface="Times" pitchFamily="2" charset="0"/>
              </a:rPr>
              <a:t>    E.g.</a:t>
            </a:r>
          </a:p>
          <a:p>
            <a:pPr>
              <a:buNone/>
            </a:pPr>
            <a:endParaRPr lang="en-IN" sz="2400" dirty="0">
              <a:latin typeface="Times" pitchFamily="2" charset="0"/>
            </a:endParaRPr>
          </a:p>
          <a:p>
            <a:r>
              <a:rPr lang="en-IN" sz="2400" dirty="0">
                <a:latin typeface="Times" pitchFamily="2" charset="0"/>
              </a:rPr>
              <a:t>The </a:t>
            </a:r>
            <a:r>
              <a:rPr lang="en-IN" sz="2400" b="1" dirty="0">
                <a:latin typeface="Times" pitchFamily="2" charset="0"/>
              </a:rPr>
              <a:t>config get </a:t>
            </a:r>
            <a:r>
              <a:rPr lang="en-IN" sz="2400" dirty="0">
                <a:latin typeface="Times" pitchFamily="2" charset="0"/>
              </a:rPr>
              <a:t>command which displays the value of a setting.</a:t>
            </a:r>
          </a:p>
          <a:p>
            <a:pPr>
              <a:buNone/>
            </a:pPr>
            <a:r>
              <a:rPr lang="en-IN" sz="2400" dirty="0">
                <a:latin typeface="Times" pitchFamily="2" charset="0"/>
              </a:rPr>
              <a:t>    Syntax: </a:t>
            </a:r>
            <a:r>
              <a:rPr lang="en-IN" sz="2400" b="1" dirty="0">
                <a:latin typeface="Times" pitchFamily="2" charset="0"/>
              </a:rPr>
              <a:t>config get </a:t>
            </a:r>
            <a:r>
              <a:rPr lang="en-IN" sz="2400" dirty="0">
                <a:latin typeface="Times" pitchFamily="2" charset="0"/>
              </a:rPr>
              <a:t>CONFIG_SETTING_NAME</a:t>
            </a:r>
          </a:p>
          <a:p>
            <a:pPr>
              <a:buNone/>
            </a:pPr>
            <a:r>
              <a:rPr lang="en-IN" sz="2400" dirty="0">
                <a:latin typeface="Times" pitchFamily="2" charset="0"/>
              </a:rPr>
              <a:t>     E.g.</a:t>
            </a:r>
          </a:p>
        </p:txBody>
      </p:sp>
      <p:pic>
        <p:nvPicPr>
          <p:cNvPr id="21507" name="Picture 3"/>
          <p:cNvPicPr>
            <a:picLocks noChangeAspect="1" noChangeArrowheads="1"/>
          </p:cNvPicPr>
          <p:nvPr/>
        </p:nvPicPr>
        <p:blipFill>
          <a:blip r:embed="rId3" cstate="print"/>
          <a:srcRect/>
          <a:stretch>
            <a:fillRect/>
          </a:stretch>
        </p:blipFill>
        <p:spPr bwMode="auto">
          <a:xfrm>
            <a:off x="1547664" y="3054660"/>
            <a:ext cx="5544616" cy="504056"/>
          </a:xfrm>
          <a:prstGeom prst="rect">
            <a:avLst/>
          </a:prstGeom>
          <a:noFill/>
          <a:ln w="9525">
            <a:noFill/>
            <a:miter lim="800000"/>
            <a:headEnd/>
            <a:tailEnd/>
          </a:ln>
        </p:spPr>
      </p:pic>
      <p:pic>
        <p:nvPicPr>
          <p:cNvPr id="21508" name="Picture 4"/>
          <p:cNvPicPr>
            <a:picLocks noChangeAspect="1" noChangeArrowheads="1"/>
          </p:cNvPicPr>
          <p:nvPr/>
        </p:nvPicPr>
        <p:blipFill>
          <a:blip r:embed="rId4" cstate="print"/>
          <a:srcRect/>
          <a:stretch>
            <a:fillRect/>
          </a:stretch>
        </p:blipFill>
        <p:spPr bwMode="auto">
          <a:xfrm>
            <a:off x="1763688" y="4869160"/>
            <a:ext cx="6120680" cy="864096"/>
          </a:xfrm>
          <a:prstGeom prst="rect">
            <a:avLst/>
          </a:prstGeom>
          <a:noFill/>
          <a:ln w="9525">
            <a:noFill/>
            <a:miter lim="800000"/>
            <a:headEnd/>
            <a:tailEnd/>
          </a:ln>
        </p:spPr>
      </p:pic>
    </p:spTree>
    <p:extLst>
      <p:ext uri="{BB962C8B-B14F-4D97-AF65-F5344CB8AC3E}">
        <p14:creationId xmlns:p14="http://schemas.microsoft.com/office/powerpoint/2010/main" val="7010467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980728"/>
            <a:ext cx="8229600" cy="5877272"/>
          </a:xfrm>
        </p:spPr>
        <p:txBody>
          <a:bodyPr>
            <a:normAutofit lnSpcReduction="10000"/>
          </a:bodyPr>
          <a:lstStyle/>
          <a:p>
            <a:r>
              <a:rPr lang="en-IN" sz="2400" dirty="0">
                <a:latin typeface="Times" pitchFamily="2" charset="0"/>
              </a:rPr>
              <a:t>You can view all the settings available in Redis.conf using the following command:</a:t>
            </a:r>
          </a:p>
          <a:p>
            <a:pPr>
              <a:buNone/>
            </a:pPr>
            <a:r>
              <a:rPr lang="en-IN" sz="2400" dirty="0">
                <a:latin typeface="Times" pitchFamily="2" charset="0"/>
              </a:rPr>
              <a:t>    E.g. </a:t>
            </a:r>
            <a:r>
              <a:rPr lang="en-IN" sz="2400" b="1" dirty="0">
                <a:latin typeface="Times" pitchFamily="2" charset="0"/>
              </a:rPr>
              <a:t>config get </a:t>
            </a:r>
            <a:r>
              <a:rPr lang="en-IN" sz="2400" dirty="0">
                <a:latin typeface="Times" pitchFamily="2" charset="0"/>
              </a:rPr>
              <a:t>*</a:t>
            </a:r>
          </a:p>
          <a:p>
            <a:pPr>
              <a:buNone/>
            </a:pPr>
            <a:endParaRPr lang="en-IN" sz="2400" dirty="0">
              <a:latin typeface="Times" pitchFamily="2" charset="0"/>
            </a:endParaRPr>
          </a:p>
          <a:p>
            <a:pPr>
              <a:buNone/>
            </a:pPr>
            <a:endParaRPr lang="en-IN" sz="2400" dirty="0">
              <a:latin typeface="Times" pitchFamily="2" charset="0"/>
            </a:endParaRPr>
          </a:p>
          <a:p>
            <a:pPr>
              <a:buNone/>
            </a:pPr>
            <a:endParaRPr lang="en-IN" sz="2400" dirty="0">
              <a:latin typeface="Times" pitchFamily="2" charset="0"/>
            </a:endParaRPr>
          </a:p>
          <a:p>
            <a:pPr>
              <a:buNone/>
            </a:pPr>
            <a:endParaRPr lang="en-IN" sz="2400" dirty="0">
              <a:latin typeface="Times" pitchFamily="2" charset="0"/>
            </a:endParaRPr>
          </a:p>
          <a:p>
            <a:pPr>
              <a:buNone/>
            </a:pPr>
            <a:endParaRPr lang="en-IN" sz="2400" dirty="0">
              <a:latin typeface="Times" pitchFamily="2" charset="0"/>
            </a:endParaRPr>
          </a:p>
          <a:p>
            <a:pPr>
              <a:buNone/>
            </a:pPr>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Here 1,3,5…. Are the keys or setting name whereas 2,4,6…. Are the values of the settings 1,3,5….</a:t>
            </a:r>
          </a:p>
          <a:p>
            <a:pPr>
              <a:buNone/>
            </a:pPr>
            <a:r>
              <a:rPr lang="en-IN" sz="2400" dirty="0">
                <a:latin typeface="Times" pitchFamily="2" charset="0"/>
              </a:rPr>
              <a:t>    </a:t>
            </a:r>
          </a:p>
        </p:txBody>
      </p:sp>
      <p:pic>
        <p:nvPicPr>
          <p:cNvPr id="22532" name="Picture 4"/>
          <p:cNvPicPr>
            <a:picLocks noChangeAspect="1" noChangeArrowheads="1"/>
          </p:cNvPicPr>
          <p:nvPr/>
        </p:nvPicPr>
        <p:blipFill>
          <a:blip r:embed="rId2" cstate="print"/>
          <a:srcRect/>
          <a:stretch>
            <a:fillRect/>
          </a:stretch>
        </p:blipFill>
        <p:spPr bwMode="auto">
          <a:xfrm>
            <a:off x="985338" y="2132675"/>
            <a:ext cx="7704856" cy="3024336"/>
          </a:xfrm>
          <a:prstGeom prst="rect">
            <a:avLst/>
          </a:prstGeom>
          <a:noFill/>
          <a:ln w="9525">
            <a:noFill/>
            <a:miter lim="800000"/>
            <a:headEnd/>
            <a:tailEnd/>
          </a:ln>
        </p:spPr>
      </p:pic>
    </p:spTree>
    <p:extLst>
      <p:ext uri="{BB962C8B-B14F-4D97-AF65-F5344CB8AC3E}">
        <p14:creationId xmlns:p14="http://schemas.microsoft.com/office/powerpoint/2010/main" val="4435661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normAutofit fontScale="90000"/>
          </a:bodyPr>
          <a:lstStyle/>
          <a:p>
            <a:r>
              <a:rPr lang="en-IN" b="1" dirty="0">
                <a:latin typeface="Times" pitchFamily="18" charset="0"/>
                <a:cs typeface="Times" pitchFamily="18" charset="0"/>
              </a:rPr>
              <a:t>Using </a:t>
            </a:r>
            <a:r>
              <a:rPr lang="en-IN" b="1" dirty="0" err="1">
                <a:latin typeface="Times" pitchFamily="18" charset="0"/>
                <a:cs typeface="Times" pitchFamily="18" charset="0"/>
              </a:rPr>
              <a:t>Redis</a:t>
            </a:r>
            <a:r>
              <a:rPr lang="en-IN" b="1" dirty="0">
                <a:latin typeface="Times" pitchFamily="18" charset="0"/>
                <a:cs typeface="Times" pitchFamily="18" charset="0"/>
              </a:rPr>
              <a:t> Desktop Manager </a:t>
            </a:r>
            <a:br>
              <a:rPr lang="en-IN" b="1" dirty="0">
                <a:latin typeface="Times" pitchFamily="18" charset="0"/>
                <a:cs typeface="Times" pitchFamily="18" charset="0"/>
              </a:rPr>
            </a:br>
            <a:endParaRPr lang="en-IN" b="1" dirty="0">
              <a:latin typeface="Times" pitchFamily="18" charset="0"/>
              <a:cs typeface="Times"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18" charset="0"/>
                <a:cs typeface="Times" pitchFamily="18" charset="0"/>
              </a:rPr>
              <a:t>Getting Started</a:t>
            </a:r>
          </a:p>
        </p:txBody>
      </p:sp>
      <p:sp>
        <p:nvSpPr>
          <p:cNvPr id="3" name="Content Placeholder 2"/>
          <p:cNvSpPr>
            <a:spLocks noGrp="1"/>
          </p:cNvSpPr>
          <p:nvPr>
            <p:ph idx="1"/>
          </p:nvPr>
        </p:nvSpPr>
        <p:spPr/>
        <p:txBody>
          <a:bodyPr>
            <a:normAutofit/>
          </a:bodyPr>
          <a:lstStyle/>
          <a:p>
            <a:r>
              <a:rPr lang="en-IN" sz="2400" dirty="0">
                <a:latin typeface="Times" pitchFamily="18" charset="0"/>
                <a:cs typeface="Times" pitchFamily="18" charset="0"/>
              </a:rPr>
              <a:t>The </a:t>
            </a:r>
            <a:r>
              <a:rPr lang="en-IN" sz="2400" dirty="0" err="1">
                <a:latin typeface="Times" pitchFamily="18" charset="0"/>
                <a:cs typeface="Times" pitchFamily="18" charset="0"/>
              </a:rPr>
              <a:t>Redis</a:t>
            </a:r>
            <a:r>
              <a:rPr lang="en-IN" sz="2400" dirty="0">
                <a:latin typeface="Times" pitchFamily="18" charset="0"/>
                <a:cs typeface="Times" pitchFamily="18" charset="0"/>
              </a:rPr>
              <a:t> Desktop Manager provides an easy to use GUI for accessing databases in </a:t>
            </a:r>
            <a:r>
              <a:rPr lang="en-IN" sz="2400" dirty="0" err="1">
                <a:latin typeface="Times" pitchFamily="18" charset="0"/>
                <a:cs typeface="Times" pitchFamily="18" charset="0"/>
              </a:rPr>
              <a:t>Redis</a:t>
            </a:r>
            <a:r>
              <a:rPr lang="en-IN" sz="2400" dirty="0">
                <a:latin typeface="Times" pitchFamily="18" charset="0"/>
                <a:cs typeface="Times" pitchFamily="18" charset="0"/>
              </a:rPr>
              <a:t> and performing some basic operations.</a:t>
            </a:r>
          </a:p>
          <a:p>
            <a:pPr>
              <a:buNone/>
            </a:pPr>
            <a:endParaRPr lang="en-IN" sz="2400" dirty="0">
              <a:latin typeface="Times" pitchFamily="18" charset="0"/>
              <a:cs typeface="Times" pitchFamily="18" charset="0"/>
            </a:endParaRPr>
          </a:p>
          <a:p>
            <a:r>
              <a:rPr lang="en-IN" sz="2400" dirty="0">
                <a:latin typeface="Times" pitchFamily="18" charset="0"/>
                <a:cs typeface="Times" pitchFamily="18" charset="0"/>
              </a:rPr>
              <a:t>We can also execute shell commands in the terminal that comes integrated with the GUI.</a:t>
            </a:r>
          </a:p>
          <a:p>
            <a:endParaRPr lang="en-IN" sz="2400" dirty="0">
              <a:latin typeface="Times" pitchFamily="18" charset="0"/>
              <a:cs typeface="Times" pitchFamily="18" charset="0"/>
            </a:endParaRPr>
          </a:p>
          <a:p>
            <a:r>
              <a:rPr lang="en-IN" sz="2400" dirty="0">
                <a:latin typeface="Times" pitchFamily="18" charset="0"/>
                <a:cs typeface="Times" pitchFamily="18" charset="0"/>
              </a:rPr>
              <a:t>It can also be used to keep a track on server statistics like memory used, number of clients </a:t>
            </a:r>
            <a:r>
              <a:rPr lang="en-IN" sz="2400" dirty="0" err="1">
                <a:latin typeface="Times" pitchFamily="18" charset="0"/>
                <a:cs typeface="Times" pitchFamily="18" charset="0"/>
              </a:rPr>
              <a:t>connected,Uptime</a:t>
            </a:r>
            <a:r>
              <a:rPr lang="en-IN" sz="2400" dirty="0">
                <a:latin typeface="Times" pitchFamily="18" charset="0"/>
                <a:cs typeface="Times" pitchFamily="18" charset="0"/>
              </a:rPr>
              <a:t>, etc.</a:t>
            </a:r>
          </a:p>
          <a:p>
            <a:endParaRPr lang="en-IN" sz="2400" dirty="0">
              <a:latin typeface="Times" pitchFamily="18" charset="0"/>
              <a:cs typeface="Times"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18" charset="0"/>
                <a:cs typeface="Times" pitchFamily="18" charset="0"/>
              </a:rPr>
              <a:t>Selecting a Database</a:t>
            </a:r>
          </a:p>
        </p:txBody>
      </p:sp>
      <p:sp>
        <p:nvSpPr>
          <p:cNvPr id="3" name="Content Placeholder 2"/>
          <p:cNvSpPr>
            <a:spLocks noGrp="1"/>
          </p:cNvSpPr>
          <p:nvPr>
            <p:ph idx="1"/>
          </p:nvPr>
        </p:nvSpPr>
        <p:spPr>
          <a:xfrm>
            <a:off x="395536" y="1124744"/>
            <a:ext cx="8229600" cy="5544616"/>
          </a:xfrm>
        </p:spPr>
        <p:txBody>
          <a:bodyPr>
            <a:normAutofit/>
          </a:bodyPr>
          <a:lstStyle/>
          <a:p>
            <a:r>
              <a:rPr lang="en-IN" sz="2400" dirty="0">
                <a:latin typeface="Times" pitchFamily="18" charset="0"/>
                <a:cs typeface="Times" pitchFamily="18" charset="0"/>
              </a:rPr>
              <a:t>In the previous slides we already </a:t>
            </a:r>
          </a:p>
          <a:p>
            <a:pPr>
              <a:buNone/>
            </a:pPr>
            <a:r>
              <a:rPr lang="en-IN" sz="2400" dirty="0">
                <a:latin typeface="Times" pitchFamily="18" charset="0"/>
                <a:cs typeface="Times" pitchFamily="18" charset="0"/>
              </a:rPr>
              <a:t>    saw how to install and start a new</a:t>
            </a:r>
          </a:p>
          <a:p>
            <a:pPr>
              <a:buNone/>
            </a:pPr>
            <a:r>
              <a:rPr lang="en-IN" sz="2400" dirty="0">
                <a:latin typeface="Times" pitchFamily="18" charset="0"/>
                <a:cs typeface="Times" pitchFamily="18" charset="0"/>
              </a:rPr>
              <a:t>    connection in </a:t>
            </a:r>
            <a:r>
              <a:rPr lang="en-IN" sz="2400" dirty="0" err="1">
                <a:latin typeface="Times" pitchFamily="18" charset="0"/>
                <a:cs typeface="Times" pitchFamily="18" charset="0"/>
              </a:rPr>
              <a:t>Redis</a:t>
            </a:r>
            <a:r>
              <a:rPr lang="en-IN" sz="2400" dirty="0">
                <a:latin typeface="Times" pitchFamily="18" charset="0"/>
                <a:cs typeface="Times" pitchFamily="18" charset="0"/>
              </a:rPr>
              <a:t> Desktop Manager.</a:t>
            </a:r>
          </a:p>
          <a:p>
            <a:r>
              <a:rPr lang="en-IN" sz="2400" dirty="0">
                <a:latin typeface="Times" pitchFamily="18" charset="0"/>
                <a:cs typeface="Times" pitchFamily="18" charset="0"/>
              </a:rPr>
              <a:t>Once the connection is successful </a:t>
            </a:r>
          </a:p>
          <a:p>
            <a:pPr>
              <a:buNone/>
            </a:pPr>
            <a:r>
              <a:rPr lang="en-IN" sz="2400" dirty="0">
                <a:latin typeface="Times" pitchFamily="18" charset="0"/>
                <a:cs typeface="Times" pitchFamily="18" charset="0"/>
              </a:rPr>
              <a:t>     established we can start accessing </a:t>
            </a:r>
          </a:p>
          <a:p>
            <a:pPr>
              <a:buNone/>
            </a:pPr>
            <a:r>
              <a:rPr lang="en-IN" sz="2400" dirty="0">
                <a:latin typeface="Times" pitchFamily="18" charset="0"/>
                <a:cs typeface="Times" pitchFamily="18" charset="0"/>
              </a:rPr>
              <a:t>     our databases in </a:t>
            </a:r>
            <a:r>
              <a:rPr lang="en-IN" sz="2400" dirty="0" err="1">
                <a:latin typeface="Times" pitchFamily="18" charset="0"/>
                <a:cs typeface="Times" pitchFamily="18" charset="0"/>
              </a:rPr>
              <a:t>Redis</a:t>
            </a:r>
            <a:r>
              <a:rPr lang="en-IN" sz="2400" dirty="0">
                <a:latin typeface="Times" pitchFamily="18" charset="0"/>
                <a:cs typeface="Times" pitchFamily="18" charset="0"/>
              </a:rPr>
              <a:t> in the </a:t>
            </a:r>
          </a:p>
          <a:p>
            <a:pPr>
              <a:buNone/>
            </a:pPr>
            <a:r>
              <a:rPr lang="en-IN" sz="2400" dirty="0">
                <a:latin typeface="Times" pitchFamily="18" charset="0"/>
                <a:cs typeface="Times" pitchFamily="18" charset="0"/>
              </a:rPr>
              <a:t>     following way.</a:t>
            </a:r>
          </a:p>
          <a:p>
            <a:r>
              <a:rPr lang="en-IN" sz="2400" dirty="0">
                <a:latin typeface="Times" pitchFamily="18" charset="0"/>
                <a:cs typeface="Times" pitchFamily="18" charset="0"/>
              </a:rPr>
              <a:t>Here My </a:t>
            </a:r>
            <a:r>
              <a:rPr lang="en-IN" sz="2400" dirty="0" err="1">
                <a:latin typeface="Times" pitchFamily="18" charset="0"/>
                <a:cs typeface="Times" pitchFamily="18" charset="0"/>
              </a:rPr>
              <a:t>Redis</a:t>
            </a:r>
            <a:r>
              <a:rPr lang="en-IN" sz="2400" dirty="0">
                <a:latin typeface="Times" pitchFamily="18" charset="0"/>
                <a:cs typeface="Times" pitchFamily="18" charset="0"/>
              </a:rPr>
              <a:t> is our connection name.</a:t>
            </a:r>
          </a:p>
          <a:p>
            <a:pPr>
              <a:buNone/>
            </a:pPr>
            <a:r>
              <a:rPr lang="en-IN" sz="2400" dirty="0">
                <a:latin typeface="Times" pitchFamily="18" charset="0"/>
                <a:cs typeface="Times" pitchFamily="18" charset="0"/>
              </a:rPr>
              <a:t>     We can view all the databases related </a:t>
            </a:r>
          </a:p>
          <a:p>
            <a:pPr>
              <a:buNone/>
            </a:pPr>
            <a:r>
              <a:rPr lang="en-IN" sz="2400" dirty="0">
                <a:latin typeface="Times" pitchFamily="18" charset="0"/>
                <a:cs typeface="Times" pitchFamily="18" charset="0"/>
              </a:rPr>
              <a:t>     by expanding it. </a:t>
            </a:r>
          </a:p>
          <a:p>
            <a:r>
              <a:rPr lang="en-IN" sz="2400" dirty="0">
                <a:latin typeface="Times" pitchFamily="18" charset="0"/>
                <a:cs typeface="Times" pitchFamily="18" charset="0"/>
              </a:rPr>
              <a:t>We can select any one of the 16 </a:t>
            </a:r>
          </a:p>
          <a:p>
            <a:pPr>
              <a:buNone/>
            </a:pPr>
            <a:r>
              <a:rPr lang="en-IN" sz="2400" dirty="0">
                <a:latin typeface="Times" pitchFamily="18" charset="0"/>
                <a:cs typeface="Times" pitchFamily="18" charset="0"/>
              </a:rPr>
              <a:t>     databases that we want to work upon by clicking on it.</a:t>
            </a:r>
          </a:p>
        </p:txBody>
      </p:sp>
      <p:pic>
        <p:nvPicPr>
          <p:cNvPr id="2051" name="Picture 3"/>
          <p:cNvPicPr>
            <a:picLocks noChangeAspect="1" noChangeArrowheads="1"/>
          </p:cNvPicPr>
          <p:nvPr/>
        </p:nvPicPr>
        <p:blipFill>
          <a:blip r:embed="rId2" cstate="print"/>
          <a:srcRect/>
          <a:stretch>
            <a:fillRect/>
          </a:stretch>
        </p:blipFill>
        <p:spPr bwMode="auto">
          <a:xfrm>
            <a:off x="5652120" y="980728"/>
            <a:ext cx="3324225" cy="486916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18" charset="0"/>
                <a:cs typeface="Times" pitchFamily="18" charset="0"/>
              </a:rPr>
              <a:t>Adding Data</a:t>
            </a: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r>
              <a:rPr lang="en-IN" sz="2400" dirty="0">
                <a:latin typeface="Times" pitchFamily="18" charset="0"/>
                <a:cs typeface="Times" pitchFamily="18" charset="0"/>
              </a:rPr>
              <a:t>We can add data by  selecting the add New key sign corresponding to the database as below.</a:t>
            </a: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r>
              <a:rPr lang="en-IN" sz="2400" dirty="0">
                <a:latin typeface="Times" pitchFamily="18" charset="0"/>
                <a:cs typeface="Times" pitchFamily="18" charset="0"/>
              </a:rPr>
              <a:t>We can then enter the key name </a:t>
            </a:r>
          </a:p>
          <a:p>
            <a:pPr>
              <a:buNone/>
            </a:pPr>
            <a:r>
              <a:rPr lang="en-IN" sz="2400" dirty="0">
                <a:latin typeface="Times" pitchFamily="18" charset="0"/>
                <a:cs typeface="Times" pitchFamily="18" charset="0"/>
              </a:rPr>
              <a:t>     in Key field and select the data</a:t>
            </a:r>
          </a:p>
          <a:p>
            <a:pPr>
              <a:buNone/>
            </a:pPr>
            <a:r>
              <a:rPr lang="en-IN" sz="2400" dirty="0">
                <a:latin typeface="Times" pitchFamily="18" charset="0"/>
                <a:cs typeface="Times" pitchFamily="18" charset="0"/>
              </a:rPr>
              <a:t>     type of key along with its value </a:t>
            </a:r>
          </a:p>
          <a:p>
            <a:pPr>
              <a:buNone/>
            </a:pPr>
            <a:r>
              <a:rPr lang="en-IN" sz="2400" dirty="0">
                <a:latin typeface="Times" pitchFamily="18" charset="0"/>
                <a:cs typeface="Times" pitchFamily="18" charset="0"/>
              </a:rPr>
              <a:t>     in the Value field  and click on</a:t>
            </a:r>
          </a:p>
          <a:p>
            <a:pPr>
              <a:buNone/>
            </a:pPr>
            <a:r>
              <a:rPr lang="en-IN" sz="2400" dirty="0">
                <a:latin typeface="Times" pitchFamily="18" charset="0"/>
                <a:cs typeface="Times" pitchFamily="18" charset="0"/>
              </a:rPr>
              <a:t>     Save to add the data.</a:t>
            </a:r>
          </a:p>
          <a:p>
            <a:pPr>
              <a:buNone/>
            </a:pPr>
            <a:r>
              <a:rPr lang="en-IN" sz="2400" dirty="0">
                <a:latin typeface="Times" pitchFamily="18" charset="0"/>
                <a:cs typeface="Times" pitchFamily="18" charset="0"/>
              </a:rPr>
              <a:t>      </a:t>
            </a:r>
          </a:p>
          <a:p>
            <a:pPr>
              <a:buNone/>
            </a:pPr>
            <a:r>
              <a:rPr lang="en-IN" sz="2400" dirty="0">
                <a:latin typeface="Times" pitchFamily="18" charset="0"/>
                <a:cs typeface="Times" pitchFamily="18" charset="0"/>
              </a:rPr>
              <a:t>     </a:t>
            </a: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899592" y="2276872"/>
            <a:ext cx="3343275" cy="149542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0" y="2348880"/>
            <a:ext cx="4263405" cy="4097288"/>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18" charset="0"/>
                <a:cs typeface="Times" pitchFamily="18" charset="0"/>
              </a:rPr>
              <a:t>Example</a:t>
            </a:r>
          </a:p>
        </p:txBody>
      </p:sp>
      <p:sp>
        <p:nvSpPr>
          <p:cNvPr id="3" name="Content Placeholder 2"/>
          <p:cNvSpPr>
            <a:spLocks noGrp="1"/>
          </p:cNvSpPr>
          <p:nvPr>
            <p:ph idx="1"/>
          </p:nvPr>
        </p:nvSpPr>
        <p:spPr>
          <a:xfrm>
            <a:off x="467544" y="1268760"/>
            <a:ext cx="8229600" cy="4525963"/>
          </a:xfrm>
        </p:spPr>
        <p:txBody>
          <a:bodyPr>
            <a:normAutofit/>
          </a:bodyPr>
          <a:lstStyle/>
          <a:p>
            <a:r>
              <a:rPr lang="en-IN" sz="2400" dirty="0">
                <a:latin typeface="Times" pitchFamily="18" charset="0"/>
                <a:cs typeface="Times" pitchFamily="18" charset="0"/>
              </a:rPr>
              <a:t>This example shows adding</a:t>
            </a:r>
          </a:p>
          <a:p>
            <a:pPr>
              <a:buNone/>
            </a:pPr>
            <a:r>
              <a:rPr lang="en-IN" sz="2400" dirty="0">
                <a:latin typeface="Times" pitchFamily="18" charset="0"/>
                <a:cs typeface="Times" pitchFamily="18" charset="0"/>
              </a:rPr>
              <a:t>     a new key with Name as</a:t>
            </a:r>
          </a:p>
          <a:p>
            <a:pPr>
              <a:buNone/>
            </a:pPr>
            <a:r>
              <a:rPr lang="en-IN" sz="2400" dirty="0">
                <a:latin typeface="Times" pitchFamily="18" charset="0"/>
                <a:cs typeface="Times" pitchFamily="18" charset="0"/>
              </a:rPr>
              <a:t>     Key and Rock as Value with</a:t>
            </a:r>
          </a:p>
          <a:p>
            <a:pPr>
              <a:buNone/>
            </a:pPr>
            <a:r>
              <a:rPr lang="en-IN" sz="2400" dirty="0">
                <a:latin typeface="Times" pitchFamily="18" charset="0"/>
                <a:cs typeface="Times" pitchFamily="18" charset="0"/>
              </a:rPr>
              <a:t>     data type as string.</a:t>
            </a:r>
          </a:p>
          <a:p>
            <a:pPr>
              <a:buNone/>
            </a:pPr>
            <a:endParaRPr lang="en-IN" sz="2400" dirty="0">
              <a:latin typeface="Times" pitchFamily="18" charset="0"/>
              <a:cs typeface="Times" pitchFamily="18" charset="0"/>
            </a:endParaRPr>
          </a:p>
          <a:p>
            <a:r>
              <a:rPr lang="en-IN" sz="2400" dirty="0">
                <a:latin typeface="Times" pitchFamily="18" charset="0"/>
                <a:cs typeface="Times" pitchFamily="18" charset="0"/>
              </a:rPr>
              <a:t>We can see that the key gets</a:t>
            </a:r>
          </a:p>
          <a:p>
            <a:pPr>
              <a:buNone/>
            </a:pPr>
            <a:r>
              <a:rPr lang="en-IN" sz="2400" dirty="0">
                <a:latin typeface="Times" pitchFamily="18" charset="0"/>
                <a:cs typeface="Times" pitchFamily="18" charset="0"/>
              </a:rPr>
              <a:t>     created under db3 and we </a:t>
            </a:r>
          </a:p>
          <a:p>
            <a:pPr>
              <a:buNone/>
            </a:pPr>
            <a:r>
              <a:rPr lang="en-IN" sz="2400" dirty="0">
                <a:latin typeface="Times" pitchFamily="18" charset="0"/>
                <a:cs typeface="Times" pitchFamily="18" charset="0"/>
              </a:rPr>
              <a:t>     can view the value by clicking </a:t>
            </a:r>
          </a:p>
          <a:p>
            <a:pPr>
              <a:buNone/>
            </a:pPr>
            <a:r>
              <a:rPr lang="en-IN" sz="2400" dirty="0">
                <a:latin typeface="Times" pitchFamily="18" charset="0"/>
                <a:cs typeface="Times" pitchFamily="18" charset="0"/>
              </a:rPr>
              <a:t>     on the key.</a:t>
            </a:r>
          </a:p>
          <a:p>
            <a:pPr>
              <a:buNone/>
            </a:pPr>
            <a:r>
              <a:rPr lang="en-IN" sz="2400" dirty="0">
                <a:latin typeface="Times" pitchFamily="18" charset="0"/>
                <a:cs typeface="Times" pitchFamily="18" charset="0"/>
              </a:rPr>
              <a:t>     </a:t>
            </a:r>
          </a:p>
        </p:txBody>
      </p:sp>
      <p:pic>
        <p:nvPicPr>
          <p:cNvPr id="4098" name="Picture 2"/>
          <p:cNvPicPr>
            <a:picLocks noChangeAspect="1" noChangeArrowheads="1"/>
          </p:cNvPicPr>
          <p:nvPr/>
        </p:nvPicPr>
        <p:blipFill>
          <a:blip r:embed="rId2" cstate="print"/>
          <a:srcRect/>
          <a:stretch>
            <a:fillRect/>
          </a:stretch>
        </p:blipFill>
        <p:spPr bwMode="auto">
          <a:xfrm>
            <a:off x="4499992" y="1484784"/>
            <a:ext cx="4397896" cy="2808312"/>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627784" y="4797152"/>
            <a:ext cx="6084168" cy="1781175"/>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18" charset="0"/>
                <a:cs typeface="Times" pitchFamily="18" charset="0"/>
              </a:rPr>
              <a:t>Contd.</a:t>
            </a:r>
          </a:p>
        </p:txBody>
      </p:sp>
      <p:sp>
        <p:nvSpPr>
          <p:cNvPr id="3" name="Content Placeholder 2"/>
          <p:cNvSpPr>
            <a:spLocks noGrp="1"/>
          </p:cNvSpPr>
          <p:nvPr>
            <p:ph idx="1"/>
          </p:nvPr>
        </p:nvSpPr>
        <p:spPr/>
        <p:txBody>
          <a:bodyPr>
            <a:normAutofit/>
          </a:bodyPr>
          <a:lstStyle/>
          <a:p>
            <a:r>
              <a:rPr lang="en-IN" sz="2400" dirty="0">
                <a:latin typeface="Times" pitchFamily="18" charset="0"/>
                <a:cs typeface="Times" pitchFamily="18" charset="0"/>
              </a:rPr>
              <a:t>Similarly we can add</a:t>
            </a:r>
          </a:p>
          <a:p>
            <a:pPr>
              <a:buNone/>
            </a:pPr>
            <a:r>
              <a:rPr lang="en-IN" sz="2400" dirty="0">
                <a:latin typeface="Times" pitchFamily="18" charset="0"/>
                <a:cs typeface="Times" pitchFamily="18" charset="0"/>
              </a:rPr>
              <a:t>     a key team with  list</a:t>
            </a:r>
          </a:p>
          <a:p>
            <a:pPr>
              <a:buNone/>
            </a:pPr>
            <a:r>
              <a:rPr lang="en-IN" sz="2400" dirty="0">
                <a:latin typeface="Times" pitchFamily="18" charset="0"/>
                <a:cs typeface="Times" pitchFamily="18" charset="0"/>
              </a:rPr>
              <a:t>     as data type and value</a:t>
            </a:r>
          </a:p>
          <a:p>
            <a:pPr>
              <a:buNone/>
            </a:pPr>
            <a:r>
              <a:rPr lang="en-IN" sz="2400" dirty="0">
                <a:latin typeface="Times" pitchFamily="18" charset="0"/>
                <a:cs typeface="Times" pitchFamily="18" charset="0"/>
              </a:rPr>
              <a:t>     as Rick.</a:t>
            </a:r>
          </a:p>
          <a:p>
            <a:pPr>
              <a:buNone/>
            </a:pPr>
            <a:endParaRPr lang="en-IN" sz="2400" dirty="0">
              <a:latin typeface="Times" pitchFamily="18" charset="0"/>
              <a:cs typeface="Times" pitchFamily="18" charset="0"/>
            </a:endParaRPr>
          </a:p>
          <a:p>
            <a:r>
              <a:rPr lang="en-IN" sz="2400" dirty="0">
                <a:latin typeface="Times" pitchFamily="18" charset="0"/>
                <a:cs typeface="Times" pitchFamily="18" charset="0"/>
              </a:rPr>
              <a:t>We can add a key Name</a:t>
            </a:r>
          </a:p>
          <a:p>
            <a:pPr>
              <a:buNone/>
            </a:pPr>
            <a:r>
              <a:rPr lang="en-IN" sz="2400" dirty="0">
                <a:latin typeface="Times" pitchFamily="18" charset="0"/>
                <a:cs typeface="Times" pitchFamily="18" charset="0"/>
              </a:rPr>
              <a:t>     with  set data type and</a:t>
            </a:r>
          </a:p>
          <a:p>
            <a:pPr>
              <a:buNone/>
            </a:pPr>
            <a:r>
              <a:rPr lang="en-IN" sz="2400" dirty="0">
                <a:latin typeface="Times" pitchFamily="18" charset="0"/>
                <a:cs typeface="Times" pitchFamily="18" charset="0"/>
              </a:rPr>
              <a:t>     Mark as value in the </a:t>
            </a:r>
          </a:p>
          <a:p>
            <a:pPr>
              <a:buNone/>
            </a:pPr>
            <a:r>
              <a:rPr lang="en-IN" sz="2400" dirty="0">
                <a:latin typeface="Times" pitchFamily="18" charset="0"/>
                <a:cs typeface="Times" pitchFamily="18" charset="0"/>
              </a:rPr>
              <a:t>     same way. </a:t>
            </a:r>
          </a:p>
          <a:p>
            <a:endParaRPr lang="en-IN" sz="2400" dirty="0">
              <a:latin typeface="Times" pitchFamily="18" charset="0"/>
              <a:cs typeface="Times" pitchFamily="18" charset="0"/>
            </a:endParaRPr>
          </a:p>
          <a:p>
            <a:pPr>
              <a:buNone/>
            </a:pPr>
            <a:endParaRPr lang="en-IN" sz="2400" dirty="0">
              <a:latin typeface="Times" pitchFamily="18" charset="0"/>
              <a:cs typeface="Times" pitchFamily="18" charset="0"/>
            </a:endParaRPr>
          </a:p>
          <a:p>
            <a:pPr>
              <a:buNone/>
            </a:pPr>
            <a:endParaRPr lang="en-IN" sz="2400" dirty="0">
              <a:latin typeface="Times" pitchFamily="18" charset="0"/>
              <a:cs typeface="Times"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923928" y="1556793"/>
            <a:ext cx="5012060" cy="2016224"/>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923928" y="3789040"/>
            <a:ext cx="5031110" cy="22098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Contd.</a:t>
            </a:r>
          </a:p>
        </p:txBody>
      </p:sp>
      <p:sp>
        <p:nvSpPr>
          <p:cNvPr id="3" name="Content Placeholder 2"/>
          <p:cNvSpPr>
            <a:spLocks noGrp="1"/>
          </p:cNvSpPr>
          <p:nvPr>
            <p:ph idx="1"/>
          </p:nvPr>
        </p:nvSpPr>
        <p:spPr>
          <a:xfrm>
            <a:off x="467544" y="1124744"/>
            <a:ext cx="8229600" cy="4525963"/>
          </a:xfrm>
        </p:spPr>
        <p:txBody>
          <a:bodyPr>
            <a:normAutofit/>
          </a:bodyPr>
          <a:lstStyle/>
          <a:p>
            <a:r>
              <a:rPr lang="en-IN" sz="2400" dirty="0">
                <a:latin typeface="Times" pitchFamily="18" charset="0"/>
                <a:cs typeface="Times" pitchFamily="18" charset="0"/>
              </a:rPr>
              <a:t>In this we create a key Name</a:t>
            </a:r>
          </a:p>
          <a:p>
            <a:pPr>
              <a:buNone/>
            </a:pPr>
            <a:r>
              <a:rPr lang="en-IN" sz="2400" dirty="0">
                <a:latin typeface="Times" pitchFamily="18" charset="0"/>
                <a:cs typeface="Times" pitchFamily="18" charset="0"/>
              </a:rPr>
              <a:t>     with </a:t>
            </a:r>
            <a:r>
              <a:rPr lang="en-IN" sz="2400" dirty="0" err="1">
                <a:latin typeface="Times" pitchFamily="18" charset="0"/>
                <a:cs typeface="Times" pitchFamily="18" charset="0"/>
              </a:rPr>
              <a:t>zset</a:t>
            </a:r>
            <a:r>
              <a:rPr lang="en-IN" sz="2400" dirty="0">
                <a:latin typeface="Times" pitchFamily="18" charset="0"/>
                <a:cs typeface="Times" pitchFamily="18" charset="0"/>
              </a:rPr>
              <a:t> (</a:t>
            </a:r>
            <a:r>
              <a:rPr lang="en-IN" sz="2400" dirty="0" err="1">
                <a:latin typeface="Times" pitchFamily="18" charset="0"/>
                <a:cs typeface="Times" pitchFamily="18" charset="0"/>
              </a:rPr>
              <a:t>sortedset</a:t>
            </a:r>
            <a:r>
              <a:rPr lang="en-IN" sz="2400" dirty="0">
                <a:latin typeface="Times" pitchFamily="18" charset="0"/>
                <a:cs typeface="Times" pitchFamily="18" charset="0"/>
              </a:rPr>
              <a:t>) as </a:t>
            </a:r>
          </a:p>
          <a:p>
            <a:pPr>
              <a:buNone/>
            </a:pPr>
            <a:r>
              <a:rPr lang="en-IN" sz="2400" dirty="0">
                <a:latin typeface="Times" pitchFamily="18" charset="0"/>
                <a:cs typeface="Times" pitchFamily="18" charset="0"/>
              </a:rPr>
              <a:t>     data type with score as 40 </a:t>
            </a:r>
          </a:p>
          <a:p>
            <a:pPr>
              <a:buNone/>
            </a:pPr>
            <a:r>
              <a:rPr lang="en-IN" sz="2400" dirty="0">
                <a:latin typeface="Times" pitchFamily="18" charset="0"/>
                <a:cs typeface="Times" pitchFamily="18" charset="0"/>
              </a:rPr>
              <a:t>     and value as Steve.</a:t>
            </a:r>
          </a:p>
          <a:p>
            <a:pPr>
              <a:buNone/>
            </a:pPr>
            <a:endParaRPr lang="en-IN" sz="2400" dirty="0">
              <a:latin typeface="Times" pitchFamily="18" charset="0"/>
              <a:cs typeface="Times" pitchFamily="18" charset="0"/>
            </a:endParaRPr>
          </a:p>
          <a:p>
            <a:r>
              <a:rPr lang="en-IN" sz="2400" dirty="0">
                <a:latin typeface="Times" pitchFamily="18" charset="0"/>
                <a:cs typeface="Times" pitchFamily="18" charset="0"/>
              </a:rPr>
              <a:t>Similarly we can create a key</a:t>
            </a:r>
          </a:p>
          <a:p>
            <a:pPr>
              <a:buNone/>
            </a:pPr>
            <a:r>
              <a:rPr lang="en-IN" sz="2400" dirty="0">
                <a:latin typeface="Times" pitchFamily="18" charset="0"/>
                <a:cs typeface="Times" pitchFamily="18" charset="0"/>
              </a:rPr>
              <a:t>     (Hash Name) Details with </a:t>
            </a:r>
          </a:p>
          <a:p>
            <a:pPr>
              <a:buNone/>
            </a:pPr>
            <a:r>
              <a:rPr lang="en-IN" sz="2400" dirty="0">
                <a:latin typeface="Times" pitchFamily="18" charset="0"/>
                <a:cs typeface="Times" pitchFamily="18" charset="0"/>
              </a:rPr>
              <a:t>     hash as data type with Key </a:t>
            </a:r>
          </a:p>
          <a:p>
            <a:pPr>
              <a:buNone/>
            </a:pPr>
            <a:r>
              <a:rPr lang="en-IN" sz="2400" dirty="0">
                <a:latin typeface="Times" pitchFamily="18" charset="0"/>
                <a:cs typeface="Times" pitchFamily="18" charset="0"/>
              </a:rPr>
              <a:t>     name as Id and Value as 201.</a:t>
            </a:r>
          </a:p>
          <a:p>
            <a:pPr>
              <a:buNone/>
            </a:pPr>
            <a:r>
              <a:rPr lang="en-IN" sz="2400" dirty="0">
                <a:latin typeface="Times" pitchFamily="18" charset="0"/>
                <a:cs typeface="Times" pitchFamily="18" charset="0"/>
              </a:rPr>
              <a:t>     </a:t>
            </a:r>
          </a:p>
        </p:txBody>
      </p:sp>
      <p:pic>
        <p:nvPicPr>
          <p:cNvPr id="6146" name="Picture 2"/>
          <p:cNvPicPr>
            <a:picLocks noChangeAspect="1" noChangeArrowheads="1"/>
          </p:cNvPicPr>
          <p:nvPr/>
        </p:nvPicPr>
        <p:blipFill>
          <a:blip r:embed="rId2" cstate="print"/>
          <a:srcRect/>
          <a:stretch>
            <a:fillRect/>
          </a:stretch>
        </p:blipFill>
        <p:spPr bwMode="auto">
          <a:xfrm>
            <a:off x="4644008" y="1124744"/>
            <a:ext cx="4311030" cy="2448272"/>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716016" y="3861048"/>
            <a:ext cx="4239022" cy="244827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36912"/>
            <a:ext cx="8229600" cy="1143000"/>
          </a:xfrm>
        </p:spPr>
        <p:txBody>
          <a:bodyPr/>
          <a:lstStyle/>
          <a:p>
            <a:r>
              <a:rPr lang="en-IN" b="1" dirty="0">
                <a:latin typeface="Times New Roman" pitchFamily="18" charset="0"/>
                <a:cs typeface="Times New Roman" pitchFamily="18" charset="0"/>
              </a:rPr>
              <a:t>Installation</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Updating data</a:t>
            </a:r>
          </a:p>
        </p:txBody>
      </p:sp>
      <p:sp>
        <p:nvSpPr>
          <p:cNvPr id="3" name="Content Placeholder 2"/>
          <p:cNvSpPr>
            <a:spLocks noGrp="1"/>
          </p:cNvSpPr>
          <p:nvPr>
            <p:ph idx="1"/>
          </p:nvPr>
        </p:nvSpPr>
        <p:spPr>
          <a:xfrm>
            <a:off x="467544" y="1340768"/>
            <a:ext cx="8229600" cy="4525963"/>
          </a:xfrm>
        </p:spPr>
        <p:txBody>
          <a:bodyPr>
            <a:normAutofit/>
          </a:bodyPr>
          <a:lstStyle/>
          <a:p>
            <a:r>
              <a:rPr lang="en-IN" sz="2400" dirty="0">
                <a:latin typeface="Times" pitchFamily="18" charset="0"/>
                <a:cs typeface="Times" pitchFamily="18" charset="0"/>
              </a:rPr>
              <a:t>In order to make changes to our keys we can select the key under database and perform the following update operations:</a:t>
            </a:r>
          </a:p>
          <a:p>
            <a:pPr>
              <a:buNone/>
            </a:pPr>
            <a:endParaRPr lang="en-IN" sz="2400" dirty="0">
              <a:latin typeface="Times" pitchFamily="18" charset="0"/>
              <a:cs typeface="Times" pitchFamily="18" charset="0"/>
            </a:endParaRPr>
          </a:p>
          <a:p>
            <a:r>
              <a:rPr lang="en-IN" sz="2400" dirty="0">
                <a:latin typeface="Times" pitchFamily="18" charset="0"/>
                <a:cs typeface="Times" pitchFamily="18" charset="0"/>
              </a:rPr>
              <a:t>Add row</a:t>
            </a:r>
          </a:p>
          <a:p>
            <a:r>
              <a:rPr lang="en-IN" sz="2400" dirty="0">
                <a:latin typeface="Times" pitchFamily="18" charset="0"/>
                <a:cs typeface="Times" pitchFamily="18" charset="0"/>
              </a:rPr>
              <a:t>Delete Row</a:t>
            </a:r>
          </a:p>
          <a:p>
            <a:r>
              <a:rPr lang="en-IN" sz="2400" dirty="0">
                <a:latin typeface="Times" pitchFamily="18" charset="0"/>
                <a:cs typeface="Times" pitchFamily="18" charset="0"/>
              </a:rPr>
              <a:t>Rename</a:t>
            </a:r>
          </a:p>
          <a:p>
            <a:r>
              <a:rPr lang="en-IN" sz="2400" dirty="0">
                <a:latin typeface="Times" pitchFamily="18" charset="0"/>
                <a:cs typeface="Times" pitchFamily="18" charset="0"/>
              </a:rPr>
              <a:t>Delete</a:t>
            </a:r>
          </a:p>
          <a:p>
            <a:r>
              <a:rPr lang="en-IN" sz="2400" dirty="0">
                <a:latin typeface="Times" pitchFamily="18" charset="0"/>
                <a:cs typeface="Times" pitchFamily="18" charset="0"/>
              </a:rPr>
              <a:t>Update key/Value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Contd.</a:t>
            </a:r>
          </a:p>
        </p:txBody>
      </p:sp>
      <p:sp>
        <p:nvSpPr>
          <p:cNvPr id="3" name="Content Placeholder 2"/>
          <p:cNvSpPr>
            <a:spLocks noGrp="1"/>
          </p:cNvSpPr>
          <p:nvPr>
            <p:ph idx="1"/>
          </p:nvPr>
        </p:nvSpPr>
        <p:spPr>
          <a:xfrm>
            <a:off x="467544" y="908720"/>
            <a:ext cx="8229600" cy="4525963"/>
          </a:xfrm>
        </p:spPr>
        <p:txBody>
          <a:bodyPr>
            <a:normAutofit/>
          </a:bodyPr>
          <a:lstStyle/>
          <a:p>
            <a:r>
              <a:rPr lang="en-IN" sz="2400" dirty="0">
                <a:latin typeface="Times" pitchFamily="18" charset="0"/>
                <a:cs typeface="Times" pitchFamily="18" charset="0"/>
              </a:rPr>
              <a:t>We select add row button to add new row in the List Team in the following way:</a:t>
            </a:r>
          </a:p>
        </p:txBody>
      </p:sp>
      <p:pic>
        <p:nvPicPr>
          <p:cNvPr id="7170" name="Picture 2"/>
          <p:cNvPicPr>
            <a:picLocks noChangeAspect="1" noChangeArrowheads="1"/>
          </p:cNvPicPr>
          <p:nvPr/>
        </p:nvPicPr>
        <p:blipFill>
          <a:blip r:embed="rId2" cstate="print"/>
          <a:srcRect/>
          <a:stretch>
            <a:fillRect/>
          </a:stretch>
        </p:blipFill>
        <p:spPr bwMode="auto">
          <a:xfrm>
            <a:off x="899592" y="1844824"/>
            <a:ext cx="5652120" cy="164782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1043608" y="3861048"/>
            <a:ext cx="5257800" cy="9525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827584" y="5445224"/>
            <a:ext cx="6096744" cy="1210394"/>
          </a:xfrm>
          <a:prstGeom prst="rect">
            <a:avLst/>
          </a:prstGeom>
          <a:noFill/>
          <a:ln w="9525">
            <a:noFill/>
            <a:miter lim="800000"/>
            <a:headEnd/>
            <a:tailEnd/>
          </a:ln>
        </p:spPr>
      </p:pic>
      <p:sp>
        <p:nvSpPr>
          <p:cNvPr id="7" name="Down Arrow 6"/>
          <p:cNvSpPr/>
          <p:nvPr/>
        </p:nvSpPr>
        <p:spPr>
          <a:xfrm>
            <a:off x="3203848" y="3573016"/>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3275856" y="5013176"/>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Contd.</a:t>
            </a:r>
          </a:p>
        </p:txBody>
      </p:sp>
      <p:sp>
        <p:nvSpPr>
          <p:cNvPr id="3" name="Content Placeholder 2"/>
          <p:cNvSpPr>
            <a:spLocks noGrp="1"/>
          </p:cNvSpPr>
          <p:nvPr>
            <p:ph idx="1"/>
          </p:nvPr>
        </p:nvSpPr>
        <p:spPr>
          <a:xfrm>
            <a:off x="539552" y="908720"/>
            <a:ext cx="8229600" cy="4525963"/>
          </a:xfrm>
        </p:spPr>
        <p:txBody>
          <a:bodyPr>
            <a:normAutofit/>
          </a:bodyPr>
          <a:lstStyle/>
          <a:p>
            <a:r>
              <a:rPr lang="en-IN" sz="2400" dirty="0">
                <a:latin typeface="Times" pitchFamily="18" charset="0"/>
                <a:cs typeface="Times" pitchFamily="18" charset="0"/>
              </a:rPr>
              <a:t>We select delete row button to remove existing row in the List Team in the following way:</a:t>
            </a:r>
          </a:p>
          <a:p>
            <a:endParaRPr lang="en-IN" sz="2400" dirty="0">
              <a:latin typeface="Times" pitchFamily="18" charset="0"/>
              <a:cs typeface="Times"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899592" y="1772816"/>
            <a:ext cx="5940152" cy="12954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2267744" y="3501008"/>
            <a:ext cx="3524250" cy="135255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755577" y="5301208"/>
            <a:ext cx="6264696" cy="1238250"/>
          </a:xfrm>
          <a:prstGeom prst="rect">
            <a:avLst/>
          </a:prstGeom>
          <a:noFill/>
          <a:ln w="9525">
            <a:noFill/>
            <a:miter lim="800000"/>
            <a:headEnd/>
            <a:tailEnd/>
          </a:ln>
        </p:spPr>
      </p:pic>
      <p:sp>
        <p:nvSpPr>
          <p:cNvPr id="7" name="Down Arrow 6"/>
          <p:cNvSpPr/>
          <p:nvPr/>
        </p:nvSpPr>
        <p:spPr>
          <a:xfrm>
            <a:off x="3635896" y="3140968"/>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3707904" y="4941168"/>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Contd.</a:t>
            </a:r>
          </a:p>
        </p:txBody>
      </p:sp>
      <p:sp>
        <p:nvSpPr>
          <p:cNvPr id="3" name="Content Placeholder 2"/>
          <p:cNvSpPr>
            <a:spLocks noGrp="1"/>
          </p:cNvSpPr>
          <p:nvPr>
            <p:ph idx="1"/>
          </p:nvPr>
        </p:nvSpPr>
        <p:spPr>
          <a:xfrm>
            <a:off x="467544" y="980728"/>
            <a:ext cx="8229600" cy="4525963"/>
          </a:xfrm>
        </p:spPr>
        <p:txBody>
          <a:bodyPr>
            <a:normAutofit/>
          </a:bodyPr>
          <a:lstStyle/>
          <a:p>
            <a:r>
              <a:rPr lang="en-IN" sz="2400" dirty="0">
                <a:latin typeface="Times" pitchFamily="18" charset="0"/>
                <a:cs typeface="Times" pitchFamily="18" charset="0"/>
              </a:rPr>
              <a:t>We can rename the key using Rename button in the following way:</a:t>
            </a:r>
          </a:p>
          <a:p>
            <a:pPr>
              <a:buNone/>
            </a:pPr>
            <a:r>
              <a:rPr lang="en-IN" sz="2400" dirty="0">
                <a:latin typeface="Times" pitchFamily="18" charset="0"/>
                <a:cs typeface="Times" pitchFamily="18" charset="0"/>
              </a:rPr>
              <a:t>    </a:t>
            </a:r>
          </a:p>
        </p:txBody>
      </p:sp>
      <p:pic>
        <p:nvPicPr>
          <p:cNvPr id="9218" name="Picture 2"/>
          <p:cNvPicPr>
            <a:picLocks noChangeAspect="1" noChangeArrowheads="1"/>
          </p:cNvPicPr>
          <p:nvPr/>
        </p:nvPicPr>
        <p:blipFill>
          <a:blip r:embed="rId2" cstate="print"/>
          <a:srcRect/>
          <a:stretch>
            <a:fillRect/>
          </a:stretch>
        </p:blipFill>
        <p:spPr bwMode="auto">
          <a:xfrm>
            <a:off x="827584" y="1844824"/>
            <a:ext cx="6012160" cy="120015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043608" y="3573016"/>
            <a:ext cx="5343525" cy="1008112"/>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827584" y="5085184"/>
            <a:ext cx="5760640" cy="1362075"/>
          </a:xfrm>
          <a:prstGeom prst="rect">
            <a:avLst/>
          </a:prstGeom>
          <a:noFill/>
          <a:ln w="9525">
            <a:noFill/>
            <a:miter lim="800000"/>
            <a:headEnd/>
            <a:tailEnd/>
          </a:ln>
        </p:spPr>
      </p:pic>
      <p:sp>
        <p:nvSpPr>
          <p:cNvPr id="7" name="Down Arrow 6"/>
          <p:cNvSpPr/>
          <p:nvPr/>
        </p:nvSpPr>
        <p:spPr>
          <a:xfrm>
            <a:off x="3347864" y="314096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3347864" y="46531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Contd.</a:t>
            </a:r>
            <a:endParaRPr lang="en-IN" dirty="0"/>
          </a:p>
        </p:txBody>
      </p:sp>
      <p:sp>
        <p:nvSpPr>
          <p:cNvPr id="3" name="Content Placeholder 2"/>
          <p:cNvSpPr>
            <a:spLocks noGrp="1"/>
          </p:cNvSpPr>
          <p:nvPr>
            <p:ph idx="1"/>
          </p:nvPr>
        </p:nvSpPr>
        <p:spPr>
          <a:xfrm>
            <a:off x="467544" y="908720"/>
            <a:ext cx="8229600" cy="4525963"/>
          </a:xfrm>
        </p:spPr>
        <p:txBody>
          <a:bodyPr>
            <a:normAutofit/>
          </a:bodyPr>
          <a:lstStyle/>
          <a:p>
            <a:r>
              <a:rPr lang="en-IN" sz="2400" dirty="0">
                <a:latin typeface="Times" pitchFamily="18" charset="0"/>
                <a:cs typeface="Times" pitchFamily="18" charset="0"/>
              </a:rPr>
              <a:t>We can delete the key using the delete button corresponding to the key name in the following way:</a:t>
            </a:r>
          </a:p>
          <a:p>
            <a:pPr>
              <a:buNone/>
            </a:pPr>
            <a:r>
              <a:rPr lang="en-IN" sz="2400" dirty="0">
                <a:latin typeface="Times" pitchFamily="18" charset="0"/>
                <a:cs typeface="Times" pitchFamily="18" charset="0"/>
              </a:rPr>
              <a:t>    </a:t>
            </a:r>
          </a:p>
        </p:txBody>
      </p:sp>
      <p:pic>
        <p:nvPicPr>
          <p:cNvPr id="10242" name="Picture 2"/>
          <p:cNvPicPr>
            <a:picLocks noChangeAspect="1" noChangeArrowheads="1"/>
          </p:cNvPicPr>
          <p:nvPr/>
        </p:nvPicPr>
        <p:blipFill>
          <a:blip r:embed="rId2" cstate="print"/>
          <a:srcRect/>
          <a:stretch>
            <a:fillRect/>
          </a:stretch>
        </p:blipFill>
        <p:spPr bwMode="auto">
          <a:xfrm>
            <a:off x="899592" y="1772816"/>
            <a:ext cx="6698902" cy="1152525"/>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267744" y="3356992"/>
            <a:ext cx="3895725" cy="1628775"/>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2483768" y="5373216"/>
            <a:ext cx="3219450" cy="942975"/>
          </a:xfrm>
          <a:prstGeom prst="rect">
            <a:avLst/>
          </a:prstGeom>
          <a:noFill/>
          <a:ln w="9525">
            <a:noFill/>
            <a:miter lim="800000"/>
            <a:headEnd/>
            <a:tailEnd/>
          </a:ln>
        </p:spPr>
      </p:pic>
      <p:sp>
        <p:nvSpPr>
          <p:cNvPr id="7" name="Down Arrow 6"/>
          <p:cNvSpPr/>
          <p:nvPr/>
        </p:nvSpPr>
        <p:spPr>
          <a:xfrm>
            <a:off x="3779912" y="2996952"/>
            <a:ext cx="43204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3707904" y="4869160"/>
            <a:ext cx="43204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18" charset="0"/>
                <a:cs typeface="Times" pitchFamily="18" charset="0"/>
              </a:rPr>
              <a:t>Dropping the database</a:t>
            </a:r>
          </a:p>
        </p:txBody>
      </p:sp>
      <p:sp>
        <p:nvSpPr>
          <p:cNvPr id="3" name="Content Placeholder 2"/>
          <p:cNvSpPr>
            <a:spLocks noGrp="1"/>
          </p:cNvSpPr>
          <p:nvPr>
            <p:ph idx="1"/>
          </p:nvPr>
        </p:nvSpPr>
        <p:spPr>
          <a:xfrm>
            <a:off x="467544" y="1052736"/>
            <a:ext cx="8229600" cy="4525963"/>
          </a:xfrm>
        </p:spPr>
        <p:txBody>
          <a:bodyPr>
            <a:normAutofit/>
          </a:bodyPr>
          <a:lstStyle/>
          <a:p>
            <a:r>
              <a:rPr lang="en-IN" sz="2400" dirty="0">
                <a:latin typeface="Times" pitchFamily="18" charset="0"/>
                <a:cs typeface="Times" pitchFamily="18" charset="0"/>
              </a:rPr>
              <a:t>We can drop the whole database using the flush DB button corresponding to the database name in the following way:</a:t>
            </a:r>
          </a:p>
        </p:txBody>
      </p:sp>
      <p:pic>
        <p:nvPicPr>
          <p:cNvPr id="11266" name="Picture 2"/>
          <p:cNvPicPr>
            <a:picLocks noChangeAspect="1" noChangeArrowheads="1"/>
          </p:cNvPicPr>
          <p:nvPr/>
        </p:nvPicPr>
        <p:blipFill>
          <a:blip r:embed="rId2" cstate="print"/>
          <a:srcRect/>
          <a:stretch>
            <a:fillRect/>
          </a:stretch>
        </p:blipFill>
        <p:spPr bwMode="auto">
          <a:xfrm>
            <a:off x="2627784" y="1916832"/>
            <a:ext cx="3429000" cy="1584175"/>
          </a:xfrm>
          <a:prstGeom prst="rect">
            <a:avLst/>
          </a:prstGeom>
          <a:noFill/>
          <a:ln w="9525">
            <a:no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2339752" y="4005064"/>
            <a:ext cx="4495800" cy="1247775"/>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2987824" y="5805264"/>
            <a:ext cx="3419475" cy="352425"/>
          </a:xfrm>
          <a:prstGeom prst="rect">
            <a:avLst/>
          </a:prstGeom>
          <a:noFill/>
          <a:ln w="9525">
            <a:noFill/>
            <a:miter lim="800000"/>
            <a:headEnd/>
            <a:tailEnd/>
          </a:ln>
        </p:spPr>
      </p:pic>
      <p:sp>
        <p:nvSpPr>
          <p:cNvPr id="8" name="Down Arrow 7"/>
          <p:cNvSpPr/>
          <p:nvPr/>
        </p:nvSpPr>
        <p:spPr>
          <a:xfrm>
            <a:off x="3851920" y="3645024"/>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3923928" y="5373216"/>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normAutofit fontScale="90000"/>
          </a:bodyPr>
          <a:lstStyle/>
          <a:p>
            <a:r>
              <a:rPr lang="en-IN" b="1" dirty="0">
                <a:latin typeface="Times" pitchFamily="18" charset="0"/>
                <a:cs typeface="Times" pitchFamily="18" charset="0"/>
              </a:rPr>
              <a:t>Using Shell within </a:t>
            </a:r>
            <a:r>
              <a:rPr lang="en-IN" b="1" dirty="0" err="1">
                <a:latin typeface="Times" pitchFamily="18" charset="0"/>
                <a:cs typeface="Times" pitchFamily="18" charset="0"/>
              </a:rPr>
              <a:t>Redis</a:t>
            </a:r>
            <a:r>
              <a:rPr lang="en-IN" b="1" dirty="0">
                <a:latin typeface="Times" pitchFamily="18" charset="0"/>
                <a:cs typeface="Times" pitchFamily="18" charset="0"/>
              </a:rPr>
              <a:t> Desktop Manager</a:t>
            </a:r>
          </a:p>
        </p:txBody>
      </p:sp>
      <p:sp>
        <p:nvSpPr>
          <p:cNvPr id="3" name="Content Placeholder 2"/>
          <p:cNvSpPr>
            <a:spLocks noGrp="1"/>
          </p:cNvSpPr>
          <p:nvPr>
            <p:ph idx="1"/>
          </p:nvPr>
        </p:nvSpPr>
        <p:spPr>
          <a:xfrm>
            <a:off x="395536" y="1196752"/>
            <a:ext cx="8229600" cy="4525963"/>
          </a:xfrm>
        </p:spPr>
        <p:txBody>
          <a:bodyPr>
            <a:normAutofit/>
          </a:bodyPr>
          <a:lstStyle/>
          <a:p>
            <a:r>
              <a:rPr lang="en-IN" sz="2400" dirty="0">
                <a:latin typeface="Times" pitchFamily="18" charset="0"/>
                <a:cs typeface="Times" pitchFamily="18" charset="0"/>
              </a:rPr>
              <a:t>We can use the shell console within the </a:t>
            </a:r>
            <a:r>
              <a:rPr lang="en-IN" sz="2400" dirty="0" err="1">
                <a:latin typeface="Times" pitchFamily="18" charset="0"/>
                <a:cs typeface="Times" pitchFamily="18" charset="0"/>
              </a:rPr>
              <a:t>Redis</a:t>
            </a:r>
            <a:r>
              <a:rPr lang="en-IN" sz="2400" dirty="0">
                <a:latin typeface="Times" pitchFamily="18" charset="0"/>
                <a:cs typeface="Times" pitchFamily="18" charset="0"/>
              </a:rPr>
              <a:t> Desktop manager and perform all the commands that we performed previously using the command prompt terminal .</a:t>
            </a:r>
          </a:p>
          <a:p>
            <a:endParaRPr lang="en-IN" sz="2400" dirty="0">
              <a:latin typeface="Times" pitchFamily="18" charset="0"/>
              <a:cs typeface="Times" pitchFamily="18" charset="0"/>
            </a:endParaRPr>
          </a:p>
          <a:p>
            <a:r>
              <a:rPr lang="en-IN" sz="2400" dirty="0">
                <a:latin typeface="Times" pitchFamily="18" charset="0"/>
                <a:cs typeface="Times" pitchFamily="18" charset="0"/>
              </a:rPr>
              <a:t>Click on the open console </a:t>
            </a:r>
          </a:p>
          <a:p>
            <a:pPr>
              <a:buNone/>
            </a:pPr>
            <a:r>
              <a:rPr lang="en-IN" sz="2400" dirty="0">
                <a:latin typeface="Times" pitchFamily="18" charset="0"/>
                <a:cs typeface="Times" pitchFamily="18" charset="0"/>
              </a:rPr>
              <a:t>    button corresponding to the </a:t>
            </a:r>
          </a:p>
          <a:p>
            <a:pPr>
              <a:buNone/>
            </a:pPr>
            <a:r>
              <a:rPr lang="en-IN" sz="2400" dirty="0">
                <a:latin typeface="Times" pitchFamily="18" charset="0"/>
                <a:cs typeface="Times" pitchFamily="18" charset="0"/>
              </a:rPr>
              <a:t>    connection name.</a:t>
            </a:r>
          </a:p>
          <a:p>
            <a:r>
              <a:rPr lang="en-IN" sz="2400" dirty="0">
                <a:latin typeface="Times" pitchFamily="18" charset="0"/>
                <a:cs typeface="Times" pitchFamily="18" charset="0"/>
              </a:rPr>
              <a:t>We can see the console in the </a:t>
            </a:r>
          </a:p>
          <a:p>
            <a:pPr>
              <a:buNone/>
            </a:pPr>
            <a:r>
              <a:rPr lang="en-IN" sz="2400" dirty="0">
                <a:latin typeface="Times" pitchFamily="18" charset="0"/>
                <a:cs typeface="Times" pitchFamily="18" charset="0"/>
              </a:rPr>
              <a:t>     the bottom part of the </a:t>
            </a:r>
          </a:p>
          <a:p>
            <a:pPr>
              <a:buNone/>
            </a:pPr>
            <a:r>
              <a:rPr lang="en-IN" sz="2400" dirty="0">
                <a:latin typeface="Times" pitchFamily="18" charset="0"/>
                <a:cs typeface="Times" pitchFamily="18" charset="0"/>
              </a:rPr>
              <a:t>     window.</a:t>
            </a:r>
          </a:p>
          <a:p>
            <a:endParaRPr lang="en-IN" sz="2400" dirty="0">
              <a:latin typeface="Times" pitchFamily="18" charset="0"/>
              <a:cs typeface="Times"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4572000" y="2420888"/>
            <a:ext cx="3619500" cy="85725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3995936" y="3645024"/>
            <a:ext cx="4896544" cy="2792115"/>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18" charset="0"/>
                <a:cs typeface="Times" pitchFamily="18" charset="0"/>
              </a:rPr>
              <a:t>Example</a:t>
            </a:r>
          </a:p>
        </p:txBody>
      </p:sp>
      <p:sp>
        <p:nvSpPr>
          <p:cNvPr id="3" name="Content Placeholder 2"/>
          <p:cNvSpPr>
            <a:spLocks noGrp="1"/>
          </p:cNvSpPr>
          <p:nvPr>
            <p:ph idx="1"/>
          </p:nvPr>
        </p:nvSpPr>
        <p:spPr/>
        <p:txBody>
          <a:bodyPr>
            <a:normAutofit/>
          </a:bodyPr>
          <a:lstStyle/>
          <a:p>
            <a:r>
              <a:rPr lang="en-IN" sz="2400" dirty="0">
                <a:latin typeface="Times" pitchFamily="18" charset="0"/>
                <a:cs typeface="Times" pitchFamily="18" charset="0"/>
              </a:rPr>
              <a:t>In this example I am demonstrating a simple get/set command in the console window.</a:t>
            </a: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endParaRPr lang="en-IN" sz="2400" dirty="0">
              <a:latin typeface="Times" pitchFamily="18" charset="0"/>
              <a:cs typeface="Times" pitchFamily="18" charset="0"/>
            </a:endParaRPr>
          </a:p>
          <a:p>
            <a:r>
              <a:rPr lang="en-IN" sz="2400" dirty="0">
                <a:latin typeface="Times" pitchFamily="18" charset="0"/>
                <a:cs typeface="Times" pitchFamily="18" charset="0"/>
              </a:rPr>
              <a:t>You can similarly explore other commands as well in the console on your own.</a:t>
            </a:r>
          </a:p>
          <a:p>
            <a:endParaRPr lang="en-IN" sz="2400" dirty="0">
              <a:latin typeface="Times" pitchFamily="18" charset="0"/>
              <a:cs typeface="Times" pitchFamily="18" charset="0"/>
            </a:endParaRPr>
          </a:p>
        </p:txBody>
      </p:sp>
      <p:pic>
        <p:nvPicPr>
          <p:cNvPr id="13314" name="Picture 2"/>
          <p:cNvPicPr>
            <a:picLocks noChangeAspect="1" noChangeArrowheads="1"/>
          </p:cNvPicPr>
          <p:nvPr/>
        </p:nvPicPr>
        <p:blipFill>
          <a:blip r:embed="rId2" cstate="print"/>
          <a:srcRect/>
          <a:stretch>
            <a:fillRect/>
          </a:stretch>
        </p:blipFill>
        <p:spPr bwMode="auto">
          <a:xfrm>
            <a:off x="899592" y="2564904"/>
            <a:ext cx="6410325" cy="11430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229600" cy="1143000"/>
          </a:xfrm>
        </p:spPr>
        <p:txBody>
          <a:bodyPr>
            <a:normAutofit fontScale="90000"/>
          </a:bodyPr>
          <a:lstStyle/>
          <a:p>
            <a:r>
              <a:rPr lang="en-IN" b="1" dirty="0" err="1">
                <a:latin typeface="Times" pitchFamily="2" charset="0"/>
              </a:rPr>
              <a:t>Redis</a:t>
            </a:r>
            <a:r>
              <a:rPr lang="en-IN" b="1" dirty="0">
                <a:latin typeface="Times" pitchFamily="2" charset="0"/>
              </a:rPr>
              <a:t> with Python</a:t>
            </a:r>
            <a:br>
              <a:rPr lang="en-IN" b="1" dirty="0">
                <a:latin typeface="Times" pitchFamily="2" charset="0"/>
              </a:rPr>
            </a:br>
            <a:r>
              <a:rPr lang="en-IN" b="1" dirty="0">
                <a:latin typeface="Times" pitchFamily="2" charset="0"/>
              </a:rPr>
              <a:t>(An Example)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pitchFamily="2" charset="0"/>
              </a:rPr>
              <a:t>Installaing</a:t>
            </a:r>
            <a:r>
              <a:rPr lang="en-IN" b="1" dirty="0">
                <a:latin typeface="Times" pitchFamily="2" charset="0"/>
              </a:rPr>
              <a:t> Python </a:t>
            </a:r>
            <a:r>
              <a:rPr lang="en-IN" b="1" dirty="0" err="1">
                <a:latin typeface="Times" pitchFamily="2" charset="0"/>
              </a:rPr>
              <a:t>Redis</a:t>
            </a:r>
            <a:r>
              <a:rPr lang="en-IN" b="1" dirty="0">
                <a:latin typeface="Times" pitchFamily="2" charset="0"/>
              </a:rPr>
              <a:t> Client </a:t>
            </a:r>
          </a:p>
        </p:txBody>
      </p:sp>
      <p:sp>
        <p:nvSpPr>
          <p:cNvPr id="3" name="Content Placeholder 2"/>
          <p:cNvSpPr>
            <a:spLocks noGrp="1"/>
          </p:cNvSpPr>
          <p:nvPr>
            <p:ph idx="1"/>
          </p:nvPr>
        </p:nvSpPr>
        <p:spPr/>
        <p:txBody>
          <a:bodyPr>
            <a:normAutofit/>
          </a:bodyPr>
          <a:lstStyle/>
          <a:p>
            <a:r>
              <a:rPr lang="en-IN" sz="2400" dirty="0">
                <a:latin typeface="Times" pitchFamily="2" charset="0"/>
              </a:rPr>
              <a:t>To install </a:t>
            </a:r>
            <a:r>
              <a:rPr lang="en-IN" sz="2400" dirty="0" err="1">
                <a:latin typeface="Times" pitchFamily="2" charset="0"/>
              </a:rPr>
              <a:t>Redis-py</a:t>
            </a:r>
            <a:r>
              <a:rPr lang="en-IN" sz="2400" dirty="0">
                <a:latin typeface="Times" pitchFamily="2" charset="0"/>
              </a:rPr>
              <a:t> simply execute any of the following commands in your command line window:</a:t>
            </a:r>
          </a:p>
          <a:p>
            <a:pPr>
              <a:buNone/>
            </a:pPr>
            <a:r>
              <a:rPr lang="en-IN" sz="2400" dirty="0">
                <a:latin typeface="Times" pitchFamily="2" charset="0"/>
              </a:rPr>
              <a:t>      Syntax1 :  pip install </a:t>
            </a:r>
            <a:r>
              <a:rPr lang="en-IN" sz="2400" dirty="0" err="1">
                <a:latin typeface="Times" pitchFamily="2" charset="0"/>
              </a:rPr>
              <a:t>redis</a:t>
            </a:r>
            <a:endParaRPr lang="en-IN" sz="2400" dirty="0">
              <a:latin typeface="Times" pitchFamily="2" charset="0"/>
            </a:endParaRPr>
          </a:p>
          <a:p>
            <a:pPr>
              <a:buNone/>
            </a:pPr>
            <a:r>
              <a:rPr lang="en-IN" sz="2400" dirty="0">
                <a:latin typeface="Times" pitchFamily="2" charset="0"/>
              </a:rPr>
              <a:t>      Syntax2 : </a:t>
            </a:r>
            <a:r>
              <a:rPr lang="en-IN" sz="2400" dirty="0" err="1">
                <a:latin typeface="Times" pitchFamily="2" charset="0"/>
              </a:rPr>
              <a:t>easy_install</a:t>
            </a:r>
            <a:r>
              <a:rPr lang="en-IN" sz="2400" dirty="0">
                <a:latin typeface="Times" pitchFamily="2" charset="0"/>
              </a:rPr>
              <a:t> </a:t>
            </a:r>
            <a:r>
              <a:rPr lang="en-IN" sz="2400" dirty="0" err="1">
                <a:latin typeface="Times" pitchFamily="2" charset="0"/>
              </a:rPr>
              <a:t>redis</a:t>
            </a:r>
            <a:endParaRPr lang="en-IN" sz="2400" dirty="0">
              <a:latin typeface="Times" pitchFamily="2" charset="0"/>
            </a:endParaRPr>
          </a:p>
        </p:txBody>
      </p:sp>
      <p:pic>
        <p:nvPicPr>
          <p:cNvPr id="79875" name="Picture 3"/>
          <p:cNvPicPr>
            <a:picLocks noChangeAspect="1" noChangeArrowheads="1"/>
          </p:cNvPicPr>
          <p:nvPr/>
        </p:nvPicPr>
        <p:blipFill>
          <a:blip r:embed="rId2" cstate="print"/>
          <a:srcRect/>
          <a:stretch>
            <a:fillRect/>
          </a:stretch>
        </p:blipFill>
        <p:spPr bwMode="auto">
          <a:xfrm>
            <a:off x="1043608" y="3645024"/>
            <a:ext cx="6840760" cy="266429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For Windows</a:t>
            </a:r>
          </a:p>
        </p:txBody>
      </p:sp>
      <p:sp>
        <p:nvSpPr>
          <p:cNvPr id="3" name="Content Placeholder 2"/>
          <p:cNvSpPr>
            <a:spLocks noGrp="1"/>
          </p:cNvSpPr>
          <p:nvPr>
            <p:ph idx="1"/>
          </p:nvPr>
        </p:nvSpPr>
        <p:spPr>
          <a:xfrm>
            <a:off x="467544" y="1268761"/>
            <a:ext cx="8229600" cy="3312368"/>
          </a:xfrm>
        </p:spPr>
        <p:txBody>
          <a:bodyPr>
            <a:normAutofit/>
          </a:bodyPr>
          <a:lstStyle/>
          <a:p>
            <a:r>
              <a:rPr lang="en-IN" sz="2400" dirty="0">
                <a:latin typeface="Times" pitchFamily="2" charset="0"/>
              </a:rPr>
              <a:t>Open your web browser and Go to  </a:t>
            </a:r>
            <a:r>
              <a:rPr lang="en-IN" sz="2400" dirty="0">
                <a:latin typeface="Times" pitchFamily="2" charset="0"/>
                <a:hlinkClick r:id="rId2"/>
              </a:rPr>
              <a:t>https://github.com/MicrosoftArchive/redis/releases</a:t>
            </a:r>
            <a:endParaRPr lang="en-IN" sz="2400" dirty="0">
              <a:latin typeface="Times" pitchFamily="2" charset="0"/>
            </a:endParaRPr>
          </a:p>
          <a:p>
            <a:pPr>
              <a:buNone/>
            </a:pPr>
            <a:endParaRPr lang="en-IN" sz="2400" dirty="0">
              <a:latin typeface="Times" pitchFamily="2" charset="0"/>
            </a:endParaRPr>
          </a:p>
          <a:p>
            <a:r>
              <a:rPr lang="en-IN" sz="2400" dirty="0">
                <a:latin typeface="Times" pitchFamily="2" charset="0"/>
              </a:rPr>
              <a:t>Go to </a:t>
            </a:r>
            <a:r>
              <a:rPr lang="en-IN" sz="2400" b="1" dirty="0">
                <a:latin typeface="Times" pitchFamily="2" charset="0"/>
                <a:hlinkClick r:id="rId3"/>
              </a:rPr>
              <a:t>3.0.504</a:t>
            </a:r>
            <a:r>
              <a:rPr lang="en-IN" sz="2400" dirty="0">
                <a:latin typeface="Times" pitchFamily="2" charset="0"/>
              </a:rPr>
              <a:t> and select </a:t>
            </a:r>
            <a:r>
              <a:rPr lang="en-IN" sz="2400" b="1" dirty="0">
                <a:latin typeface="Times" pitchFamily="2" charset="0"/>
                <a:hlinkClick r:id="rId4"/>
              </a:rPr>
              <a:t>Redis-x64-3.0.504.msi</a:t>
            </a:r>
            <a:r>
              <a:rPr lang="en-IN" sz="2400" b="1" dirty="0">
                <a:latin typeface="Times" pitchFamily="2" charset="0"/>
              </a:rPr>
              <a:t> </a:t>
            </a:r>
            <a:r>
              <a:rPr lang="en-IN" sz="2400" dirty="0">
                <a:latin typeface="Times" pitchFamily="2" charset="0"/>
              </a:rPr>
              <a:t>as show in figure.</a:t>
            </a:r>
          </a:p>
          <a:p>
            <a:endParaRPr lang="en-IN" sz="2400" dirty="0">
              <a:latin typeface="Times" pitchFamily="2" charset="0"/>
            </a:endParaRPr>
          </a:p>
          <a:p>
            <a:endParaRPr lang="en-IN" sz="2400" dirty="0">
              <a:latin typeface="Times" pitchFamily="2" charset="0"/>
            </a:endParaRPr>
          </a:p>
        </p:txBody>
      </p:sp>
      <p:pic>
        <p:nvPicPr>
          <p:cNvPr id="9" name="Picture 4"/>
          <p:cNvPicPr>
            <a:picLocks noChangeAspect="1" noChangeArrowheads="1"/>
          </p:cNvPicPr>
          <p:nvPr/>
        </p:nvPicPr>
        <p:blipFill>
          <a:blip r:embed="rId5" cstate="print"/>
          <a:srcRect/>
          <a:stretch>
            <a:fillRect/>
          </a:stretch>
        </p:blipFill>
        <p:spPr bwMode="auto">
          <a:xfrm>
            <a:off x="251520" y="3645024"/>
            <a:ext cx="8629650" cy="29718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Getting Started</a:t>
            </a:r>
          </a:p>
        </p:txBody>
      </p:sp>
      <p:sp>
        <p:nvSpPr>
          <p:cNvPr id="3" name="Content Placeholder 2"/>
          <p:cNvSpPr>
            <a:spLocks noGrp="1"/>
          </p:cNvSpPr>
          <p:nvPr>
            <p:ph idx="1"/>
          </p:nvPr>
        </p:nvSpPr>
        <p:spPr/>
        <p:txBody>
          <a:bodyPr>
            <a:normAutofit/>
          </a:bodyPr>
          <a:lstStyle/>
          <a:p>
            <a:r>
              <a:rPr lang="en-IN" sz="2400" dirty="0">
                <a:latin typeface="Times" pitchFamily="2" charset="0"/>
              </a:rPr>
              <a:t>To get started with </a:t>
            </a:r>
            <a:r>
              <a:rPr lang="en-IN" sz="2400" dirty="0" err="1">
                <a:latin typeface="Times" pitchFamily="2" charset="0"/>
              </a:rPr>
              <a:t>Redis</a:t>
            </a:r>
            <a:r>
              <a:rPr lang="en-IN" sz="2400" dirty="0">
                <a:latin typeface="Times" pitchFamily="2" charset="0"/>
              </a:rPr>
              <a:t> in python :</a:t>
            </a:r>
          </a:p>
          <a:p>
            <a:pPr>
              <a:buNone/>
            </a:pPr>
            <a:r>
              <a:rPr lang="en-IN" sz="2400" dirty="0">
                <a:latin typeface="Times" pitchFamily="2" charset="0"/>
              </a:rPr>
              <a:t>      First, Open python in your command line by typing python like shown below:</a:t>
            </a:r>
          </a:p>
          <a:p>
            <a:pPr>
              <a:buNone/>
            </a:pPr>
            <a:r>
              <a:rPr lang="en-IN" sz="2400" dirty="0">
                <a:latin typeface="Times" pitchFamily="2" charset="0"/>
              </a:rPr>
              <a:t>      </a:t>
            </a:r>
          </a:p>
          <a:p>
            <a:pPr>
              <a:buNone/>
            </a:pPr>
            <a:endParaRPr lang="en-IN" sz="2400" dirty="0">
              <a:latin typeface="Times" pitchFamily="2" charset="0"/>
            </a:endParaRPr>
          </a:p>
          <a:p>
            <a:pPr>
              <a:buNone/>
            </a:pPr>
            <a:endParaRPr lang="en-IN" sz="2400" dirty="0">
              <a:latin typeface="Times" pitchFamily="2" charset="0"/>
            </a:endParaRPr>
          </a:p>
          <a:p>
            <a:endParaRPr lang="en-IN" sz="2400" dirty="0">
              <a:latin typeface="Times" pitchFamily="2" charset="0"/>
            </a:endParaRPr>
          </a:p>
          <a:p>
            <a:r>
              <a:rPr lang="en-IN" sz="2400" dirty="0">
                <a:latin typeface="Times" pitchFamily="2" charset="0"/>
              </a:rPr>
              <a:t>Try importing </a:t>
            </a:r>
            <a:r>
              <a:rPr lang="en-IN" sz="2400" dirty="0" err="1">
                <a:latin typeface="Times" pitchFamily="2" charset="0"/>
              </a:rPr>
              <a:t>Redis</a:t>
            </a:r>
            <a:r>
              <a:rPr lang="en-IN" sz="2400" dirty="0">
                <a:latin typeface="Times" pitchFamily="2" charset="0"/>
              </a:rPr>
              <a:t> in the python environment using  </a:t>
            </a:r>
          </a:p>
          <a:p>
            <a:pPr>
              <a:buNone/>
            </a:pPr>
            <a:r>
              <a:rPr lang="en-IN" sz="2400" b="1" dirty="0">
                <a:latin typeface="Times" pitchFamily="2" charset="0"/>
              </a:rPr>
              <a:t>      import </a:t>
            </a:r>
            <a:r>
              <a:rPr lang="en-IN" sz="2400" b="1" dirty="0" err="1">
                <a:latin typeface="Times" pitchFamily="2" charset="0"/>
              </a:rPr>
              <a:t>redis</a:t>
            </a:r>
            <a:r>
              <a:rPr lang="en-IN" sz="2400" b="1" dirty="0">
                <a:latin typeface="Times" pitchFamily="2" charset="0"/>
              </a:rPr>
              <a:t> </a:t>
            </a:r>
            <a:r>
              <a:rPr lang="en-IN" sz="2400" dirty="0">
                <a:latin typeface="Times" pitchFamily="2" charset="0"/>
              </a:rPr>
              <a:t>command as shown below (make sure it is “</a:t>
            </a:r>
            <a:r>
              <a:rPr lang="en-IN" sz="2400" dirty="0" err="1">
                <a:latin typeface="Times" pitchFamily="2" charset="0"/>
              </a:rPr>
              <a:t>redis</a:t>
            </a:r>
            <a:r>
              <a:rPr lang="en-IN" sz="2400" dirty="0">
                <a:latin typeface="Times" pitchFamily="2" charset="0"/>
              </a:rPr>
              <a:t>” instead of “</a:t>
            </a:r>
            <a:r>
              <a:rPr lang="en-IN" sz="2400" dirty="0" err="1">
                <a:latin typeface="Times" pitchFamily="2" charset="0"/>
              </a:rPr>
              <a:t>Redis</a:t>
            </a:r>
            <a:r>
              <a:rPr lang="en-IN" sz="2400" dirty="0">
                <a:latin typeface="Times" pitchFamily="2" charset="0"/>
              </a:rPr>
              <a:t>”):</a:t>
            </a:r>
          </a:p>
        </p:txBody>
      </p:sp>
      <p:pic>
        <p:nvPicPr>
          <p:cNvPr id="80899" name="Picture 3"/>
          <p:cNvPicPr>
            <a:picLocks noChangeAspect="1" noChangeArrowheads="1"/>
          </p:cNvPicPr>
          <p:nvPr/>
        </p:nvPicPr>
        <p:blipFill>
          <a:blip r:embed="rId2" cstate="print"/>
          <a:srcRect/>
          <a:stretch>
            <a:fillRect/>
          </a:stretch>
        </p:blipFill>
        <p:spPr bwMode="auto">
          <a:xfrm>
            <a:off x="971601" y="2995613"/>
            <a:ext cx="6738888" cy="1225475"/>
          </a:xfrm>
          <a:prstGeom prst="rect">
            <a:avLst/>
          </a:prstGeom>
          <a:noFill/>
          <a:ln w="9525">
            <a:noFill/>
            <a:miter lim="800000"/>
            <a:headEnd/>
            <a:tailEnd/>
          </a:ln>
        </p:spPr>
      </p:pic>
      <p:pic>
        <p:nvPicPr>
          <p:cNvPr id="80900" name="Picture 4"/>
          <p:cNvPicPr>
            <a:picLocks noChangeAspect="1" noChangeArrowheads="1"/>
          </p:cNvPicPr>
          <p:nvPr/>
        </p:nvPicPr>
        <p:blipFill>
          <a:blip r:embed="rId3" cstate="print"/>
          <a:srcRect/>
          <a:stretch>
            <a:fillRect/>
          </a:stretch>
        </p:blipFill>
        <p:spPr bwMode="auto">
          <a:xfrm>
            <a:off x="979180" y="6020693"/>
            <a:ext cx="2808312" cy="576064"/>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Get/Set Commands</a:t>
            </a:r>
          </a:p>
        </p:txBody>
      </p:sp>
      <p:sp>
        <p:nvSpPr>
          <p:cNvPr id="3" name="Content Placeholder 2"/>
          <p:cNvSpPr>
            <a:spLocks noGrp="1"/>
          </p:cNvSpPr>
          <p:nvPr>
            <p:ph idx="1"/>
          </p:nvPr>
        </p:nvSpPr>
        <p:spPr>
          <a:xfrm>
            <a:off x="457200" y="1600200"/>
            <a:ext cx="8229600" cy="4709120"/>
          </a:xfrm>
        </p:spPr>
        <p:txBody>
          <a:bodyPr>
            <a:noAutofit/>
          </a:bodyPr>
          <a:lstStyle/>
          <a:p>
            <a:r>
              <a:rPr lang="en-IN" sz="2400" dirty="0">
                <a:latin typeface="Times" pitchFamily="2" charset="0"/>
              </a:rPr>
              <a:t>We previously worked with </a:t>
            </a:r>
            <a:r>
              <a:rPr lang="en-IN" sz="2400" b="1" dirty="0">
                <a:latin typeface="Times" pitchFamily="2" charset="0"/>
              </a:rPr>
              <a:t>Get/Set</a:t>
            </a:r>
            <a:r>
              <a:rPr lang="en-IN" sz="2400" dirty="0">
                <a:latin typeface="Times" pitchFamily="2" charset="0"/>
              </a:rPr>
              <a:t> commands on </a:t>
            </a:r>
            <a:r>
              <a:rPr lang="en-IN" sz="2400" dirty="0" err="1">
                <a:latin typeface="Times" pitchFamily="2" charset="0"/>
              </a:rPr>
              <a:t>Redis</a:t>
            </a:r>
            <a:r>
              <a:rPr lang="en-IN" sz="2400" dirty="0">
                <a:latin typeface="Times" pitchFamily="2" charset="0"/>
              </a:rPr>
              <a:t> Client.</a:t>
            </a:r>
          </a:p>
          <a:p>
            <a:endParaRPr lang="en-IN" sz="2400" dirty="0">
              <a:latin typeface="Times" pitchFamily="2" charset="0"/>
            </a:endParaRPr>
          </a:p>
          <a:p>
            <a:r>
              <a:rPr lang="en-IN" sz="2400" dirty="0">
                <a:latin typeface="Times" pitchFamily="2" charset="0"/>
              </a:rPr>
              <a:t>We will implement these commands using python client now as follows:</a:t>
            </a: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Here we are creating an object “red” for which the parameters have been set in the </a:t>
            </a:r>
            <a:r>
              <a:rPr lang="en-IN" sz="2400" b="1" dirty="0" err="1">
                <a:latin typeface="Times" pitchFamily="2" charset="0"/>
              </a:rPr>
              <a:t>StrictRedis</a:t>
            </a:r>
            <a:r>
              <a:rPr lang="en-IN" sz="2400" b="1" dirty="0">
                <a:latin typeface="Times" pitchFamily="2" charset="0"/>
              </a:rPr>
              <a:t>() </a:t>
            </a:r>
            <a:r>
              <a:rPr lang="en-IN" sz="2400" dirty="0">
                <a:latin typeface="Times" pitchFamily="2" charset="0"/>
              </a:rPr>
              <a:t>function.</a:t>
            </a:r>
          </a:p>
          <a:p>
            <a:r>
              <a:rPr lang="en-IN" sz="2400" dirty="0">
                <a:latin typeface="Times" pitchFamily="2" charset="0"/>
              </a:rPr>
              <a:t>This object is used to perform get/set operations on Python </a:t>
            </a:r>
            <a:r>
              <a:rPr lang="en-IN" sz="2400" dirty="0" err="1">
                <a:latin typeface="Times" pitchFamily="2" charset="0"/>
              </a:rPr>
              <a:t>Redis</a:t>
            </a:r>
            <a:r>
              <a:rPr lang="en-IN" sz="2400" dirty="0">
                <a:latin typeface="Times" pitchFamily="2" charset="0"/>
              </a:rPr>
              <a:t> Client.</a:t>
            </a:r>
          </a:p>
          <a:p>
            <a:endParaRPr lang="en-IN" sz="2400" dirty="0">
              <a:latin typeface="Times" pitchFamily="2" charset="0"/>
            </a:endParaRPr>
          </a:p>
          <a:p>
            <a:pPr>
              <a:buNone/>
            </a:pPr>
            <a:r>
              <a:rPr lang="en-IN" sz="2400" dirty="0">
                <a:latin typeface="Times" pitchFamily="2" charset="0"/>
              </a:rPr>
              <a:t>      </a:t>
            </a:r>
          </a:p>
        </p:txBody>
      </p:sp>
      <p:pic>
        <p:nvPicPr>
          <p:cNvPr id="81923" name="Picture 3"/>
          <p:cNvPicPr>
            <a:picLocks noChangeAspect="1" noChangeArrowheads="1"/>
          </p:cNvPicPr>
          <p:nvPr/>
        </p:nvPicPr>
        <p:blipFill>
          <a:blip r:embed="rId2" cstate="print"/>
          <a:srcRect/>
          <a:stretch>
            <a:fillRect/>
          </a:stretch>
        </p:blipFill>
        <p:spPr bwMode="auto">
          <a:xfrm>
            <a:off x="971600" y="3717032"/>
            <a:ext cx="7056784" cy="936104"/>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Some more examples</a:t>
            </a:r>
          </a:p>
        </p:txBody>
      </p:sp>
      <p:sp>
        <p:nvSpPr>
          <p:cNvPr id="3" name="Content Placeholder 2"/>
          <p:cNvSpPr>
            <a:spLocks noGrp="1"/>
          </p:cNvSpPr>
          <p:nvPr>
            <p:ph idx="1"/>
          </p:nvPr>
        </p:nvSpPr>
        <p:spPr>
          <a:xfrm>
            <a:off x="457200" y="1268760"/>
            <a:ext cx="8229600" cy="4857403"/>
          </a:xfrm>
        </p:spPr>
        <p:txBody>
          <a:bodyPr>
            <a:normAutofit lnSpcReduction="10000"/>
          </a:bodyPr>
          <a:lstStyle/>
          <a:p>
            <a:r>
              <a:rPr lang="en-IN" sz="2400" dirty="0">
                <a:latin typeface="Times" pitchFamily="2" charset="0"/>
              </a:rPr>
              <a:t>We implement the pub/sub model here using python. </a:t>
            </a:r>
          </a:p>
          <a:p>
            <a:r>
              <a:rPr lang="en-IN" sz="2400" dirty="0" err="1">
                <a:latin typeface="Times" pitchFamily="2" charset="0"/>
              </a:rPr>
              <a:t>redis-py</a:t>
            </a:r>
            <a:r>
              <a:rPr lang="en-IN" sz="2400" dirty="0">
                <a:latin typeface="Times" pitchFamily="2" charset="0"/>
              </a:rPr>
              <a:t> includes a </a:t>
            </a:r>
            <a:r>
              <a:rPr lang="en-IN" sz="2400" i="1" dirty="0" err="1">
                <a:latin typeface="Times" pitchFamily="2" charset="0"/>
              </a:rPr>
              <a:t>PubSub</a:t>
            </a:r>
            <a:r>
              <a:rPr lang="en-IN" sz="2400" dirty="0">
                <a:latin typeface="Times" pitchFamily="2" charset="0"/>
              </a:rPr>
              <a:t> object that subscribes to channels and listens for new messages.</a:t>
            </a:r>
          </a:p>
          <a:p>
            <a:r>
              <a:rPr lang="en-IN" sz="2400" dirty="0">
                <a:latin typeface="Times" pitchFamily="2" charset="0"/>
              </a:rPr>
              <a:t>We instantiate a </a:t>
            </a:r>
            <a:r>
              <a:rPr lang="en-IN" sz="2400" dirty="0" err="1">
                <a:latin typeface="Times" pitchFamily="2" charset="0"/>
              </a:rPr>
              <a:t>pubsub</a:t>
            </a:r>
            <a:r>
              <a:rPr lang="en-IN" sz="2400" dirty="0">
                <a:latin typeface="Times" pitchFamily="2" charset="0"/>
              </a:rPr>
              <a:t> object which will be our subscriber. In this case </a:t>
            </a:r>
            <a:r>
              <a:rPr lang="en-IN" sz="2400" b="1" dirty="0">
                <a:latin typeface="Times" pitchFamily="2" charset="0"/>
              </a:rPr>
              <a:t>sub </a:t>
            </a:r>
            <a:r>
              <a:rPr lang="en-IN" sz="2400" dirty="0">
                <a:latin typeface="Times" pitchFamily="2" charset="0"/>
              </a:rPr>
              <a:t>is our </a:t>
            </a:r>
            <a:r>
              <a:rPr lang="en-IN" sz="2400" dirty="0" err="1">
                <a:latin typeface="Times" pitchFamily="2" charset="0"/>
              </a:rPr>
              <a:t>pubsub</a:t>
            </a:r>
            <a:r>
              <a:rPr lang="en-IN" sz="2400" dirty="0">
                <a:latin typeface="Times" pitchFamily="2" charset="0"/>
              </a:rPr>
              <a:t> object.</a:t>
            </a: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Now sub subscribes to “</a:t>
            </a:r>
            <a:r>
              <a:rPr lang="en-IN" sz="2400" b="1" dirty="0">
                <a:latin typeface="Times" pitchFamily="2" charset="0"/>
              </a:rPr>
              <a:t>News</a:t>
            </a:r>
            <a:r>
              <a:rPr lang="en-IN" sz="2400" dirty="0">
                <a:latin typeface="Times" pitchFamily="2" charset="0"/>
              </a:rPr>
              <a:t>” channel using  </a:t>
            </a:r>
            <a:r>
              <a:rPr lang="en-IN" sz="2400" b="1" dirty="0">
                <a:latin typeface="Times" pitchFamily="2" charset="0"/>
              </a:rPr>
              <a:t>subscribe() </a:t>
            </a:r>
            <a:r>
              <a:rPr lang="en-IN" sz="2400" dirty="0">
                <a:latin typeface="Times" pitchFamily="2" charset="0"/>
              </a:rPr>
              <a:t>method.</a:t>
            </a:r>
          </a:p>
          <a:p>
            <a:endParaRPr lang="en-IN" sz="2400" dirty="0">
              <a:latin typeface="Times" pitchFamily="2" charset="0"/>
            </a:endParaRPr>
          </a:p>
          <a:p>
            <a:r>
              <a:rPr lang="en-IN" sz="2400" dirty="0">
                <a:latin typeface="Times" pitchFamily="2" charset="0"/>
              </a:rPr>
              <a:t>Now publisher publishes on the ‘</a:t>
            </a:r>
            <a:r>
              <a:rPr lang="en-IN" sz="2400" b="1" dirty="0">
                <a:latin typeface="Times" pitchFamily="2" charset="0"/>
              </a:rPr>
              <a:t>News’ </a:t>
            </a:r>
            <a:r>
              <a:rPr lang="en-IN" sz="2400" dirty="0">
                <a:latin typeface="Times" pitchFamily="2" charset="0"/>
              </a:rPr>
              <a:t>channel using </a:t>
            </a:r>
          </a:p>
          <a:p>
            <a:pPr>
              <a:buNone/>
            </a:pPr>
            <a:r>
              <a:rPr lang="en-IN" sz="2400" b="1" dirty="0">
                <a:latin typeface="Times" pitchFamily="2" charset="0"/>
              </a:rPr>
              <a:t>      publish () </a:t>
            </a:r>
            <a:r>
              <a:rPr lang="en-IN" sz="2400" dirty="0">
                <a:latin typeface="Times" pitchFamily="2" charset="0"/>
              </a:rPr>
              <a:t>method.</a:t>
            </a:r>
            <a:endParaRPr lang="en-IN" sz="2400" b="1" dirty="0">
              <a:latin typeface="Times" pitchFamily="2" charset="0"/>
            </a:endParaRPr>
          </a:p>
        </p:txBody>
      </p:sp>
      <p:pic>
        <p:nvPicPr>
          <p:cNvPr id="82950" name="Picture 6"/>
          <p:cNvPicPr>
            <a:picLocks noChangeAspect="1" noChangeArrowheads="1"/>
          </p:cNvPicPr>
          <p:nvPr/>
        </p:nvPicPr>
        <p:blipFill>
          <a:blip r:embed="rId2" cstate="print"/>
          <a:srcRect/>
          <a:stretch>
            <a:fillRect/>
          </a:stretch>
        </p:blipFill>
        <p:spPr bwMode="auto">
          <a:xfrm>
            <a:off x="827584" y="3284984"/>
            <a:ext cx="7560839" cy="521965"/>
          </a:xfrm>
          <a:prstGeom prst="rect">
            <a:avLst/>
          </a:prstGeom>
          <a:noFill/>
          <a:ln w="9525">
            <a:noFill/>
            <a:miter lim="800000"/>
            <a:headEnd/>
            <a:tailEnd/>
          </a:ln>
        </p:spPr>
      </p:pic>
      <p:pic>
        <p:nvPicPr>
          <p:cNvPr id="82951" name="Picture 7"/>
          <p:cNvPicPr>
            <a:picLocks noChangeAspect="1" noChangeArrowheads="1"/>
          </p:cNvPicPr>
          <p:nvPr/>
        </p:nvPicPr>
        <p:blipFill>
          <a:blip r:embed="rId3" cstate="print"/>
          <a:srcRect/>
          <a:stretch>
            <a:fillRect/>
          </a:stretch>
        </p:blipFill>
        <p:spPr bwMode="auto">
          <a:xfrm>
            <a:off x="2123728" y="4725144"/>
            <a:ext cx="6120680" cy="360040"/>
          </a:xfrm>
          <a:prstGeom prst="rect">
            <a:avLst/>
          </a:prstGeom>
          <a:noFill/>
          <a:ln w="9525">
            <a:noFill/>
            <a:miter lim="800000"/>
            <a:headEnd/>
            <a:tailEnd/>
          </a:ln>
        </p:spPr>
      </p:pic>
      <p:pic>
        <p:nvPicPr>
          <p:cNvPr id="82952" name="Picture 8"/>
          <p:cNvPicPr>
            <a:picLocks noChangeAspect="1" noChangeArrowheads="1"/>
          </p:cNvPicPr>
          <p:nvPr/>
        </p:nvPicPr>
        <p:blipFill>
          <a:blip r:embed="rId4" cstate="print"/>
          <a:srcRect/>
          <a:stretch>
            <a:fillRect/>
          </a:stretch>
        </p:blipFill>
        <p:spPr bwMode="auto">
          <a:xfrm>
            <a:off x="2195736" y="5877272"/>
            <a:ext cx="4752528" cy="504056"/>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dirty="0">
                <a:latin typeface="Times" pitchFamily="2" charset="0"/>
              </a:rPr>
              <a:t>Subscriber will check this message using the </a:t>
            </a:r>
            <a:r>
              <a:rPr lang="en-IN" sz="2400" b="1" dirty="0" err="1">
                <a:latin typeface="Times" pitchFamily="2" charset="0"/>
              </a:rPr>
              <a:t>get_message</a:t>
            </a:r>
            <a:r>
              <a:rPr lang="en-IN" sz="2400" b="1" dirty="0">
                <a:latin typeface="Times" pitchFamily="2" charset="0"/>
              </a:rPr>
              <a:t>() </a:t>
            </a:r>
            <a:r>
              <a:rPr lang="en-IN" sz="2400" dirty="0">
                <a:latin typeface="Times" pitchFamily="2" charset="0"/>
              </a:rPr>
              <a:t>method.</a:t>
            </a: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While using </a:t>
            </a:r>
            <a:r>
              <a:rPr lang="en-IN" sz="2400" dirty="0" err="1">
                <a:latin typeface="Times" pitchFamily="2" charset="0"/>
              </a:rPr>
              <a:t>Redis</a:t>
            </a:r>
            <a:r>
              <a:rPr lang="en-IN" sz="2400" dirty="0">
                <a:latin typeface="Times" pitchFamily="2" charset="0"/>
              </a:rPr>
              <a:t> client we mentioned that unsubscribe can be performed using programming language client like Python. We can unsubscribe the channel using </a:t>
            </a:r>
            <a:r>
              <a:rPr lang="en-IN" sz="2400" b="1" dirty="0">
                <a:latin typeface="Times" pitchFamily="2" charset="0"/>
              </a:rPr>
              <a:t>unsubscribe () </a:t>
            </a:r>
            <a:r>
              <a:rPr lang="en-IN" sz="2400" dirty="0">
                <a:latin typeface="Times" pitchFamily="2" charset="0"/>
              </a:rPr>
              <a:t> method.</a:t>
            </a:r>
            <a:endParaRPr lang="en-IN" sz="2400" b="1" dirty="0">
              <a:latin typeface="Times" pitchFamily="2" charset="0"/>
            </a:endParaRPr>
          </a:p>
          <a:p>
            <a:endParaRPr lang="en-IN" sz="2400" dirty="0">
              <a:latin typeface="Times" pitchFamily="2" charset="0"/>
            </a:endParaRPr>
          </a:p>
        </p:txBody>
      </p:sp>
      <p:pic>
        <p:nvPicPr>
          <p:cNvPr id="83970" name="Picture 2"/>
          <p:cNvPicPr>
            <a:picLocks noChangeAspect="1" noChangeArrowheads="1"/>
          </p:cNvPicPr>
          <p:nvPr/>
        </p:nvPicPr>
        <p:blipFill>
          <a:blip r:embed="rId2" cstate="print"/>
          <a:srcRect/>
          <a:stretch>
            <a:fillRect/>
          </a:stretch>
        </p:blipFill>
        <p:spPr bwMode="auto">
          <a:xfrm>
            <a:off x="899592" y="2564904"/>
            <a:ext cx="7272808" cy="648072"/>
          </a:xfrm>
          <a:prstGeom prst="rect">
            <a:avLst/>
          </a:prstGeom>
          <a:noFill/>
          <a:ln w="9525">
            <a:noFill/>
            <a:miter lim="800000"/>
            <a:headEnd/>
            <a:tailEnd/>
          </a:ln>
        </p:spPr>
      </p:pic>
      <p:pic>
        <p:nvPicPr>
          <p:cNvPr id="83971" name="Picture 3"/>
          <p:cNvPicPr>
            <a:picLocks noChangeAspect="1" noChangeArrowheads="1"/>
          </p:cNvPicPr>
          <p:nvPr/>
        </p:nvPicPr>
        <p:blipFill>
          <a:blip r:embed="rId3" cstate="print"/>
          <a:srcRect/>
          <a:stretch>
            <a:fillRect/>
          </a:stretch>
        </p:blipFill>
        <p:spPr bwMode="auto">
          <a:xfrm>
            <a:off x="827584" y="5085184"/>
            <a:ext cx="7416824" cy="936104"/>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8892480" cy="4525963"/>
          </a:xfrm>
        </p:spPr>
        <p:txBody>
          <a:bodyPr>
            <a:noAutofit/>
          </a:bodyPr>
          <a:lstStyle/>
          <a:p>
            <a:pPr>
              <a:buNone/>
            </a:pPr>
            <a:r>
              <a:rPr lang="en-IN" sz="2400" b="1" dirty="0">
                <a:latin typeface="Times" pitchFamily="2" charset="0"/>
              </a:rPr>
              <a:t>    </a:t>
            </a:r>
          </a:p>
          <a:p>
            <a:pPr>
              <a:buNone/>
            </a:pPr>
            <a:r>
              <a:rPr lang="en-IN" sz="2400" b="1" dirty="0">
                <a:latin typeface="Times" pitchFamily="2" charset="0"/>
              </a:rPr>
              <a:t>     Feel Free to explore more functionalities of </a:t>
            </a:r>
            <a:r>
              <a:rPr lang="en-IN" sz="2400" b="1" dirty="0" err="1">
                <a:latin typeface="Times" pitchFamily="2" charset="0"/>
              </a:rPr>
              <a:t>Redis</a:t>
            </a:r>
            <a:r>
              <a:rPr lang="en-IN" sz="2400" b="1" dirty="0">
                <a:latin typeface="Times" pitchFamily="2" charset="0"/>
              </a:rPr>
              <a:t> using Python or any other language you are comfortable with.</a:t>
            </a:r>
          </a:p>
          <a:p>
            <a:pPr>
              <a:buNone/>
            </a:pPr>
            <a:r>
              <a:rPr lang="en-IN" sz="2400" b="1" dirty="0">
                <a:latin typeface="Times" pitchFamily="2" charset="0"/>
              </a:rPr>
              <a:t>    </a:t>
            </a:r>
          </a:p>
          <a:p>
            <a:pPr>
              <a:buNone/>
            </a:pPr>
            <a:r>
              <a:rPr lang="en-IN" sz="2400" b="1" dirty="0">
                <a:latin typeface="Times" pitchFamily="2" charset="0"/>
              </a:rPr>
              <a:t>    These links might be helpful for the same.</a:t>
            </a:r>
          </a:p>
          <a:p>
            <a:pPr>
              <a:buNone/>
            </a:pPr>
            <a:r>
              <a:rPr lang="en-IN" sz="2400" b="1" dirty="0">
                <a:latin typeface="Times" pitchFamily="2" charset="0"/>
              </a:rPr>
              <a:t>    </a:t>
            </a:r>
          </a:p>
          <a:p>
            <a:pPr>
              <a:buNone/>
            </a:pPr>
            <a:r>
              <a:rPr lang="en-IN" sz="2400" b="1" dirty="0">
                <a:latin typeface="Times" pitchFamily="2" charset="0"/>
              </a:rPr>
              <a:t>    Python: </a:t>
            </a:r>
            <a:r>
              <a:rPr lang="en-IN" sz="2400" b="1" dirty="0">
                <a:latin typeface="Times" pitchFamily="2" charset="0"/>
                <a:hlinkClick r:id="rId2"/>
              </a:rPr>
              <a:t>https://pypi.python.org/pypi/redis</a:t>
            </a:r>
            <a:endParaRPr lang="en-IN" sz="2400" b="1" dirty="0">
              <a:latin typeface="Times" pitchFamily="2" charset="0"/>
            </a:endParaRPr>
          </a:p>
          <a:p>
            <a:pPr>
              <a:buNone/>
            </a:pPr>
            <a:r>
              <a:rPr lang="en-IN" sz="2400" b="1" dirty="0">
                <a:latin typeface="Times" pitchFamily="2" charset="0"/>
              </a:rPr>
              <a:t>    </a:t>
            </a:r>
          </a:p>
          <a:p>
            <a:pPr>
              <a:buNone/>
            </a:pPr>
            <a:r>
              <a:rPr lang="en-IN" sz="2400" b="1" dirty="0">
                <a:latin typeface="Times" pitchFamily="2" charset="0"/>
              </a:rPr>
              <a:t>    Java: </a:t>
            </a:r>
            <a:r>
              <a:rPr lang="en-IN" sz="2400" b="1" dirty="0">
                <a:latin typeface="Times" pitchFamily="2" charset="0"/>
                <a:hlinkClick r:id="rId3"/>
              </a:rPr>
              <a:t>https://github.com/xetorthio/jedis</a:t>
            </a:r>
            <a:r>
              <a:rPr lang="en-IN" sz="2400" b="1" dirty="0">
                <a:latin typeface="Times" pitchFamily="2" charset="0"/>
              </a:rPr>
              <a:t> </a:t>
            </a:r>
          </a:p>
          <a:p>
            <a:pPr>
              <a:buNone/>
            </a:pPr>
            <a:r>
              <a:rPr lang="en-IN" sz="2400" b="1" dirty="0">
                <a:latin typeface="Times" pitchFamily="2" charset="0"/>
              </a:rPr>
              <a:t>     </a:t>
            </a:r>
          </a:p>
          <a:p>
            <a:pPr>
              <a:buNone/>
            </a:pPr>
            <a:r>
              <a:rPr lang="en-IN" sz="2400" b="1" dirty="0">
                <a:latin typeface="Times" pitchFamily="2" charset="0"/>
              </a:rPr>
              <a:t>    and Many More at </a:t>
            </a:r>
            <a:r>
              <a:rPr lang="en-IN" sz="2400" b="1" dirty="0">
                <a:latin typeface="Times" pitchFamily="2" charset="0"/>
                <a:hlinkClick r:id="rId4"/>
              </a:rPr>
              <a:t>https://redis.io/clients</a:t>
            </a:r>
            <a:r>
              <a:rPr lang="en-IN" sz="2400" b="1" dirty="0">
                <a:latin typeface="Times" pitchFamily="2" charset="0"/>
              </a:rPr>
              <a:t> </a:t>
            </a:r>
          </a:p>
        </p:txBody>
      </p:sp>
      <p:sp>
        <p:nvSpPr>
          <p:cNvPr id="5" name="Title 1"/>
          <p:cNvSpPr>
            <a:spLocks noGrp="1"/>
          </p:cNvSpPr>
          <p:nvPr>
            <p:ph type="title"/>
          </p:nvPr>
        </p:nvSpPr>
        <p:spPr>
          <a:xfrm>
            <a:off x="457200" y="274638"/>
            <a:ext cx="8229600" cy="1143000"/>
          </a:xfrm>
        </p:spPr>
        <p:txBody>
          <a:bodyPr/>
          <a:lstStyle/>
          <a:p>
            <a:r>
              <a:rPr lang="en-IN" b="1" dirty="0">
                <a:latin typeface="Times" pitchFamily="2" charset="0"/>
              </a:rPr>
              <a:t>Explore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r>
              <a:rPr lang="en-IN" sz="4000" b="1" dirty="0">
                <a:latin typeface="Times" pitchFamily="2" charset="0"/>
              </a:rPr>
              <a:t>Summary</a:t>
            </a:r>
          </a:p>
        </p:txBody>
      </p:sp>
      <p:sp>
        <p:nvSpPr>
          <p:cNvPr id="3" name="Content Placeholder 2"/>
          <p:cNvSpPr>
            <a:spLocks noGrp="1"/>
          </p:cNvSpPr>
          <p:nvPr>
            <p:ph idx="1"/>
          </p:nvPr>
        </p:nvSpPr>
        <p:spPr>
          <a:xfrm>
            <a:off x="467544" y="836712"/>
            <a:ext cx="8229600" cy="5805264"/>
          </a:xfrm>
        </p:spPr>
        <p:txBody>
          <a:bodyPr>
            <a:normAutofit fontScale="92500" lnSpcReduction="10000"/>
          </a:bodyPr>
          <a:lstStyle/>
          <a:p>
            <a:r>
              <a:rPr lang="en-IN" sz="2400" b="1" dirty="0">
                <a:latin typeface="Times" pitchFamily="2" charset="0"/>
              </a:rPr>
              <a:t>Introduction</a:t>
            </a:r>
            <a:r>
              <a:rPr lang="en-IN" sz="2400" dirty="0">
                <a:latin typeface="Times" pitchFamily="2" charset="0"/>
              </a:rPr>
              <a:t>: What is </a:t>
            </a:r>
            <a:r>
              <a:rPr lang="en-IN" sz="2400" dirty="0" err="1">
                <a:latin typeface="Times" pitchFamily="2" charset="0"/>
              </a:rPr>
              <a:t>Redis</a:t>
            </a:r>
            <a:r>
              <a:rPr lang="en-IN" sz="2400" dirty="0">
                <a:latin typeface="Times" pitchFamily="2" charset="0"/>
              </a:rPr>
              <a:t> ? , Features , </a:t>
            </a:r>
            <a:r>
              <a:rPr lang="en-IN" sz="2400" dirty="0" err="1">
                <a:latin typeface="Times" pitchFamily="2" charset="0"/>
              </a:rPr>
              <a:t>Redis</a:t>
            </a:r>
            <a:r>
              <a:rPr lang="en-IN" sz="2400" dirty="0">
                <a:latin typeface="Times" pitchFamily="2" charset="0"/>
              </a:rPr>
              <a:t> </a:t>
            </a:r>
            <a:r>
              <a:rPr lang="en-IN" sz="2400" dirty="0" err="1">
                <a:latin typeface="Times" pitchFamily="2" charset="0"/>
              </a:rPr>
              <a:t>vs</a:t>
            </a:r>
            <a:r>
              <a:rPr lang="en-IN" sz="2400" dirty="0">
                <a:latin typeface="Times" pitchFamily="2" charset="0"/>
              </a:rPr>
              <a:t> other SQL/</a:t>
            </a:r>
            <a:r>
              <a:rPr lang="en-IN" sz="2400" dirty="0" err="1">
                <a:latin typeface="Times" pitchFamily="2" charset="0"/>
              </a:rPr>
              <a:t>NoSQL</a:t>
            </a:r>
            <a:r>
              <a:rPr lang="en-IN" sz="2400" dirty="0">
                <a:latin typeface="Times" pitchFamily="2" charset="0"/>
              </a:rPr>
              <a:t> DBs  , Organizations  using  </a:t>
            </a:r>
            <a:r>
              <a:rPr lang="en-IN" sz="2400" dirty="0" err="1">
                <a:latin typeface="Times" pitchFamily="2" charset="0"/>
              </a:rPr>
              <a:t>Redis</a:t>
            </a:r>
            <a:r>
              <a:rPr lang="en-IN" sz="2400" dirty="0">
                <a:latin typeface="Times" pitchFamily="2" charset="0"/>
              </a:rPr>
              <a:t>.</a:t>
            </a:r>
          </a:p>
          <a:p>
            <a:r>
              <a:rPr lang="en-IN" sz="2400" b="1" dirty="0">
                <a:latin typeface="Times" pitchFamily="2" charset="0"/>
              </a:rPr>
              <a:t>Companies using </a:t>
            </a:r>
            <a:r>
              <a:rPr lang="en-IN" sz="2400" b="1" dirty="0" err="1">
                <a:latin typeface="Times" pitchFamily="2" charset="0"/>
              </a:rPr>
              <a:t>Redis</a:t>
            </a:r>
            <a:r>
              <a:rPr lang="en-IN" sz="2400" b="1" dirty="0">
                <a:latin typeface="Times" pitchFamily="2" charset="0"/>
              </a:rPr>
              <a:t>: </a:t>
            </a:r>
            <a:r>
              <a:rPr lang="en-IN" sz="2400" dirty="0">
                <a:latin typeface="Times" pitchFamily="2" charset="0"/>
              </a:rPr>
              <a:t>Stack Overflow, </a:t>
            </a:r>
            <a:r>
              <a:rPr lang="en-IN" sz="2400" dirty="0" err="1">
                <a:latin typeface="Times" pitchFamily="2" charset="0"/>
              </a:rPr>
              <a:t>Flickr</a:t>
            </a:r>
            <a:r>
              <a:rPr lang="en-IN" sz="2400" dirty="0">
                <a:latin typeface="Times" pitchFamily="2" charset="0"/>
              </a:rPr>
              <a:t> and many more.</a:t>
            </a:r>
            <a:endParaRPr lang="en-IN" sz="2400" b="1" dirty="0">
              <a:latin typeface="Times" pitchFamily="2" charset="0"/>
            </a:endParaRPr>
          </a:p>
          <a:p>
            <a:r>
              <a:rPr lang="en-IN" sz="2400" b="1" dirty="0">
                <a:latin typeface="Times" pitchFamily="2" charset="0"/>
              </a:rPr>
              <a:t>Installation:  </a:t>
            </a:r>
            <a:r>
              <a:rPr lang="en-IN" sz="2400" dirty="0" err="1">
                <a:latin typeface="Times" pitchFamily="2" charset="0"/>
              </a:rPr>
              <a:t>Redis</a:t>
            </a:r>
            <a:r>
              <a:rPr lang="en-IN" sz="2400" dirty="0">
                <a:latin typeface="Times" pitchFamily="2" charset="0"/>
              </a:rPr>
              <a:t>-cli command line (Windows/Mac), </a:t>
            </a:r>
            <a:r>
              <a:rPr lang="en-IN" sz="2400" dirty="0" err="1">
                <a:latin typeface="Times" pitchFamily="2" charset="0"/>
              </a:rPr>
              <a:t>Redis</a:t>
            </a:r>
            <a:r>
              <a:rPr lang="en-IN" sz="2400" dirty="0">
                <a:latin typeface="Times" pitchFamily="2" charset="0"/>
              </a:rPr>
              <a:t> Desktop Manager.</a:t>
            </a:r>
          </a:p>
          <a:p>
            <a:r>
              <a:rPr lang="en-IN" sz="2400" b="1" dirty="0" err="1">
                <a:latin typeface="Times" pitchFamily="2" charset="0"/>
              </a:rPr>
              <a:t>Redis</a:t>
            </a:r>
            <a:r>
              <a:rPr lang="en-IN" sz="2400" b="1" dirty="0">
                <a:latin typeface="Times" pitchFamily="2" charset="0"/>
              </a:rPr>
              <a:t>  Configuration: </a:t>
            </a:r>
            <a:r>
              <a:rPr lang="en-IN" sz="2400" dirty="0">
                <a:latin typeface="Times" pitchFamily="2" charset="0"/>
              </a:rPr>
              <a:t> How to configure </a:t>
            </a:r>
            <a:r>
              <a:rPr lang="en-IN" sz="2400" dirty="0" err="1">
                <a:latin typeface="Times" pitchFamily="2" charset="0"/>
              </a:rPr>
              <a:t>Redis</a:t>
            </a:r>
            <a:r>
              <a:rPr lang="en-IN" sz="2400" dirty="0">
                <a:latin typeface="Times" pitchFamily="2" charset="0"/>
              </a:rPr>
              <a:t> ?</a:t>
            </a:r>
          </a:p>
          <a:p>
            <a:r>
              <a:rPr lang="en-IN" sz="2400" b="1" dirty="0">
                <a:latin typeface="Times" pitchFamily="2" charset="0"/>
              </a:rPr>
              <a:t>Databases in </a:t>
            </a:r>
            <a:r>
              <a:rPr lang="en-IN" sz="2400" b="1" dirty="0" err="1">
                <a:latin typeface="Times" pitchFamily="2" charset="0"/>
              </a:rPr>
              <a:t>Redis</a:t>
            </a:r>
            <a:r>
              <a:rPr lang="en-IN" sz="2400" b="1" dirty="0">
                <a:latin typeface="Times" pitchFamily="2" charset="0"/>
              </a:rPr>
              <a:t>: </a:t>
            </a:r>
            <a:r>
              <a:rPr lang="en-IN" sz="2400" dirty="0">
                <a:latin typeface="Times" pitchFamily="2" charset="0"/>
              </a:rPr>
              <a:t>Selecting Database , Dropping Database.</a:t>
            </a:r>
            <a:endParaRPr lang="en-IN" sz="2400" b="1" dirty="0">
              <a:latin typeface="Times" pitchFamily="2" charset="0"/>
            </a:endParaRPr>
          </a:p>
          <a:p>
            <a:r>
              <a:rPr lang="en-IN" sz="2400" b="1" dirty="0" err="1">
                <a:latin typeface="Times" pitchFamily="2" charset="0"/>
              </a:rPr>
              <a:t>Redis</a:t>
            </a:r>
            <a:r>
              <a:rPr lang="en-IN" sz="2400" b="1" dirty="0">
                <a:latin typeface="Times" pitchFamily="2" charset="0"/>
              </a:rPr>
              <a:t>  Keys: </a:t>
            </a:r>
            <a:r>
              <a:rPr lang="en-IN" sz="2400" dirty="0">
                <a:latin typeface="Times" pitchFamily="2" charset="0"/>
              </a:rPr>
              <a:t>What are </a:t>
            </a:r>
            <a:r>
              <a:rPr lang="en-IN" sz="2400" dirty="0" err="1">
                <a:latin typeface="Times" pitchFamily="2" charset="0"/>
              </a:rPr>
              <a:t>Redis</a:t>
            </a:r>
            <a:r>
              <a:rPr lang="en-IN" sz="2400" dirty="0">
                <a:latin typeface="Times" pitchFamily="2" charset="0"/>
              </a:rPr>
              <a:t> Keys? , </a:t>
            </a:r>
            <a:r>
              <a:rPr lang="en-IN" sz="2400" dirty="0" err="1">
                <a:latin typeface="Times" pitchFamily="2" charset="0"/>
              </a:rPr>
              <a:t>Redis</a:t>
            </a:r>
            <a:r>
              <a:rPr lang="en-IN" sz="2400" dirty="0">
                <a:latin typeface="Times" pitchFamily="2" charset="0"/>
              </a:rPr>
              <a:t> Key Commands.</a:t>
            </a:r>
          </a:p>
          <a:p>
            <a:r>
              <a:rPr lang="en-IN" sz="2400" b="1" dirty="0" err="1">
                <a:latin typeface="Times" pitchFamily="2" charset="0"/>
              </a:rPr>
              <a:t>Redis</a:t>
            </a:r>
            <a:r>
              <a:rPr lang="en-IN" sz="2400" b="1" dirty="0">
                <a:latin typeface="Times" pitchFamily="2" charset="0"/>
              </a:rPr>
              <a:t> Data Structures:  </a:t>
            </a:r>
            <a:r>
              <a:rPr lang="en-IN" sz="2400" dirty="0">
                <a:latin typeface="Times" pitchFamily="2" charset="0"/>
              </a:rPr>
              <a:t>Strings, Hashes, Lists ,  Sets , Sorted Sets.</a:t>
            </a:r>
          </a:p>
          <a:p>
            <a:r>
              <a:rPr lang="en-IN" sz="2400" b="1" dirty="0">
                <a:latin typeface="Times" pitchFamily="2" charset="0"/>
              </a:rPr>
              <a:t>Publications/Subscriptions: </a:t>
            </a:r>
            <a:r>
              <a:rPr lang="en-IN" sz="2400" dirty="0">
                <a:latin typeface="Times" pitchFamily="2" charset="0"/>
              </a:rPr>
              <a:t>What is Publish/Subscribe ?, Pub/Sub  commands.</a:t>
            </a:r>
          </a:p>
          <a:p>
            <a:r>
              <a:rPr lang="en-IN" sz="2400" b="1" dirty="0" err="1">
                <a:latin typeface="Times" pitchFamily="2" charset="0"/>
              </a:rPr>
              <a:t>Redis</a:t>
            </a:r>
            <a:r>
              <a:rPr lang="en-IN" sz="2400" b="1" dirty="0">
                <a:latin typeface="Times" pitchFamily="2" charset="0"/>
              </a:rPr>
              <a:t> Transactions:</a:t>
            </a:r>
            <a:r>
              <a:rPr lang="en-IN" sz="2400" dirty="0">
                <a:latin typeface="Times" pitchFamily="2" charset="0"/>
              </a:rPr>
              <a:t> What are </a:t>
            </a:r>
            <a:r>
              <a:rPr lang="en-IN" sz="2400" dirty="0" err="1">
                <a:latin typeface="Times" pitchFamily="2" charset="0"/>
              </a:rPr>
              <a:t>Redis</a:t>
            </a:r>
            <a:r>
              <a:rPr lang="en-IN" sz="2400" dirty="0">
                <a:latin typeface="Times" pitchFamily="2" charset="0"/>
              </a:rPr>
              <a:t> Transactions? , Atomicity , </a:t>
            </a:r>
            <a:r>
              <a:rPr lang="en-IN" sz="2400" dirty="0" err="1">
                <a:latin typeface="Times" pitchFamily="2" charset="0"/>
              </a:rPr>
              <a:t>Redis</a:t>
            </a:r>
            <a:r>
              <a:rPr lang="en-IN" sz="2400" dirty="0">
                <a:latin typeface="Times" pitchFamily="2" charset="0"/>
              </a:rPr>
              <a:t> Transaction Commands.</a:t>
            </a:r>
          </a:p>
          <a:p>
            <a:r>
              <a:rPr lang="en-IN" sz="2400" b="1" dirty="0">
                <a:latin typeface="Times" pitchFamily="2" charset="0"/>
              </a:rPr>
              <a:t>Using </a:t>
            </a:r>
            <a:r>
              <a:rPr lang="en-IN" sz="2400" b="1" dirty="0" err="1">
                <a:latin typeface="Times" pitchFamily="2" charset="0"/>
              </a:rPr>
              <a:t>Redis</a:t>
            </a:r>
            <a:r>
              <a:rPr lang="en-IN" sz="2400" b="1" dirty="0">
                <a:latin typeface="Times" pitchFamily="2" charset="0"/>
              </a:rPr>
              <a:t> Desktop Manager :</a:t>
            </a:r>
            <a:r>
              <a:rPr lang="en-IN" sz="2400" dirty="0">
                <a:latin typeface="Times" pitchFamily="2" charset="0"/>
              </a:rPr>
              <a:t>Managing databases , working with terminal.</a:t>
            </a:r>
            <a:endParaRPr lang="en-IN" sz="2400" b="1" dirty="0">
              <a:latin typeface="Times" pitchFamily="2" charset="0"/>
            </a:endParaRPr>
          </a:p>
          <a:p>
            <a:r>
              <a:rPr lang="en-IN" sz="2400" b="1" dirty="0" err="1">
                <a:latin typeface="Times" pitchFamily="2" charset="0"/>
              </a:rPr>
              <a:t>Redis</a:t>
            </a:r>
            <a:r>
              <a:rPr lang="en-IN" sz="2400" b="1" dirty="0">
                <a:latin typeface="Times" pitchFamily="2" charset="0"/>
              </a:rPr>
              <a:t> with Python: </a:t>
            </a:r>
            <a:r>
              <a:rPr lang="en-IN" sz="2400" dirty="0">
                <a:latin typeface="Times" pitchFamily="2" charset="0"/>
              </a:rPr>
              <a:t>Setup, Basic commands, Some examples</a:t>
            </a:r>
            <a:endParaRPr lang="en-IN" sz="2400" b="1" dirty="0">
              <a:latin typeface="Times" pitchFamily="2"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Useful  Resources</a:t>
            </a:r>
          </a:p>
        </p:txBody>
      </p:sp>
      <p:sp>
        <p:nvSpPr>
          <p:cNvPr id="3" name="Content Placeholder 2"/>
          <p:cNvSpPr>
            <a:spLocks noGrp="1"/>
          </p:cNvSpPr>
          <p:nvPr>
            <p:ph idx="1"/>
          </p:nvPr>
        </p:nvSpPr>
        <p:spPr/>
        <p:txBody>
          <a:bodyPr>
            <a:normAutofit/>
          </a:bodyPr>
          <a:lstStyle/>
          <a:p>
            <a:r>
              <a:rPr lang="en-IN" sz="2400" dirty="0" err="1">
                <a:latin typeface="Times" pitchFamily="2" charset="0"/>
              </a:rPr>
              <a:t>Redis</a:t>
            </a:r>
            <a:r>
              <a:rPr lang="en-IN" sz="2400" dirty="0">
                <a:latin typeface="Times" pitchFamily="2" charset="0"/>
              </a:rPr>
              <a:t> documentation  available at </a:t>
            </a:r>
            <a:r>
              <a:rPr lang="en-IN" sz="2400" dirty="0">
                <a:latin typeface="Times" pitchFamily="2" charset="0"/>
                <a:hlinkClick r:id="rId2"/>
              </a:rPr>
              <a:t>https://redis.io/documentation</a:t>
            </a:r>
            <a:r>
              <a:rPr lang="en-IN" sz="2400" dirty="0">
                <a:latin typeface="Times" pitchFamily="2" charset="0"/>
              </a:rPr>
              <a:t>  is  the one stop  solution for all your </a:t>
            </a:r>
            <a:r>
              <a:rPr lang="en-IN" sz="2400" dirty="0" err="1">
                <a:latin typeface="Times" pitchFamily="2" charset="0"/>
              </a:rPr>
              <a:t>Redis</a:t>
            </a:r>
            <a:r>
              <a:rPr lang="en-IN" sz="2400" dirty="0">
                <a:latin typeface="Times" pitchFamily="2" charset="0"/>
              </a:rPr>
              <a:t> Queries .</a:t>
            </a:r>
          </a:p>
          <a:p>
            <a:pPr>
              <a:buNone/>
            </a:pPr>
            <a:endParaRPr lang="en-IN" sz="2400" dirty="0">
              <a:latin typeface="Times" pitchFamily="2" charset="0"/>
            </a:endParaRPr>
          </a:p>
          <a:p>
            <a:r>
              <a:rPr lang="en-IN" sz="2400" dirty="0">
                <a:latin typeface="Times" pitchFamily="2" charset="0"/>
              </a:rPr>
              <a:t>Feel  free  to  explore </a:t>
            </a:r>
            <a:r>
              <a:rPr lang="en-IN" sz="2400" dirty="0">
                <a:latin typeface="Times" pitchFamily="2" charset="0"/>
                <a:hlinkClick r:id="rId3"/>
              </a:rPr>
              <a:t>https://redis.io/modules</a:t>
            </a:r>
            <a:r>
              <a:rPr lang="en-IN" sz="2400" dirty="0">
                <a:latin typeface="Times" pitchFamily="2" charset="0"/>
              </a:rPr>
              <a:t>   and explore the </a:t>
            </a:r>
            <a:r>
              <a:rPr lang="en-IN" sz="2400" dirty="0" err="1">
                <a:latin typeface="Times" pitchFamily="2" charset="0"/>
              </a:rPr>
              <a:t>Redis</a:t>
            </a:r>
            <a:r>
              <a:rPr lang="en-IN" sz="2400" dirty="0">
                <a:latin typeface="Times" pitchFamily="2" charset="0"/>
              </a:rPr>
              <a:t> modules for any small project.</a:t>
            </a:r>
          </a:p>
          <a:p>
            <a:pPr>
              <a:buNone/>
            </a:pPr>
            <a:endParaRPr lang="en-IN" sz="2400" dirty="0">
              <a:latin typeface="Times" pitchFamily="2" charset="0"/>
            </a:endParaRPr>
          </a:p>
          <a:p>
            <a:r>
              <a:rPr lang="en-IN" sz="2400" dirty="0">
                <a:latin typeface="Times" pitchFamily="2" charset="0"/>
              </a:rPr>
              <a:t>For reference tutorials: </a:t>
            </a:r>
            <a:r>
              <a:rPr lang="en-IN" sz="2400" dirty="0">
                <a:latin typeface="Times" pitchFamily="2" charset="0"/>
                <a:hlinkClick r:id="rId4"/>
              </a:rPr>
              <a:t>https://www.tutorialspoint.com/redis/index.htm</a:t>
            </a:r>
            <a:r>
              <a:rPr lang="en-IN" sz="2400" dirty="0">
                <a:latin typeface="Times" pitchFamily="2" charset="0"/>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04"/>
            <a:ext cx="8229600" cy="1143000"/>
          </a:xfrm>
        </p:spPr>
        <p:txBody>
          <a:bodyPr>
            <a:noAutofit/>
          </a:bodyPr>
          <a:lstStyle/>
          <a:p>
            <a:r>
              <a:rPr lang="en-IN" sz="8000" dirty="0">
                <a:latin typeface="Andalus" pitchFamily="18" charset="-78"/>
                <a:cs typeface="Andalus" pitchFamily="18" charset="-78"/>
              </a:rPr>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endParaRPr lang="en-IN" dirty="0">
              <a:latin typeface="Times" pitchFamily="2" charset="0"/>
            </a:endParaRPr>
          </a:p>
        </p:txBody>
      </p:sp>
      <p:sp>
        <p:nvSpPr>
          <p:cNvPr id="9" name="Content Placeholder 8"/>
          <p:cNvSpPr>
            <a:spLocks noGrp="1"/>
          </p:cNvSpPr>
          <p:nvPr>
            <p:ph idx="1"/>
          </p:nvPr>
        </p:nvSpPr>
        <p:spPr/>
        <p:txBody>
          <a:bodyPr>
            <a:normAutofit/>
          </a:bodyPr>
          <a:lstStyle/>
          <a:p>
            <a:r>
              <a:rPr lang="en-IN" sz="2400" dirty="0">
                <a:latin typeface="Times" pitchFamily="2" charset="0"/>
              </a:rPr>
              <a:t>Open the downloaded file </a:t>
            </a:r>
            <a:r>
              <a:rPr lang="en-IN" sz="2400" b="1" dirty="0">
                <a:latin typeface="Times" pitchFamily="2" charset="0"/>
                <a:hlinkClick r:id="rId3"/>
              </a:rPr>
              <a:t>Redis-x64-3.0.504.msi</a:t>
            </a:r>
            <a:r>
              <a:rPr lang="en-IN" sz="2400" b="1" dirty="0">
                <a:latin typeface="Times" pitchFamily="2" charset="0"/>
              </a:rPr>
              <a:t> .</a:t>
            </a:r>
          </a:p>
          <a:p>
            <a:r>
              <a:rPr lang="en-IN" sz="2400" dirty="0">
                <a:latin typeface="Times" pitchFamily="2" charset="0"/>
              </a:rPr>
              <a:t>Click on </a:t>
            </a:r>
            <a:r>
              <a:rPr lang="en-IN" sz="2400" i="1" dirty="0">
                <a:latin typeface="Times" pitchFamily="2" charset="0"/>
              </a:rPr>
              <a:t>Next</a:t>
            </a:r>
            <a:r>
              <a:rPr lang="en-IN" sz="2400" dirty="0">
                <a:latin typeface="Times" pitchFamily="2" charset="0"/>
              </a:rPr>
              <a:t>.</a:t>
            </a:r>
          </a:p>
        </p:txBody>
      </p:sp>
      <p:pic>
        <p:nvPicPr>
          <p:cNvPr id="10" name="Picture 5"/>
          <p:cNvPicPr>
            <a:picLocks noChangeAspect="1" noChangeArrowheads="1"/>
          </p:cNvPicPr>
          <p:nvPr/>
        </p:nvPicPr>
        <p:blipFill>
          <a:blip r:embed="rId4" cstate="print"/>
          <a:srcRect/>
          <a:stretch>
            <a:fillRect/>
          </a:stretch>
        </p:blipFill>
        <p:spPr bwMode="auto">
          <a:xfrm>
            <a:off x="2915816" y="2204269"/>
            <a:ext cx="5616624" cy="410445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r>
              <a:rPr lang="en-IN" dirty="0">
                <a:latin typeface="Times" pitchFamily="2" charset="0"/>
              </a:rPr>
              <a:t>.</a:t>
            </a:r>
          </a:p>
        </p:txBody>
      </p:sp>
      <p:sp>
        <p:nvSpPr>
          <p:cNvPr id="3" name="Content Placeholder 2"/>
          <p:cNvSpPr>
            <a:spLocks noGrp="1"/>
          </p:cNvSpPr>
          <p:nvPr>
            <p:ph idx="1"/>
          </p:nvPr>
        </p:nvSpPr>
        <p:spPr/>
        <p:txBody>
          <a:bodyPr>
            <a:normAutofit/>
          </a:bodyPr>
          <a:lstStyle/>
          <a:p>
            <a:r>
              <a:rPr lang="en-IN" sz="2400" dirty="0">
                <a:latin typeface="Times" pitchFamily="2" charset="0"/>
              </a:rPr>
              <a:t>Select the checkbox I accept and click on </a:t>
            </a:r>
            <a:r>
              <a:rPr lang="en-IN" sz="2400" i="1" dirty="0">
                <a:latin typeface="Times" pitchFamily="2" charset="0"/>
              </a:rPr>
              <a:t>Next.</a:t>
            </a:r>
          </a:p>
        </p:txBody>
      </p:sp>
      <p:pic>
        <p:nvPicPr>
          <p:cNvPr id="4098" name="Picture 2"/>
          <p:cNvPicPr>
            <a:picLocks noChangeAspect="1" noChangeArrowheads="1"/>
          </p:cNvPicPr>
          <p:nvPr/>
        </p:nvPicPr>
        <p:blipFill>
          <a:blip r:embed="rId2" cstate="print"/>
          <a:srcRect/>
          <a:stretch>
            <a:fillRect/>
          </a:stretch>
        </p:blipFill>
        <p:spPr bwMode="auto">
          <a:xfrm>
            <a:off x="755576" y="2276277"/>
            <a:ext cx="7632848" cy="403244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dirty="0">
                <a:latin typeface="Times" pitchFamily="2" charset="0"/>
              </a:rPr>
              <a:t>Contd.</a:t>
            </a:r>
          </a:p>
        </p:txBody>
      </p:sp>
      <p:sp>
        <p:nvSpPr>
          <p:cNvPr id="3" name="Content Placeholder 2"/>
          <p:cNvSpPr>
            <a:spLocks noGrp="1"/>
          </p:cNvSpPr>
          <p:nvPr>
            <p:ph idx="1"/>
          </p:nvPr>
        </p:nvSpPr>
        <p:spPr>
          <a:xfrm>
            <a:off x="467544" y="1196752"/>
            <a:ext cx="8229600" cy="4525963"/>
          </a:xfrm>
        </p:spPr>
        <p:txBody>
          <a:bodyPr>
            <a:normAutofit/>
          </a:bodyPr>
          <a:lstStyle/>
          <a:p>
            <a:r>
              <a:rPr lang="en-IN" sz="2400" dirty="0">
                <a:latin typeface="Times" pitchFamily="2" charset="0"/>
              </a:rPr>
              <a:t>Set path where you want to install Redis.</a:t>
            </a:r>
          </a:p>
          <a:p>
            <a:r>
              <a:rPr lang="en-IN" sz="2400" dirty="0">
                <a:latin typeface="Times" pitchFamily="2" charset="0"/>
              </a:rPr>
              <a:t>Select checkbox to set PATH environment variable and click </a:t>
            </a:r>
            <a:r>
              <a:rPr lang="en-IN" sz="2400" i="1" dirty="0">
                <a:latin typeface="Times" pitchFamily="2" charset="0"/>
              </a:rPr>
              <a:t>Next.</a:t>
            </a:r>
          </a:p>
        </p:txBody>
      </p:sp>
      <p:pic>
        <p:nvPicPr>
          <p:cNvPr id="5122" name="Picture 2"/>
          <p:cNvPicPr>
            <a:picLocks noChangeAspect="1" noChangeArrowheads="1"/>
          </p:cNvPicPr>
          <p:nvPr/>
        </p:nvPicPr>
        <p:blipFill>
          <a:blip r:embed="rId2" cstate="print"/>
          <a:srcRect/>
          <a:stretch>
            <a:fillRect/>
          </a:stretch>
        </p:blipFill>
        <p:spPr bwMode="auto">
          <a:xfrm>
            <a:off x="899592" y="2852936"/>
            <a:ext cx="6768752" cy="38195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dirty="0">
                <a:latin typeface="Times" pitchFamily="2" charset="0"/>
              </a:rPr>
              <a:t>Select port number you want to use and click </a:t>
            </a:r>
            <a:r>
              <a:rPr lang="en-IN" sz="2400" i="1" dirty="0">
                <a:latin typeface="Times" pitchFamily="2" charset="0"/>
              </a:rPr>
              <a:t>Next.</a:t>
            </a:r>
          </a:p>
        </p:txBody>
      </p:sp>
      <p:pic>
        <p:nvPicPr>
          <p:cNvPr id="6146" name="Picture 2"/>
          <p:cNvPicPr>
            <a:picLocks noChangeAspect="1" noChangeArrowheads="1"/>
          </p:cNvPicPr>
          <p:nvPr/>
        </p:nvPicPr>
        <p:blipFill>
          <a:blip r:embed="rId2" cstate="print"/>
          <a:srcRect/>
          <a:stretch>
            <a:fillRect/>
          </a:stretch>
        </p:blipFill>
        <p:spPr bwMode="auto">
          <a:xfrm>
            <a:off x="863588" y="2204864"/>
            <a:ext cx="7416824" cy="3781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dirty="0">
                <a:latin typeface="Times" pitchFamily="2" charset="0"/>
              </a:rPr>
              <a:t>Set the memory limit as per your requirement. I will keep it default here and click on </a:t>
            </a:r>
            <a:r>
              <a:rPr lang="en-IN" sz="2400" i="1" dirty="0">
                <a:latin typeface="Times" pitchFamily="2" charset="0"/>
              </a:rPr>
              <a:t>Next.</a:t>
            </a:r>
          </a:p>
          <a:p>
            <a:endParaRPr lang="en-IN" sz="2400" i="1" dirty="0">
              <a:latin typeface="Times" pitchFamily="2" charset="0"/>
            </a:endParaRPr>
          </a:p>
        </p:txBody>
      </p:sp>
      <p:pic>
        <p:nvPicPr>
          <p:cNvPr id="7170" name="Picture 2"/>
          <p:cNvPicPr>
            <a:picLocks noChangeAspect="1" noChangeArrowheads="1"/>
          </p:cNvPicPr>
          <p:nvPr/>
        </p:nvPicPr>
        <p:blipFill>
          <a:blip r:embed="rId2" cstate="print"/>
          <a:srcRect/>
          <a:stretch>
            <a:fillRect/>
          </a:stretch>
        </p:blipFill>
        <p:spPr bwMode="auto">
          <a:xfrm>
            <a:off x="899592" y="2615725"/>
            <a:ext cx="7056784" cy="354635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r>
              <a:rPr lang="en-IN" dirty="0">
                <a:latin typeface="Times" pitchFamily="2" charset="0"/>
              </a:rPr>
              <a:t>.</a:t>
            </a:r>
          </a:p>
        </p:txBody>
      </p:sp>
      <p:sp>
        <p:nvSpPr>
          <p:cNvPr id="3" name="Content Placeholder 2"/>
          <p:cNvSpPr>
            <a:spLocks noGrp="1"/>
          </p:cNvSpPr>
          <p:nvPr>
            <p:ph idx="1"/>
          </p:nvPr>
        </p:nvSpPr>
        <p:spPr/>
        <p:txBody>
          <a:bodyPr>
            <a:normAutofit/>
          </a:bodyPr>
          <a:lstStyle/>
          <a:p>
            <a:r>
              <a:rPr lang="en-IN" sz="2400" dirty="0">
                <a:latin typeface="Times" pitchFamily="2" charset="0"/>
              </a:rPr>
              <a:t>Click </a:t>
            </a:r>
            <a:r>
              <a:rPr lang="en-IN" sz="2400" i="1" dirty="0">
                <a:latin typeface="Times" pitchFamily="2" charset="0"/>
              </a:rPr>
              <a:t>Install button. </a:t>
            </a:r>
            <a:r>
              <a:rPr lang="en-IN" sz="2400" dirty="0">
                <a:latin typeface="Times" pitchFamily="2" charset="0"/>
              </a:rPr>
              <a:t>Redis will be installed on your machine.</a:t>
            </a:r>
          </a:p>
        </p:txBody>
      </p:sp>
      <p:pic>
        <p:nvPicPr>
          <p:cNvPr id="8194" name="Picture 2"/>
          <p:cNvPicPr>
            <a:picLocks noChangeAspect="1" noChangeArrowheads="1"/>
          </p:cNvPicPr>
          <p:nvPr/>
        </p:nvPicPr>
        <p:blipFill>
          <a:blip r:embed="rId2" cstate="print"/>
          <a:srcRect/>
          <a:stretch>
            <a:fillRect/>
          </a:stretch>
        </p:blipFill>
        <p:spPr bwMode="auto">
          <a:xfrm>
            <a:off x="899592" y="2636912"/>
            <a:ext cx="7200800" cy="38004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Course Outline</a:t>
            </a:r>
          </a:p>
        </p:txBody>
      </p:sp>
      <p:sp>
        <p:nvSpPr>
          <p:cNvPr id="3" name="Content Placeholder 2"/>
          <p:cNvSpPr>
            <a:spLocks noGrp="1"/>
          </p:cNvSpPr>
          <p:nvPr>
            <p:ph idx="1"/>
          </p:nvPr>
        </p:nvSpPr>
        <p:spPr/>
        <p:txBody>
          <a:bodyPr>
            <a:normAutofit fontScale="77500" lnSpcReduction="20000"/>
          </a:bodyPr>
          <a:lstStyle/>
          <a:p>
            <a:r>
              <a:rPr lang="en-IN" dirty="0">
                <a:latin typeface="Times" pitchFamily="2" charset="0"/>
              </a:rPr>
              <a:t>Introduction</a:t>
            </a:r>
          </a:p>
          <a:p>
            <a:r>
              <a:rPr lang="en-IN" dirty="0">
                <a:latin typeface="Times" pitchFamily="2" charset="0"/>
              </a:rPr>
              <a:t>Companies using </a:t>
            </a:r>
            <a:r>
              <a:rPr lang="en-IN" dirty="0" err="1">
                <a:latin typeface="Times" pitchFamily="2" charset="0"/>
              </a:rPr>
              <a:t>Redis</a:t>
            </a:r>
            <a:endParaRPr lang="en-IN" dirty="0">
              <a:latin typeface="Times" pitchFamily="2" charset="0"/>
            </a:endParaRPr>
          </a:p>
          <a:p>
            <a:r>
              <a:rPr lang="en-IN" dirty="0">
                <a:latin typeface="Times" pitchFamily="2" charset="0"/>
              </a:rPr>
              <a:t>Installation (Windows &amp; </a:t>
            </a:r>
            <a:r>
              <a:rPr lang="en-IN" dirty="0" err="1">
                <a:latin typeface="Times" pitchFamily="2" charset="0"/>
              </a:rPr>
              <a:t>MacOS</a:t>
            </a:r>
            <a:r>
              <a:rPr lang="en-IN" dirty="0">
                <a:latin typeface="Times" pitchFamily="2" charset="0"/>
              </a:rPr>
              <a:t>)</a:t>
            </a:r>
          </a:p>
          <a:p>
            <a:r>
              <a:rPr lang="en-IN" dirty="0">
                <a:latin typeface="Times" pitchFamily="2" charset="0"/>
              </a:rPr>
              <a:t>Configuration</a:t>
            </a:r>
          </a:p>
          <a:p>
            <a:r>
              <a:rPr lang="en-IN" dirty="0">
                <a:latin typeface="Times" pitchFamily="2" charset="0"/>
              </a:rPr>
              <a:t>Databases in </a:t>
            </a:r>
            <a:r>
              <a:rPr lang="en-IN" dirty="0" err="1">
                <a:latin typeface="Times" pitchFamily="2" charset="0"/>
              </a:rPr>
              <a:t>Redis</a:t>
            </a:r>
            <a:endParaRPr lang="en-IN" dirty="0">
              <a:latin typeface="Times" pitchFamily="2" charset="0"/>
            </a:endParaRPr>
          </a:p>
          <a:p>
            <a:r>
              <a:rPr lang="en-IN" dirty="0">
                <a:latin typeface="Times" pitchFamily="2" charset="0"/>
              </a:rPr>
              <a:t>Redis Keys</a:t>
            </a:r>
          </a:p>
          <a:p>
            <a:r>
              <a:rPr lang="en-IN" dirty="0">
                <a:latin typeface="Times" pitchFamily="2" charset="0"/>
              </a:rPr>
              <a:t>Redis Data Structures</a:t>
            </a:r>
          </a:p>
          <a:p>
            <a:r>
              <a:rPr lang="en-IN" dirty="0">
                <a:latin typeface="Times" pitchFamily="2" charset="0"/>
              </a:rPr>
              <a:t>Publication and Subscriptions</a:t>
            </a:r>
          </a:p>
          <a:p>
            <a:r>
              <a:rPr lang="en-IN" dirty="0" err="1">
                <a:latin typeface="Times" pitchFamily="2" charset="0"/>
              </a:rPr>
              <a:t>Redis</a:t>
            </a:r>
            <a:r>
              <a:rPr lang="en-IN" dirty="0">
                <a:latin typeface="Times" pitchFamily="2" charset="0"/>
              </a:rPr>
              <a:t> Transactions</a:t>
            </a:r>
          </a:p>
          <a:p>
            <a:r>
              <a:rPr lang="en-IN" dirty="0">
                <a:latin typeface="Times" pitchFamily="2" charset="0"/>
              </a:rPr>
              <a:t>Using </a:t>
            </a:r>
            <a:r>
              <a:rPr lang="en-IN" dirty="0" err="1">
                <a:latin typeface="Times" pitchFamily="2" charset="0"/>
              </a:rPr>
              <a:t>Redis</a:t>
            </a:r>
            <a:r>
              <a:rPr lang="en-IN" dirty="0">
                <a:latin typeface="Times" pitchFamily="2" charset="0"/>
              </a:rPr>
              <a:t> Desktop Manager </a:t>
            </a:r>
          </a:p>
          <a:p>
            <a:r>
              <a:rPr lang="en-IN" dirty="0" err="1">
                <a:latin typeface="Times" pitchFamily="2" charset="0"/>
              </a:rPr>
              <a:t>Redis</a:t>
            </a:r>
            <a:r>
              <a:rPr lang="en-IN" dirty="0">
                <a:latin typeface="Times" pitchFamily="2" charset="0"/>
              </a:rPr>
              <a:t> with Python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dirty="0">
                <a:latin typeface="Times" pitchFamily="2" charset="0"/>
              </a:rPr>
              <a:t>Click on </a:t>
            </a:r>
            <a:r>
              <a:rPr lang="en-IN" sz="2400" i="1" dirty="0">
                <a:latin typeface="Times" pitchFamily="2" charset="0"/>
              </a:rPr>
              <a:t>Finish </a:t>
            </a:r>
            <a:r>
              <a:rPr lang="en-IN" sz="2400" dirty="0">
                <a:latin typeface="Times" pitchFamily="2" charset="0"/>
              </a:rPr>
              <a:t>to finish  with the installation.</a:t>
            </a:r>
            <a:endParaRPr lang="en-IN" sz="2400" i="1" dirty="0">
              <a:latin typeface="Times" pitchFamily="2" charset="0"/>
            </a:endParaRPr>
          </a:p>
        </p:txBody>
      </p:sp>
      <p:pic>
        <p:nvPicPr>
          <p:cNvPr id="9218" name="Picture 2"/>
          <p:cNvPicPr>
            <a:picLocks noChangeAspect="1" noChangeArrowheads="1"/>
          </p:cNvPicPr>
          <p:nvPr/>
        </p:nvPicPr>
        <p:blipFill>
          <a:blip r:embed="rId2" cstate="print"/>
          <a:srcRect/>
          <a:stretch>
            <a:fillRect/>
          </a:stretch>
        </p:blipFill>
        <p:spPr bwMode="auto">
          <a:xfrm>
            <a:off x="899592" y="2348880"/>
            <a:ext cx="7344816" cy="408850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Is </a:t>
            </a:r>
            <a:r>
              <a:rPr lang="en-IN" b="1" dirty="0" err="1">
                <a:latin typeface="Times" pitchFamily="2" charset="0"/>
              </a:rPr>
              <a:t>Redis</a:t>
            </a:r>
            <a:r>
              <a:rPr lang="en-IN" b="1" dirty="0">
                <a:latin typeface="Times" pitchFamily="2" charset="0"/>
              </a:rPr>
              <a:t> Working?</a:t>
            </a:r>
          </a:p>
        </p:txBody>
      </p:sp>
      <p:sp>
        <p:nvSpPr>
          <p:cNvPr id="3" name="Content Placeholder 2"/>
          <p:cNvSpPr>
            <a:spLocks noGrp="1"/>
          </p:cNvSpPr>
          <p:nvPr>
            <p:ph idx="1"/>
          </p:nvPr>
        </p:nvSpPr>
        <p:spPr/>
        <p:txBody>
          <a:bodyPr>
            <a:normAutofit/>
          </a:bodyPr>
          <a:lstStyle/>
          <a:p>
            <a:r>
              <a:rPr lang="en-IN" sz="2400" dirty="0">
                <a:latin typeface="Times" pitchFamily="2" charset="0"/>
              </a:rPr>
              <a:t>Open command line on your PC.</a:t>
            </a:r>
          </a:p>
          <a:p>
            <a:r>
              <a:rPr lang="en-IN" sz="2400" dirty="0">
                <a:latin typeface="Times" pitchFamily="2" charset="0"/>
              </a:rPr>
              <a:t>Go to the folder where Redis is saved using the following command.</a:t>
            </a:r>
          </a:p>
          <a:p>
            <a:pPr>
              <a:buNone/>
            </a:pPr>
            <a:r>
              <a:rPr lang="en-IN" sz="2400" dirty="0">
                <a:latin typeface="Times" pitchFamily="2" charset="0"/>
              </a:rPr>
              <a:t>E.g.</a:t>
            </a: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Type redis-cli.exe . This will open Redis prompt as shown below:</a:t>
            </a:r>
          </a:p>
        </p:txBody>
      </p:sp>
      <p:pic>
        <p:nvPicPr>
          <p:cNvPr id="10243" name="Picture 3"/>
          <p:cNvPicPr>
            <a:picLocks noChangeAspect="1" noChangeArrowheads="1"/>
          </p:cNvPicPr>
          <p:nvPr/>
        </p:nvPicPr>
        <p:blipFill>
          <a:blip r:embed="rId2" cstate="print"/>
          <a:srcRect/>
          <a:stretch>
            <a:fillRect/>
          </a:stretch>
        </p:blipFill>
        <p:spPr bwMode="auto">
          <a:xfrm>
            <a:off x="1180674" y="2996952"/>
            <a:ext cx="6192688" cy="1080120"/>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820634" y="5123639"/>
            <a:ext cx="6552728" cy="64807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r>
              <a:rPr lang="en-IN" b="1" dirty="0"/>
              <a:t>.</a:t>
            </a:r>
          </a:p>
        </p:txBody>
      </p:sp>
      <p:sp>
        <p:nvSpPr>
          <p:cNvPr id="3" name="Content Placeholder 2"/>
          <p:cNvSpPr>
            <a:spLocks noGrp="1"/>
          </p:cNvSpPr>
          <p:nvPr>
            <p:ph idx="1"/>
          </p:nvPr>
        </p:nvSpPr>
        <p:spPr/>
        <p:txBody>
          <a:bodyPr/>
          <a:lstStyle/>
          <a:p>
            <a:r>
              <a:rPr lang="en-IN" sz="2400" dirty="0">
                <a:latin typeface="Times" pitchFamily="2" charset="0"/>
              </a:rPr>
              <a:t>Type ping in the Redis prompt. If you get the response PONG as shown below Redis has been successfully installed.</a:t>
            </a:r>
          </a:p>
          <a:p>
            <a:endParaRPr lang="en-IN" dirty="0">
              <a:latin typeface="Times" pitchFamily="2" charset="0"/>
            </a:endParaRPr>
          </a:p>
        </p:txBody>
      </p:sp>
      <p:pic>
        <p:nvPicPr>
          <p:cNvPr id="11267" name="Picture 3"/>
          <p:cNvPicPr>
            <a:picLocks noChangeAspect="1" noChangeArrowheads="1"/>
          </p:cNvPicPr>
          <p:nvPr/>
        </p:nvPicPr>
        <p:blipFill>
          <a:blip r:embed="rId2" cstate="print"/>
          <a:srcRect/>
          <a:stretch>
            <a:fillRect/>
          </a:stretch>
        </p:blipFill>
        <p:spPr bwMode="auto">
          <a:xfrm>
            <a:off x="899592" y="2924944"/>
            <a:ext cx="7488832" cy="1178991"/>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3A32-577D-484D-BFF7-A9672AC65ED1}"/>
              </a:ext>
            </a:extLst>
          </p:cNvPr>
          <p:cNvSpPr>
            <a:spLocks noGrp="1"/>
          </p:cNvSpPr>
          <p:nvPr>
            <p:ph type="title"/>
          </p:nvPr>
        </p:nvSpPr>
        <p:spPr/>
        <p:txBody>
          <a:bodyPr/>
          <a:lstStyle/>
          <a:p>
            <a:r>
              <a:rPr lang="en-US" b="1" dirty="0">
                <a:latin typeface="Times" pitchFamily="2" charset="0"/>
              </a:rPr>
              <a:t>For Mac OS</a:t>
            </a:r>
          </a:p>
        </p:txBody>
      </p:sp>
      <p:sp>
        <p:nvSpPr>
          <p:cNvPr id="3" name="Content Placeholder 2">
            <a:extLst>
              <a:ext uri="{FF2B5EF4-FFF2-40B4-BE49-F238E27FC236}">
                <a16:creationId xmlns:a16="http://schemas.microsoft.com/office/drawing/2014/main" id="{065F0B21-FB49-EE4D-BD09-30A48A34FDD7}"/>
              </a:ext>
            </a:extLst>
          </p:cNvPr>
          <p:cNvSpPr>
            <a:spLocks noGrp="1"/>
          </p:cNvSpPr>
          <p:nvPr>
            <p:ph idx="1"/>
          </p:nvPr>
        </p:nvSpPr>
        <p:spPr>
          <a:xfrm>
            <a:off x="457200" y="1600200"/>
            <a:ext cx="8229600" cy="5069160"/>
          </a:xfrm>
        </p:spPr>
        <p:txBody>
          <a:bodyPr>
            <a:normAutofit/>
          </a:bodyPr>
          <a:lstStyle/>
          <a:p>
            <a:r>
              <a:rPr lang="en-US" sz="2400" dirty="0">
                <a:latin typeface="Times" pitchFamily="2" charset="0"/>
              </a:rPr>
              <a:t>Go to </a:t>
            </a:r>
            <a:r>
              <a:rPr lang="en-US" sz="2400" dirty="0">
                <a:latin typeface="Times" pitchFamily="2" charset="0"/>
                <a:hlinkClick r:id="rId2"/>
              </a:rPr>
              <a:t>https://redis.io/download</a:t>
            </a:r>
            <a:r>
              <a:rPr lang="en-US" sz="2400" dirty="0">
                <a:latin typeface="Times" pitchFamily="2" charset="0"/>
              </a:rPr>
              <a:t>  and select download button under the Stable heading as shown below:</a:t>
            </a:r>
          </a:p>
          <a:p>
            <a:endParaRPr lang="en-US" sz="2400" dirty="0">
              <a:latin typeface="Times" pitchFamily="2" charset="0"/>
            </a:endParaRPr>
          </a:p>
          <a:p>
            <a:endParaRPr lang="en-US" sz="2400" dirty="0">
              <a:latin typeface="Times" pitchFamily="2" charset="0"/>
            </a:endParaRPr>
          </a:p>
          <a:p>
            <a:endParaRPr lang="en-US" sz="2400" dirty="0">
              <a:latin typeface="Times" pitchFamily="2" charset="0"/>
            </a:endParaRPr>
          </a:p>
          <a:p>
            <a:endParaRPr lang="en-US" sz="2400" dirty="0">
              <a:latin typeface="Times" pitchFamily="2" charset="0"/>
            </a:endParaRPr>
          </a:p>
          <a:p>
            <a:endParaRPr lang="en-US" sz="2400" dirty="0">
              <a:latin typeface="Times" pitchFamily="2" charset="0"/>
            </a:endParaRPr>
          </a:p>
          <a:p>
            <a:endParaRPr lang="en-US" sz="2400" dirty="0">
              <a:latin typeface="Times" pitchFamily="2" charset="0"/>
            </a:endParaRPr>
          </a:p>
          <a:p>
            <a:endParaRPr lang="en-US" sz="2400" dirty="0">
              <a:latin typeface="Times" pitchFamily="2" charset="0"/>
            </a:endParaRPr>
          </a:p>
          <a:p>
            <a:endParaRPr lang="en-US" sz="2400" dirty="0">
              <a:latin typeface="Times" pitchFamily="2" charset="0"/>
            </a:endParaRPr>
          </a:p>
          <a:p>
            <a:r>
              <a:rPr lang="en-US" sz="2400" dirty="0">
                <a:latin typeface="Times" pitchFamily="2" charset="0"/>
              </a:rPr>
              <a:t>The </a:t>
            </a:r>
            <a:r>
              <a:rPr lang="en-US" sz="2400" dirty="0" err="1">
                <a:latin typeface="Times" pitchFamily="2" charset="0"/>
              </a:rPr>
              <a:t>Redis</a:t>
            </a:r>
            <a:r>
              <a:rPr lang="en-US" sz="2400" dirty="0">
                <a:latin typeface="Times" pitchFamily="2" charset="0"/>
              </a:rPr>
              <a:t> setup files will get downloaded to your machine.</a:t>
            </a:r>
          </a:p>
          <a:p>
            <a:endParaRPr lang="en-US" sz="2400" dirty="0">
              <a:latin typeface="Times" pitchFamily="2" charset="0"/>
            </a:endParaRPr>
          </a:p>
          <a:p>
            <a:endParaRPr lang="en-US" sz="2400" dirty="0">
              <a:latin typeface="Times" pitchFamily="2" charset="0"/>
            </a:endParaRPr>
          </a:p>
        </p:txBody>
      </p:sp>
      <p:pic>
        <p:nvPicPr>
          <p:cNvPr id="5" name="Picture 4">
            <a:extLst>
              <a:ext uri="{FF2B5EF4-FFF2-40B4-BE49-F238E27FC236}">
                <a16:creationId xmlns:a16="http://schemas.microsoft.com/office/drawing/2014/main" id="{3405629B-ED3F-7141-B49D-370203664F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420888"/>
            <a:ext cx="3744416" cy="3312368"/>
          </a:xfrm>
          <a:prstGeom prst="rect">
            <a:avLst/>
          </a:prstGeom>
        </p:spPr>
      </p:pic>
    </p:spTree>
    <p:extLst>
      <p:ext uri="{BB962C8B-B14F-4D97-AF65-F5344CB8AC3E}">
        <p14:creationId xmlns:p14="http://schemas.microsoft.com/office/powerpoint/2010/main" val="371497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ABF6-30F6-F14B-8760-2F1D19FBA665}"/>
              </a:ext>
            </a:extLst>
          </p:cNvPr>
          <p:cNvSpPr>
            <a:spLocks noGrp="1"/>
          </p:cNvSpPr>
          <p:nvPr>
            <p:ph type="title"/>
          </p:nvPr>
        </p:nvSpPr>
        <p:spPr>
          <a:xfrm>
            <a:off x="457200" y="188516"/>
            <a:ext cx="8229600" cy="1143000"/>
          </a:xfrm>
        </p:spPr>
        <p:txBody>
          <a:bodyPr/>
          <a:lstStyle/>
          <a:p>
            <a:r>
              <a:rPr lang="en-US" b="1" dirty="0">
                <a:latin typeface="Times" pitchFamily="2" charset="0"/>
              </a:rPr>
              <a:t>Contd.</a:t>
            </a:r>
          </a:p>
        </p:txBody>
      </p:sp>
      <p:sp>
        <p:nvSpPr>
          <p:cNvPr id="3" name="Content Placeholder 2">
            <a:extLst>
              <a:ext uri="{FF2B5EF4-FFF2-40B4-BE49-F238E27FC236}">
                <a16:creationId xmlns:a16="http://schemas.microsoft.com/office/drawing/2014/main" id="{BB3A402B-D170-4F40-B7C3-7276BD69FE2A}"/>
              </a:ext>
            </a:extLst>
          </p:cNvPr>
          <p:cNvSpPr>
            <a:spLocks noGrp="1"/>
          </p:cNvSpPr>
          <p:nvPr>
            <p:ph idx="1"/>
          </p:nvPr>
        </p:nvSpPr>
        <p:spPr>
          <a:xfrm>
            <a:off x="457200" y="1196752"/>
            <a:ext cx="8229600" cy="5184576"/>
          </a:xfrm>
        </p:spPr>
        <p:txBody>
          <a:bodyPr>
            <a:normAutofit lnSpcReduction="10000"/>
          </a:bodyPr>
          <a:lstStyle/>
          <a:p>
            <a:r>
              <a:rPr lang="en-US" sz="2400" dirty="0">
                <a:latin typeface="Times" pitchFamily="2" charset="0"/>
              </a:rPr>
              <a:t>Open Terminal on your machine.</a:t>
            </a:r>
          </a:p>
          <a:p>
            <a:r>
              <a:rPr lang="en-US" sz="2400" dirty="0">
                <a:latin typeface="Times" pitchFamily="2" charset="0"/>
              </a:rPr>
              <a:t>Now extract and compile </a:t>
            </a:r>
            <a:r>
              <a:rPr lang="en-US" sz="2400" dirty="0" err="1">
                <a:latin typeface="Times" pitchFamily="2" charset="0"/>
              </a:rPr>
              <a:t>Redis</a:t>
            </a:r>
            <a:r>
              <a:rPr lang="en-US" sz="2400" dirty="0">
                <a:latin typeface="Times" pitchFamily="2" charset="0"/>
              </a:rPr>
              <a:t> using the following command:</a:t>
            </a:r>
          </a:p>
          <a:p>
            <a:pPr marL="0" indent="0">
              <a:buNone/>
            </a:pPr>
            <a:r>
              <a:rPr lang="en-US" sz="2400" dirty="0">
                <a:latin typeface="Times" pitchFamily="2" charset="0"/>
              </a:rPr>
              <a:t>    </a:t>
            </a:r>
            <a:r>
              <a:rPr lang="en-US" sz="2400" b="1" dirty="0">
                <a:latin typeface="Times" pitchFamily="2" charset="0"/>
              </a:rPr>
              <a:t>    </a:t>
            </a:r>
          </a:p>
          <a:p>
            <a:pPr marL="0" indent="0">
              <a:buNone/>
            </a:pPr>
            <a:r>
              <a:rPr lang="en-US" sz="2400" b="1" dirty="0">
                <a:latin typeface="Times" pitchFamily="2" charset="0"/>
              </a:rPr>
              <a:t>     </a:t>
            </a:r>
          </a:p>
          <a:p>
            <a:r>
              <a:rPr lang="en-US" sz="2400" dirty="0">
                <a:latin typeface="Times" pitchFamily="2" charset="0"/>
              </a:rPr>
              <a:t>All the compiled binaries are available in </a:t>
            </a:r>
            <a:r>
              <a:rPr lang="en-US" sz="2400" dirty="0" err="1">
                <a:latin typeface="Times" pitchFamily="2" charset="0"/>
              </a:rPr>
              <a:t>src</a:t>
            </a:r>
            <a:r>
              <a:rPr lang="en-US" sz="2400" dirty="0">
                <a:latin typeface="Times" pitchFamily="2" charset="0"/>
              </a:rPr>
              <a:t> directory.</a:t>
            </a:r>
          </a:p>
          <a:p>
            <a:r>
              <a:rPr lang="en-US" sz="2400" dirty="0">
                <a:latin typeface="Times" pitchFamily="2" charset="0"/>
              </a:rPr>
              <a:t>Now start </a:t>
            </a:r>
            <a:r>
              <a:rPr lang="en-US" sz="2400" dirty="0" err="1">
                <a:latin typeface="Times" pitchFamily="2" charset="0"/>
              </a:rPr>
              <a:t>Redis</a:t>
            </a:r>
            <a:r>
              <a:rPr lang="en-US" sz="2400" dirty="0">
                <a:latin typeface="Times" pitchFamily="2" charset="0"/>
              </a:rPr>
              <a:t> server using the following command:</a:t>
            </a:r>
          </a:p>
          <a:p>
            <a:pPr marL="0" indent="0">
              <a:buNone/>
            </a:pPr>
            <a:r>
              <a:rPr lang="en-US" sz="2400" dirty="0">
                <a:latin typeface="Times" pitchFamily="2" charset="0"/>
              </a:rPr>
              <a:t>    </a:t>
            </a:r>
          </a:p>
          <a:p>
            <a:r>
              <a:rPr lang="en-US" sz="2400" dirty="0">
                <a:latin typeface="Times" pitchFamily="2" charset="0"/>
              </a:rPr>
              <a:t>Once the server starts open </a:t>
            </a:r>
            <a:r>
              <a:rPr lang="en-US" sz="2400" dirty="0" err="1">
                <a:latin typeface="Times" pitchFamily="2" charset="0"/>
              </a:rPr>
              <a:t>Redis</a:t>
            </a:r>
            <a:r>
              <a:rPr lang="en-US" sz="2400" dirty="0">
                <a:latin typeface="Times" pitchFamily="2" charset="0"/>
              </a:rPr>
              <a:t> client using the following command:</a:t>
            </a:r>
          </a:p>
          <a:p>
            <a:pPr marL="0" indent="0">
              <a:buNone/>
            </a:pPr>
            <a:endParaRPr lang="en-US" sz="2400" dirty="0">
              <a:latin typeface="Times" pitchFamily="2" charset="0"/>
            </a:endParaRPr>
          </a:p>
          <a:p>
            <a:pPr marL="0" indent="0">
              <a:buNone/>
            </a:pPr>
            <a:r>
              <a:rPr lang="en-US" sz="2400" b="1" dirty="0">
                <a:latin typeface="Times" pitchFamily="2" charset="0"/>
              </a:rPr>
              <a:t>	</a:t>
            </a:r>
          </a:p>
          <a:p>
            <a:r>
              <a:rPr lang="en-US" sz="2400" dirty="0">
                <a:latin typeface="Times" pitchFamily="2" charset="0"/>
              </a:rPr>
              <a:t>Once the </a:t>
            </a:r>
            <a:r>
              <a:rPr lang="en-US" sz="2400" dirty="0" err="1">
                <a:latin typeface="Times" pitchFamily="2" charset="0"/>
              </a:rPr>
              <a:t>Redis</a:t>
            </a:r>
            <a:r>
              <a:rPr lang="en-US" sz="2400" dirty="0">
                <a:latin typeface="Times" pitchFamily="2" charset="0"/>
              </a:rPr>
              <a:t> client starts type </a:t>
            </a:r>
            <a:r>
              <a:rPr lang="en-US" sz="2400" b="1" dirty="0">
                <a:latin typeface="Times" pitchFamily="2" charset="0"/>
              </a:rPr>
              <a:t>ping</a:t>
            </a:r>
            <a:r>
              <a:rPr lang="en-US" sz="2400" dirty="0">
                <a:latin typeface="Times" pitchFamily="2" charset="0"/>
              </a:rPr>
              <a:t> and if you get </a:t>
            </a:r>
            <a:r>
              <a:rPr lang="en-US" sz="2400" b="1" dirty="0">
                <a:latin typeface="Times" pitchFamily="2" charset="0"/>
              </a:rPr>
              <a:t>PONG</a:t>
            </a:r>
            <a:r>
              <a:rPr lang="en-US" sz="2400" dirty="0">
                <a:latin typeface="Times" pitchFamily="2" charset="0"/>
              </a:rPr>
              <a:t> as      response </a:t>
            </a:r>
            <a:r>
              <a:rPr lang="en-US" sz="2400" dirty="0" err="1">
                <a:latin typeface="Times" pitchFamily="2" charset="0"/>
              </a:rPr>
              <a:t>Redis</a:t>
            </a:r>
            <a:r>
              <a:rPr lang="en-US" sz="2400" dirty="0">
                <a:latin typeface="Times" pitchFamily="2" charset="0"/>
              </a:rPr>
              <a:t> is ready to use on your machine now.</a:t>
            </a:r>
          </a:p>
        </p:txBody>
      </p:sp>
      <p:pic>
        <p:nvPicPr>
          <p:cNvPr id="5" name="Picture 4">
            <a:extLst>
              <a:ext uri="{FF2B5EF4-FFF2-40B4-BE49-F238E27FC236}">
                <a16:creationId xmlns:a16="http://schemas.microsoft.com/office/drawing/2014/main" id="{73A02151-30BD-9C44-9731-C5EDF22893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612" y="2083103"/>
            <a:ext cx="5702300" cy="546100"/>
          </a:xfrm>
          <a:prstGeom prst="rect">
            <a:avLst/>
          </a:prstGeom>
        </p:spPr>
      </p:pic>
      <p:pic>
        <p:nvPicPr>
          <p:cNvPr id="7" name="Picture 6">
            <a:extLst>
              <a:ext uri="{FF2B5EF4-FFF2-40B4-BE49-F238E27FC236}">
                <a16:creationId xmlns:a16="http://schemas.microsoft.com/office/drawing/2014/main" id="{47B50B61-ED31-7C4C-B009-6684AC7B08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612" y="3611240"/>
            <a:ext cx="4660900" cy="355600"/>
          </a:xfrm>
          <a:prstGeom prst="rect">
            <a:avLst/>
          </a:prstGeom>
        </p:spPr>
      </p:pic>
      <p:pic>
        <p:nvPicPr>
          <p:cNvPr id="9" name="Picture 8">
            <a:extLst>
              <a:ext uri="{FF2B5EF4-FFF2-40B4-BE49-F238E27FC236}">
                <a16:creationId xmlns:a16="http://schemas.microsoft.com/office/drawing/2014/main" id="{6C348A24-ADF0-AD44-8CD4-FE477CD38D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630" y="4780384"/>
            <a:ext cx="6972300" cy="787400"/>
          </a:xfrm>
          <a:prstGeom prst="rect">
            <a:avLst/>
          </a:prstGeom>
        </p:spPr>
      </p:pic>
    </p:spTree>
    <p:extLst>
      <p:ext uri="{BB962C8B-B14F-4D97-AF65-F5344CB8AC3E}">
        <p14:creationId xmlns:p14="http://schemas.microsoft.com/office/powerpoint/2010/main" val="123510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pitchFamily="2" charset="0"/>
              </a:rPr>
              <a:t>Redis Desktop Manager(Optional)</a:t>
            </a:r>
          </a:p>
        </p:txBody>
      </p:sp>
      <p:sp>
        <p:nvSpPr>
          <p:cNvPr id="3" name="Content Placeholder 2"/>
          <p:cNvSpPr>
            <a:spLocks noGrp="1"/>
          </p:cNvSpPr>
          <p:nvPr>
            <p:ph idx="1"/>
          </p:nvPr>
        </p:nvSpPr>
        <p:spPr/>
        <p:txBody>
          <a:bodyPr>
            <a:normAutofit/>
          </a:bodyPr>
          <a:lstStyle/>
          <a:p>
            <a:r>
              <a:rPr lang="en-IN" sz="2400" dirty="0">
                <a:latin typeface="Times" pitchFamily="2" charset="0"/>
              </a:rPr>
              <a:t>Interactive UI for managing Redis Databases.</a:t>
            </a:r>
          </a:p>
          <a:p>
            <a:r>
              <a:rPr lang="en-IN" sz="2400" dirty="0">
                <a:latin typeface="Times" pitchFamily="2" charset="0"/>
              </a:rPr>
              <a:t>Go to </a:t>
            </a:r>
            <a:r>
              <a:rPr lang="en-IN" sz="2400" dirty="0">
                <a:latin typeface="Times" pitchFamily="2" charset="0"/>
                <a:hlinkClick r:id="rId2"/>
              </a:rPr>
              <a:t>https://redisdesktop.com/download </a:t>
            </a:r>
            <a:r>
              <a:rPr lang="en-IN" sz="2400" dirty="0">
                <a:latin typeface="Times" pitchFamily="2" charset="0"/>
              </a:rPr>
              <a:t>in your browser and download the Windows version.</a:t>
            </a:r>
          </a:p>
          <a:p>
            <a:endParaRPr lang="en-IN" sz="2400" dirty="0">
              <a:latin typeface="Times" pitchFamily="2" charset="0"/>
            </a:endParaRPr>
          </a:p>
          <a:p>
            <a:endParaRPr lang="en-IN" sz="2400" dirty="0">
              <a:latin typeface="Times" pitchFamily="2" charset="0"/>
            </a:endParaRPr>
          </a:p>
        </p:txBody>
      </p:sp>
      <p:pic>
        <p:nvPicPr>
          <p:cNvPr id="12291" name="Picture 3"/>
          <p:cNvPicPr>
            <a:picLocks noChangeAspect="1" noChangeArrowheads="1"/>
          </p:cNvPicPr>
          <p:nvPr/>
        </p:nvPicPr>
        <p:blipFill>
          <a:blip r:embed="rId3" cstate="print"/>
          <a:srcRect/>
          <a:stretch>
            <a:fillRect/>
          </a:stretch>
        </p:blipFill>
        <p:spPr bwMode="auto">
          <a:xfrm>
            <a:off x="2339752" y="3043213"/>
            <a:ext cx="5112568" cy="324036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67544" y="1268760"/>
            <a:ext cx="8229600" cy="4525963"/>
          </a:xfrm>
        </p:spPr>
        <p:txBody>
          <a:bodyPr>
            <a:normAutofit/>
          </a:bodyPr>
          <a:lstStyle/>
          <a:p>
            <a:r>
              <a:rPr lang="en-IN" sz="2400" dirty="0">
                <a:latin typeface="Times" pitchFamily="2" charset="0"/>
              </a:rPr>
              <a:t>Open the downloaded file and click on </a:t>
            </a:r>
            <a:r>
              <a:rPr lang="en-IN" sz="2400" i="1" dirty="0">
                <a:latin typeface="Times" pitchFamily="2" charset="0"/>
              </a:rPr>
              <a:t>Next.</a:t>
            </a:r>
          </a:p>
        </p:txBody>
      </p:sp>
      <p:pic>
        <p:nvPicPr>
          <p:cNvPr id="13314" name="Picture 2"/>
          <p:cNvPicPr>
            <a:picLocks noChangeAspect="1" noChangeArrowheads="1"/>
          </p:cNvPicPr>
          <p:nvPr/>
        </p:nvPicPr>
        <p:blipFill>
          <a:blip r:embed="rId2" cstate="print"/>
          <a:srcRect/>
          <a:stretch>
            <a:fillRect/>
          </a:stretch>
        </p:blipFill>
        <p:spPr bwMode="auto">
          <a:xfrm>
            <a:off x="899592" y="1988840"/>
            <a:ext cx="7344816" cy="411241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lstStyle/>
          <a:p>
            <a:r>
              <a:rPr lang="en-IN" sz="2400" dirty="0">
                <a:latin typeface="Times" pitchFamily="2" charset="0"/>
              </a:rPr>
              <a:t>Click on </a:t>
            </a:r>
            <a:r>
              <a:rPr lang="en-IN" sz="2400" i="1" dirty="0">
                <a:latin typeface="Times" pitchFamily="2" charset="0"/>
              </a:rPr>
              <a:t>I Agree </a:t>
            </a:r>
            <a:r>
              <a:rPr lang="en-IN" sz="2400" dirty="0">
                <a:latin typeface="Times" pitchFamily="2" charset="0"/>
              </a:rPr>
              <a:t>button.</a:t>
            </a:r>
          </a:p>
          <a:p>
            <a:endParaRPr lang="en-IN" dirty="0"/>
          </a:p>
        </p:txBody>
      </p:sp>
      <p:pic>
        <p:nvPicPr>
          <p:cNvPr id="14338" name="Picture 2"/>
          <p:cNvPicPr>
            <a:picLocks noChangeAspect="1" noChangeArrowheads="1"/>
          </p:cNvPicPr>
          <p:nvPr/>
        </p:nvPicPr>
        <p:blipFill>
          <a:blip r:embed="rId2" cstate="print"/>
          <a:srcRect/>
          <a:stretch>
            <a:fillRect/>
          </a:stretch>
        </p:blipFill>
        <p:spPr bwMode="auto">
          <a:xfrm>
            <a:off x="899592" y="2204864"/>
            <a:ext cx="7200800" cy="3819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lstStyle/>
          <a:p>
            <a:r>
              <a:rPr lang="en-IN" sz="2400" dirty="0"/>
              <a:t>Click on </a:t>
            </a:r>
            <a:r>
              <a:rPr lang="en-IN" sz="2400" i="1" dirty="0"/>
              <a:t>Install.</a:t>
            </a:r>
          </a:p>
          <a:p>
            <a:endParaRPr lang="en-IN" i="1" dirty="0"/>
          </a:p>
        </p:txBody>
      </p:sp>
      <p:pic>
        <p:nvPicPr>
          <p:cNvPr id="15362" name="Picture 2"/>
          <p:cNvPicPr>
            <a:picLocks noChangeAspect="1" noChangeArrowheads="1"/>
          </p:cNvPicPr>
          <p:nvPr/>
        </p:nvPicPr>
        <p:blipFill>
          <a:blip r:embed="rId2" cstate="print"/>
          <a:srcRect/>
          <a:stretch>
            <a:fillRect/>
          </a:stretch>
        </p:blipFill>
        <p:spPr bwMode="auto">
          <a:xfrm>
            <a:off x="899592" y="2204864"/>
            <a:ext cx="6768752" cy="417646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r>
              <a:rPr lang="en-IN" dirty="0"/>
              <a:t>.</a:t>
            </a:r>
          </a:p>
        </p:txBody>
      </p:sp>
      <p:sp>
        <p:nvSpPr>
          <p:cNvPr id="3" name="Content Placeholder 2"/>
          <p:cNvSpPr>
            <a:spLocks noGrp="1"/>
          </p:cNvSpPr>
          <p:nvPr>
            <p:ph idx="1"/>
          </p:nvPr>
        </p:nvSpPr>
        <p:spPr/>
        <p:txBody>
          <a:bodyPr>
            <a:normAutofit/>
          </a:bodyPr>
          <a:lstStyle/>
          <a:p>
            <a:r>
              <a:rPr lang="en-IN" sz="2400" dirty="0">
                <a:latin typeface="Times" pitchFamily="2" charset="0"/>
              </a:rPr>
              <a:t>Click on </a:t>
            </a:r>
            <a:r>
              <a:rPr lang="en-IN" sz="2400" i="1" dirty="0">
                <a:latin typeface="Times" pitchFamily="2" charset="0"/>
              </a:rPr>
              <a:t>Next.</a:t>
            </a:r>
          </a:p>
        </p:txBody>
      </p:sp>
      <p:pic>
        <p:nvPicPr>
          <p:cNvPr id="16386" name="Picture 2"/>
          <p:cNvPicPr>
            <a:picLocks noChangeAspect="1" noChangeArrowheads="1"/>
          </p:cNvPicPr>
          <p:nvPr/>
        </p:nvPicPr>
        <p:blipFill>
          <a:blip r:embed="rId2" cstate="print"/>
          <a:srcRect/>
          <a:stretch>
            <a:fillRect/>
          </a:stretch>
        </p:blipFill>
        <p:spPr bwMode="auto">
          <a:xfrm>
            <a:off x="899592" y="2204864"/>
            <a:ext cx="7344816" cy="410445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64904"/>
            <a:ext cx="8229600" cy="1143000"/>
          </a:xfrm>
        </p:spPr>
        <p:txBody>
          <a:bodyPr/>
          <a:lstStyle/>
          <a:p>
            <a:r>
              <a:rPr lang="en-IN" b="1" dirty="0">
                <a:latin typeface="Times New Roman" pitchFamily="18" charset="0"/>
                <a:cs typeface="Times New Roman" pitchFamily="18" charset="0"/>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57200" y="1410325"/>
            <a:ext cx="8229600" cy="4525963"/>
          </a:xfrm>
        </p:spPr>
        <p:txBody>
          <a:bodyPr>
            <a:normAutofit/>
          </a:bodyPr>
          <a:lstStyle/>
          <a:p>
            <a:r>
              <a:rPr lang="en-IN" sz="2400" dirty="0">
                <a:latin typeface="Times" pitchFamily="2" charset="0"/>
              </a:rPr>
              <a:t>Click on </a:t>
            </a:r>
            <a:r>
              <a:rPr lang="en-IN" sz="2400" i="1" dirty="0">
                <a:latin typeface="Times" pitchFamily="2" charset="0"/>
              </a:rPr>
              <a:t>Finish. </a:t>
            </a:r>
          </a:p>
          <a:p>
            <a:r>
              <a:rPr lang="en-IN" sz="2400" dirty="0">
                <a:latin typeface="Times" pitchFamily="2" charset="0"/>
              </a:rPr>
              <a:t>The Redis Desktop manager will be launched.</a:t>
            </a:r>
            <a:endParaRPr lang="en-IN" sz="2400" i="1" dirty="0">
              <a:latin typeface="Times" pitchFamily="2" charset="0"/>
            </a:endParaRPr>
          </a:p>
        </p:txBody>
      </p:sp>
      <p:pic>
        <p:nvPicPr>
          <p:cNvPr id="17410" name="Picture 2"/>
          <p:cNvPicPr>
            <a:picLocks noChangeAspect="1" noChangeArrowheads="1"/>
          </p:cNvPicPr>
          <p:nvPr/>
        </p:nvPicPr>
        <p:blipFill>
          <a:blip r:embed="rId2" cstate="print"/>
          <a:srcRect/>
          <a:stretch>
            <a:fillRect/>
          </a:stretch>
        </p:blipFill>
        <p:spPr bwMode="auto">
          <a:xfrm>
            <a:off x="899592" y="2420888"/>
            <a:ext cx="7056784" cy="370941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Is the GUI Client working?</a:t>
            </a:r>
          </a:p>
        </p:txBody>
      </p:sp>
      <p:sp>
        <p:nvSpPr>
          <p:cNvPr id="3" name="Content Placeholder 2"/>
          <p:cNvSpPr>
            <a:spLocks noGrp="1"/>
          </p:cNvSpPr>
          <p:nvPr>
            <p:ph idx="1"/>
          </p:nvPr>
        </p:nvSpPr>
        <p:spPr/>
        <p:txBody>
          <a:bodyPr/>
          <a:lstStyle/>
          <a:p>
            <a:r>
              <a:rPr lang="en-IN" sz="2400" dirty="0">
                <a:latin typeface="Times" pitchFamily="2" charset="0"/>
              </a:rPr>
              <a:t>Once the GUI client is open click on Connect to Redis Server button.</a:t>
            </a:r>
          </a:p>
          <a:p>
            <a:endParaRPr lang="en-IN" dirty="0"/>
          </a:p>
        </p:txBody>
      </p:sp>
      <p:pic>
        <p:nvPicPr>
          <p:cNvPr id="18435" name="Picture 3"/>
          <p:cNvPicPr>
            <a:picLocks noChangeAspect="1" noChangeArrowheads="1"/>
          </p:cNvPicPr>
          <p:nvPr/>
        </p:nvPicPr>
        <p:blipFill>
          <a:blip r:embed="rId2" cstate="print"/>
          <a:srcRect/>
          <a:stretch>
            <a:fillRect/>
          </a:stretch>
        </p:blipFill>
        <p:spPr bwMode="auto">
          <a:xfrm>
            <a:off x="899592" y="2492896"/>
            <a:ext cx="5534025" cy="3888432"/>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1268760"/>
            <a:ext cx="8229600" cy="4525963"/>
          </a:xfrm>
        </p:spPr>
        <p:txBody>
          <a:bodyPr/>
          <a:lstStyle/>
          <a:p>
            <a:r>
              <a:rPr lang="en-IN" sz="2400" dirty="0">
                <a:latin typeface="Times" pitchFamily="2" charset="0"/>
              </a:rPr>
              <a:t>Enter Connection name as per your choice in </a:t>
            </a:r>
            <a:r>
              <a:rPr lang="en-IN" sz="2400" b="1" dirty="0">
                <a:latin typeface="Times" pitchFamily="2" charset="0"/>
              </a:rPr>
              <a:t>Name</a:t>
            </a:r>
            <a:r>
              <a:rPr lang="en-IN" sz="2400" dirty="0">
                <a:latin typeface="Times" pitchFamily="2" charset="0"/>
              </a:rPr>
              <a:t> field and click on Test Connection.</a:t>
            </a:r>
          </a:p>
          <a:p>
            <a:endParaRPr lang="en-IN" dirty="0"/>
          </a:p>
        </p:txBody>
      </p:sp>
      <p:pic>
        <p:nvPicPr>
          <p:cNvPr id="19458" name="Picture 2"/>
          <p:cNvPicPr>
            <a:picLocks noChangeAspect="1" noChangeArrowheads="1"/>
          </p:cNvPicPr>
          <p:nvPr/>
        </p:nvPicPr>
        <p:blipFill>
          <a:blip r:embed="rId2" cstate="print"/>
          <a:srcRect/>
          <a:stretch>
            <a:fillRect/>
          </a:stretch>
        </p:blipFill>
        <p:spPr bwMode="auto">
          <a:xfrm>
            <a:off x="467545" y="2348880"/>
            <a:ext cx="5184576" cy="4248472"/>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5724128" y="3645024"/>
            <a:ext cx="3190875" cy="13335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Autofit/>
          </a:bodyPr>
          <a:lstStyle/>
          <a:p>
            <a:r>
              <a:rPr lang="en-IN" sz="2400" dirty="0">
                <a:latin typeface="Times" pitchFamily="2" charset="0"/>
              </a:rPr>
              <a:t>Click on Ok on the popup once it shows connection to Server is successful.</a:t>
            </a:r>
          </a:p>
          <a:p>
            <a:r>
              <a:rPr lang="en-IN" sz="2400" dirty="0">
                <a:latin typeface="Times" pitchFamily="2" charset="0"/>
              </a:rPr>
              <a:t>Then click on Ok button in the New connections window shown in the previous slide and new connection </a:t>
            </a:r>
            <a:r>
              <a:rPr lang="en-IN" sz="2400" b="1" dirty="0">
                <a:latin typeface="Times" pitchFamily="2" charset="0"/>
              </a:rPr>
              <a:t>My Redis </a:t>
            </a:r>
            <a:r>
              <a:rPr lang="en-IN" sz="2400" dirty="0">
                <a:latin typeface="Times" pitchFamily="2" charset="0"/>
              </a:rPr>
              <a:t>has been created as shown below.</a:t>
            </a: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Your GUI client is successfully working and ready to use.</a:t>
            </a:r>
          </a:p>
          <a:p>
            <a:endParaRPr lang="en-IN" sz="2400" dirty="0">
              <a:latin typeface="Times" pitchFamily="2" charset="0"/>
            </a:endParaRPr>
          </a:p>
        </p:txBody>
      </p:sp>
      <p:pic>
        <p:nvPicPr>
          <p:cNvPr id="20482" name="Picture 2"/>
          <p:cNvPicPr>
            <a:picLocks noChangeAspect="1" noChangeArrowheads="1"/>
          </p:cNvPicPr>
          <p:nvPr/>
        </p:nvPicPr>
        <p:blipFill>
          <a:blip r:embed="rId2" cstate="print"/>
          <a:srcRect/>
          <a:stretch>
            <a:fillRect/>
          </a:stretch>
        </p:blipFill>
        <p:spPr bwMode="auto">
          <a:xfrm>
            <a:off x="3275856" y="3645024"/>
            <a:ext cx="3409950" cy="15335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lstStyle/>
          <a:p>
            <a:r>
              <a:rPr lang="en-IN" b="1" dirty="0">
                <a:latin typeface="Times" pitchFamily="2" charset="0"/>
              </a:rPr>
              <a:t>Databases in Redis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Selecting a Database</a:t>
            </a:r>
          </a:p>
        </p:txBody>
      </p:sp>
      <p:sp>
        <p:nvSpPr>
          <p:cNvPr id="3" name="Content Placeholder 2"/>
          <p:cNvSpPr>
            <a:spLocks noGrp="1"/>
          </p:cNvSpPr>
          <p:nvPr>
            <p:ph idx="1"/>
          </p:nvPr>
        </p:nvSpPr>
        <p:spPr>
          <a:xfrm>
            <a:off x="539552" y="1268760"/>
            <a:ext cx="8229600" cy="5257800"/>
          </a:xfrm>
        </p:spPr>
        <p:txBody>
          <a:bodyPr>
            <a:normAutofit/>
          </a:bodyPr>
          <a:lstStyle/>
          <a:p>
            <a:r>
              <a:rPr lang="en-IN" sz="2400" dirty="0">
                <a:latin typeface="Times" pitchFamily="2" charset="0"/>
              </a:rPr>
              <a:t>In Redis, databases are identified by an integer index, not by a database name. </a:t>
            </a:r>
          </a:p>
          <a:p>
            <a:pPr>
              <a:buNone/>
            </a:pPr>
            <a:endParaRPr lang="en-IN" sz="2400" dirty="0">
              <a:latin typeface="Times" pitchFamily="2" charset="0"/>
            </a:endParaRPr>
          </a:p>
          <a:p>
            <a:r>
              <a:rPr lang="en-IN" sz="2400" dirty="0">
                <a:latin typeface="Times" pitchFamily="2" charset="0"/>
              </a:rPr>
              <a:t>By default, a client is connected to database 0.</a:t>
            </a:r>
          </a:p>
          <a:p>
            <a:pPr>
              <a:buNone/>
            </a:pPr>
            <a:r>
              <a:rPr lang="en-IN" sz="2400" dirty="0">
                <a:latin typeface="Times" pitchFamily="2" charset="0"/>
              </a:rPr>
              <a:t> </a:t>
            </a:r>
          </a:p>
          <a:p>
            <a:r>
              <a:rPr lang="en-IN" sz="2400" dirty="0">
                <a:latin typeface="Times" pitchFamily="2" charset="0"/>
              </a:rPr>
              <a:t>With the SELECT command you can switch to a different database.</a:t>
            </a:r>
          </a:p>
          <a:p>
            <a:pPr>
              <a:buNone/>
            </a:pPr>
            <a:r>
              <a:rPr lang="en-IN" sz="2400" dirty="0">
                <a:latin typeface="Times" pitchFamily="2" charset="0"/>
              </a:rPr>
              <a:t>    Syntax: </a:t>
            </a:r>
            <a:r>
              <a:rPr lang="en-IN" sz="2400" b="1" dirty="0">
                <a:latin typeface="Times" pitchFamily="2" charset="0"/>
              </a:rPr>
              <a:t>Select</a:t>
            </a:r>
            <a:r>
              <a:rPr lang="en-IN" sz="2400" dirty="0">
                <a:latin typeface="Times" pitchFamily="2" charset="0"/>
              </a:rPr>
              <a:t> index</a:t>
            </a:r>
          </a:p>
          <a:p>
            <a:pPr>
              <a:buNone/>
            </a:pPr>
            <a:r>
              <a:rPr lang="en-IN" sz="2400" dirty="0">
                <a:latin typeface="Times" pitchFamily="2" charset="0"/>
              </a:rPr>
              <a:t>     E.g.</a:t>
            </a:r>
          </a:p>
          <a:p>
            <a:endParaRPr lang="en-IN" sz="2400" dirty="0">
              <a:latin typeface="Times" pitchFamily="2" charset="0"/>
            </a:endParaRPr>
          </a:p>
          <a:p>
            <a:r>
              <a:rPr lang="en-IN" sz="2400" dirty="0">
                <a:latin typeface="Times" pitchFamily="2" charset="0"/>
              </a:rPr>
              <a:t>All subsequent commands will now use database 3, until another Select is executed.</a:t>
            </a:r>
          </a:p>
          <a:p>
            <a:pPr>
              <a:buNone/>
            </a:pPr>
            <a:endParaRPr lang="en-IN" sz="2400" dirty="0">
              <a:latin typeface="Times" pitchFamily="2" charset="0"/>
            </a:endParaRPr>
          </a:p>
          <a:p>
            <a:pPr>
              <a:buNone/>
            </a:pPr>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p:txBody>
      </p:sp>
      <p:pic>
        <p:nvPicPr>
          <p:cNvPr id="23555" name="Picture 3"/>
          <p:cNvPicPr>
            <a:picLocks noChangeAspect="1" noChangeArrowheads="1"/>
          </p:cNvPicPr>
          <p:nvPr/>
        </p:nvPicPr>
        <p:blipFill>
          <a:blip r:embed="rId2" cstate="print"/>
          <a:srcRect/>
          <a:stretch>
            <a:fillRect/>
          </a:stretch>
        </p:blipFill>
        <p:spPr bwMode="auto">
          <a:xfrm>
            <a:off x="1619672" y="4653136"/>
            <a:ext cx="4968552" cy="57606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dirty="0">
                <a:latin typeface="Times" pitchFamily="2" charset="0"/>
              </a:rPr>
              <a:t>The number of databases available can be configured in </a:t>
            </a:r>
            <a:r>
              <a:rPr lang="en-IN" sz="2400" dirty="0" err="1">
                <a:latin typeface="Times" pitchFamily="2" charset="0"/>
              </a:rPr>
              <a:t>redis.conf</a:t>
            </a:r>
            <a:r>
              <a:rPr lang="en-IN" sz="2400" dirty="0">
                <a:latin typeface="Times" pitchFamily="2" charset="0"/>
              </a:rPr>
              <a:t>.</a:t>
            </a:r>
          </a:p>
          <a:p>
            <a:pPr marL="0" indent="0">
              <a:buNone/>
            </a:pPr>
            <a:endParaRPr lang="en-IN" sz="2400" dirty="0">
              <a:latin typeface="Times" pitchFamily="2" charset="0"/>
            </a:endParaRPr>
          </a:p>
          <a:p>
            <a:r>
              <a:rPr lang="en-IN" sz="2400" dirty="0">
                <a:latin typeface="Times" pitchFamily="2" charset="0"/>
              </a:rPr>
              <a:t>By default, it is set to 16. We can check using the following command:</a:t>
            </a:r>
          </a:p>
          <a:p>
            <a:pPr>
              <a:buNone/>
            </a:pPr>
            <a:r>
              <a:rPr lang="en-IN" sz="2400" dirty="0">
                <a:latin typeface="Times" pitchFamily="2" charset="0"/>
              </a:rPr>
              <a:t>    Syntax: </a:t>
            </a:r>
            <a:r>
              <a:rPr lang="en-IN" sz="2400" b="1" dirty="0">
                <a:latin typeface="Times" pitchFamily="2" charset="0"/>
              </a:rPr>
              <a:t>Config get </a:t>
            </a:r>
            <a:r>
              <a:rPr lang="en-IN" sz="2400" dirty="0">
                <a:latin typeface="Times" pitchFamily="2" charset="0"/>
              </a:rPr>
              <a:t>databases</a:t>
            </a:r>
          </a:p>
          <a:p>
            <a:pPr>
              <a:buNone/>
            </a:pPr>
            <a:endParaRPr lang="en-IN" sz="2400" dirty="0">
              <a:latin typeface="Times" pitchFamily="2" charset="0"/>
            </a:endParaRPr>
          </a:p>
          <a:p>
            <a:pPr>
              <a:buNone/>
            </a:pPr>
            <a:r>
              <a:rPr lang="en-IN" sz="2400" dirty="0">
                <a:latin typeface="Times" pitchFamily="2" charset="0"/>
              </a:rPr>
              <a:t>    E.g.</a:t>
            </a:r>
          </a:p>
          <a:p>
            <a:pPr>
              <a:buNone/>
            </a:pPr>
            <a:endParaRPr lang="en-IN" sz="2400" dirty="0">
              <a:latin typeface="Times" pitchFamily="2" charset="0"/>
            </a:endParaRPr>
          </a:p>
        </p:txBody>
      </p:sp>
      <p:pic>
        <p:nvPicPr>
          <p:cNvPr id="24579" name="Picture 3"/>
          <p:cNvPicPr>
            <a:picLocks noChangeAspect="1" noChangeArrowheads="1"/>
          </p:cNvPicPr>
          <p:nvPr/>
        </p:nvPicPr>
        <p:blipFill>
          <a:blip r:embed="rId3" cstate="print"/>
          <a:srcRect/>
          <a:stretch>
            <a:fillRect/>
          </a:stretch>
        </p:blipFill>
        <p:spPr bwMode="auto">
          <a:xfrm>
            <a:off x="1547664" y="4725144"/>
            <a:ext cx="6120680" cy="823714"/>
          </a:xfrm>
          <a:prstGeom prst="rect">
            <a:avLst/>
          </a:prstGeom>
          <a:noFill/>
          <a:ln w="9525">
            <a:noFill/>
            <a:miter lim="800000"/>
            <a:headEnd/>
            <a:tailEnd/>
          </a:ln>
        </p:spPr>
      </p:pic>
      <p:sp>
        <p:nvSpPr>
          <p:cNvPr id="4" name="Rectangle 3"/>
          <p:cNvSpPr/>
          <p:nvPr/>
        </p:nvSpPr>
        <p:spPr>
          <a:xfrm>
            <a:off x="0" y="5985559"/>
            <a:ext cx="8280412" cy="646331"/>
          </a:xfrm>
          <a:prstGeom prst="rect">
            <a:avLst/>
          </a:prstGeom>
        </p:spPr>
        <p:txBody>
          <a:bodyPr wrap="square">
            <a:spAutoFit/>
          </a:bodyPr>
          <a:lstStyle/>
          <a:p>
            <a:r>
              <a:rPr lang="en-US" dirty="0"/>
              <a:t>If you want to create more databases more than 16, refer to here: https://groups.google.com/forum/#!topic/redis-db/u1IgtiWN0Ww</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Dropping a Database</a:t>
            </a:r>
          </a:p>
        </p:txBody>
      </p:sp>
      <p:sp>
        <p:nvSpPr>
          <p:cNvPr id="3" name="Content Placeholder 2"/>
          <p:cNvSpPr>
            <a:spLocks noGrp="1"/>
          </p:cNvSpPr>
          <p:nvPr>
            <p:ph idx="1"/>
          </p:nvPr>
        </p:nvSpPr>
        <p:spPr/>
        <p:txBody>
          <a:bodyPr>
            <a:normAutofit/>
          </a:bodyPr>
          <a:lstStyle/>
          <a:p>
            <a:r>
              <a:rPr lang="en-IN" sz="2400" dirty="0">
                <a:latin typeface="Times" pitchFamily="2" charset="0"/>
              </a:rPr>
              <a:t>We can drop the current database using the following command:</a:t>
            </a:r>
          </a:p>
          <a:p>
            <a:pPr>
              <a:buNone/>
            </a:pPr>
            <a:r>
              <a:rPr lang="en-IN" sz="2400" dirty="0">
                <a:latin typeface="Times" pitchFamily="2" charset="0"/>
              </a:rPr>
              <a:t>    Syntax: </a:t>
            </a:r>
            <a:r>
              <a:rPr lang="en-IN" sz="2400" b="1" dirty="0">
                <a:latin typeface="Times" pitchFamily="2" charset="0"/>
              </a:rPr>
              <a:t>FLUSHDB</a:t>
            </a:r>
          </a:p>
          <a:p>
            <a:pPr>
              <a:buNone/>
            </a:pPr>
            <a:r>
              <a:rPr lang="en-IN" sz="2400" dirty="0">
                <a:latin typeface="Times" pitchFamily="2" charset="0"/>
              </a:rPr>
              <a:t>    E.g. </a:t>
            </a: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We can drop all the databases at once using the following command:</a:t>
            </a:r>
          </a:p>
          <a:p>
            <a:pPr>
              <a:buNone/>
            </a:pPr>
            <a:r>
              <a:rPr lang="en-IN" sz="2400" dirty="0">
                <a:latin typeface="Times" pitchFamily="2" charset="0"/>
              </a:rPr>
              <a:t>    Syntax: </a:t>
            </a:r>
            <a:r>
              <a:rPr lang="en-IN" sz="2400" b="1" dirty="0">
                <a:latin typeface="Times" pitchFamily="2" charset="0"/>
              </a:rPr>
              <a:t>FLUSHALL</a:t>
            </a:r>
          </a:p>
          <a:p>
            <a:pPr>
              <a:buNone/>
            </a:pPr>
            <a:r>
              <a:rPr lang="en-IN" sz="2400" b="1" dirty="0">
                <a:latin typeface="Times" pitchFamily="2" charset="0"/>
              </a:rPr>
              <a:t>    </a:t>
            </a:r>
            <a:r>
              <a:rPr lang="en-IN" sz="2400" dirty="0">
                <a:latin typeface="Times" pitchFamily="2" charset="0"/>
              </a:rPr>
              <a:t>E.g.</a:t>
            </a:r>
          </a:p>
        </p:txBody>
      </p:sp>
      <p:pic>
        <p:nvPicPr>
          <p:cNvPr id="25602" name="Picture 2"/>
          <p:cNvPicPr>
            <a:picLocks noChangeAspect="1" noChangeArrowheads="1"/>
          </p:cNvPicPr>
          <p:nvPr/>
        </p:nvPicPr>
        <p:blipFill>
          <a:blip r:embed="rId2" cstate="print"/>
          <a:srcRect/>
          <a:stretch>
            <a:fillRect/>
          </a:stretch>
        </p:blipFill>
        <p:spPr bwMode="auto">
          <a:xfrm>
            <a:off x="1613266" y="5815335"/>
            <a:ext cx="5904656" cy="493390"/>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1685274" y="3212976"/>
            <a:ext cx="5832648" cy="502916"/>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80928"/>
            <a:ext cx="8229600" cy="1143000"/>
          </a:xfrm>
        </p:spPr>
        <p:txBody>
          <a:bodyPr/>
          <a:lstStyle/>
          <a:p>
            <a:r>
              <a:rPr lang="en-IN" b="1" dirty="0">
                <a:latin typeface="Times" pitchFamily="2" charset="0"/>
              </a:rPr>
              <a:t>Redis Keys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Keys</a:t>
            </a:r>
          </a:p>
        </p:txBody>
      </p:sp>
      <p:sp>
        <p:nvSpPr>
          <p:cNvPr id="3" name="Content Placeholder 2"/>
          <p:cNvSpPr>
            <a:spLocks noGrp="1"/>
          </p:cNvSpPr>
          <p:nvPr>
            <p:ph idx="1"/>
          </p:nvPr>
        </p:nvSpPr>
        <p:spPr/>
        <p:txBody>
          <a:bodyPr>
            <a:normAutofit/>
          </a:bodyPr>
          <a:lstStyle/>
          <a:p>
            <a:r>
              <a:rPr lang="en-IN" sz="2400" dirty="0">
                <a:latin typeface="Times" pitchFamily="2" charset="0"/>
              </a:rPr>
              <a:t>In Redis everything is stored in form of Key-Value pairs.</a:t>
            </a:r>
          </a:p>
          <a:p>
            <a:pPr marL="0" indent="0">
              <a:buNone/>
            </a:pPr>
            <a:endParaRPr lang="en-IN" sz="2400" dirty="0">
              <a:latin typeface="Times" pitchFamily="2" charset="0"/>
            </a:endParaRPr>
          </a:p>
          <a:p>
            <a:r>
              <a:rPr lang="en-IN" sz="2400" dirty="0">
                <a:latin typeface="Times" pitchFamily="2" charset="0"/>
              </a:rPr>
              <a:t>There are various commands available in Redis for manipulating  these keys.</a:t>
            </a:r>
          </a:p>
          <a:p>
            <a:pPr>
              <a:buNone/>
            </a:pPr>
            <a:r>
              <a:rPr lang="en-IN" sz="2400" dirty="0">
                <a:latin typeface="Times" pitchFamily="2" charset="0"/>
              </a:rPr>
              <a:t>    Syntax: </a:t>
            </a:r>
            <a:r>
              <a:rPr lang="en-IN" sz="2400" b="1" dirty="0">
                <a:latin typeface="Times" pitchFamily="2" charset="0"/>
              </a:rPr>
              <a:t>Command </a:t>
            </a:r>
            <a:r>
              <a:rPr lang="en-IN" sz="2400" dirty="0" err="1">
                <a:latin typeface="Times" pitchFamily="2" charset="0"/>
              </a:rPr>
              <a:t>Key_Name</a:t>
            </a:r>
            <a:endParaRPr lang="en-IN" sz="2400" dirty="0">
              <a:latin typeface="Times" pitchFamily="2" charset="0"/>
            </a:endParaRPr>
          </a:p>
          <a:p>
            <a:pPr>
              <a:buNone/>
            </a:pPr>
            <a:endParaRPr lang="en-IN" sz="2400" dirty="0">
              <a:latin typeface="Times" pitchFamily="2" charset="0"/>
            </a:endParaRPr>
          </a:p>
          <a:p>
            <a:r>
              <a:rPr lang="en-IN" sz="2400" dirty="0">
                <a:latin typeface="Times" pitchFamily="2" charset="0"/>
              </a:rPr>
              <a:t>Most commonly used commands in Redis are </a:t>
            </a:r>
            <a:r>
              <a:rPr lang="en-IN" sz="2400" b="1" dirty="0">
                <a:latin typeface="Times" pitchFamily="2" charset="0"/>
              </a:rPr>
              <a:t>SET</a:t>
            </a:r>
            <a:r>
              <a:rPr lang="en-IN" sz="2400" dirty="0">
                <a:latin typeface="Times" pitchFamily="2" charset="0"/>
              </a:rPr>
              <a:t> and </a:t>
            </a:r>
            <a:r>
              <a:rPr lang="en-IN" sz="2400" b="1" dirty="0">
                <a:latin typeface="Times" pitchFamily="2" charset="0"/>
              </a:rPr>
              <a:t>GET</a:t>
            </a:r>
            <a:r>
              <a:rPr lang="en-IN" sz="2400" dirty="0">
                <a:latin typeface="Times" pitchFamily="2" charset="0"/>
              </a:rPr>
              <a:t> used for setting and retrieving the value of Key.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ular Callout 3"/>
          <p:cNvSpPr/>
          <p:nvPr/>
        </p:nvSpPr>
        <p:spPr>
          <a:xfrm>
            <a:off x="2051720" y="3573016"/>
            <a:ext cx="6264696" cy="1368152"/>
          </a:xfrm>
          <a:prstGeom prst="wedgeRectCallout">
            <a:avLst>
              <a:gd name="adj1" fmla="val 42368"/>
              <a:gd name="adj2" fmla="val -1772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t>Mainly rely on main memory to store data</a:t>
            </a:r>
          </a:p>
          <a:p>
            <a:pPr marL="342900" indent="-342900">
              <a:buAutoNum type="arabicPeriod"/>
            </a:pPr>
            <a:r>
              <a:rPr lang="en-US" dirty="0"/>
              <a:t>In-memory database V.S. disk storage database</a:t>
            </a:r>
          </a:p>
          <a:p>
            <a:pPr marL="342900" indent="-342900">
              <a:buAutoNum type="arabicPeriod"/>
            </a:pPr>
            <a:r>
              <a:rPr lang="en-US" dirty="0"/>
              <a:t>Applications where response time is critical (running telecommunications network equipment, mobile advertising networks</a:t>
            </a:r>
          </a:p>
        </p:txBody>
      </p:sp>
      <p:sp>
        <p:nvSpPr>
          <p:cNvPr id="3" name="Content Placeholder 2"/>
          <p:cNvSpPr>
            <a:spLocks noGrp="1"/>
          </p:cNvSpPr>
          <p:nvPr>
            <p:ph idx="1"/>
          </p:nvPr>
        </p:nvSpPr>
        <p:spPr/>
        <p:txBody>
          <a:bodyPr>
            <a:normAutofit/>
          </a:bodyPr>
          <a:lstStyle/>
          <a:p>
            <a:r>
              <a:rPr lang="en-IN" sz="2400" b="1" dirty="0">
                <a:latin typeface="Times" pitchFamily="2" charset="0"/>
              </a:rPr>
              <a:t>REmote DIctionary Server (Redis) </a:t>
            </a:r>
            <a:r>
              <a:rPr lang="en-IN" sz="2400" dirty="0">
                <a:latin typeface="Times" pitchFamily="2" charset="0"/>
              </a:rPr>
              <a:t>is an </a:t>
            </a:r>
            <a:r>
              <a:rPr lang="en-IN" sz="2400" b="1" dirty="0">
                <a:latin typeface="Times" pitchFamily="2" charset="0"/>
              </a:rPr>
              <a:t>open-source </a:t>
            </a:r>
            <a:r>
              <a:rPr lang="en-IN" sz="2400" b="1" dirty="0">
                <a:solidFill>
                  <a:srgbClr val="FF0000"/>
                </a:solidFill>
                <a:latin typeface="Times" pitchFamily="2" charset="0"/>
              </a:rPr>
              <a:t>in-memory </a:t>
            </a:r>
            <a:r>
              <a:rPr lang="en-IN" sz="2400" b="1" dirty="0">
                <a:latin typeface="Times" pitchFamily="2" charset="0"/>
              </a:rPr>
              <a:t>NoSQL </a:t>
            </a:r>
            <a:r>
              <a:rPr lang="en-IN" sz="2400" dirty="0">
                <a:latin typeface="Times" pitchFamily="2" charset="0"/>
              </a:rPr>
              <a:t>database project implementing a </a:t>
            </a:r>
            <a:r>
              <a:rPr lang="en-IN" sz="2400" b="1" dirty="0">
                <a:latin typeface="Times" pitchFamily="2" charset="0"/>
              </a:rPr>
              <a:t>distributed, in-memory key-value</a:t>
            </a:r>
            <a:r>
              <a:rPr lang="en-IN" sz="2400" dirty="0">
                <a:latin typeface="Times" pitchFamily="2" charset="0"/>
              </a:rPr>
              <a:t> store with optional durability. </a:t>
            </a: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The project is mainly developed by </a:t>
            </a:r>
            <a:r>
              <a:rPr lang="en-IN" sz="2400" b="1" dirty="0">
                <a:latin typeface="Times" pitchFamily="2" charset="0"/>
              </a:rPr>
              <a:t>Salvatore Sanfilippo</a:t>
            </a:r>
            <a:r>
              <a:rPr lang="en-IN" sz="2400" dirty="0">
                <a:latin typeface="Times" pitchFamily="2" charset="0"/>
              </a:rPr>
              <a:t> and is currently sponsored by </a:t>
            </a:r>
            <a:r>
              <a:rPr lang="en-IN" sz="2400" b="1" dirty="0">
                <a:latin typeface="Times" pitchFamily="2" charset="0"/>
              </a:rPr>
              <a:t>Redis Labs</a:t>
            </a:r>
            <a:r>
              <a:rPr lang="en-IN" sz="2400" dirty="0">
                <a:latin typeface="Times" pitchFamily="2" charset="0"/>
              </a:rPr>
              <a:t>.</a:t>
            </a:r>
          </a:p>
        </p:txBody>
      </p:sp>
      <p:sp>
        <p:nvSpPr>
          <p:cNvPr id="2" name="Title 1"/>
          <p:cNvSpPr>
            <a:spLocks noGrp="1"/>
          </p:cNvSpPr>
          <p:nvPr>
            <p:ph type="title"/>
          </p:nvPr>
        </p:nvSpPr>
        <p:spPr/>
        <p:txBody>
          <a:bodyPr/>
          <a:lstStyle/>
          <a:p>
            <a:r>
              <a:rPr lang="en-IN" b="1" dirty="0">
                <a:latin typeface="Times New Roman" pitchFamily="18" charset="0"/>
                <a:cs typeface="Times New Roman" pitchFamily="18" charset="0"/>
              </a:rPr>
              <a:t>What is Redis?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Different Redis Key commands</a:t>
            </a:r>
          </a:p>
        </p:txBody>
      </p:sp>
      <p:sp>
        <p:nvSpPr>
          <p:cNvPr id="3" name="Content Placeholder 2"/>
          <p:cNvSpPr>
            <a:spLocks noGrp="1"/>
          </p:cNvSpPr>
          <p:nvPr>
            <p:ph idx="1"/>
          </p:nvPr>
        </p:nvSpPr>
        <p:spPr/>
        <p:txBody>
          <a:bodyPr>
            <a:normAutofit/>
          </a:bodyPr>
          <a:lstStyle/>
          <a:p>
            <a:r>
              <a:rPr lang="en-IN" sz="2400" b="1" dirty="0">
                <a:latin typeface="Times" pitchFamily="2" charset="0"/>
              </a:rPr>
              <a:t>SET : </a:t>
            </a:r>
            <a:r>
              <a:rPr lang="en-IN" sz="2400" dirty="0">
                <a:latin typeface="Times" pitchFamily="2" charset="0"/>
              </a:rPr>
              <a:t>Sets the value of Key.</a:t>
            </a:r>
          </a:p>
          <a:p>
            <a:pPr>
              <a:buNone/>
            </a:pPr>
            <a:r>
              <a:rPr lang="en-IN" sz="2400" dirty="0">
                <a:latin typeface="Times" pitchFamily="2" charset="0"/>
              </a:rPr>
              <a:t>    Syntax: </a:t>
            </a:r>
            <a:r>
              <a:rPr lang="en-IN" sz="2400" b="1" dirty="0">
                <a:latin typeface="Times" pitchFamily="2" charset="0"/>
              </a:rPr>
              <a:t>SET</a:t>
            </a:r>
            <a:r>
              <a:rPr lang="en-IN" sz="2400" dirty="0">
                <a:latin typeface="Times" pitchFamily="2" charset="0"/>
              </a:rPr>
              <a:t> Key Value</a:t>
            </a:r>
          </a:p>
          <a:p>
            <a:pPr>
              <a:buNone/>
            </a:pPr>
            <a:r>
              <a:rPr lang="en-IN" sz="2400" dirty="0">
                <a:latin typeface="Times" pitchFamily="2" charset="0"/>
              </a:rPr>
              <a:t>    E.g. </a:t>
            </a:r>
          </a:p>
          <a:p>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GET: </a:t>
            </a:r>
            <a:r>
              <a:rPr lang="en-IN" sz="2400" dirty="0">
                <a:latin typeface="Times" pitchFamily="2" charset="0"/>
              </a:rPr>
              <a:t>Gets the value of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GET</a:t>
            </a:r>
            <a:r>
              <a:rPr lang="en-IN" sz="2400" dirty="0">
                <a:latin typeface="Times" pitchFamily="2" charset="0"/>
              </a:rPr>
              <a:t> Key</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26627" name="Picture 3"/>
          <p:cNvPicPr>
            <a:picLocks noChangeAspect="1" noChangeArrowheads="1"/>
          </p:cNvPicPr>
          <p:nvPr/>
        </p:nvPicPr>
        <p:blipFill>
          <a:blip r:embed="rId2" cstate="print"/>
          <a:srcRect/>
          <a:stretch>
            <a:fillRect/>
          </a:stretch>
        </p:blipFill>
        <p:spPr bwMode="auto">
          <a:xfrm>
            <a:off x="1691680" y="2924945"/>
            <a:ext cx="4752527" cy="432047"/>
          </a:xfrm>
          <a:prstGeom prst="rect">
            <a:avLst/>
          </a:prstGeom>
          <a:noFill/>
          <a:ln w="9525">
            <a:noFill/>
            <a:miter lim="800000"/>
            <a:headEnd/>
            <a:tailEnd/>
          </a:ln>
        </p:spPr>
      </p:pic>
      <p:pic>
        <p:nvPicPr>
          <p:cNvPr id="26628" name="Picture 4"/>
          <p:cNvPicPr>
            <a:picLocks noChangeAspect="1" noChangeArrowheads="1"/>
          </p:cNvPicPr>
          <p:nvPr/>
        </p:nvPicPr>
        <p:blipFill>
          <a:blip r:embed="rId3" cstate="print"/>
          <a:srcRect/>
          <a:stretch>
            <a:fillRect/>
          </a:stretch>
        </p:blipFill>
        <p:spPr bwMode="auto">
          <a:xfrm>
            <a:off x="1835696" y="4869160"/>
            <a:ext cx="4935459" cy="482724"/>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DEL:</a:t>
            </a:r>
            <a:r>
              <a:rPr lang="en-IN" sz="2400" dirty="0">
                <a:latin typeface="Times" pitchFamily="2" charset="0"/>
              </a:rPr>
              <a:t> This deletes the key if it exists.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DEL </a:t>
            </a:r>
            <a:r>
              <a:rPr lang="en-IN" sz="2400" dirty="0">
                <a:latin typeface="Times" pitchFamily="2" charset="0"/>
              </a:rPr>
              <a:t>key</a:t>
            </a:r>
          </a:p>
          <a:p>
            <a:pPr>
              <a:buNone/>
            </a:pPr>
            <a:r>
              <a:rPr lang="en-IN" sz="2400" b="1" dirty="0">
                <a:latin typeface="Times" pitchFamily="2" charset="0"/>
              </a:rPr>
              <a:t>    </a:t>
            </a:r>
            <a:r>
              <a:rPr lang="en-IN" sz="2400" dirty="0">
                <a:latin typeface="Times" pitchFamily="2" charset="0"/>
              </a:rPr>
              <a:t>E.g.</a:t>
            </a: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Expire: </a:t>
            </a:r>
            <a:r>
              <a:rPr lang="en-IN" sz="2400" dirty="0">
                <a:latin typeface="Times" pitchFamily="2" charset="0"/>
              </a:rPr>
              <a:t>Expires the key after specified time in seconds.</a:t>
            </a:r>
          </a:p>
          <a:p>
            <a:pPr>
              <a:buNone/>
            </a:pPr>
            <a:r>
              <a:rPr lang="en-IN" sz="2400" dirty="0">
                <a:latin typeface="Times" pitchFamily="2" charset="0"/>
              </a:rPr>
              <a:t>    Syntax: </a:t>
            </a:r>
            <a:r>
              <a:rPr lang="en-IN" sz="2400" b="1" dirty="0">
                <a:latin typeface="Times" pitchFamily="2" charset="0"/>
              </a:rPr>
              <a:t>Expire </a:t>
            </a:r>
            <a:r>
              <a:rPr lang="en-IN" sz="2400" dirty="0">
                <a:latin typeface="Times" pitchFamily="2" charset="0"/>
              </a:rPr>
              <a:t>key time </a:t>
            </a:r>
            <a:endParaRPr lang="en-IN" sz="2400" b="1" dirty="0">
              <a:latin typeface="Times" pitchFamily="2" charset="0"/>
            </a:endParaRPr>
          </a:p>
          <a:p>
            <a:r>
              <a:rPr lang="en-IN" sz="2400" dirty="0">
                <a:latin typeface="Times" pitchFamily="2" charset="0"/>
              </a:rPr>
              <a:t>E.g.</a:t>
            </a:r>
          </a:p>
        </p:txBody>
      </p:sp>
      <p:pic>
        <p:nvPicPr>
          <p:cNvPr id="27650" name="Picture 2"/>
          <p:cNvPicPr>
            <a:picLocks noChangeAspect="1" noChangeArrowheads="1"/>
          </p:cNvPicPr>
          <p:nvPr/>
        </p:nvPicPr>
        <p:blipFill>
          <a:blip r:embed="rId2" cstate="print"/>
          <a:srcRect/>
          <a:stretch>
            <a:fillRect/>
          </a:stretch>
        </p:blipFill>
        <p:spPr bwMode="auto">
          <a:xfrm>
            <a:off x="1691680" y="2636912"/>
            <a:ext cx="5976664" cy="1101080"/>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1547664" y="4869160"/>
            <a:ext cx="6120680" cy="108012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Move:</a:t>
            </a:r>
            <a:r>
              <a:rPr lang="en-IN" sz="2400" dirty="0">
                <a:latin typeface="Times" pitchFamily="2" charset="0"/>
              </a:rPr>
              <a:t> Moves key from current database to other. It returns 1 if key is moved else 0.</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Move </a:t>
            </a:r>
            <a:r>
              <a:rPr lang="en-IN" sz="2400" dirty="0">
                <a:latin typeface="Times" pitchFamily="2" charset="0"/>
              </a:rPr>
              <a:t>key db</a:t>
            </a:r>
          </a:p>
          <a:p>
            <a:pPr>
              <a:buNone/>
            </a:pPr>
            <a:r>
              <a:rPr lang="en-IN" sz="2400" b="1" dirty="0">
                <a:latin typeface="Times" pitchFamily="2" charset="0"/>
              </a:rPr>
              <a:t>    </a:t>
            </a:r>
            <a:r>
              <a:rPr lang="en-IN" sz="2400" dirty="0">
                <a:latin typeface="Times" pitchFamily="2" charset="0"/>
              </a:rPr>
              <a:t>E.g. In this we move key to database 2.</a:t>
            </a:r>
          </a:p>
        </p:txBody>
      </p:sp>
      <p:pic>
        <p:nvPicPr>
          <p:cNvPr id="28674" name="Picture 2"/>
          <p:cNvPicPr>
            <a:picLocks noChangeAspect="1" noChangeArrowheads="1"/>
          </p:cNvPicPr>
          <p:nvPr/>
        </p:nvPicPr>
        <p:blipFill>
          <a:blip r:embed="rId2" cstate="print"/>
          <a:srcRect/>
          <a:stretch>
            <a:fillRect/>
          </a:stretch>
        </p:blipFill>
        <p:spPr bwMode="auto">
          <a:xfrm>
            <a:off x="1475656" y="3645024"/>
            <a:ext cx="5184576" cy="1296144"/>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Rename: </a:t>
            </a:r>
            <a:r>
              <a:rPr lang="en-IN" sz="2400" dirty="0">
                <a:latin typeface="Times" pitchFamily="2" charset="0"/>
              </a:rPr>
              <a:t>This renames key to a new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Rename</a:t>
            </a:r>
            <a:r>
              <a:rPr lang="en-IN" sz="2400" dirty="0">
                <a:latin typeface="Times" pitchFamily="2" charset="0"/>
              </a:rPr>
              <a:t> key newkey</a:t>
            </a:r>
          </a:p>
          <a:p>
            <a:pPr>
              <a:buNone/>
            </a:pPr>
            <a:r>
              <a:rPr lang="en-IN" sz="2400" b="1" dirty="0">
                <a:latin typeface="Times" pitchFamily="2" charset="0"/>
              </a:rPr>
              <a:t>    </a:t>
            </a:r>
            <a:r>
              <a:rPr lang="en-IN" sz="2400" dirty="0">
                <a:latin typeface="Times" pitchFamily="2" charset="0"/>
              </a:rPr>
              <a:t>E.g.</a:t>
            </a:r>
          </a:p>
          <a:p>
            <a:pPr>
              <a:buNone/>
            </a:pPr>
            <a:endParaRPr lang="en-IN" sz="2400" b="1" dirty="0">
              <a:latin typeface="Times" pitchFamily="2" charset="0"/>
            </a:endParaRPr>
          </a:p>
          <a:p>
            <a:pPr>
              <a:buNone/>
            </a:pPr>
            <a:endParaRPr lang="en-IN" sz="2400" b="1" dirty="0">
              <a:latin typeface="Times" pitchFamily="2" charset="0"/>
            </a:endParaRPr>
          </a:p>
          <a:p>
            <a:r>
              <a:rPr lang="en-IN" sz="2400" b="1" dirty="0">
                <a:latin typeface="Times" pitchFamily="2" charset="0"/>
              </a:rPr>
              <a:t>Type: </a:t>
            </a:r>
            <a:r>
              <a:rPr lang="en-IN" sz="2400" dirty="0">
                <a:latin typeface="Times" pitchFamily="2" charset="0"/>
              </a:rPr>
              <a:t>Returns data type of the value associated with the key.</a:t>
            </a:r>
            <a:endParaRPr lang="en-IN" sz="2400" b="1" dirty="0">
              <a:latin typeface="Times" pitchFamily="2" charset="0"/>
            </a:endParaRP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Type </a:t>
            </a:r>
            <a:r>
              <a:rPr lang="en-IN" sz="2400" dirty="0">
                <a:latin typeface="Times" pitchFamily="2" charset="0"/>
              </a:rPr>
              <a:t>key</a:t>
            </a:r>
          </a:p>
          <a:p>
            <a:pPr>
              <a:buNone/>
            </a:pPr>
            <a:r>
              <a:rPr lang="en-IN" sz="2400" dirty="0">
                <a:latin typeface="Times" pitchFamily="2" charset="0"/>
              </a:rPr>
              <a:t>     E.g.  </a:t>
            </a:r>
          </a:p>
        </p:txBody>
      </p:sp>
      <p:pic>
        <p:nvPicPr>
          <p:cNvPr id="29698" name="Picture 2"/>
          <p:cNvPicPr>
            <a:picLocks noChangeAspect="1" noChangeArrowheads="1"/>
          </p:cNvPicPr>
          <p:nvPr/>
        </p:nvPicPr>
        <p:blipFill>
          <a:blip r:embed="rId2" cstate="print"/>
          <a:srcRect/>
          <a:stretch>
            <a:fillRect/>
          </a:stretch>
        </p:blipFill>
        <p:spPr bwMode="auto">
          <a:xfrm>
            <a:off x="1619672" y="2636912"/>
            <a:ext cx="5832647" cy="1080119"/>
          </a:xfrm>
          <a:prstGeom prst="rect">
            <a:avLst/>
          </a:prstGeom>
          <a:noFill/>
          <a:ln w="9525">
            <a:noFill/>
            <a:miter lim="800000"/>
            <a:headEnd/>
            <a:tailEnd/>
          </a:ln>
        </p:spPr>
      </p:pic>
      <p:pic>
        <p:nvPicPr>
          <p:cNvPr id="29699" name="Picture 3"/>
          <p:cNvPicPr>
            <a:picLocks noChangeAspect="1" noChangeArrowheads="1"/>
          </p:cNvPicPr>
          <p:nvPr/>
        </p:nvPicPr>
        <p:blipFill>
          <a:blip r:embed="rId3" cstate="print"/>
          <a:srcRect/>
          <a:stretch>
            <a:fillRect/>
          </a:stretch>
        </p:blipFill>
        <p:spPr bwMode="auto">
          <a:xfrm>
            <a:off x="1547664" y="5301208"/>
            <a:ext cx="5832648" cy="84581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Pattern: </a:t>
            </a:r>
            <a:r>
              <a:rPr lang="en-IN" sz="2400" dirty="0">
                <a:latin typeface="Times" pitchFamily="2" charset="0"/>
              </a:rPr>
              <a:t>Search keys based on patterns.</a:t>
            </a:r>
          </a:p>
          <a:p>
            <a:pPr>
              <a:buNone/>
            </a:pPr>
            <a:r>
              <a:rPr lang="en-IN" sz="2400" dirty="0">
                <a:latin typeface="Times" pitchFamily="2" charset="0"/>
              </a:rPr>
              <a:t>    Syntax: </a:t>
            </a:r>
            <a:r>
              <a:rPr lang="en-IN" sz="2400" b="1" dirty="0">
                <a:latin typeface="Times" pitchFamily="2" charset="0"/>
              </a:rPr>
              <a:t>Keys </a:t>
            </a:r>
            <a:r>
              <a:rPr lang="en-IN" sz="2400" dirty="0">
                <a:latin typeface="Times" pitchFamily="2" charset="0"/>
              </a:rPr>
              <a:t>Pattern</a:t>
            </a:r>
          </a:p>
          <a:p>
            <a:pPr>
              <a:buNone/>
            </a:pPr>
            <a:r>
              <a:rPr lang="en-IN" sz="2400" b="1" dirty="0">
                <a:latin typeface="Times" pitchFamily="2" charset="0"/>
              </a:rPr>
              <a:t>    </a:t>
            </a:r>
            <a:r>
              <a:rPr lang="en-IN" sz="2400" dirty="0">
                <a:latin typeface="Times" pitchFamily="2" charset="0"/>
              </a:rPr>
              <a:t>E.g. </a:t>
            </a: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Exists: </a:t>
            </a:r>
            <a:r>
              <a:rPr lang="en-IN" sz="2400" dirty="0">
                <a:latin typeface="Times" pitchFamily="2" charset="0"/>
              </a:rPr>
              <a:t>Checks if key exists or not. Returns 0 if not present and 1 if present.</a:t>
            </a:r>
          </a:p>
          <a:p>
            <a:pPr>
              <a:buNone/>
            </a:pPr>
            <a:r>
              <a:rPr lang="en-IN" sz="2400" dirty="0">
                <a:latin typeface="Times" pitchFamily="2" charset="0"/>
              </a:rPr>
              <a:t>    Syntax: </a:t>
            </a:r>
            <a:r>
              <a:rPr lang="en-IN" sz="2400" b="1" dirty="0">
                <a:latin typeface="Times" pitchFamily="2" charset="0"/>
              </a:rPr>
              <a:t>Exists</a:t>
            </a:r>
            <a:r>
              <a:rPr lang="en-IN" sz="2400" dirty="0">
                <a:latin typeface="Times" pitchFamily="2" charset="0"/>
              </a:rPr>
              <a:t> key</a:t>
            </a:r>
          </a:p>
          <a:p>
            <a:pPr>
              <a:buNone/>
            </a:pPr>
            <a:r>
              <a:rPr lang="en-IN" sz="2400" dirty="0">
                <a:latin typeface="Times" pitchFamily="2" charset="0"/>
              </a:rPr>
              <a:t>    E.g.</a:t>
            </a:r>
          </a:p>
        </p:txBody>
      </p:sp>
      <p:pic>
        <p:nvPicPr>
          <p:cNvPr id="30722" name="Picture 2"/>
          <p:cNvPicPr>
            <a:picLocks noChangeAspect="1" noChangeArrowheads="1"/>
          </p:cNvPicPr>
          <p:nvPr/>
        </p:nvPicPr>
        <p:blipFill>
          <a:blip r:embed="rId3" cstate="print"/>
          <a:srcRect/>
          <a:stretch>
            <a:fillRect/>
          </a:stretch>
        </p:blipFill>
        <p:spPr bwMode="auto">
          <a:xfrm>
            <a:off x="1619672" y="2636912"/>
            <a:ext cx="5760639" cy="1008112"/>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srcRect/>
          <a:stretch>
            <a:fillRect/>
          </a:stretch>
        </p:blipFill>
        <p:spPr bwMode="auto">
          <a:xfrm>
            <a:off x="1619672" y="5373216"/>
            <a:ext cx="5832648" cy="82676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08920"/>
            <a:ext cx="8229600" cy="1143000"/>
          </a:xfrm>
        </p:spPr>
        <p:txBody>
          <a:bodyPr/>
          <a:lstStyle/>
          <a:p>
            <a:r>
              <a:rPr lang="en-IN" b="1" dirty="0">
                <a:latin typeface="Times" pitchFamily="2" charset="0"/>
              </a:rPr>
              <a:t>Redis Data Structures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Data Structures</a:t>
            </a:r>
          </a:p>
        </p:txBody>
      </p:sp>
      <p:sp>
        <p:nvSpPr>
          <p:cNvPr id="3" name="Content Placeholder 2"/>
          <p:cNvSpPr>
            <a:spLocks noGrp="1"/>
          </p:cNvSpPr>
          <p:nvPr>
            <p:ph idx="1"/>
          </p:nvPr>
        </p:nvSpPr>
        <p:spPr/>
        <p:txBody>
          <a:bodyPr>
            <a:normAutofit/>
          </a:bodyPr>
          <a:lstStyle/>
          <a:p>
            <a:r>
              <a:rPr lang="en-IN" sz="2400" dirty="0">
                <a:latin typeface="Times" pitchFamily="2" charset="0"/>
              </a:rPr>
              <a:t>There are five types of Data Structures available in </a:t>
            </a:r>
            <a:r>
              <a:rPr lang="en-IN" sz="2400" dirty="0" err="1">
                <a:latin typeface="Times" pitchFamily="2" charset="0"/>
              </a:rPr>
              <a:t>Redis</a:t>
            </a:r>
            <a:r>
              <a:rPr lang="en-IN" sz="2400" dirty="0">
                <a:latin typeface="Times" pitchFamily="2" charset="0"/>
              </a:rPr>
              <a:t>:</a:t>
            </a:r>
          </a:p>
          <a:p>
            <a:pPr>
              <a:buFont typeface="Calibri" pitchFamily="34" charset="0"/>
              <a:buChar char="⁻"/>
            </a:pPr>
            <a:endParaRPr lang="en-IN" sz="2400" b="1" dirty="0">
              <a:latin typeface="Times" pitchFamily="2" charset="0"/>
            </a:endParaRPr>
          </a:p>
          <a:p>
            <a:pPr>
              <a:buFont typeface="Calibri" pitchFamily="34" charset="0"/>
              <a:buChar char="⁻"/>
            </a:pPr>
            <a:r>
              <a:rPr lang="en-IN" sz="2400" b="1" dirty="0">
                <a:latin typeface="Times" pitchFamily="2" charset="0"/>
              </a:rPr>
              <a:t>Strings</a:t>
            </a:r>
          </a:p>
          <a:p>
            <a:pPr>
              <a:buFont typeface="Calibri" pitchFamily="34" charset="0"/>
              <a:buChar char="⁻"/>
            </a:pPr>
            <a:r>
              <a:rPr lang="en-IN" sz="2400" b="1" dirty="0">
                <a:latin typeface="Times" pitchFamily="2" charset="0"/>
              </a:rPr>
              <a:t>Hashes</a:t>
            </a:r>
          </a:p>
          <a:p>
            <a:pPr>
              <a:buFont typeface="Calibri" pitchFamily="34" charset="0"/>
              <a:buChar char="⁻"/>
            </a:pPr>
            <a:r>
              <a:rPr lang="en-IN" sz="2400" b="1" dirty="0">
                <a:latin typeface="Times" pitchFamily="2" charset="0"/>
              </a:rPr>
              <a:t>Lists</a:t>
            </a:r>
          </a:p>
          <a:p>
            <a:pPr>
              <a:buFont typeface="Calibri" pitchFamily="34" charset="0"/>
              <a:buChar char="⁻"/>
            </a:pPr>
            <a:r>
              <a:rPr lang="en-IN" sz="2400" b="1" dirty="0">
                <a:latin typeface="Times" pitchFamily="2" charset="0"/>
              </a:rPr>
              <a:t>Sets</a:t>
            </a:r>
          </a:p>
          <a:p>
            <a:pPr>
              <a:buFont typeface="Calibri" pitchFamily="34" charset="0"/>
              <a:buChar char="⁻"/>
            </a:pPr>
            <a:r>
              <a:rPr lang="en-IN" sz="2400" b="1" dirty="0">
                <a:latin typeface="Times" pitchFamily="2" charset="0"/>
              </a:rPr>
              <a:t>SortedSets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Strings</a:t>
            </a:r>
          </a:p>
        </p:txBody>
      </p:sp>
      <p:sp>
        <p:nvSpPr>
          <p:cNvPr id="3" name="Content Placeholder 2"/>
          <p:cNvSpPr>
            <a:spLocks noGrp="1"/>
          </p:cNvSpPr>
          <p:nvPr>
            <p:ph idx="1"/>
          </p:nvPr>
        </p:nvSpPr>
        <p:spPr/>
        <p:txBody>
          <a:bodyPr>
            <a:normAutofit/>
          </a:bodyPr>
          <a:lstStyle/>
          <a:p>
            <a:r>
              <a:rPr lang="en-IN" sz="2400" dirty="0">
                <a:latin typeface="Times" pitchFamily="2" charset="0"/>
              </a:rPr>
              <a:t>Most basic data structure in Redis</a:t>
            </a:r>
          </a:p>
          <a:p>
            <a:pPr>
              <a:buNone/>
            </a:pPr>
            <a:endParaRPr lang="en-IN" sz="2400" dirty="0">
              <a:latin typeface="Times" pitchFamily="2" charset="0"/>
            </a:endParaRPr>
          </a:p>
          <a:p>
            <a:r>
              <a:rPr lang="en-IN" sz="2400" dirty="0">
                <a:latin typeface="Times" pitchFamily="2" charset="0"/>
              </a:rPr>
              <a:t>Similar to strings in other languages and key-value stores.</a:t>
            </a:r>
          </a:p>
          <a:p>
            <a:pPr>
              <a:buNone/>
            </a:pPr>
            <a:endParaRPr lang="en-IN" sz="2400" dirty="0">
              <a:latin typeface="Times" pitchFamily="2" charset="0"/>
            </a:endParaRPr>
          </a:p>
          <a:p>
            <a:r>
              <a:rPr lang="en-IN" sz="2400" dirty="0">
                <a:latin typeface="Times" pitchFamily="2" charset="0"/>
              </a:rPr>
              <a:t>We can perform a number of operations on string values in Redis.</a:t>
            </a:r>
          </a:p>
          <a:p>
            <a:endParaRPr lang="en-IN" sz="2400" dirty="0">
              <a:latin typeface="Times" pitchFamily="2"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String Commands</a:t>
            </a:r>
          </a:p>
        </p:txBody>
      </p:sp>
      <p:sp>
        <p:nvSpPr>
          <p:cNvPr id="3" name="Content Placeholder 2"/>
          <p:cNvSpPr>
            <a:spLocks noGrp="1"/>
          </p:cNvSpPr>
          <p:nvPr>
            <p:ph idx="1"/>
          </p:nvPr>
        </p:nvSpPr>
        <p:spPr>
          <a:xfrm>
            <a:off x="467544" y="1196752"/>
            <a:ext cx="8229600" cy="4525963"/>
          </a:xfrm>
        </p:spPr>
        <p:txBody>
          <a:bodyPr>
            <a:normAutofit/>
          </a:bodyPr>
          <a:lstStyle/>
          <a:p>
            <a:r>
              <a:rPr lang="en-IN" sz="2400" b="1" dirty="0">
                <a:latin typeface="Times" pitchFamily="2" charset="0"/>
              </a:rPr>
              <a:t>GetRange: </a:t>
            </a:r>
            <a:r>
              <a:rPr lang="en-IN" sz="2400" dirty="0">
                <a:latin typeface="Times" pitchFamily="2" charset="0"/>
              </a:rPr>
              <a:t>Returns substring of a string stored at a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GetRange</a:t>
            </a:r>
            <a:r>
              <a:rPr lang="en-IN" sz="2400" dirty="0">
                <a:latin typeface="Times" pitchFamily="2" charset="0"/>
              </a:rPr>
              <a:t> key start end</a:t>
            </a:r>
          </a:p>
          <a:p>
            <a:pPr>
              <a:buNone/>
            </a:pPr>
            <a:r>
              <a:rPr lang="en-IN" sz="2400" dirty="0">
                <a:latin typeface="Times" pitchFamily="2" charset="0"/>
              </a:rPr>
              <a:t>    E.g.</a:t>
            </a:r>
          </a:p>
          <a:p>
            <a:pPr>
              <a:buNone/>
            </a:pPr>
            <a:endParaRPr lang="en-IN" sz="2400" dirty="0">
              <a:latin typeface="Times" pitchFamily="2" charset="0"/>
            </a:endParaRPr>
          </a:p>
          <a:p>
            <a:endParaRPr lang="en-IN" sz="2400" b="1" dirty="0">
              <a:latin typeface="Times" pitchFamily="2" charset="0"/>
            </a:endParaRPr>
          </a:p>
          <a:p>
            <a:endParaRPr lang="en-IN" sz="2400" b="1" dirty="0">
              <a:latin typeface="Times" pitchFamily="2" charset="0"/>
            </a:endParaRPr>
          </a:p>
          <a:p>
            <a:r>
              <a:rPr lang="en-IN" sz="2400" b="1" dirty="0" err="1">
                <a:latin typeface="Times" pitchFamily="2" charset="0"/>
              </a:rPr>
              <a:t>GetSet</a:t>
            </a:r>
            <a:r>
              <a:rPr lang="en-IN" sz="2400" b="1" dirty="0">
                <a:latin typeface="Times" pitchFamily="2" charset="0"/>
              </a:rPr>
              <a:t>:</a:t>
            </a:r>
            <a:r>
              <a:rPr lang="en-IN" sz="2400" dirty="0">
                <a:latin typeface="Times" pitchFamily="2" charset="0"/>
              </a:rPr>
              <a:t> Returns the old value and sets new value to the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GetSet</a:t>
            </a:r>
            <a:r>
              <a:rPr lang="en-IN" sz="2400" dirty="0">
                <a:latin typeface="Times" pitchFamily="2" charset="0"/>
              </a:rPr>
              <a:t> key newValue</a:t>
            </a:r>
          </a:p>
          <a:p>
            <a:pPr>
              <a:buNone/>
            </a:pPr>
            <a:r>
              <a:rPr lang="en-IN" sz="2400" b="1" dirty="0">
                <a:latin typeface="Times" pitchFamily="2" charset="0"/>
              </a:rPr>
              <a:t>    </a:t>
            </a:r>
            <a:r>
              <a:rPr lang="en-IN" sz="2400" dirty="0">
                <a:latin typeface="Times" pitchFamily="2" charset="0"/>
              </a:rPr>
              <a:t>E.g.</a:t>
            </a:r>
            <a:endParaRPr lang="en-IN" sz="2400" b="1" dirty="0">
              <a:latin typeface="Times" pitchFamily="2" charset="0"/>
            </a:endParaRPr>
          </a:p>
        </p:txBody>
      </p:sp>
      <p:pic>
        <p:nvPicPr>
          <p:cNvPr id="31747" name="Picture 3"/>
          <p:cNvPicPr>
            <a:picLocks noChangeAspect="1" noChangeArrowheads="1"/>
          </p:cNvPicPr>
          <p:nvPr/>
        </p:nvPicPr>
        <p:blipFill>
          <a:blip r:embed="rId2" cstate="print"/>
          <a:srcRect/>
          <a:stretch>
            <a:fillRect/>
          </a:stretch>
        </p:blipFill>
        <p:spPr bwMode="auto">
          <a:xfrm>
            <a:off x="1619672" y="2780928"/>
            <a:ext cx="4896544" cy="792088"/>
          </a:xfrm>
          <a:prstGeom prst="rect">
            <a:avLst/>
          </a:prstGeom>
          <a:noFill/>
          <a:ln w="9525">
            <a:noFill/>
            <a:miter lim="800000"/>
            <a:headEnd/>
            <a:tailEnd/>
          </a:ln>
        </p:spPr>
      </p:pic>
      <p:pic>
        <p:nvPicPr>
          <p:cNvPr id="31748" name="Picture 4"/>
          <p:cNvPicPr>
            <a:picLocks noChangeAspect="1" noChangeArrowheads="1"/>
          </p:cNvPicPr>
          <p:nvPr/>
        </p:nvPicPr>
        <p:blipFill>
          <a:blip r:embed="rId3" cstate="print"/>
          <a:srcRect/>
          <a:stretch>
            <a:fillRect/>
          </a:stretch>
        </p:blipFill>
        <p:spPr bwMode="auto">
          <a:xfrm>
            <a:off x="1619672" y="5157192"/>
            <a:ext cx="6120680" cy="100811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MGET:</a:t>
            </a:r>
            <a:r>
              <a:rPr lang="en-IN" sz="2400" dirty="0">
                <a:latin typeface="Times" pitchFamily="2" charset="0"/>
              </a:rPr>
              <a:t> Returns value of all the keys .</a:t>
            </a:r>
          </a:p>
          <a:p>
            <a:pPr>
              <a:buNone/>
            </a:pPr>
            <a:r>
              <a:rPr lang="en-IN" sz="2400" b="1" dirty="0">
                <a:latin typeface="Times" pitchFamily="2" charset="0"/>
              </a:rPr>
              <a:t>    </a:t>
            </a:r>
            <a:r>
              <a:rPr lang="en-IN" sz="2400" dirty="0">
                <a:latin typeface="Times" pitchFamily="2" charset="0"/>
              </a:rPr>
              <a:t>Syntax</a:t>
            </a:r>
            <a:r>
              <a:rPr lang="en-IN" sz="2400" b="1" dirty="0">
                <a:latin typeface="Times" pitchFamily="2" charset="0"/>
              </a:rPr>
              <a:t> : MGET </a:t>
            </a:r>
            <a:r>
              <a:rPr lang="en-IN" sz="2400" dirty="0">
                <a:latin typeface="Times" pitchFamily="2" charset="0"/>
              </a:rPr>
              <a:t>key1 [key2][key3]……</a:t>
            </a:r>
          </a:p>
          <a:p>
            <a:pPr>
              <a:buNone/>
            </a:pPr>
            <a:r>
              <a:rPr lang="en-IN" sz="2400" b="1" dirty="0">
                <a:latin typeface="Times" pitchFamily="2" charset="0"/>
              </a:rPr>
              <a:t>    </a:t>
            </a:r>
            <a:r>
              <a:rPr lang="en-IN" sz="2400" dirty="0">
                <a:latin typeface="Times" pitchFamily="2" charset="0"/>
              </a:rPr>
              <a:t>E.g.</a:t>
            </a: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MSET : </a:t>
            </a:r>
            <a:r>
              <a:rPr lang="en-IN" sz="2400" dirty="0">
                <a:latin typeface="Times" pitchFamily="2" charset="0"/>
              </a:rPr>
              <a:t>Sets multiple keys to multiple values.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MSET </a:t>
            </a:r>
            <a:r>
              <a:rPr lang="en-IN" sz="2400" dirty="0">
                <a:latin typeface="Times" pitchFamily="2" charset="0"/>
              </a:rPr>
              <a:t>key1 value1 [key2 value2][key3 value3]</a:t>
            </a:r>
          </a:p>
          <a:p>
            <a:pPr>
              <a:buNone/>
            </a:pPr>
            <a:r>
              <a:rPr lang="en-IN" sz="2400" dirty="0">
                <a:latin typeface="Times" pitchFamily="2" charset="0"/>
              </a:rPr>
              <a:t>     E.g.</a:t>
            </a:r>
          </a:p>
          <a:p>
            <a:pPr>
              <a:buNone/>
            </a:pPr>
            <a:endParaRPr lang="en-IN" sz="2400" b="1" dirty="0">
              <a:latin typeface="Times" pitchFamily="2" charset="0"/>
            </a:endParaRPr>
          </a:p>
        </p:txBody>
      </p:sp>
      <p:pic>
        <p:nvPicPr>
          <p:cNvPr id="32770" name="Picture 2"/>
          <p:cNvPicPr>
            <a:picLocks noChangeAspect="1" noChangeArrowheads="1"/>
          </p:cNvPicPr>
          <p:nvPr/>
        </p:nvPicPr>
        <p:blipFill>
          <a:blip r:embed="rId2" cstate="print"/>
          <a:srcRect/>
          <a:stretch>
            <a:fillRect/>
          </a:stretch>
        </p:blipFill>
        <p:spPr bwMode="auto">
          <a:xfrm>
            <a:off x="1547664" y="2708920"/>
            <a:ext cx="5472608" cy="936104"/>
          </a:xfrm>
          <a:prstGeom prst="rect">
            <a:avLst/>
          </a:prstGeom>
          <a:noFill/>
          <a:ln w="9525">
            <a:noFill/>
            <a:miter lim="800000"/>
            <a:headEnd/>
            <a:tailEnd/>
          </a:ln>
        </p:spPr>
      </p:pic>
      <p:pic>
        <p:nvPicPr>
          <p:cNvPr id="32772" name="Picture 4"/>
          <p:cNvPicPr>
            <a:picLocks noChangeAspect="1" noChangeArrowheads="1"/>
          </p:cNvPicPr>
          <p:nvPr/>
        </p:nvPicPr>
        <p:blipFill>
          <a:blip r:embed="rId3" cstate="print"/>
          <a:srcRect/>
          <a:stretch>
            <a:fillRect/>
          </a:stretch>
        </p:blipFill>
        <p:spPr bwMode="auto">
          <a:xfrm>
            <a:off x="1547664" y="4797152"/>
            <a:ext cx="5544616" cy="144016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Features </a:t>
            </a:r>
          </a:p>
        </p:txBody>
      </p:sp>
      <p:sp>
        <p:nvSpPr>
          <p:cNvPr id="3" name="Content Placeholder 2"/>
          <p:cNvSpPr>
            <a:spLocks noGrp="1"/>
          </p:cNvSpPr>
          <p:nvPr>
            <p:ph idx="1"/>
          </p:nvPr>
        </p:nvSpPr>
        <p:spPr/>
        <p:txBody>
          <a:bodyPr>
            <a:normAutofit fontScale="92500" lnSpcReduction="20000"/>
          </a:bodyPr>
          <a:lstStyle/>
          <a:p>
            <a:r>
              <a:rPr lang="en-IN" sz="2400" b="1" dirty="0">
                <a:latin typeface="Times" pitchFamily="2" charset="0"/>
              </a:rPr>
              <a:t>Exceptionally Fast Read/Write:</a:t>
            </a:r>
          </a:p>
          <a:p>
            <a:pPr>
              <a:buNone/>
            </a:pPr>
            <a:r>
              <a:rPr lang="en-IN" sz="2400" dirty="0">
                <a:latin typeface="Times" pitchFamily="2" charset="0"/>
              </a:rPr>
              <a:t>    Around 100,000 Operations per second take </a:t>
            </a:r>
          </a:p>
          <a:p>
            <a:pPr>
              <a:buNone/>
            </a:pPr>
            <a:r>
              <a:rPr lang="en-IN" sz="2400" dirty="0">
                <a:latin typeface="Times" pitchFamily="2" charset="0"/>
              </a:rPr>
              <a:t>    place in memory.</a:t>
            </a:r>
          </a:p>
          <a:p>
            <a:pPr>
              <a:buNone/>
            </a:pPr>
            <a:endParaRPr lang="en-IN" sz="2400" dirty="0">
              <a:latin typeface="Times" pitchFamily="2" charset="0"/>
            </a:endParaRPr>
          </a:p>
          <a:p>
            <a:r>
              <a:rPr lang="en-IN" sz="2400" b="1" dirty="0">
                <a:latin typeface="Times" pitchFamily="2" charset="0"/>
              </a:rPr>
              <a:t>Durable and Scalable:</a:t>
            </a:r>
          </a:p>
          <a:p>
            <a:pPr>
              <a:buNone/>
            </a:pPr>
            <a:r>
              <a:rPr lang="en-IN" sz="2400" b="1" dirty="0">
                <a:latin typeface="Times" pitchFamily="2" charset="0"/>
              </a:rPr>
              <a:t>    </a:t>
            </a:r>
            <a:r>
              <a:rPr lang="en-IN" sz="2400" dirty="0">
                <a:latin typeface="Times" pitchFamily="2" charset="0"/>
              </a:rPr>
              <a:t>Uses </a:t>
            </a:r>
            <a:r>
              <a:rPr lang="en-IN" sz="2400" b="1" dirty="0">
                <a:solidFill>
                  <a:srgbClr val="FF0000"/>
                </a:solidFill>
                <a:latin typeface="Times" pitchFamily="2" charset="0"/>
              </a:rPr>
              <a:t>Master Slave Replication </a:t>
            </a:r>
            <a:r>
              <a:rPr lang="en-IN" sz="2400" dirty="0">
                <a:latin typeface="Times" pitchFamily="2" charset="0"/>
              </a:rPr>
              <a:t>to create multiple instances.</a:t>
            </a:r>
          </a:p>
          <a:p>
            <a:pPr>
              <a:buNone/>
            </a:pPr>
            <a:r>
              <a:rPr lang="en-IN" sz="2400" dirty="0">
                <a:latin typeface="Times" pitchFamily="2" charset="0"/>
              </a:rPr>
              <a:t>    Creating Redis instances is relatively cheap in terms of  memory and CPU requirements but depends totally upon the memory available.</a:t>
            </a:r>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Direct data access:</a:t>
            </a:r>
          </a:p>
          <a:p>
            <a:pPr>
              <a:buNone/>
            </a:pPr>
            <a:r>
              <a:rPr lang="en-IN" sz="2400" b="1" dirty="0">
                <a:latin typeface="Times" pitchFamily="2" charset="0"/>
              </a:rPr>
              <a:t>    </a:t>
            </a:r>
            <a:r>
              <a:rPr lang="en-IN" sz="2400" dirty="0">
                <a:latin typeface="Times" pitchFamily="2" charset="0"/>
              </a:rPr>
              <a:t>No intermediate data structures required before data storage like JSON in MongoDB or Database Schema in any SQL database.</a:t>
            </a:r>
          </a:p>
          <a:p>
            <a:pPr>
              <a:buNone/>
            </a:pPr>
            <a:r>
              <a:rPr lang="en-IN" sz="2400" b="1" dirty="0">
                <a:latin typeface="Times" pitchFamily="2" charset="0"/>
              </a:rPr>
              <a:t>    </a:t>
            </a:r>
            <a:r>
              <a:rPr lang="en-IN" sz="2400" dirty="0">
                <a:latin typeface="Times" pitchFamily="2" charset="0"/>
              </a:rPr>
              <a:t>Allows Algorithmic interaction with your data.</a:t>
            </a:r>
            <a:r>
              <a:rPr lang="en-IN" sz="2400" b="1" dirty="0">
                <a:latin typeface="Times" pitchFamily="2" charset="0"/>
              </a:rPr>
              <a:t>    </a:t>
            </a:r>
          </a:p>
          <a:p>
            <a:endParaRPr lang="en-IN" sz="2400" dirty="0">
              <a:latin typeface="Times" pitchFamily="2" charset="0"/>
            </a:endParaRPr>
          </a:p>
          <a:p>
            <a:endParaRPr lang="en-IN" sz="2400" dirty="0">
              <a:latin typeface="Times" pitchFamily="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r>
              <a:rPr lang="en-IN" sz="2800" b="1" dirty="0">
                <a:latin typeface="Times" pitchFamily="2" charset="0"/>
              </a:rPr>
              <a:t>.</a:t>
            </a:r>
          </a:p>
        </p:txBody>
      </p:sp>
      <p:sp>
        <p:nvSpPr>
          <p:cNvPr id="3" name="Content Placeholder 2"/>
          <p:cNvSpPr>
            <a:spLocks noGrp="1"/>
          </p:cNvSpPr>
          <p:nvPr>
            <p:ph idx="1"/>
          </p:nvPr>
        </p:nvSpPr>
        <p:spPr/>
        <p:txBody>
          <a:bodyPr>
            <a:normAutofit/>
          </a:bodyPr>
          <a:lstStyle/>
          <a:p>
            <a:r>
              <a:rPr lang="en-IN" sz="2400" b="1" dirty="0">
                <a:latin typeface="Times" pitchFamily="2" charset="0"/>
              </a:rPr>
              <a:t>Strlen:</a:t>
            </a:r>
            <a:r>
              <a:rPr lang="en-IN" sz="2400" dirty="0">
                <a:latin typeface="Times" pitchFamily="2" charset="0"/>
              </a:rPr>
              <a:t> Returns the length of value stored in the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Strlen </a:t>
            </a:r>
            <a:r>
              <a:rPr lang="en-IN" sz="2400" dirty="0">
                <a:latin typeface="Times" pitchFamily="2" charset="0"/>
              </a:rPr>
              <a:t>key</a:t>
            </a:r>
          </a:p>
          <a:p>
            <a:pPr>
              <a:buNone/>
            </a:pPr>
            <a:r>
              <a:rPr lang="en-IN" sz="2400" dirty="0">
                <a:latin typeface="Times" pitchFamily="2" charset="0"/>
              </a:rPr>
              <a:t>    E.g.</a:t>
            </a:r>
          </a:p>
          <a:p>
            <a:pPr>
              <a:buNone/>
            </a:pPr>
            <a:endParaRPr lang="en-IN" sz="2400" dirty="0">
              <a:latin typeface="Times" pitchFamily="2" charset="0"/>
            </a:endParaRPr>
          </a:p>
          <a:p>
            <a:endParaRPr lang="en-IN" sz="2400" b="1" dirty="0">
              <a:latin typeface="Times" pitchFamily="2" charset="0"/>
            </a:endParaRPr>
          </a:p>
          <a:p>
            <a:r>
              <a:rPr lang="en-IN" sz="2400" b="1" dirty="0" err="1">
                <a:latin typeface="Times" pitchFamily="2" charset="0"/>
              </a:rPr>
              <a:t>SetRange</a:t>
            </a:r>
            <a:r>
              <a:rPr lang="en-IN" sz="2400" b="1" dirty="0">
                <a:latin typeface="Times" pitchFamily="2" charset="0"/>
              </a:rPr>
              <a:t>: </a:t>
            </a:r>
            <a:r>
              <a:rPr lang="en-IN" sz="2400" dirty="0">
                <a:latin typeface="Times" pitchFamily="2" charset="0"/>
              </a:rPr>
              <a:t>Overwrites the part of the string of a key starting at specified offset.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SetRange </a:t>
            </a:r>
            <a:r>
              <a:rPr lang="en-IN" sz="2400" dirty="0">
                <a:latin typeface="Times" pitchFamily="2" charset="0"/>
              </a:rPr>
              <a:t>key offset value</a:t>
            </a:r>
          </a:p>
          <a:p>
            <a:pPr>
              <a:buNone/>
            </a:pPr>
            <a:r>
              <a:rPr lang="en-IN" sz="2400" dirty="0">
                <a:latin typeface="Times" pitchFamily="2" charset="0"/>
              </a:rPr>
              <a:t>     E.g.</a:t>
            </a:r>
          </a:p>
          <a:p>
            <a:pPr>
              <a:buNone/>
            </a:pPr>
            <a:endParaRPr lang="en-IN" sz="2400" dirty="0">
              <a:latin typeface="Times" pitchFamily="2" charset="0"/>
            </a:endParaRPr>
          </a:p>
          <a:p>
            <a:endParaRPr lang="en-IN" sz="2400" dirty="0">
              <a:latin typeface="Times" pitchFamily="2" charset="0"/>
            </a:endParaRPr>
          </a:p>
        </p:txBody>
      </p:sp>
      <p:pic>
        <p:nvPicPr>
          <p:cNvPr id="33794" name="Picture 2"/>
          <p:cNvPicPr>
            <a:picLocks noChangeAspect="1" noChangeArrowheads="1"/>
          </p:cNvPicPr>
          <p:nvPr/>
        </p:nvPicPr>
        <p:blipFill>
          <a:blip r:embed="rId2" cstate="print"/>
          <a:srcRect/>
          <a:stretch>
            <a:fillRect/>
          </a:stretch>
        </p:blipFill>
        <p:spPr bwMode="auto">
          <a:xfrm>
            <a:off x="1475656" y="2636912"/>
            <a:ext cx="6480720" cy="828476"/>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1547664" y="5229200"/>
            <a:ext cx="5472608" cy="93610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395536" y="1268760"/>
            <a:ext cx="8229600" cy="4525963"/>
          </a:xfrm>
        </p:spPr>
        <p:txBody>
          <a:bodyPr>
            <a:normAutofit/>
          </a:bodyPr>
          <a:lstStyle/>
          <a:p>
            <a:r>
              <a:rPr lang="en-IN" sz="2400" b="1" dirty="0">
                <a:latin typeface="Times" pitchFamily="2" charset="0"/>
              </a:rPr>
              <a:t>INCR:</a:t>
            </a:r>
            <a:r>
              <a:rPr lang="en-IN" sz="2400" dirty="0">
                <a:latin typeface="Times" pitchFamily="2" charset="0"/>
              </a:rPr>
              <a:t> Increments integer value of key by 1.</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INCR </a:t>
            </a:r>
            <a:r>
              <a:rPr lang="en-IN" sz="2400" dirty="0">
                <a:latin typeface="Times" pitchFamily="2" charset="0"/>
              </a:rPr>
              <a:t>key</a:t>
            </a:r>
          </a:p>
          <a:p>
            <a:pPr>
              <a:buNone/>
            </a:pPr>
            <a:endParaRPr lang="en-IN" sz="2400" dirty="0">
              <a:latin typeface="Times" pitchFamily="2" charset="0"/>
            </a:endParaRPr>
          </a:p>
          <a:p>
            <a:r>
              <a:rPr lang="en-IN" sz="2400" b="1" dirty="0">
                <a:latin typeface="Times" pitchFamily="2" charset="0"/>
              </a:rPr>
              <a:t>INCRBY:</a:t>
            </a:r>
            <a:r>
              <a:rPr lang="en-IN" sz="2400" dirty="0">
                <a:latin typeface="Times" pitchFamily="2" charset="0"/>
              </a:rPr>
              <a:t> Increments integer value of key by given integer.</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INCRBY</a:t>
            </a:r>
            <a:r>
              <a:rPr lang="en-IN" sz="2400" dirty="0">
                <a:latin typeface="Times" pitchFamily="2" charset="0"/>
              </a:rPr>
              <a:t> key increment</a:t>
            </a:r>
          </a:p>
          <a:p>
            <a:pPr>
              <a:buNone/>
            </a:pPr>
            <a:r>
              <a:rPr lang="en-IN" sz="2400" dirty="0">
                <a:latin typeface="Times" pitchFamily="2" charset="0"/>
              </a:rPr>
              <a:t>    E.g. </a:t>
            </a:r>
          </a:p>
          <a:p>
            <a:pPr>
              <a:buNone/>
            </a:pPr>
            <a:r>
              <a:rPr lang="en-IN" sz="2400" b="1" dirty="0">
                <a:latin typeface="Times" pitchFamily="2" charset="0"/>
              </a:rPr>
              <a:t>    </a:t>
            </a:r>
          </a:p>
        </p:txBody>
      </p:sp>
      <p:pic>
        <p:nvPicPr>
          <p:cNvPr id="34818" name="Picture 2"/>
          <p:cNvPicPr>
            <a:picLocks noChangeAspect="1" noChangeArrowheads="1"/>
          </p:cNvPicPr>
          <p:nvPr/>
        </p:nvPicPr>
        <p:blipFill>
          <a:blip r:embed="rId2" cstate="print"/>
          <a:srcRect/>
          <a:stretch>
            <a:fillRect/>
          </a:stretch>
        </p:blipFill>
        <p:spPr bwMode="auto">
          <a:xfrm>
            <a:off x="1403648" y="3861048"/>
            <a:ext cx="6264696" cy="188840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DECR:</a:t>
            </a:r>
            <a:r>
              <a:rPr lang="en-IN" sz="2400" dirty="0">
                <a:latin typeface="Times" pitchFamily="2" charset="0"/>
              </a:rPr>
              <a:t> Decrements integer value of key by 1.</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DECR </a:t>
            </a:r>
            <a:r>
              <a:rPr lang="en-IN" sz="2400" dirty="0">
                <a:latin typeface="Times" pitchFamily="2" charset="0"/>
              </a:rPr>
              <a:t>key</a:t>
            </a:r>
          </a:p>
          <a:p>
            <a:pPr>
              <a:buNone/>
            </a:pPr>
            <a:endParaRPr lang="en-IN" sz="2400" dirty="0">
              <a:latin typeface="Times" pitchFamily="2" charset="0"/>
            </a:endParaRPr>
          </a:p>
          <a:p>
            <a:r>
              <a:rPr lang="en-IN" sz="2400" b="1" dirty="0">
                <a:latin typeface="Times" pitchFamily="2" charset="0"/>
              </a:rPr>
              <a:t>DECRBY:</a:t>
            </a:r>
            <a:r>
              <a:rPr lang="en-IN" sz="2400" dirty="0">
                <a:latin typeface="Times" pitchFamily="2" charset="0"/>
              </a:rPr>
              <a:t> Decrements integer value of key by given integer.</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DECRBY</a:t>
            </a:r>
            <a:r>
              <a:rPr lang="en-IN" sz="2400" dirty="0">
                <a:latin typeface="Times" pitchFamily="2" charset="0"/>
              </a:rPr>
              <a:t> key decrement</a:t>
            </a:r>
          </a:p>
          <a:p>
            <a:pPr>
              <a:buNone/>
            </a:pPr>
            <a:r>
              <a:rPr lang="en-IN" sz="2400" dirty="0">
                <a:latin typeface="Times" pitchFamily="2" charset="0"/>
              </a:rPr>
              <a:t>    E.g. </a:t>
            </a:r>
          </a:p>
        </p:txBody>
      </p:sp>
      <p:pic>
        <p:nvPicPr>
          <p:cNvPr id="35842" name="Picture 2"/>
          <p:cNvPicPr>
            <a:picLocks noChangeAspect="1" noChangeArrowheads="1"/>
          </p:cNvPicPr>
          <p:nvPr/>
        </p:nvPicPr>
        <p:blipFill>
          <a:blip r:embed="rId2" cstate="print"/>
          <a:srcRect/>
          <a:stretch>
            <a:fillRect/>
          </a:stretch>
        </p:blipFill>
        <p:spPr bwMode="auto">
          <a:xfrm>
            <a:off x="1403648" y="4221088"/>
            <a:ext cx="6696744" cy="164095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57200" y="1207293"/>
            <a:ext cx="8229600" cy="4525963"/>
          </a:xfrm>
        </p:spPr>
        <p:txBody>
          <a:bodyPr>
            <a:noAutofit/>
          </a:bodyPr>
          <a:lstStyle/>
          <a:p>
            <a:r>
              <a:rPr lang="en-IN" sz="2400" b="1" dirty="0">
                <a:latin typeface="Times" pitchFamily="2" charset="0"/>
              </a:rPr>
              <a:t>Append:</a:t>
            </a:r>
            <a:r>
              <a:rPr lang="en-IN" sz="2400" dirty="0">
                <a:latin typeface="Times" pitchFamily="2" charset="0"/>
              </a:rPr>
              <a:t> Appends a value to existing value of the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Append </a:t>
            </a:r>
            <a:r>
              <a:rPr lang="en-IN" sz="2400" dirty="0">
                <a:latin typeface="Times" pitchFamily="2" charset="0"/>
              </a:rPr>
              <a:t>key value</a:t>
            </a:r>
          </a:p>
          <a:p>
            <a:pPr>
              <a:buNone/>
            </a:pPr>
            <a:r>
              <a:rPr lang="en-IN" sz="2400" b="1" dirty="0">
                <a:latin typeface="Times" pitchFamily="2" charset="0"/>
              </a:rPr>
              <a:t>    </a:t>
            </a:r>
            <a:r>
              <a:rPr lang="en-IN" sz="2400" dirty="0">
                <a:latin typeface="Times" pitchFamily="2" charset="0"/>
              </a:rPr>
              <a:t>E.g.</a:t>
            </a:r>
          </a:p>
          <a:p>
            <a:pPr>
              <a:buNone/>
            </a:pPr>
            <a:endParaRPr lang="en-IN" sz="2400" b="1" dirty="0">
              <a:latin typeface="Times" pitchFamily="2" charset="0"/>
            </a:endParaRPr>
          </a:p>
          <a:p>
            <a:endParaRPr lang="en-IN" sz="2400" b="1" dirty="0">
              <a:latin typeface="Times" pitchFamily="2" charset="0"/>
            </a:endParaRPr>
          </a:p>
        </p:txBody>
      </p:sp>
      <p:pic>
        <p:nvPicPr>
          <p:cNvPr id="36866" name="Picture 2"/>
          <p:cNvPicPr>
            <a:picLocks noChangeAspect="1" noChangeArrowheads="1"/>
          </p:cNvPicPr>
          <p:nvPr/>
        </p:nvPicPr>
        <p:blipFill>
          <a:blip r:embed="rId2" cstate="print"/>
          <a:srcRect/>
          <a:stretch>
            <a:fillRect/>
          </a:stretch>
        </p:blipFill>
        <p:spPr bwMode="auto">
          <a:xfrm>
            <a:off x="1403648" y="2204864"/>
            <a:ext cx="6336704" cy="108012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71E0-64A8-9A4E-824D-75F3EC08A40F}"/>
              </a:ext>
            </a:extLst>
          </p:cNvPr>
          <p:cNvSpPr>
            <a:spLocks noGrp="1"/>
          </p:cNvSpPr>
          <p:nvPr>
            <p:ph type="title"/>
          </p:nvPr>
        </p:nvSpPr>
        <p:spPr/>
        <p:txBody>
          <a:bodyPr/>
          <a:lstStyle/>
          <a:p>
            <a:r>
              <a:rPr lang="en-US" b="1" dirty="0" err="1">
                <a:latin typeface="Times" pitchFamily="2" charset="0"/>
              </a:rPr>
              <a:t>SetBit</a:t>
            </a:r>
            <a:r>
              <a:rPr lang="en-US" b="1" dirty="0">
                <a:latin typeface="Times" pitchFamily="2" charset="0"/>
              </a:rPr>
              <a:t> and </a:t>
            </a:r>
            <a:r>
              <a:rPr lang="en-US" b="1" dirty="0" err="1">
                <a:latin typeface="Times" pitchFamily="2" charset="0"/>
              </a:rPr>
              <a:t>GetBit</a:t>
            </a:r>
            <a:endParaRPr lang="en-US" b="1" dirty="0">
              <a:latin typeface="Times" pitchFamily="2" charset="0"/>
            </a:endParaRPr>
          </a:p>
        </p:txBody>
      </p:sp>
      <p:sp>
        <p:nvSpPr>
          <p:cNvPr id="3" name="Content Placeholder 2">
            <a:extLst>
              <a:ext uri="{FF2B5EF4-FFF2-40B4-BE49-F238E27FC236}">
                <a16:creationId xmlns:a16="http://schemas.microsoft.com/office/drawing/2014/main" id="{CFFAD840-AB85-EA49-B6FF-99D8A8179BFF}"/>
              </a:ext>
            </a:extLst>
          </p:cNvPr>
          <p:cNvSpPr>
            <a:spLocks noGrp="1"/>
          </p:cNvSpPr>
          <p:nvPr>
            <p:ph idx="1"/>
          </p:nvPr>
        </p:nvSpPr>
        <p:spPr>
          <a:xfrm>
            <a:off x="457200" y="1600200"/>
            <a:ext cx="8229600" cy="4997152"/>
          </a:xfrm>
        </p:spPr>
        <p:txBody>
          <a:bodyPr>
            <a:normAutofit fontScale="92500" lnSpcReduction="20000"/>
          </a:bodyPr>
          <a:lstStyle/>
          <a:p>
            <a:r>
              <a:rPr lang="en-IN" sz="2000" b="1" dirty="0" err="1">
                <a:latin typeface="Times" pitchFamily="2" charset="0"/>
              </a:rPr>
              <a:t>SetBit</a:t>
            </a:r>
            <a:r>
              <a:rPr lang="en-IN" sz="2000" dirty="0">
                <a:latin typeface="Times" pitchFamily="2" charset="0"/>
              </a:rPr>
              <a:t>: It is used to set the bit value at the offset in the string value of the key.</a:t>
            </a:r>
          </a:p>
          <a:p>
            <a:pPr>
              <a:buNone/>
            </a:pPr>
            <a:r>
              <a:rPr lang="en-IN" sz="2000" dirty="0">
                <a:latin typeface="Times" pitchFamily="2" charset="0"/>
              </a:rPr>
              <a:t>     Syntax : </a:t>
            </a:r>
            <a:r>
              <a:rPr lang="en-IN" sz="2000" b="1" dirty="0" err="1">
                <a:latin typeface="Times" pitchFamily="2" charset="0"/>
              </a:rPr>
              <a:t>SetBit</a:t>
            </a:r>
            <a:r>
              <a:rPr lang="en-IN" sz="2000" dirty="0">
                <a:latin typeface="Times" pitchFamily="2" charset="0"/>
              </a:rPr>
              <a:t> key offset  </a:t>
            </a:r>
            <a:r>
              <a:rPr lang="en-IN" sz="2000" dirty="0" err="1">
                <a:latin typeface="Times" pitchFamily="2" charset="0"/>
              </a:rPr>
              <a:t>bitvalue</a:t>
            </a:r>
            <a:endParaRPr lang="en-IN" sz="2000" dirty="0">
              <a:latin typeface="Times" pitchFamily="2" charset="0"/>
            </a:endParaRPr>
          </a:p>
          <a:p>
            <a:pPr>
              <a:buNone/>
            </a:pPr>
            <a:endParaRPr lang="en-IN" sz="2000" dirty="0">
              <a:latin typeface="Times" pitchFamily="2" charset="0"/>
            </a:endParaRPr>
          </a:p>
          <a:p>
            <a:r>
              <a:rPr lang="en-IN" sz="2000" b="1" dirty="0" err="1">
                <a:latin typeface="Times" pitchFamily="2" charset="0"/>
              </a:rPr>
              <a:t>GetBit</a:t>
            </a:r>
            <a:r>
              <a:rPr lang="en-IN" sz="2000" dirty="0">
                <a:latin typeface="Times" pitchFamily="2" charset="0"/>
              </a:rPr>
              <a:t>: It is used to get the bit value at the offset in the string value of the key.</a:t>
            </a:r>
          </a:p>
          <a:p>
            <a:pPr>
              <a:buNone/>
            </a:pPr>
            <a:r>
              <a:rPr lang="en-IN" sz="2000" dirty="0">
                <a:latin typeface="Times" pitchFamily="2" charset="0"/>
              </a:rPr>
              <a:t>     Syntax : </a:t>
            </a:r>
            <a:r>
              <a:rPr lang="en-IN" sz="2000" b="1" dirty="0" err="1">
                <a:latin typeface="Times" pitchFamily="2" charset="0"/>
              </a:rPr>
              <a:t>GetBit</a:t>
            </a:r>
            <a:r>
              <a:rPr lang="en-IN" sz="2000" dirty="0">
                <a:latin typeface="Times" pitchFamily="2" charset="0"/>
              </a:rPr>
              <a:t> key offset  </a:t>
            </a:r>
          </a:p>
          <a:p>
            <a:pPr>
              <a:buNone/>
            </a:pPr>
            <a:endParaRPr lang="en-IN" sz="2000" dirty="0">
              <a:latin typeface="Times" pitchFamily="2" charset="0"/>
            </a:endParaRPr>
          </a:p>
          <a:p>
            <a:r>
              <a:rPr lang="en-IN" sz="2000" dirty="0">
                <a:latin typeface="Times" pitchFamily="2" charset="0"/>
              </a:rPr>
              <a:t>Here we take an example of </a:t>
            </a:r>
            <a:r>
              <a:rPr lang="en-IN" sz="2000" b="1" dirty="0">
                <a:solidFill>
                  <a:srgbClr val="FF0000"/>
                </a:solidFill>
                <a:latin typeface="Times" pitchFamily="2" charset="0"/>
              </a:rPr>
              <a:t>counting the number of unique visitors </a:t>
            </a:r>
            <a:r>
              <a:rPr lang="en-IN" sz="2000" dirty="0">
                <a:latin typeface="Times" pitchFamily="2" charset="0"/>
              </a:rPr>
              <a:t>for a webpage. </a:t>
            </a:r>
          </a:p>
          <a:p>
            <a:r>
              <a:rPr lang="en-IN" sz="2000" dirty="0">
                <a:latin typeface="Times" pitchFamily="2" charset="0"/>
              </a:rPr>
              <a:t>Lets assume the key </a:t>
            </a:r>
            <a:r>
              <a:rPr lang="en-IN" sz="2000" b="1" dirty="0" err="1">
                <a:latin typeface="Times" pitchFamily="2" charset="0"/>
              </a:rPr>
              <a:t>unique_visitors</a:t>
            </a:r>
            <a:r>
              <a:rPr lang="en-IN" sz="2000" b="1" dirty="0">
                <a:latin typeface="Times" pitchFamily="2" charset="0"/>
              </a:rPr>
              <a:t> </a:t>
            </a:r>
            <a:r>
              <a:rPr lang="en-IN" sz="2000" dirty="0">
                <a:latin typeface="Times" pitchFamily="2" charset="0"/>
              </a:rPr>
              <a:t>to be a string variable and </a:t>
            </a:r>
            <a:r>
              <a:rPr lang="en-IN" sz="2000" b="1" dirty="0">
                <a:latin typeface="Times" pitchFamily="2" charset="0"/>
              </a:rPr>
              <a:t>offset</a:t>
            </a:r>
            <a:r>
              <a:rPr lang="en-IN" sz="2000" dirty="0">
                <a:latin typeface="Times" pitchFamily="2" charset="0"/>
              </a:rPr>
              <a:t> represent the </a:t>
            </a:r>
            <a:r>
              <a:rPr lang="en-IN" sz="2000" b="1" dirty="0" err="1">
                <a:latin typeface="Times" pitchFamily="2" charset="0"/>
              </a:rPr>
              <a:t>user_id</a:t>
            </a:r>
            <a:r>
              <a:rPr lang="en-IN" sz="2000" dirty="0">
                <a:latin typeface="Times" pitchFamily="2" charset="0"/>
              </a:rPr>
              <a:t>. We set the </a:t>
            </a:r>
            <a:r>
              <a:rPr lang="en-IN" sz="2000" b="1" dirty="0" err="1">
                <a:latin typeface="Times" pitchFamily="2" charset="0"/>
              </a:rPr>
              <a:t>user_id</a:t>
            </a:r>
            <a:r>
              <a:rPr lang="en-IN" sz="2000" b="1" dirty="0">
                <a:latin typeface="Times" pitchFamily="2" charset="0"/>
              </a:rPr>
              <a:t> </a:t>
            </a:r>
            <a:r>
              <a:rPr lang="en-IN" sz="2000" dirty="0">
                <a:latin typeface="Times" pitchFamily="2" charset="0"/>
              </a:rPr>
              <a:t>i.e. the offset as 1 if user with </a:t>
            </a:r>
            <a:r>
              <a:rPr lang="en-IN" sz="2000" dirty="0" err="1">
                <a:latin typeface="Times" pitchFamily="2" charset="0"/>
              </a:rPr>
              <a:t>user_id</a:t>
            </a:r>
            <a:r>
              <a:rPr lang="en-IN" sz="2000" dirty="0">
                <a:latin typeface="Times" pitchFamily="2" charset="0"/>
              </a:rPr>
              <a:t> visits the webpage else it is set to 0.</a:t>
            </a:r>
          </a:p>
          <a:p>
            <a:endParaRPr lang="en-IN" sz="2000" dirty="0">
              <a:latin typeface="Times" pitchFamily="2" charset="0"/>
            </a:endParaRPr>
          </a:p>
          <a:p>
            <a:r>
              <a:rPr lang="en-IN" sz="2000" dirty="0">
                <a:latin typeface="Times" pitchFamily="2" charset="0"/>
              </a:rPr>
              <a:t>We then count the number of 1’s in the key to get the count of unique visitors using command:</a:t>
            </a:r>
          </a:p>
          <a:p>
            <a:pPr>
              <a:buNone/>
            </a:pPr>
            <a:r>
              <a:rPr lang="en-IN" sz="2000" dirty="0">
                <a:latin typeface="Times" pitchFamily="2" charset="0"/>
              </a:rPr>
              <a:t>	</a:t>
            </a:r>
            <a:r>
              <a:rPr lang="en-IN" sz="2000" b="1" dirty="0">
                <a:latin typeface="Times" pitchFamily="2" charset="0"/>
              </a:rPr>
              <a:t>BITCOUNT</a:t>
            </a:r>
            <a:r>
              <a:rPr lang="en-IN" sz="2000" dirty="0">
                <a:latin typeface="Times" pitchFamily="2" charset="0"/>
              </a:rPr>
              <a:t> </a:t>
            </a:r>
            <a:r>
              <a:rPr lang="en-IN" sz="2000" b="1" dirty="0" err="1">
                <a:latin typeface="Times" pitchFamily="2" charset="0"/>
              </a:rPr>
              <a:t>unique_visitors</a:t>
            </a:r>
            <a:r>
              <a:rPr lang="en-IN" sz="2000" b="1" dirty="0">
                <a:latin typeface="Times" pitchFamily="2" charset="0"/>
              </a:rPr>
              <a:t> </a:t>
            </a:r>
            <a:endParaRPr lang="en-IN" sz="2000" dirty="0">
              <a:latin typeface="Times" pitchFamily="2" charset="0"/>
            </a:endParaRPr>
          </a:p>
          <a:p>
            <a:pPr>
              <a:buNone/>
            </a:pPr>
            <a:r>
              <a:rPr lang="en-IN" sz="2000" dirty="0">
                <a:latin typeface="Times" pitchFamily="2" charset="0"/>
              </a:rPr>
              <a:t>	</a:t>
            </a:r>
          </a:p>
          <a:p>
            <a:pPr>
              <a:buNone/>
            </a:pPr>
            <a:r>
              <a:rPr lang="en-IN" sz="2000" dirty="0">
                <a:latin typeface="Times" pitchFamily="2" charset="0"/>
              </a:rPr>
              <a:t>     </a:t>
            </a:r>
          </a:p>
          <a:p>
            <a:pPr marL="0" indent="0">
              <a:buNone/>
            </a:pPr>
            <a:endParaRPr lang="en-US" dirty="0"/>
          </a:p>
        </p:txBody>
      </p:sp>
    </p:spTree>
    <p:extLst>
      <p:ext uri="{BB962C8B-B14F-4D97-AF65-F5344CB8AC3E}">
        <p14:creationId xmlns:p14="http://schemas.microsoft.com/office/powerpoint/2010/main" val="611135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E152-9F64-3642-A434-A3C39EB0B248}"/>
              </a:ext>
            </a:extLst>
          </p:cNvPr>
          <p:cNvSpPr>
            <a:spLocks noGrp="1"/>
          </p:cNvSpPr>
          <p:nvPr>
            <p:ph type="title"/>
          </p:nvPr>
        </p:nvSpPr>
        <p:spPr/>
        <p:txBody>
          <a:bodyPr/>
          <a:lstStyle/>
          <a:p>
            <a:r>
              <a:rPr lang="en-US" b="1" dirty="0">
                <a:latin typeface="Times" pitchFamily="2" charset="0"/>
              </a:rPr>
              <a:t>Contd.</a:t>
            </a:r>
          </a:p>
        </p:txBody>
      </p:sp>
      <p:sp>
        <p:nvSpPr>
          <p:cNvPr id="9" name="TextBox 8">
            <a:extLst>
              <a:ext uri="{FF2B5EF4-FFF2-40B4-BE49-F238E27FC236}">
                <a16:creationId xmlns:a16="http://schemas.microsoft.com/office/drawing/2014/main" id="{C5820563-CFDB-3E4C-AA3A-8D5DF6DA77CB}"/>
              </a:ext>
            </a:extLst>
          </p:cNvPr>
          <p:cNvSpPr txBox="1"/>
          <p:nvPr/>
        </p:nvSpPr>
        <p:spPr>
          <a:xfrm>
            <a:off x="1407695" y="3801979"/>
            <a:ext cx="184731" cy="369332"/>
          </a:xfrm>
          <a:prstGeom prst="rect">
            <a:avLst/>
          </a:prstGeom>
          <a:noFill/>
        </p:spPr>
        <p:txBody>
          <a:bodyPr wrap="none" rtlCol="0">
            <a:spAutoFit/>
          </a:bodyPr>
          <a:lstStyle/>
          <a:p>
            <a:endParaRPr lang="en-US" dirty="0"/>
          </a:p>
        </p:txBody>
      </p:sp>
      <p:pic>
        <p:nvPicPr>
          <p:cNvPr id="17" name="Content Placeholder 16">
            <a:extLst>
              <a:ext uri="{FF2B5EF4-FFF2-40B4-BE49-F238E27FC236}">
                <a16:creationId xmlns:a16="http://schemas.microsoft.com/office/drawing/2014/main" id="{2BAC34DE-B1A8-DD44-ABD3-3520B0CC8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417819"/>
            <a:ext cx="7776864" cy="2159000"/>
          </a:xfrm>
        </p:spPr>
      </p:pic>
      <p:sp>
        <p:nvSpPr>
          <p:cNvPr id="21" name="TextBox 20">
            <a:extLst>
              <a:ext uri="{FF2B5EF4-FFF2-40B4-BE49-F238E27FC236}">
                <a16:creationId xmlns:a16="http://schemas.microsoft.com/office/drawing/2014/main" id="{DF122E2C-E798-FD45-8AA7-49E54D3F950F}"/>
              </a:ext>
            </a:extLst>
          </p:cNvPr>
          <p:cNvSpPr txBox="1"/>
          <p:nvPr/>
        </p:nvSpPr>
        <p:spPr>
          <a:xfrm>
            <a:off x="457200" y="3886200"/>
            <a:ext cx="8524513" cy="923330"/>
          </a:xfrm>
          <a:prstGeom prst="rect">
            <a:avLst/>
          </a:prstGeom>
          <a:noFill/>
        </p:spPr>
        <p:txBody>
          <a:bodyPr wrap="none" rtlCol="0">
            <a:spAutoFit/>
          </a:bodyPr>
          <a:lstStyle/>
          <a:p>
            <a:r>
              <a:rPr lang="en-US" dirty="0">
                <a:latin typeface="Times" pitchFamily="2" charset="0"/>
              </a:rPr>
              <a:t>In this we first set the default value of each </a:t>
            </a:r>
            <a:r>
              <a:rPr lang="en-US" b="1" dirty="0" err="1">
                <a:latin typeface="Times" pitchFamily="2" charset="0"/>
              </a:rPr>
              <a:t>user_id</a:t>
            </a:r>
            <a:r>
              <a:rPr lang="en-US" b="1" dirty="0">
                <a:latin typeface="Times" pitchFamily="2" charset="0"/>
              </a:rPr>
              <a:t> </a:t>
            </a:r>
            <a:r>
              <a:rPr lang="en-US" dirty="0">
                <a:latin typeface="Times" pitchFamily="2" charset="0"/>
              </a:rPr>
              <a:t>i.e. </a:t>
            </a:r>
            <a:r>
              <a:rPr lang="en-US" b="1" dirty="0">
                <a:latin typeface="Times" pitchFamily="2" charset="0"/>
              </a:rPr>
              <a:t>offset </a:t>
            </a:r>
            <a:r>
              <a:rPr lang="en-US" dirty="0">
                <a:latin typeface="Times" pitchFamily="2" charset="0"/>
              </a:rPr>
              <a:t>as 0 in unique _visitors key.</a:t>
            </a:r>
          </a:p>
          <a:p>
            <a:r>
              <a:rPr lang="en-US" dirty="0">
                <a:latin typeface="Times" pitchFamily="2" charset="0"/>
              </a:rPr>
              <a:t>Thus there is no visitor i.e. no 1 yet to the website and hence BITCOUNT returns 0.</a:t>
            </a:r>
          </a:p>
          <a:p>
            <a:r>
              <a:rPr lang="en-US" dirty="0">
                <a:latin typeface="Times" pitchFamily="2" charset="0"/>
              </a:rPr>
              <a:t>It can be visually represented as below:</a:t>
            </a:r>
          </a:p>
        </p:txBody>
      </p:sp>
      <p:pic>
        <p:nvPicPr>
          <p:cNvPr id="24" name="Picture 23">
            <a:extLst>
              <a:ext uri="{FF2B5EF4-FFF2-40B4-BE49-F238E27FC236}">
                <a16:creationId xmlns:a16="http://schemas.microsoft.com/office/drawing/2014/main" id="{5C50E981-A90E-0B46-BCA4-5265303AA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890947"/>
            <a:ext cx="8420100" cy="609600"/>
          </a:xfrm>
          <a:prstGeom prst="rect">
            <a:avLst/>
          </a:prstGeom>
        </p:spPr>
      </p:pic>
    </p:spTree>
    <p:extLst>
      <p:ext uri="{BB962C8B-B14F-4D97-AF65-F5344CB8AC3E}">
        <p14:creationId xmlns:p14="http://schemas.microsoft.com/office/powerpoint/2010/main" val="1748605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05E0-A8DA-2146-9C53-0E995715B32C}"/>
              </a:ext>
            </a:extLst>
          </p:cNvPr>
          <p:cNvSpPr>
            <a:spLocks noGrp="1"/>
          </p:cNvSpPr>
          <p:nvPr>
            <p:ph type="title"/>
          </p:nvPr>
        </p:nvSpPr>
        <p:spPr/>
        <p:txBody>
          <a:bodyPr/>
          <a:lstStyle/>
          <a:p>
            <a:r>
              <a:rPr lang="en-US" b="1" dirty="0">
                <a:latin typeface="Times" pitchFamily="2" charset="0"/>
              </a:rPr>
              <a:t>Contd.</a:t>
            </a:r>
            <a:endParaRPr lang="en-US" dirty="0"/>
          </a:p>
        </p:txBody>
      </p:sp>
      <p:sp>
        <p:nvSpPr>
          <p:cNvPr id="3" name="Content Placeholder 2">
            <a:extLst>
              <a:ext uri="{FF2B5EF4-FFF2-40B4-BE49-F238E27FC236}">
                <a16:creationId xmlns:a16="http://schemas.microsoft.com/office/drawing/2014/main" id="{4C9A3455-1E84-784F-A9FD-71180CB659B8}"/>
              </a:ext>
            </a:extLst>
          </p:cNvPr>
          <p:cNvSpPr>
            <a:spLocks noGrp="1"/>
          </p:cNvSpPr>
          <p:nvPr>
            <p:ph idx="1"/>
          </p:nvPr>
        </p:nvSpPr>
        <p:spPr/>
        <p:txBody>
          <a:bodyPr>
            <a:normAutofit/>
          </a:bodyPr>
          <a:lstStyle/>
          <a:p>
            <a:r>
              <a:rPr lang="en-US" sz="2000" dirty="0">
                <a:latin typeface="Times" pitchFamily="2" charset="0"/>
              </a:rPr>
              <a:t>Now lets assume that </a:t>
            </a:r>
            <a:r>
              <a:rPr lang="en-US" sz="2000" b="1" dirty="0" err="1">
                <a:latin typeface="Times" pitchFamily="2" charset="0"/>
              </a:rPr>
              <a:t>user_id</a:t>
            </a:r>
            <a:r>
              <a:rPr lang="en-US" sz="2000" b="1" dirty="0">
                <a:latin typeface="Times" pitchFamily="2" charset="0"/>
              </a:rPr>
              <a:t> 1, 3 and 4 </a:t>
            </a:r>
            <a:r>
              <a:rPr lang="en-US" sz="2000" dirty="0">
                <a:latin typeface="Times" pitchFamily="2" charset="0"/>
              </a:rPr>
              <a:t>visits the webpage. Therefore we will set </a:t>
            </a:r>
            <a:r>
              <a:rPr lang="en-US" sz="2000" b="1" dirty="0">
                <a:latin typeface="Times" pitchFamily="2" charset="0"/>
              </a:rPr>
              <a:t>offset</a:t>
            </a:r>
            <a:r>
              <a:rPr lang="en-US" sz="2000" dirty="0">
                <a:latin typeface="Times" pitchFamily="2" charset="0"/>
              </a:rPr>
              <a:t> </a:t>
            </a:r>
            <a:r>
              <a:rPr lang="en-US" sz="2000" b="1" dirty="0">
                <a:latin typeface="Times" pitchFamily="2" charset="0"/>
              </a:rPr>
              <a:t>1, 3 and 4 </a:t>
            </a:r>
            <a:r>
              <a:rPr lang="en-US" sz="2000" dirty="0">
                <a:latin typeface="Times" pitchFamily="2" charset="0"/>
              </a:rPr>
              <a:t>for </a:t>
            </a:r>
            <a:r>
              <a:rPr lang="en-US" sz="2000" b="1" dirty="0" err="1">
                <a:latin typeface="Times" pitchFamily="2" charset="0"/>
              </a:rPr>
              <a:t>unique_visitors</a:t>
            </a:r>
            <a:r>
              <a:rPr lang="en-US" sz="2000" b="1" dirty="0">
                <a:latin typeface="Times" pitchFamily="2" charset="0"/>
              </a:rPr>
              <a:t> </a:t>
            </a:r>
            <a:r>
              <a:rPr lang="en-US" sz="2000" dirty="0">
                <a:latin typeface="Times" pitchFamily="2" charset="0"/>
              </a:rPr>
              <a:t>as </a:t>
            </a:r>
            <a:r>
              <a:rPr lang="en-US" sz="2000" b="1" dirty="0">
                <a:latin typeface="Times" pitchFamily="2" charset="0"/>
              </a:rPr>
              <a:t>1</a:t>
            </a:r>
            <a:r>
              <a:rPr lang="en-US" sz="2000" dirty="0">
                <a:latin typeface="Times" pitchFamily="2" charset="0"/>
              </a:rPr>
              <a:t> as shown below:</a:t>
            </a:r>
          </a:p>
          <a:p>
            <a:endParaRPr lang="en-US" sz="2000" dirty="0">
              <a:latin typeface="Times" pitchFamily="2" charset="0"/>
            </a:endParaRPr>
          </a:p>
          <a:p>
            <a:endParaRPr lang="en-US" sz="2000" dirty="0">
              <a:latin typeface="Times" pitchFamily="2" charset="0"/>
            </a:endParaRPr>
          </a:p>
          <a:p>
            <a:endParaRPr lang="en-US" sz="2000" dirty="0">
              <a:latin typeface="Times" pitchFamily="2" charset="0"/>
            </a:endParaRPr>
          </a:p>
          <a:p>
            <a:endParaRPr lang="en-US" sz="2000" dirty="0">
              <a:latin typeface="Times" pitchFamily="2" charset="0"/>
            </a:endParaRPr>
          </a:p>
          <a:p>
            <a:r>
              <a:rPr lang="en-US" sz="2000" dirty="0">
                <a:latin typeface="Times" pitchFamily="2" charset="0"/>
              </a:rPr>
              <a:t>Now since we have three visitors i.e. </a:t>
            </a:r>
            <a:r>
              <a:rPr lang="en-US" sz="2000" b="1" dirty="0">
                <a:latin typeface="Times" pitchFamily="2" charset="0"/>
              </a:rPr>
              <a:t>three</a:t>
            </a:r>
            <a:r>
              <a:rPr lang="en-US" sz="2000" dirty="0">
                <a:latin typeface="Times" pitchFamily="2" charset="0"/>
              </a:rPr>
              <a:t> 1’s </a:t>
            </a:r>
            <a:r>
              <a:rPr lang="en-US" sz="2000" b="1" dirty="0">
                <a:latin typeface="Times" pitchFamily="2" charset="0"/>
              </a:rPr>
              <a:t>BITCOUNT</a:t>
            </a:r>
            <a:r>
              <a:rPr lang="en-US" sz="2000" dirty="0">
                <a:latin typeface="Times" pitchFamily="2" charset="0"/>
              </a:rPr>
              <a:t> returns </a:t>
            </a:r>
            <a:r>
              <a:rPr lang="en-US" sz="2000" b="1" dirty="0">
                <a:latin typeface="Times" pitchFamily="2" charset="0"/>
              </a:rPr>
              <a:t>3</a:t>
            </a:r>
            <a:r>
              <a:rPr lang="en-US" sz="2000" dirty="0">
                <a:latin typeface="Times" pitchFamily="2" charset="0"/>
              </a:rPr>
              <a:t> which is the no of unique visitors to our webpage.</a:t>
            </a:r>
          </a:p>
          <a:p>
            <a:r>
              <a:rPr lang="en-US" sz="2000" dirty="0">
                <a:latin typeface="Times" pitchFamily="2" charset="0"/>
              </a:rPr>
              <a:t>It can be visually explained as below:</a:t>
            </a:r>
          </a:p>
          <a:p>
            <a:pPr marL="0" indent="0">
              <a:buNone/>
            </a:pPr>
            <a:endParaRPr lang="en-US" sz="2000" dirty="0">
              <a:latin typeface="Times" pitchFamily="2" charset="0"/>
            </a:endParaRPr>
          </a:p>
        </p:txBody>
      </p:sp>
      <p:pic>
        <p:nvPicPr>
          <p:cNvPr id="9" name="Picture 8">
            <a:extLst>
              <a:ext uri="{FF2B5EF4-FFF2-40B4-BE49-F238E27FC236}">
                <a16:creationId xmlns:a16="http://schemas.microsoft.com/office/drawing/2014/main" id="{E9E190FE-DF93-5B45-B375-E270B1D75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348880"/>
            <a:ext cx="6696744" cy="1409700"/>
          </a:xfrm>
          <a:prstGeom prst="rect">
            <a:avLst/>
          </a:prstGeom>
        </p:spPr>
      </p:pic>
      <p:pic>
        <p:nvPicPr>
          <p:cNvPr id="11" name="Picture 10">
            <a:extLst>
              <a:ext uri="{FF2B5EF4-FFF2-40B4-BE49-F238E27FC236}">
                <a16:creationId xmlns:a16="http://schemas.microsoft.com/office/drawing/2014/main" id="{902C8167-8897-8748-AE52-DB5E88317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87" y="4941168"/>
            <a:ext cx="8470900" cy="647700"/>
          </a:xfrm>
          <a:prstGeom prst="rect">
            <a:avLst/>
          </a:prstGeom>
        </p:spPr>
      </p:pic>
    </p:spTree>
    <p:extLst>
      <p:ext uri="{BB962C8B-B14F-4D97-AF65-F5344CB8AC3E}">
        <p14:creationId xmlns:p14="http://schemas.microsoft.com/office/powerpoint/2010/main" val="1774710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67544" y="1268760"/>
            <a:ext cx="8229600" cy="4525963"/>
          </a:xfrm>
        </p:spPr>
        <p:txBody>
          <a:bodyPr>
            <a:noAutofit/>
          </a:bodyPr>
          <a:lstStyle/>
          <a:p>
            <a:r>
              <a:rPr lang="en-IN" sz="2400" dirty="0">
                <a:latin typeface="Times" pitchFamily="2" charset="0"/>
              </a:rPr>
              <a:t>There’s a </a:t>
            </a:r>
            <a:r>
              <a:rPr lang="en-IN" sz="2400" dirty="0">
                <a:latin typeface="Times" pitchFamily="2" charset="0"/>
                <a:hlinkClick r:id="rId2"/>
              </a:rPr>
              <a:t>wonderful post </a:t>
            </a:r>
            <a:r>
              <a:rPr lang="en-IN" sz="2400" dirty="0">
                <a:latin typeface="Times" pitchFamily="2" charset="0"/>
              </a:rPr>
              <a:t>(</a:t>
            </a:r>
            <a:r>
              <a:rPr lang="en-IN" sz="2400" dirty="0">
                <a:latin typeface="Times" pitchFamily="2" charset="0"/>
                <a:hlinkClick r:id="rId2"/>
              </a:rPr>
              <a:t>http://blog.getspool.com/2011/11/29/fast-easy-realtime-metrics-using-redis-bitmaps/</a:t>
            </a:r>
            <a:r>
              <a:rPr lang="en-IN" sz="2400" dirty="0">
                <a:latin typeface="Times" pitchFamily="2" charset="0"/>
              </a:rPr>
              <a:t> ) on how Spool uses the </a:t>
            </a:r>
            <a:r>
              <a:rPr lang="en-IN" sz="2400" b="1" dirty="0" err="1">
                <a:latin typeface="Times" pitchFamily="2" charset="0"/>
              </a:rPr>
              <a:t>Getbit</a:t>
            </a:r>
            <a:r>
              <a:rPr lang="en-IN" sz="2400" b="1" dirty="0">
                <a:latin typeface="Times" pitchFamily="2" charset="0"/>
              </a:rPr>
              <a:t>/</a:t>
            </a:r>
            <a:r>
              <a:rPr lang="en-IN" sz="2400" b="1" dirty="0" err="1">
                <a:latin typeface="Times" pitchFamily="2" charset="0"/>
              </a:rPr>
              <a:t>SetBit</a:t>
            </a:r>
            <a:r>
              <a:rPr lang="en-IN" sz="2400" dirty="0">
                <a:latin typeface="Times" pitchFamily="2" charset="0"/>
              </a:rPr>
              <a:t>  commands similarly to efficiently calculate the number of unique visitors everyday.</a:t>
            </a:r>
          </a:p>
          <a:p>
            <a:pPr marL="0" indent="0">
              <a:buNone/>
            </a:pPr>
            <a:endParaRPr lang="en-IN" sz="2400" dirty="0">
              <a:latin typeface="Times" pitchFamily="2" charset="0"/>
            </a:endParaRPr>
          </a:p>
          <a:p>
            <a:r>
              <a:rPr lang="en-IN" sz="2400" dirty="0">
                <a:latin typeface="Times" pitchFamily="2" charset="0"/>
              </a:rPr>
              <a:t>Similarly for calculating the </a:t>
            </a:r>
            <a:r>
              <a:rPr lang="en-IN" sz="2400">
                <a:latin typeface="Times" pitchFamily="2" charset="0"/>
              </a:rPr>
              <a:t>unique visitors for </a:t>
            </a:r>
            <a:r>
              <a:rPr lang="en-IN" sz="2400" dirty="0">
                <a:latin typeface="Times" pitchFamily="2" charset="0"/>
              </a:rPr>
              <a:t>128 million users a laptop generates the answer in less than 50ms and takes only 16MB of memory.</a:t>
            </a:r>
          </a:p>
          <a:p>
            <a:endParaRPr lang="en-IN" sz="2400" dirty="0">
              <a:latin typeface="Times" pitchFamily="2"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Hashes</a:t>
            </a:r>
          </a:p>
        </p:txBody>
      </p:sp>
      <p:sp>
        <p:nvSpPr>
          <p:cNvPr id="3" name="Content Placeholder 2"/>
          <p:cNvSpPr>
            <a:spLocks noGrp="1"/>
          </p:cNvSpPr>
          <p:nvPr>
            <p:ph idx="1"/>
          </p:nvPr>
        </p:nvSpPr>
        <p:spPr>
          <a:xfrm>
            <a:off x="539552" y="1143000"/>
            <a:ext cx="8229600" cy="4525963"/>
          </a:xfrm>
        </p:spPr>
        <p:txBody>
          <a:bodyPr>
            <a:noAutofit/>
          </a:bodyPr>
          <a:lstStyle/>
          <a:p>
            <a:r>
              <a:rPr lang="en-IN" sz="2400" dirty="0" err="1">
                <a:latin typeface="Times" pitchFamily="2" charset="0"/>
              </a:rPr>
              <a:t>Redis</a:t>
            </a:r>
            <a:r>
              <a:rPr lang="en-IN" sz="2400" dirty="0">
                <a:latin typeface="Times" pitchFamily="2" charset="0"/>
              </a:rPr>
              <a:t> Hashes are maps between string fields and string values.</a:t>
            </a:r>
          </a:p>
          <a:p>
            <a:pPr>
              <a:buNone/>
            </a:pPr>
            <a:endParaRPr lang="en-IN" sz="2400" dirty="0">
              <a:latin typeface="Times" pitchFamily="2" charset="0"/>
            </a:endParaRPr>
          </a:p>
          <a:p>
            <a:r>
              <a:rPr lang="en-IN" sz="2400" dirty="0">
                <a:latin typeface="Times" pitchFamily="2" charset="0"/>
              </a:rPr>
              <a:t>They are the perfect data structure to represent objects.</a:t>
            </a:r>
          </a:p>
          <a:p>
            <a:pPr>
              <a:buNone/>
            </a:pPr>
            <a:endParaRPr lang="en-IN" sz="2400" dirty="0">
              <a:latin typeface="Times" pitchFamily="2" charset="0"/>
            </a:endParaRPr>
          </a:p>
          <a:p>
            <a:r>
              <a:rPr lang="en-IN" sz="2400" dirty="0">
                <a:latin typeface="Times" pitchFamily="2" charset="0"/>
              </a:rPr>
              <a:t>e.g. A User with a number of fields like name, surname, age etc.</a:t>
            </a:r>
          </a:p>
          <a:p>
            <a:endParaRPr lang="en-IN" sz="2400" dirty="0">
              <a:latin typeface="Times" pitchFamily="2" charset="0"/>
            </a:endParaRPr>
          </a:p>
          <a:p>
            <a:r>
              <a:rPr lang="en-IN" sz="2400" dirty="0">
                <a:latin typeface="Times" pitchFamily="2" charset="0"/>
              </a:rPr>
              <a:t>A hash with a few fields is stored in a way that takes very little space, so you can store millions of objects in a small </a:t>
            </a:r>
            <a:r>
              <a:rPr lang="en-IN" sz="2400" dirty="0" err="1">
                <a:latin typeface="Times" pitchFamily="2" charset="0"/>
              </a:rPr>
              <a:t>Redis</a:t>
            </a:r>
            <a:r>
              <a:rPr lang="en-IN" sz="2400" dirty="0">
                <a:latin typeface="Times" pitchFamily="2" charset="0"/>
              </a:rPr>
              <a:t> instance.</a:t>
            </a:r>
          </a:p>
        </p:txBody>
      </p:sp>
      <p:sp>
        <p:nvSpPr>
          <p:cNvPr id="4" name="TextBox 3"/>
          <p:cNvSpPr txBox="1"/>
          <p:nvPr/>
        </p:nvSpPr>
        <p:spPr>
          <a:xfrm>
            <a:off x="4950993" y="6488668"/>
            <a:ext cx="4193007" cy="369332"/>
          </a:xfrm>
          <a:prstGeom prst="rect">
            <a:avLst/>
          </a:prstGeom>
          <a:noFill/>
        </p:spPr>
        <p:txBody>
          <a:bodyPr wrap="none" rtlCol="0">
            <a:spAutoFit/>
          </a:bodyPr>
          <a:lstStyle/>
          <a:p>
            <a:r>
              <a:rPr lang="en-IN" b="1" dirty="0"/>
              <a:t>Source: </a:t>
            </a:r>
            <a:r>
              <a:rPr lang="en-IN" dirty="0"/>
              <a:t>https://redis.io/topics/data-types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Hash Example</a:t>
            </a:r>
          </a:p>
        </p:txBody>
      </p:sp>
      <p:sp>
        <p:nvSpPr>
          <p:cNvPr id="3" name="Content Placeholder 2"/>
          <p:cNvSpPr>
            <a:spLocks noGrp="1"/>
          </p:cNvSpPr>
          <p:nvPr>
            <p:ph idx="1"/>
          </p:nvPr>
        </p:nvSpPr>
        <p:spPr/>
        <p:txBody>
          <a:bodyPr>
            <a:normAutofit/>
          </a:bodyPr>
          <a:lstStyle/>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In this example we created hash </a:t>
            </a:r>
            <a:r>
              <a:rPr lang="en-IN" sz="2400" b="1" dirty="0">
                <a:latin typeface="Times" pitchFamily="2" charset="0"/>
              </a:rPr>
              <a:t>“I590” </a:t>
            </a:r>
            <a:r>
              <a:rPr lang="en-IN" sz="2400" dirty="0">
                <a:latin typeface="Times" pitchFamily="2" charset="0"/>
              </a:rPr>
              <a:t>with fields </a:t>
            </a:r>
            <a:r>
              <a:rPr lang="en-IN" sz="2400" b="1" dirty="0">
                <a:latin typeface="Times" pitchFamily="2" charset="0"/>
              </a:rPr>
              <a:t>(Course, </a:t>
            </a:r>
            <a:r>
              <a:rPr lang="en-IN" sz="2400" b="1" dirty="0" err="1">
                <a:latin typeface="Times" pitchFamily="2" charset="0"/>
              </a:rPr>
              <a:t>NoOfStudents</a:t>
            </a:r>
            <a:r>
              <a:rPr lang="en-IN" sz="2400" b="1" dirty="0">
                <a:latin typeface="Times" pitchFamily="2" charset="0"/>
              </a:rPr>
              <a:t> , </a:t>
            </a:r>
            <a:r>
              <a:rPr lang="en-IN" sz="2400" b="1" dirty="0" err="1">
                <a:latin typeface="Times" pitchFamily="2" charset="0"/>
              </a:rPr>
              <a:t>OnlineStudents</a:t>
            </a:r>
            <a:r>
              <a:rPr lang="en-IN" sz="2400" b="1" dirty="0">
                <a:latin typeface="Times" pitchFamily="2" charset="0"/>
              </a:rPr>
              <a:t> , </a:t>
            </a:r>
            <a:r>
              <a:rPr lang="en-IN" sz="2400" b="1" dirty="0" err="1">
                <a:latin typeface="Times" pitchFamily="2" charset="0"/>
              </a:rPr>
              <a:t>ResidentialStudents</a:t>
            </a:r>
            <a:r>
              <a:rPr lang="en-IN" sz="2400" b="1" dirty="0">
                <a:latin typeface="Times" pitchFamily="2" charset="0"/>
              </a:rPr>
              <a:t>)  </a:t>
            </a:r>
            <a:r>
              <a:rPr lang="en-IN" sz="2400" dirty="0">
                <a:latin typeface="Times" pitchFamily="2" charset="0"/>
              </a:rPr>
              <a:t>and set value for each of the fields.</a:t>
            </a:r>
          </a:p>
        </p:txBody>
      </p:sp>
      <p:pic>
        <p:nvPicPr>
          <p:cNvPr id="38916" name="Picture 4"/>
          <p:cNvPicPr>
            <a:picLocks noChangeAspect="1" noChangeArrowheads="1"/>
          </p:cNvPicPr>
          <p:nvPr/>
        </p:nvPicPr>
        <p:blipFill>
          <a:blip r:embed="rId2" cstate="print"/>
          <a:srcRect/>
          <a:stretch>
            <a:fillRect/>
          </a:stretch>
        </p:blipFill>
        <p:spPr bwMode="auto">
          <a:xfrm>
            <a:off x="755576" y="1772816"/>
            <a:ext cx="7416824" cy="285556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4186808" cy="4525963"/>
          </a:xfrm>
        </p:spPr>
        <p:txBody>
          <a:bodyPr>
            <a:normAutofit/>
          </a:bodyPr>
          <a:lstStyle/>
          <a:p>
            <a:pPr>
              <a:buNone/>
            </a:pPr>
            <a:endParaRPr lang="en-IN" sz="2400" dirty="0">
              <a:latin typeface="Times" pitchFamily="2" charset="0"/>
            </a:endParaRPr>
          </a:p>
        </p:txBody>
      </p:sp>
      <p:pic>
        <p:nvPicPr>
          <p:cNvPr id="4" name="Picture 3"/>
          <p:cNvPicPr>
            <a:picLocks noChangeAspect="1"/>
          </p:cNvPicPr>
          <p:nvPr/>
        </p:nvPicPr>
        <p:blipFill>
          <a:blip r:embed="rId2"/>
          <a:stretch>
            <a:fillRect/>
          </a:stretch>
        </p:blipFill>
        <p:spPr>
          <a:xfrm>
            <a:off x="0" y="0"/>
            <a:ext cx="9144000" cy="675322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pitchFamily="2" charset="0"/>
              </a:rPr>
              <a:t>Redis</a:t>
            </a:r>
            <a:r>
              <a:rPr lang="en-IN" b="1" dirty="0">
                <a:latin typeface="Times" pitchFamily="2" charset="0"/>
              </a:rPr>
              <a:t> Hash Commands</a:t>
            </a:r>
          </a:p>
        </p:txBody>
      </p:sp>
      <p:sp>
        <p:nvSpPr>
          <p:cNvPr id="3" name="Content Placeholder 2"/>
          <p:cNvSpPr>
            <a:spLocks noGrp="1"/>
          </p:cNvSpPr>
          <p:nvPr>
            <p:ph idx="1"/>
          </p:nvPr>
        </p:nvSpPr>
        <p:spPr/>
        <p:txBody>
          <a:bodyPr>
            <a:normAutofit/>
          </a:bodyPr>
          <a:lstStyle/>
          <a:p>
            <a:r>
              <a:rPr lang="en-IN" sz="2400" b="1" dirty="0">
                <a:latin typeface="Times" pitchFamily="2" charset="0"/>
              </a:rPr>
              <a:t>HMSET:</a:t>
            </a:r>
            <a:r>
              <a:rPr lang="en-IN" sz="2400" dirty="0">
                <a:latin typeface="Times" pitchFamily="2" charset="0"/>
              </a:rPr>
              <a:t> Used to set multiple values to multiple fields in a Hash.</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HMSET</a:t>
            </a:r>
            <a:r>
              <a:rPr lang="en-IN" sz="2400" dirty="0">
                <a:latin typeface="Times" pitchFamily="2" charset="0"/>
              </a:rPr>
              <a:t> key field1 value1 field2 value2</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43010" name="Picture 2"/>
          <p:cNvPicPr>
            <a:picLocks noChangeAspect="1" noChangeArrowheads="1"/>
          </p:cNvPicPr>
          <p:nvPr/>
        </p:nvPicPr>
        <p:blipFill>
          <a:blip r:embed="rId2" cstate="print"/>
          <a:srcRect/>
          <a:stretch>
            <a:fillRect/>
          </a:stretch>
        </p:blipFill>
        <p:spPr bwMode="auto">
          <a:xfrm>
            <a:off x="1475656" y="3356992"/>
            <a:ext cx="6912768" cy="3096344"/>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67544" y="1196752"/>
            <a:ext cx="8229600" cy="4525963"/>
          </a:xfrm>
        </p:spPr>
        <p:txBody>
          <a:bodyPr>
            <a:normAutofit/>
          </a:bodyPr>
          <a:lstStyle/>
          <a:p>
            <a:r>
              <a:rPr lang="en-IN" sz="2400" b="1" dirty="0">
                <a:latin typeface="Times" pitchFamily="2" charset="0"/>
              </a:rPr>
              <a:t>HSET:</a:t>
            </a:r>
            <a:r>
              <a:rPr lang="en-IN" sz="2400" dirty="0">
                <a:latin typeface="Times" pitchFamily="2" charset="0"/>
              </a:rPr>
              <a:t> Sets the string value of a Hash Field.</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HSET</a:t>
            </a:r>
            <a:r>
              <a:rPr lang="en-IN" sz="2400" dirty="0">
                <a:latin typeface="Times" pitchFamily="2" charset="0"/>
              </a:rPr>
              <a:t> key Field Value</a:t>
            </a:r>
          </a:p>
          <a:p>
            <a:pPr>
              <a:buNone/>
            </a:pPr>
            <a:r>
              <a:rPr lang="en-IN" sz="2400" dirty="0">
                <a:latin typeface="Times" pitchFamily="2" charset="0"/>
              </a:rPr>
              <a:t>    E.g. In previous example we would like to update </a:t>
            </a:r>
            <a:r>
              <a:rPr lang="en-IN" sz="2400" dirty="0" err="1">
                <a:latin typeface="Times" pitchFamily="2" charset="0"/>
              </a:rPr>
              <a:t>ResidentialStudents</a:t>
            </a:r>
            <a:r>
              <a:rPr lang="en-IN" sz="2400" dirty="0">
                <a:latin typeface="Times" pitchFamily="2" charset="0"/>
              </a:rPr>
              <a:t> field value from 20 to 15 we can use this command as following:</a:t>
            </a:r>
          </a:p>
        </p:txBody>
      </p:sp>
      <p:pic>
        <p:nvPicPr>
          <p:cNvPr id="39939" name="Picture 3"/>
          <p:cNvPicPr>
            <a:picLocks noChangeAspect="1" noChangeArrowheads="1"/>
          </p:cNvPicPr>
          <p:nvPr/>
        </p:nvPicPr>
        <p:blipFill>
          <a:blip r:embed="rId2" cstate="print"/>
          <a:srcRect/>
          <a:stretch>
            <a:fillRect/>
          </a:stretch>
        </p:blipFill>
        <p:spPr bwMode="auto">
          <a:xfrm>
            <a:off x="827584" y="3933056"/>
            <a:ext cx="7560840" cy="237626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1052736"/>
            <a:ext cx="8229600" cy="4525963"/>
          </a:xfrm>
        </p:spPr>
        <p:txBody>
          <a:bodyPr>
            <a:normAutofit/>
          </a:bodyPr>
          <a:lstStyle/>
          <a:p>
            <a:r>
              <a:rPr lang="en-IN" sz="2400" b="1" dirty="0">
                <a:latin typeface="Times" pitchFamily="2" charset="0"/>
              </a:rPr>
              <a:t>HMGET:</a:t>
            </a:r>
            <a:r>
              <a:rPr lang="en-IN" sz="2400" dirty="0">
                <a:latin typeface="Times" pitchFamily="2" charset="0"/>
              </a:rPr>
              <a:t> Gets value of all given hash fields.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HMGET </a:t>
            </a:r>
            <a:r>
              <a:rPr lang="en-IN" sz="2400" dirty="0">
                <a:latin typeface="Times" pitchFamily="2" charset="0"/>
              </a:rPr>
              <a:t>key Field1 Field2 ……</a:t>
            </a:r>
          </a:p>
          <a:p>
            <a:r>
              <a:rPr lang="en-IN" sz="2400" b="1" dirty="0">
                <a:latin typeface="Times" pitchFamily="2" charset="0"/>
              </a:rPr>
              <a:t>HGET: </a:t>
            </a:r>
            <a:r>
              <a:rPr lang="en-IN" sz="2400" dirty="0">
                <a:latin typeface="Times" pitchFamily="2" charset="0"/>
              </a:rPr>
              <a:t>Gets values of given hash field.</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HGET</a:t>
            </a:r>
            <a:r>
              <a:rPr lang="en-IN" sz="2400" dirty="0">
                <a:latin typeface="Times" pitchFamily="2" charset="0"/>
              </a:rPr>
              <a:t> key Field</a:t>
            </a:r>
          </a:p>
          <a:p>
            <a:r>
              <a:rPr lang="en-IN" sz="2400" b="1" dirty="0">
                <a:latin typeface="Times" pitchFamily="2" charset="0"/>
              </a:rPr>
              <a:t>HGETALL: </a:t>
            </a:r>
            <a:r>
              <a:rPr lang="en-IN" sz="2400" dirty="0">
                <a:latin typeface="Times" pitchFamily="2" charset="0"/>
              </a:rPr>
              <a:t>Gets all the fields and values in a hash at specified key.</a:t>
            </a:r>
          </a:p>
          <a:p>
            <a:r>
              <a:rPr lang="en-IN" sz="2400" dirty="0">
                <a:latin typeface="Times" pitchFamily="2" charset="0"/>
              </a:rPr>
              <a:t>E.g.</a:t>
            </a:r>
          </a:p>
          <a:p>
            <a:pPr>
              <a:buNone/>
            </a:pPr>
            <a:endParaRPr lang="en-IN" sz="2400" b="1" dirty="0">
              <a:latin typeface="Times" pitchFamily="2" charset="0"/>
            </a:endParaRPr>
          </a:p>
        </p:txBody>
      </p:sp>
      <p:pic>
        <p:nvPicPr>
          <p:cNvPr id="40963" name="Picture 3"/>
          <p:cNvPicPr>
            <a:picLocks noChangeAspect="1" noChangeArrowheads="1"/>
          </p:cNvPicPr>
          <p:nvPr/>
        </p:nvPicPr>
        <p:blipFill>
          <a:blip r:embed="rId2" cstate="print"/>
          <a:srcRect/>
          <a:stretch>
            <a:fillRect/>
          </a:stretch>
        </p:blipFill>
        <p:spPr bwMode="auto">
          <a:xfrm>
            <a:off x="1403648" y="4077072"/>
            <a:ext cx="6912768" cy="252028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395536" y="980728"/>
            <a:ext cx="8229600" cy="4525963"/>
          </a:xfrm>
        </p:spPr>
        <p:txBody>
          <a:bodyPr>
            <a:normAutofit/>
          </a:bodyPr>
          <a:lstStyle/>
          <a:p>
            <a:r>
              <a:rPr lang="en-IN" sz="2400" b="1" dirty="0">
                <a:latin typeface="Times" pitchFamily="2" charset="0"/>
              </a:rPr>
              <a:t>HDEL:</a:t>
            </a:r>
            <a:r>
              <a:rPr lang="en-IN" sz="2400" dirty="0">
                <a:latin typeface="Times" pitchFamily="2" charset="0"/>
              </a:rPr>
              <a:t> Delete one or more hash fields.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HDEL </a:t>
            </a:r>
            <a:r>
              <a:rPr lang="en-IN" sz="2400" dirty="0">
                <a:latin typeface="Times" pitchFamily="2" charset="0"/>
              </a:rPr>
              <a:t>key Field1 Field2</a:t>
            </a:r>
          </a:p>
          <a:p>
            <a:r>
              <a:rPr lang="en-IN" sz="2400" b="1" dirty="0">
                <a:latin typeface="Times" pitchFamily="2" charset="0"/>
              </a:rPr>
              <a:t>HEXISTS:</a:t>
            </a:r>
            <a:r>
              <a:rPr lang="en-IN" sz="2400" dirty="0">
                <a:latin typeface="Times" pitchFamily="2" charset="0"/>
              </a:rPr>
              <a:t> Checks whether a hash field exists or not. Returns 1 if field exists else 0.</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HEXISTS</a:t>
            </a:r>
            <a:r>
              <a:rPr lang="en-IN" sz="2400" dirty="0">
                <a:latin typeface="Times" pitchFamily="2" charset="0"/>
              </a:rPr>
              <a:t> key Field</a:t>
            </a:r>
          </a:p>
          <a:p>
            <a:r>
              <a:rPr lang="en-IN" sz="2400" b="1" dirty="0">
                <a:latin typeface="Times" pitchFamily="2" charset="0"/>
              </a:rPr>
              <a:t>HLEN:</a:t>
            </a:r>
            <a:r>
              <a:rPr lang="en-IN" sz="2400" dirty="0">
                <a:latin typeface="Times" pitchFamily="2" charset="0"/>
              </a:rPr>
              <a:t> Gets the number of fields in a Hash.</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HLEN </a:t>
            </a:r>
            <a:r>
              <a:rPr lang="en-IN" sz="2400" dirty="0">
                <a:latin typeface="Times" pitchFamily="2" charset="0"/>
              </a:rPr>
              <a:t>key</a:t>
            </a:r>
          </a:p>
          <a:p>
            <a:pPr>
              <a:buNone/>
            </a:pPr>
            <a:r>
              <a:rPr lang="en-IN" sz="2400" dirty="0">
                <a:latin typeface="Times" pitchFamily="2" charset="0"/>
              </a:rPr>
              <a:t>     E.g.</a:t>
            </a:r>
          </a:p>
          <a:p>
            <a:pPr>
              <a:buNone/>
            </a:pPr>
            <a:endParaRPr lang="en-IN" sz="2400" b="1" dirty="0">
              <a:latin typeface="Times" pitchFamily="2" charset="0"/>
            </a:endParaRPr>
          </a:p>
        </p:txBody>
      </p:sp>
      <p:pic>
        <p:nvPicPr>
          <p:cNvPr id="41988" name="Picture 4"/>
          <p:cNvPicPr>
            <a:picLocks noChangeAspect="1" noChangeArrowheads="1"/>
          </p:cNvPicPr>
          <p:nvPr/>
        </p:nvPicPr>
        <p:blipFill>
          <a:blip r:embed="rId2" cstate="print"/>
          <a:srcRect/>
          <a:stretch>
            <a:fillRect/>
          </a:stretch>
        </p:blipFill>
        <p:spPr bwMode="auto">
          <a:xfrm>
            <a:off x="1475656" y="4437112"/>
            <a:ext cx="7200800" cy="1224136"/>
          </a:xfrm>
          <a:prstGeom prst="rect">
            <a:avLst/>
          </a:prstGeom>
          <a:noFill/>
          <a:ln w="9525">
            <a:noFill/>
            <a:miter lim="800000"/>
            <a:headEnd/>
            <a:tailEnd/>
          </a:ln>
        </p:spPr>
      </p:pic>
      <p:pic>
        <p:nvPicPr>
          <p:cNvPr id="41989" name="Picture 5"/>
          <p:cNvPicPr>
            <a:picLocks noChangeAspect="1" noChangeArrowheads="1"/>
          </p:cNvPicPr>
          <p:nvPr/>
        </p:nvPicPr>
        <p:blipFill>
          <a:blip r:embed="rId3" cstate="print"/>
          <a:srcRect/>
          <a:stretch>
            <a:fillRect/>
          </a:stretch>
        </p:blipFill>
        <p:spPr bwMode="auto">
          <a:xfrm>
            <a:off x="1475656" y="5661248"/>
            <a:ext cx="7200800" cy="1196752"/>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HKEYS:</a:t>
            </a:r>
            <a:r>
              <a:rPr lang="en-IN" sz="2400" dirty="0">
                <a:latin typeface="Times" pitchFamily="2" charset="0"/>
              </a:rPr>
              <a:t> Gets all fields in the Hash.</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HKEYS </a:t>
            </a:r>
            <a:r>
              <a:rPr lang="en-IN" sz="2400" dirty="0">
                <a:latin typeface="Times" pitchFamily="2" charset="0"/>
              </a:rPr>
              <a:t>key</a:t>
            </a:r>
          </a:p>
          <a:p>
            <a:pPr>
              <a:buNone/>
            </a:pPr>
            <a:r>
              <a:rPr lang="en-IN" sz="2400" b="1" dirty="0">
                <a:latin typeface="Times" pitchFamily="2" charset="0"/>
              </a:rPr>
              <a:t>    </a:t>
            </a:r>
            <a:r>
              <a:rPr lang="en-IN" sz="2400" dirty="0">
                <a:latin typeface="Times" pitchFamily="2" charset="0"/>
              </a:rPr>
              <a:t>E.g.</a:t>
            </a: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HVALS:</a:t>
            </a:r>
            <a:r>
              <a:rPr lang="en-IN" sz="2400" dirty="0">
                <a:latin typeface="Times" pitchFamily="2" charset="0"/>
              </a:rPr>
              <a:t> Gets all the values in the Hash fields.</a:t>
            </a:r>
          </a:p>
          <a:p>
            <a:pPr>
              <a:buNone/>
            </a:pPr>
            <a:r>
              <a:rPr lang="en-IN" sz="2400" dirty="0">
                <a:latin typeface="Times" pitchFamily="2" charset="0"/>
              </a:rPr>
              <a:t>    Syntax: </a:t>
            </a:r>
            <a:r>
              <a:rPr lang="en-IN" sz="2400" b="1" dirty="0">
                <a:latin typeface="Times" pitchFamily="2" charset="0"/>
              </a:rPr>
              <a:t>HVALS </a:t>
            </a:r>
            <a:r>
              <a:rPr lang="en-IN" sz="2400" dirty="0">
                <a:latin typeface="Times" pitchFamily="2" charset="0"/>
              </a:rPr>
              <a:t>key</a:t>
            </a:r>
          </a:p>
          <a:p>
            <a:pPr>
              <a:buNone/>
            </a:pPr>
            <a:r>
              <a:rPr lang="en-IN" sz="2400" dirty="0">
                <a:latin typeface="Times" pitchFamily="2" charset="0"/>
              </a:rPr>
              <a:t>    E.g.</a:t>
            </a:r>
          </a:p>
        </p:txBody>
      </p:sp>
      <p:pic>
        <p:nvPicPr>
          <p:cNvPr id="44034" name="Picture 2"/>
          <p:cNvPicPr>
            <a:picLocks noChangeAspect="1" noChangeArrowheads="1"/>
          </p:cNvPicPr>
          <p:nvPr/>
        </p:nvPicPr>
        <p:blipFill>
          <a:blip r:embed="rId2" cstate="print"/>
          <a:srcRect/>
          <a:stretch>
            <a:fillRect/>
          </a:stretch>
        </p:blipFill>
        <p:spPr bwMode="auto">
          <a:xfrm>
            <a:off x="1539625" y="2564904"/>
            <a:ext cx="6264695" cy="936104"/>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1547664" y="4725144"/>
            <a:ext cx="6336704" cy="1287388"/>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980728"/>
            <a:ext cx="8229600" cy="5472608"/>
          </a:xfrm>
        </p:spPr>
        <p:txBody>
          <a:bodyPr>
            <a:normAutofit/>
          </a:bodyPr>
          <a:lstStyle/>
          <a:p>
            <a:r>
              <a:rPr lang="en-IN" sz="2400" b="1" dirty="0">
                <a:latin typeface="Times" pitchFamily="2" charset="0"/>
              </a:rPr>
              <a:t>HINCRBY: </a:t>
            </a:r>
            <a:r>
              <a:rPr lang="en-IN" sz="2400" dirty="0">
                <a:latin typeface="Times" pitchFamily="2" charset="0"/>
              </a:rPr>
              <a:t>It is used to increment Integer value of a Hash field by a given value.</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HINCRBY </a:t>
            </a:r>
            <a:r>
              <a:rPr lang="en-IN" sz="2400" dirty="0">
                <a:latin typeface="Times" pitchFamily="2" charset="0"/>
              </a:rPr>
              <a:t>key field increment</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a:p>
            <a:pPr>
              <a:buNone/>
            </a:pPr>
            <a:endParaRPr lang="en-IN" sz="2400" b="1" dirty="0">
              <a:latin typeface="Times" pitchFamily="2" charset="0"/>
            </a:endParaRPr>
          </a:p>
          <a:p>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HINCRBYFLOAT: </a:t>
            </a:r>
            <a:r>
              <a:rPr lang="en-IN" sz="2400" dirty="0">
                <a:latin typeface="Times" pitchFamily="2" charset="0"/>
              </a:rPr>
              <a:t>It is used to increment Float value of a Hash field by a given value.</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HINCRBYFLOAT </a:t>
            </a:r>
            <a:r>
              <a:rPr lang="en-IN" sz="2400" dirty="0">
                <a:latin typeface="Times" pitchFamily="2" charset="0"/>
              </a:rPr>
              <a:t>key field increment</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a:p>
            <a:pPr>
              <a:buNone/>
            </a:pPr>
            <a:endParaRPr lang="en-IN" sz="2400" b="1" dirty="0">
              <a:latin typeface="Times" pitchFamily="2" charset="0"/>
            </a:endParaRPr>
          </a:p>
        </p:txBody>
      </p:sp>
      <p:pic>
        <p:nvPicPr>
          <p:cNvPr id="45058" name="Picture 2"/>
          <p:cNvPicPr>
            <a:picLocks noChangeAspect="1" noChangeArrowheads="1"/>
          </p:cNvPicPr>
          <p:nvPr/>
        </p:nvPicPr>
        <p:blipFill>
          <a:blip r:embed="rId2" cstate="print"/>
          <a:srcRect/>
          <a:stretch>
            <a:fillRect/>
          </a:stretch>
        </p:blipFill>
        <p:spPr bwMode="auto">
          <a:xfrm>
            <a:off x="1377988" y="2348880"/>
            <a:ext cx="6408712" cy="1368152"/>
          </a:xfrm>
          <a:prstGeom prst="rect">
            <a:avLst/>
          </a:prstGeom>
          <a:noFill/>
          <a:ln w="9525">
            <a:noFill/>
            <a:miter lim="800000"/>
            <a:headEnd/>
            <a:tailEnd/>
          </a:ln>
        </p:spPr>
      </p:pic>
      <p:pic>
        <p:nvPicPr>
          <p:cNvPr id="45059" name="Picture 3"/>
          <p:cNvPicPr>
            <a:picLocks noChangeAspect="1" noChangeArrowheads="1"/>
          </p:cNvPicPr>
          <p:nvPr/>
        </p:nvPicPr>
        <p:blipFill>
          <a:blip r:embed="rId3" cstate="print"/>
          <a:srcRect/>
          <a:stretch>
            <a:fillRect/>
          </a:stretch>
        </p:blipFill>
        <p:spPr bwMode="auto">
          <a:xfrm>
            <a:off x="1475656" y="5229200"/>
            <a:ext cx="6840760" cy="1564382"/>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err="1">
                <a:latin typeface="Times" pitchFamily="2" charset="0"/>
              </a:rPr>
              <a:t>Redis</a:t>
            </a:r>
            <a:r>
              <a:rPr lang="en-IN" b="1" dirty="0">
                <a:latin typeface="Times" pitchFamily="2" charset="0"/>
              </a:rPr>
              <a:t> Lists</a:t>
            </a:r>
          </a:p>
        </p:txBody>
      </p:sp>
      <p:sp>
        <p:nvSpPr>
          <p:cNvPr id="3" name="Content Placeholder 2"/>
          <p:cNvSpPr>
            <a:spLocks noGrp="1"/>
          </p:cNvSpPr>
          <p:nvPr>
            <p:ph idx="1"/>
          </p:nvPr>
        </p:nvSpPr>
        <p:spPr>
          <a:xfrm>
            <a:off x="611560" y="1052736"/>
            <a:ext cx="8229600" cy="5400600"/>
          </a:xfrm>
        </p:spPr>
        <p:txBody>
          <a:bodyPr>
            <a:normAutofit fontScale="85000" lnSpcReduction="10000"/>
          </a:bodyPr>
          <a:lstStyle/>
          <a:p>
            <a:r>
              <a:rPr lang="en-IN" sz="2800" dirty="0" err="1">
                <a:latin typeface="Times" pitchFamily="2" charset="0"/>
              </a:rPr>
              <a:t>Redis</a:t>
            </a:r>
            <a:r>
              <a:rPr lang="en-IN" sz="2800" dirty="0">
                <a:latin typeface="Times" pitchFamily="2" charset="0"/>
              </a:rPr>
              <a:t> Lists are simple lists of strings, sorted by insertion order. </a:t>
            </a:r>
          </a:p>
          <a:p>
            <a:pPr>
              <a:buNone/>
            </a:pPr>
            <a:endParaRPr lang="en-IN" sz="2800" dirty="0">
              <a:latin typeface="Times" pitchFamily="2" charset="0"/>
            </a:endParaRPr>
          </a:p>
          <a:p>
            <a:r>
              <a:rPr lang="en-IN" sz="2800" dirty="0">
                <a:latin typeface="Times" pitchFamily="2" charset="0"/>
              </a:rPr>
              <a:t>It is possible to add elements to a </a:t>
            </a:r>
            <a:r>
              <a:rPr lang="en-IN" sz="2800" dirty="0" err="1">
                <a:latin typeface="Times" pitchFamily="2" charset="0"/>
              </a:rPr>
              <a:t>Redis</a:t>
            </a:r>
            <a:r>
              <a:rPr lang="en-IN" sz="2800" dirty="0">
                <a:latin typeface="Times" pitchFamily="2" charset="0"/>
              </a:rPr>
              <a:t> List pushing new elements on the head (on the left) or on the tail (on the right) of the list.</a:t>
            </a:r>
          </a:p>
          <a:p>
            <a:pPr>
              <a:buNone/>
            </a:pPr>
            <a:endParaRPr lang="en-IN" sz="2800" dirty="0">
              <a:latin typeface="Times" pitchFamily="2" charset="0"/>
            </a:endParaRPr>
          </a:p>
          <a:p>
            <a:r>
              <a:rPr lang="en-IN" sz="2800" dirty="0">
                <a:latin typeface="Times" pitchFamily="2" charset="0"/>
              </a:rPr>
              <a:t>The </a:t>
            </a:r>
            <a:r>
              <a:rPr lang="en-IN" sz="2800" b="1" dirty="0">
                <a:latin typeface="Times" pitchFamily="2" charset="0"/>
              </a:rPr>
              <a:t>LPUSH</a:t>
            </a:r>
            <a:r>
              <a:rPr lang="en-IN" sz="2800" dirty="0">
                <a:latin typeface="Times" pitchFamily="2" charset="0"/>
              </a:rPr>
              <a:t> command inserts a new element on the head, while </a:t>
            </a:r>
            <a:r>
              <a:rPr lang="en-IN" sz="2800" b="1" dirty="0">
                <a:latin typeface="Times" pitchFamily="2" charset="0"/>
              </a:rPr>
              <a:t>RPUSH</a:t>
            </a:r>
            <a:r>
              <a:rPr lang="en-IN" sz="2800" dirty="0">
                <a:latin typeface="Times" pitchFamily="2" charset="0"/>
              </a:rPr>
              <a:t> inserts a new element on the tail. </a:t>
            </a:r>
          </a:p>
          <a:p>
            <a:pPr>
              <a:buNone/>
            </a:pPr>
            <a:endParaRPr lang="en-IN" sz="2800" dirty="0">
              <a:latin typeface="Times" pitchFamily="2" charset="0"/>
            </a:endParaRPr>
          </a:p>
          <a:p>
            <a:r>
              <a:rPr lang="en-IN" sz="2800" dirty="0">
                <a:latin typeface="Times" pitchFamily="2" charset="0"/>
              </a:rPr>
              <a:t>A new list is created when one of this operations is performed against an empty key. </a:t>
            </a:r>
          </a:p>
          <a:p>
            <a:pPr>
              <a:buNone/>
            </a:pPr>
            <a:endParaRPr lang="en-IN" sz="2800" dirty="0">
              <a:latin typeface="Times" pitchFamily="2" charset="0"/>
            </a:endParaRPr>
          </a:p>
          <a:p>
            <a:r>
              <a:rPr lang="en-IN" sz="2800" dirty="0">
                <a:latin typeface="Times" pitchFamily="2" charset="0"/>
              </a:rPr>
              <a:t>Similarly the key is removed from the key space if a list operation will empty the list. </a:t>
            </a:r>
          </a:p>
          <a:p>
            <a:endParaRPr lang="en-IN" sz="2800" b="1" dirty="0">
              <a:latin typeface="Times" pitchFamily="2" charset="0"/>
            </a:endParaRPr>
          </a:p>
        </p:txBody>
      </p:sp>
      <p:sp>
        <p:nvSpPr>
          <p:cNvPr id="4" name="TextBox 3"/>
          <p:cNvSpPr txBox="1"/>
          <p:nvPr/>
        </p:nvSpPr>
        <p:spPr>
          <a:xfrm>
            <a:off x="4950993" y="6488668"/>
            <a:ext cx="4193007" cy="369332"/>
          </a:xfrm>
          <a:prstGeom prst="rect">
            <a:avLst/>
          </a:prstGeom>
          <a:noFill/>
        </p:spPr>
        <p:txBody>
          <a:bodyPr wrap="none" rtlCol="0">
            <a:spAutoFit/>
          </a:bodyPr>
          <a:lstStyle/>
          <a:p>
            <a:r>
              <a:rPr lang="en-IN" b="1" dirty="0"/>
              <a:t>Source: </a:t>
            </a:r>
            <a:r>
              <a:rPr lang="en-IN" dirty="0"/>
              <a:t>https://redis.io/topics/data-types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List Example</a:t>
            </a:r>
          </a:p>
        </p:txBody>
      </p:sp>
      <p:sp>
        <p:nvSpPr>
          <p:cNvPr id="3" name="Content Placeholder 2"/>
          <p:cNvSpPr>
            <a:spLocks noGrp="1"/>
          </p:cNvSpPr>
          <p:nvPr>
            <p:ph idx="1"/>
          </p:nvPr>
        </p:nvSpPr>
        <p:spPr>
          <a:xfrm>
            <a:off x="457200" y="1600200"/>
            <a:ext cx="8229600" cy="5069160"/>
          </a:xfrm>
        </p:spPr>
        <p:txBody>
          <a:bodyPr>
            <a:normAutofit/>
          </a:bodyPr>
          <a:lstStyle/>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pPr>
              <a:buNone/>
            </a:pPr>
            <a:endParaRPr lang="en-IN" sz="2400" dirty="0">
              <a:latin typeface="Times" pitchFamily="2" charset="0"/>
            </a:endParaRPr>
          </a:p>
          <a:p>
            <a:r>
              <a:rPr lang="en-IN" sz="2400" dirty="0">
                <a:latin typeface="Times" pitchFamily="2" charset="0"/>
              </a:rPr>
              <a:t>In this example we create a list Weekday and insert elements into the list from left side or head of the list using </a:t>
            </a:r>
            <a:r>
              <a:rPr lang="en-IN" sz="2400" b="1" dirty="0">
                <a:latin typeface="Times" pitchFamily="2" charset="0"/>
              </a:rPr>
              <a:t>LPUSH </a:t>
            </a:r>
            <a:r>
              <a:rPr lang="en-IN" sz="2400" dirty="0">
                <a:latin typeface="Times" pitchFamily="2" charset="0"/>
              </a:rPr>
              <a:t>and display the list using </a:t>
            </a:r>
            <a:r>
              <a:rPr lang="en-IN" sz="2400" b="1" dirty="0">
                <a:latin typeface="Times" pitchFamily="2" charset="0"/>
              </a:rPr>
              <a:t>LRANGE </a:t>
            </a:r>
            <a:r>
              <a:rPr lang="en-IN" sz="2400" dirty="0">
                <a:latin typeface="Times" pitchFamily="2" charset="0"/>
              </a:rPr>
              <a:t>command.</a:t>
            </a:r>
          </a:p>
          <a:p>
            <a:r>
              <a:rPr lang="en-IN" sz="2400" dirty="0">
                <a:latin typeface="Times" pitchFamily="2" charset="0"/>
              </a:rPr>
              <a:t>An application can be modelling the timeline of a social network where </a:t>
            </a:r>
            <a:r>
              <a:rPr lang="en-IN" sz="2400" b="1" dirty="0">
                <a:latin typeface="Times" pitchFamily="2" charset="0"/>
              </a:rPr>
              <a:t>LPUSH</a:t>
            </a:r>
            <a:r>
              <a:rPr lang="en-IN" sz="2400" dirty="0">
                <a:latin typeface="Times" pitchFamily="2" charset="0"/>
              </a:rPr>
              <a:t> can be used to add events to timeline and </a:t>
            </a:r>
            <a:r>
              <a:rPr lang="en-IN" sz="2400" b="1" dirty="0">
                <a:latin typeface="Times" pitchFamily="2" charset="0"/>
              </a:rPr>
              <a:t>LRANGE</a:t>
            </a:r>
            <a:r>
              <a:rPr lang="en-IN" sz="2400" dirty="0">
                <a:latin typeface="Times" pitchFamily="2" charset="0"/>
              </a:rPr>
              <a:t> to retrieve a few recent timeline events.</a:t>
            </a:r>
          </a:p>
        </p:txBody>
      </p:sp>
      <p:pic>
        <p:nvPicPr>
          <p:cNvPr id="46082" name="Picture 2"/>
          <p:cNvPicPr>
            <a:picLocks noChangeAspect="1" noChangeArrowheads="1"/>
          </p:cNvPicPr>
          <p:nvPr/>
        </p:nvPicPr>
        <p:blipFill>
          <a:blip r:embed="rId2" cstate="print"/>
          <a:srcRect/>
          <a:stretch>
            <a:fillRect/>
          </a:stretch>
        </p:blipFill>
        <p:spPr bwMode="auto">
          <a:xfrm>
            <a:off x="405880" y="1196752"/>
            <a:ext cx="8352927" cy="1944216"/>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err="1">
                <a:latin typeface="Times" pitchFamily="2" charset="0"/>
              </a:rPr>
              <a:t>Redis</a:t>
            </a:r>
            <a:r>
              <a:rPr lang="en-IN" b="1" dirty="0">
                <a:latin typeface="Times" pitchFamily="2" charset="0"/>
              </a:rPr>
              <a:t> List Commands</a:t>
            </a:r>
          </a:p>
        </p:txBody>
      </p:sp>
      <p:sp>
        <p:nvSpPr>
          <p:cNvPr id="3" name="Content Placeholder 2"/>
          <p:cNvSpPr>
            <a:spLocks noGrp="1"/>
          </p:cNvSpPr>
          <p:nvPr>
            <p:ph idx="1"/>
          </p:nvPr>
        </p:nvSpPr>
        <p:spPr>
          <a:xfrm>
            <a:off x="467544" y="980728"/>
            <a:ext cx="8229600" cy="5877272"/>
          </a:xfrm>
        </p:spPr>
        <p:txBody>
          <a:bodyPr>
            <a:normAutofit/>
          </a:bodyPr>
          <a:lstStyle/>
          <a:p>
            <a:r>
              <a:rPr lang="en-IN" sz="2400" b="1" dirty="0">
                <a:latin typeface="Times" pitchFamily="2" charset="0"/>
              </a:rPr>
              <a:t>LPUSH</a:t>
            </a:r>
            <a:r>
              <a:rPr lang="en-IN" sz="2400" dirty="0">
                <a:latin typeface="Times" pitchFamily="2" charset="0"/>
              </a:rPr>
              <a:t>:</a:t>
            </a:r>
            <a:r>
              <a:rPr lang="en-IN" sz="2400" b="1" dirty="0">
                <a:latin typeface="Times" pitchFamily="2" charset="0"/>
              </a:rPr>
              <a:t> </a:t>
            </a:r>
            <a:r>
              <a:rPr lang="en-IN" sz="2400" dirty="0">
                <a:latin typeface="Times" pitchFamily="2" charset="0"/>
              </a:rPr>
              <a:t>Prepends one or multiple elements in a list.</a:t>
            </a:r>
          </a:p>
          <a:p>
            <a:pPr>
              <a:buNone/>
            </a:pPr>
            <a:r>
              <a:rPr lang="en-IN" sz="2400" dirty="0">
                <a:latin typeface="Times" pitchFamily="2" charset="0"/>
              </a:rPr>
              <a:t>    Syntax: </a:t>
            </a:r>
            <a:r>
              <a:rPr lang="en-IN" sz="2400" b="1" dirty="0">
                <a:latin typeface="Times" pitchFamily="2" charset="0"/>
              </a:rPr>
              <a:t>LPUSH</a:t>
            </a:r>
            <a:r>
              <a:rPr lang="en-IN" sz="2400" dirty="0">
                <a:latin typeface="Times" pitchFamily="2" charset="0"/>
              </a:rPr>
              <a:t> key value1 [value2] [value3]</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a:p>
            <a:endParaRPr lang="en-IN" sz="2400" b="1" dirty="0">
              <a:latin typeface="Times" pitchFamily="2" charset="0"/>
            </a:endParaRPr>
          </a:p>
          <a:p>
            <a:pPr>
              <a:buNone/>
            </a:pPr>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RPUSH</a:t>
            </a:r>
            <a:r>
              <a:rPr lang="en-IN" sz="2400" dirty="0">
                <a:latin typeface="Times" pitchFamily="2" charset="0"/>
              </a:rPr>
              <a:t>:</a:t>
            </a:r>
            <a:r>
              <a:rPr lang="en-IN" sz="2400" b="1" dirty="0">
                <a:latin typeface="Times" pitchFamily="2" charset="0"/>
              </a:rPr>
              <a:t> </a:t>
            </a:r>
            <a:r>
              <a:rPr lang="en-IN" sz="2400" dirty="0">
                <a:latin typeface="Times" pitchFamily="2" charset="0"/>
              </a:rPr>
              <a:t>Appends one or multiple elements in a list.</a:t>
            </a:r>
          </a:p>
          <a:p>
            <a:pPr>
              <a:buNone/>
            </a:pPr>
            <a:r>
              <a:rPr lang="en-IN" sz="2400" dirty="0">
                <a:latin typeface="Times" pitchFamily="2" charset="0"/>
              </a:rPr>
              <a:t>    Syntax: </a:t>
            </a:r>
            <a:r>
              <a:rPr lang="en-IN" sz="2400" b="1" dirty="0">
                <a:latin typeface="Times" pitchFamily="2" charset="0"/>
              </a:rPr>
              <a:t>RPUSH</a:t>
            </a:r>
            <a:r>
              <a:rPr lang="en-IN" sz="2400" dirty="0">
                <a:latin typeface="Times" pitchFamily="2" charset="0"/>
              </a:rPr>
              <a:t> key value1 [value2] [value3]</a:t>
            </a:r>
          </a:p>
          <a:p>
            <a:pPr>
              <a:buNone/>
            </a:pPr>
            <a:r>
              <a:rPr lang="en-IN" sz="2400" dirty="0">
                <a:latin typeface="Times" pitchFamily="2" charset="0"/>
              </a:rPr>
              <a:t>    E.g.  </a:t>
            </a:r>
          </a:p>
        </p:txBody>
      </p:sp>
      <p:pic>
        <p:nvPicPr>
          <p:cNvPr id="47106" name="Picture 2"/>
          <p:cNvPicPr>
            <a:picLocks noChangeAspect="1" noChangeArrowheads="1"/>
          </p:cNvPicPr>
          <p:nvPr/>
        </p:nvPicPr>
        <p:blipFill>
          <a:blip r:embed="rId2" cstate="print"/>
          <a:srcRect/>
          <a:stretch>
            <a:fillRect/>
          </a:stretch>
        </p:blipFill>
        <p:spPr bwMode="auto">
          <a:xfrm>
            <a:off x="1619672" y="4577160"/>
            <a:ext cx="6552728" cy="2160240"/>
          </a:xfrm>
          <a:prstGeom prst="rect">
            <a:avLst/>
          </a:prstGeom>
          <a:noFill/>
          <a:ln w="9525">
            <a:noFill/>
            <a:miter lim="800000"/>
            <a:headEnd/>
            <a:tailEnd/>
          </a:ln>
        </p:spPr>
      </p:pic>
      <p:pic>
        <p:nvPicPr>
          <p:cNvPr id="47107" name="Picture 3"/>
          <p:cNvPicPr>
            <a:picLocks noChangeAspect="1" noChangeArrowheads="1"/>
          </p:cNvPicPr>
          <p:nvPr/>
        </p:nvPicPr>
        <p:blipFill>
          <a:blip r:embed="rId3" cstate="print"/>
          <a:srcRect/>
          <a:stretch>
            <a:fillRect/>
          </a:stretch>
        </p:blipFill>
        <p:spPr bwMode="auto">
          <a:xfrm>
            <a:off x="1475656" y="1988840"/>
            <a:ext cx="6480720" cy="1623616"/>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539552" y="908720"/>
            <a:ext cx="8229600" cy="4525963"/>
          </a:xfrm>
        </p:spPr>
        <p:txBody>
          <a:bodyPr>
            <a:normAutofit/>
          </a:bodyPr>
          <a:lstStyle/>
          <a:p>
            <a:r>
              <a:rPr lang="en-IN" sz="2400" b="1" dirty="0">
                <a:latin typeface="Times" pitchFamily="2" charset="0"/>
              </a:rPr>
              <a:t>LPOP:</a:t>
            </a:r>
            <a:r>
              <a:rPr lang="en-IN" sz="2400" dirty="0">
                <a:latin typeface="Times" pitchFamily="2" charset="0"/>
              </a:rPr>
              <a:t> Removes and gets the first element of the list.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LPOP</a:t>
            </a:r>
            <a:r>
              <a:rPr lang="en-IN" sz="2400" dirty="0">
                <a:latin typeface="Times" pitchFamily="2" charset="0"/>
              </a:rPr>
              <a:t> key</a:t>
            </a:r>
          </a:p>
          <a:p>
            <a:pPr>
              <a:buNone/>
            </a:pPr>
            <a:endParaRPr lang="en-IN" sz="2400" b="1" dirty="0">
              <a:latin typeface="Times" pitchFamily="2" charset="0"/>
            </a:endParaRPr>
          </a:p>
          <a:p>
            <a:r>
              <a:rPr lang="en-IN" sz="2400" b="1" dirty="0">
                <a:latin typeface="Times" pitchFamily="2" charset="0"/>
              </a:rPr>
              <a:t>RPOP:</a:t>
            </a:r>
            <a:r>
              <a:rPr lang="en-IN" sz="2400" dirty="0">
                <a:latin typeface="Times" pitchFamily="2" charset="0"/>
              </a:rPr>
              <a:t> Removes and gets the last element of the list.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RPOP</a:t>
            </a:r>
            <a:r>
              <a:rPr lang="en-IN" sz="2400" dirty="0">
                <a:latin typeface="Times" pitchFamily="2" charset="0"/>
              </a:rPr>
              <a:t> key</a:t>
            </a:r>
          </a:p>
          <a:p>
            <a:pPr>
              <a:buNone/>
            </a:pPr>
            <a:r>
              <a:rPr lang="en-IN" sz="2400" b="1" dirty="0">
                <a:latin typeface="Times" pitchFamily="2" charset="0"/>
              </a:rPr>
              <a:t>    </a:t>
            </a:r>
            <a:r>
              <a:rPr lang="en-IN" sz="2400" dirty="0">
                <a:latin typeface="Times" pitchFamily="2" charset="0"/>
              </a:rPr>
              <a:t>E.g.</a:t>
            </a:r>
            <a:endParaRPr lang="en-IN" sz="2400" b="1" dirty="0">
              <a:latin typeface="Times" pitchFamily="2" charset="0"/>
            </a:endParaRPr>
          </a:p>
          <a:p>
            <a:pPr>
              <a:buNone/>
            </a:pPr>
            <a:endParaRPr lang="en-IN" sz="2400" b="1" dirty="0">
              <a:latin typeface="Times" pitchFamily="2" charset="0"/>
            </a:endParaRPr>
          </a:p>
        </p:txBody>
      </p:sp>
      <p:pic>
        <p:nvPicPr>
          <p:cNvPr id="48130" name="Picture 2"/>
          <p:cNvPicPr>
            <a:picLocks noChangeAspect="1" noChangeArrowheads="1"/>
          </p:cNvPicPr>
          <p:nvPr/>
        </p:nvPicPr>
        <p:blipFill>
          <a:blip r:embed="rId2" cstate="print"/>
          <a:srcRect/>
          <a:stretch>
            <a:fillRect/>
          </a:stretch>
        </p:blipFill>
        <p:spPr bwMode="auto">
          <a:xfrm>
            <a:off x="1547664" y="3645024"/>
            <a:ext cx="7128792" cy="259228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IN" b="1" dirty="0">
                <a:latin typeface="Times" pitchFamily="2" charset="0"/>
              </a:rPr>
              <a:t>Redis vs other SQL/NoSQL DBs</a:t>
            </a:r>
          </a:p>
        </p:txBody>
      </p:sp>
      <p:sp>
        <p:nvSpPr>
          <p:cNvPr id="3" name="Content Placeholder 2"/>
          <p:cNvSpPr>
            <a:spLocks noGrp="1"/>
          </p:cNvSpPr>
          <p:nvPr>
            <p:ph idx="1"/>
          </p:nvPr>
        </p:nvSpPr>
        <p:spPr>
          <a:xfrm>
            <a:off x="467544" y="1196752"/>
            <a:ext cx="8229600" cy="5400600"/>
          </a:xfrm>
        </p:spPr>
        <p:txBody>
          <a:bodyPr>
            <a:normAutofit/>
          </a:bodyPr>
          <a:lstStyle/>
          <a:p>
            <a:endParaRPr lang="en-IN" sz="2400" dirty="0">
              <a:latin typeface="Times" pitchFamily="2" charset="0"/>
            </a:endParaRPr>
          </a:p>
          <a:p>
            <a:r>
              <a:rPr lang="en-IN" sz="2400" dirty="0">
                <a:latin typeface="Times" pitchFamily="2" charset="0"/>
              </a:rPr>
              <a:t>Benchmarked as the fastest database in the world.</a:t>
            </a:r>
          </a:p>
          <a:p>
            <a:pPr>
              <a:buNone/>
            </a:pPr>
            <a:endParaRPr lang="en-IN" sz="2400" dirty="0">
              <a:latin typeface="Times" pitchFamily="2" charset="0"/>
            </a:endParaRPr>
          </a:p>
          <a:p>
            <a:r>
              <a:rPr lang="en-IN" sz="2400" dirty="0">
                <a:latin typeface="Times" pitchFamily="2" charset="0"/>
              </a:rPr>
              <a:t>Used in case high performance is priority.</a:t>
            </a:r>
          </a:p>
          <a:p>
            <a:pPr>
              <a:buNone/>
            </a:pPr>
            <a:endParaRPr lang="en-IN" sz="2400" dirty="0">
              <a:latin typeface="Times" pitchFamily="2" charset="0"/>
            </a:endParaRPr>
          </a:p>
          <a:p>
            <a:r>
              <a:rPr lang="en-IN" sz="2400" dirty="0">
                <a:latin typeface="Times" pitchFamily="2" charset="0"/>
              </a:rPr>
              <a:t>Is commonly used in conjunction with other SQL  / NoSQL databases in most companies rather than standalone .</a:t>
            </a:r>
          </a:p>
          <a:p>
            <a:pPr>
              <a:buNone/>
            </a:pPr>
            <a:endParaRPr lang="en-IN" sz="2400" dirty="0">
              <a:latin typeface="Times" pitchFamily="2" charset="0"/>
            </a:endParaRPr>
          </a:p>
          <a:p>
            <a:r>
              <a:rPr lang="en-IN" sz="2400" dirty="0">
                <a:latin typeface="Times" pitchFamily="2" charset="0"/>
              </a:rPr>
              <a:t>Can be utilized if the database has a stable or predictable size.</a:t>
            </a:r>
          </a:p>
          <a:p>
            <a:pPr>
              <a:buNone/>
            </a:pPr>
            <a:endParaRPr lang="en-IN" sz="2400" dirty="0">
              <a:latin typeface="Times" pitchFamily="2" charset="0"/>
            </a:endParaRPr>
          </a:p>
          <a:p>
            <a:r>
              <a:rPr lang="en-IN" sz="2400" dirty="0">
                <a:latin typeface="Times" pitchFamily="2" charset="0"/>
              </a:rPr>
              <a:t>Best suited for applications that require real time data.</a:t>
            </a:r>
          </a:p>
          <a:p>
            <a:endParaRPr lang="en-IN" sz="2400" dirty="0">
              <a:latin typeface="Times" pitchFamily="2"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1052736"/>
            <a:ext cx="8229600" cy="4525963"/>
          </a:xfrm>
        </p:spPr>
        <p:txBody>
          <a:bodyPr>
            <a:normAutofit/>
          </a:bodyPr>
          <a:lstStyle/>
          <a:p>
            <a:r>
              <a:rPr lang="en-IN" sz="2400" b="1" dirty="0">
                <a:latin typeface="Times" pitchFamily="2" charset="0"/>
              </a:rPr>
              <a:t>LRANGE : </a:t>
            </a:r>
            <a:r>
              <a:rPr lang="en-IN" sz="2400" dirty="0">
                <a:latin typeface="Times" pitchFamily="2" charset="0"/>
              </a:rPr>
              <a:t>Gets a range of elements from the list.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LRANGE </a:t>
            </a:r>
            <a:r>
              <a:rPr lang="en-IN" sz="2400" dirty="0">
                <a:latin typeface="Times" pitchFamily="2" charset="0"/>
              </a:rPr>
              <a:t>key start end</a:t>
            </a:r>
          </a:p>
          <a:p>
            <a:pPr>
              <a:buNone/>
            </a:pPr>
            <a:r>
              <a:rPr lang="en-IN" sz="2400" dirty="0">
                <a:latin typeface="Times" pitchFamily="2" charset="0"/>
              </a:rPr>
              <a:t>    E.g.</a:t>
            </a:r>
          </a:p>
          <a:p>
            <a:pPr>
              <a:buNone/>
            </a:pPr>
            <a:endParaRPr lang="en-IN" sz="2400" dirty="0">
              <a:latin typeface="Times" pitchFamily="2" charset="0"/>
            </a:endParaRP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LINDEX: </a:t>
            </a:r>
            <a:r>
              <a:rPr lang="en-IN" sz="2400" dirty="0">
                <a:latin typeface="Times" pitchFamily="2" charset="0"/>
              </a:rPr>
              <a:t>Gets element from a list by Index.</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LINDEX </a:t>
            </a:r>
            <a:r>
              <a:rPr lang="en-IN" sz="2400" dirty="0">
                <a:latin typeface="Times" pitchFamily="2" charset="0"/>
              </a:rPr>
              <a:t>key index</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a:p>
            <a:pPr>
              <a:buNone/>
            </a:pPr>
            <a:endParaRPr lang="en-IN" sz="2400" b="1" dirty="0">
              <a:latin typeface="Times" pitchFamily="2" charset="0"/>
            </a:endParaRPr>
          </a:p>
        </p:txBody>
      </p:sp>
      <p:pic>
        <p:nvPicPr>
          <p:cNvPr id="49154" name="Picture 2"/>
          <p:cNvPicPr>
            <a:picLocks noChangeAspect="1" noChangeArrowheads="1"/>
          </p:cNvPicPr>
          <p:nvPr/>
        </p:nvPicPr>
        <p:blipFill>
          <a:blip r:embed="rId2" cstate="print"/>
          <a:srcRect/>
          <a:stretch>
            <a:fillRect/>
          </a:stretch>
        </p:blipFill>
        <p:spPr bwMode="auto">
          <a:xfrm>
            <a:off x="1475656" y="2132856"/>
            <a:ext cx="6408712" cy="1296144"/>
          </a:xfrm>
          <a:prstGeom prst="rect">
            <a:avLst/>
          </a:prstGeom>
          <a:noFill/>
          <a:ln w="9525">
            <a:noFill/>
            <a:miter lim="800000"/>
            <a:headEnd/>
            <a:tailEnd/>
          </a:ln>
        </p:spPr>
      </p:pic>
      <p:pic>
        <p:nvPicPr>
          <p:cNvPr id="49156" name="Picture 4"/>
          <p:cNvPicPr>
            <a:picLocks noChangeAspect="1" noChangeArrowheads="1"/>
          </p:cNvPicPr>
          <p:nvPr/>
        </p:nvPicPr>
        <p:blipFill>
          <a:blip r:embed="rId3" cstate="print"/>
          <a:srcRect/>
          <a:stretch>
            <a:fillRect/>
          </a:stretch>
        </p:blipFill>
        <p:spPr bwMode="auto">
          <a:xfrm>
            <a:off x="1547664" y="4725144"/>
            <a:ext cx="6336704" cy="168210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539552" y="1340768"/>
            <a:ext cx="8229600" cy="4525963"/>
          </a:xfrm>
        </p:spPr>
        <p:txBody>
          <a:bodyPr>
            <a:normAutofit/>
          </a:bodyPr>
          <a:lstStyle/>
          <a:p>
            <a:r>
              <a:rPr lang="en-IN" sz="2400" b="1" dirty="0">
                <a:latin typeface="Times" pitchFamily="2" charset="0"/>
              </a:rPr>
              <a:t>LLEN: </a:t>
            </a:r>
            <a:r>
              <a:rPr lang="en-IN" sz="2400" dirty="0">
                <a:latin typeface="Times" pitchFamily="2" charset="0"/>
              </a:rPr>
              <a:t>Returns the length of the List.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LLEN</a:t>
            </a:r>
            <a:r>
              <a:rPr lang="en-IN" sz="2400" dirty="0">
                <a:latin typeface="Times" pitchFamily="2" charset="0"/>
              </a:rPr>
              <a:t> key</a:t>
            </a:r>
          </a:p>
          <a:p>
            <a:pPr>
              <a:buNone/>
            </a:pPr>
            <a:r>
              <a:rPr lang="en-IN" sz="2400" b="1" dirty="0">
                <a:latin typeface="Times" pitchFamily="2" charset="0"/>
              </a:rPr>
              <a:t>    E.g.</a:t>
            </a:r>
          </a:p>
          <a:p>
            <a:endParaRPr lang="en-IN" sz="2400" b="1" dirty="0">
              <a:latin typeface="Times" pitchFamily="2" charset="0"/>
            </a:endParaRPr>
          </a:p>
          <a:p>
            <a:r>
              <a:rPr lang="en-IN" sz="2400" b="1" dirty="0">
                <a:latin typeface="Times" pitchFamily="2" charset="0"/>
              </a:rPr>
              <a:t>LTRIM: </a:t>
            </a:r>
            <a:r>
              <a:rPr lang="en-IN" sz="2400" dirty="0">
                <a:latin typeface="Times" pitchFamily="2" charset="0"/>
              </a:rPr>
              <a:t>Trims a list to a specified range.</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LTRIM </a:t>
            </a:r>
            <a:r>
              <a:rPr lang="en-IN" sz="2400" dirty="0">
                <a:latin typeface="Times" pitchFamily="2" charset="0"/>
              </a:rPr>
              <a:t>key start end</a:t>
            </a:r>
          </a:p>
          <a:p>
            <a:pPr>
              <a:buNone/>
            </a:pPr>
            <a:r>
              <a:rPr lang="en-IN" sz="2400" b="1" dirty="0">
                <a:latin typeface="Times" pitchFamily="2" charset="0"/>
              </a:rPr>
              <a:t>    </a:t>
            </a:r>
            <a:r>
              <a:rPr lang="en-IN" sz="2400" dirty="0">
                <a:latin typeface="Times" pitchFamily="2" charset="0"/>
              </a:rPr>
              <a:t>E.g.</a:t>
            </a:r>
            <a:endParaRPr lang="en-IN" sz="2400" b="1" dirty="0">
              <a:latin typeface="Times" pitchFamily="2" charset="0"/>
            </a:endParaRPr>
          </a:p>
        </p:txBody>
      </p:sp>
      <p:pic>
        <p:nvPicPr>
          <p:cNvPr id="50178" name="Picture 2"/>
          <p:cNvPicPr>
            <a:picLocks noChangeAspect="1" noChangeArrowheads="1"/>
          </p:cNvPicPr>
          <p:nvPr/>
        </p:nvPicPr>
        <p:blipFill>
          <a:blip r:embed="rId2" cstate="print"/>
          <a:srcRect/>
          <a:stretch>
            <a:fillRect/>
          </a:stretch>
        </p:blipFill>
        <p:spPr bwMode="auto">
          <a:xfrm>
            <a:off x="1547664" y="2348880"/>
            <a:ext cx="5865639" cy="570161"/>
          </a:xfrm>
          <a:prstGeom prst="rect">
            <a:avLst/>
          </a:prstGeom>
          <a:noFill/>
          <a:ln w="9525">
            <a:noFill/>
            <a:miter lim="800000"/>
            <a:headEnd/>
            <a:tailEnd/>
          </a:ln>
        </p:spPr>
      </p:pic>
      <p:pic>
        <p:nvPicPr>
          <p:cNvPr id="50179" name="Picture 3"/>
          <p:cNvPicPr>
            <a:picLocks noChangeAspect="1" noChangeArrowheads="1"/>
          </p:cNvPicPr>
          <p:nvPr/>
        </p:nvPicPr>
        <p:blipFill>
          <a:blip r:embed="rId3" cstate="print"/>
          <a:srcRect/>
          <a:stretch>
            <a:fillRect/>
          </a:stretch>
        </p:blipFill>
        <p:spPr bwMode="auto">
          <a:xfrm>
            <a:off x="1547664" y="4653136"/>
            <a:ext cx="5832648" cy="1152128"/>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395536" y="1196752"/>
            <a:ext cx="8229600" cy="4525963"/>
          </a:xfrm>
        </p:spPr>
        <p:txBody>
          <a:bodyPr>
            <a:noAutofit/>
          </a:bodyPr>
          <a:lstStyle/>
          <a:p>
            <a:r>
              <a:rPr lang="en-IN" sz="2400" b="1" dirty="0">
                <a:latin typeface="Times" pitchFamily="2" charset="0"/>
              </a:rPr>
              <a:t>LINSERT:</a:t>
            </a:r>
            <a:r>
              <a:rPr lang="en-IN" sz="2400" dirty="0">
                <a:latin typeface="Times" pitchFamily="2" charset="0"/>
              </a:rPr>
              <a:t> Inserts an element before or after another given element.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LINSERT </a:t>
            </a:r>
            <a:r>
              <a:rPr lang="en-IN" sz="2400" dirty="0">
                <a:latin typeface="Times" pitchFamily="2" charset="0"/>
              </a:rPr>
              <a:t>key </a:t>
            </a:r>
            <a:r>
              <a:rPr lang="en-IN" sz="2400" b="1" dirty="0">
                <a:latin typeface="Times" pitchFamily="2" charset="0"/>
              </a:rPr>
              <a:t>Before | After </a:t>
            </a:r>
            <a:r>
              <a:rPr lang="en-IN" sz="2400" dirty="0">
                <a:latin typeface="Times" pitchFamily="2" charset="0"/>
              </a:rPr>
              <a:t>pivot value</a:t>
            </a:r>
          </a:p>
          <a:p>
            <a:pPr>
              <a:buNone/>
            </a:pPr>
            <a:r>
              <a:rPr lang="en-IN" sz="2400" dirty="0">
                <a:latin typeface="Times" pitchFamily="2" charset="0"/>
              </a:rPr>
              <a:t>    E.g. </a:t>
            </a:r>
          </a:p>
          <a:p>
            <a:pPr>
              <a:buNone/>
            </a:pPr>
            <a:endParaRPr lang="en-IN" sz="2400" dirty="0">
              <a:latin typeface="Times" pitchFamily="2" charset="0"/>
            </a:endParaRPr>
          </a:p>
          <a:p>
            <a:pPr>
              <a:buNone/>
            </a:pPr>
            <a:endParaRPr lang="en-IN" sz="2400" dirty="0">
              <a:latin typeface="Times" pitchFamily="2" charset="0"/>
            </a:endParaRPr>
          </a:p>
          <a:p>
            <a:pPr marL="0" indent="0">
              <a:buNone/>
            </a:pPr>
            <a:endParaRPr lang="en-IN" sz="2400" b="1" dirty="0">
              <a:latin typeface="Times" pitchFamily="2" charset="0"/>
            </a:endParaRPr>
          </a:p>
          <a:p>
            <a:r>
              <a:rPr lang="en-IN" sz="2400" b="1" dirty="0">
                <a:latin typeface="Times" pitchFamily="2" charset="0"/>
              </a:rPr>
              <a:t>LSET: </a:t>
            </a:r>
            <a:r>
              <a:rPr lang="en-IN" sz="2400" dirty="0">
                <a:latin typeface="Times" pitchFamily="2" charset="0"/>
              </a:rPr>
              <a:t>Set value of element in list by its index.</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LSET </a:t>
            </a:r>
            <a:r>
              <a:rPr lang="en-IN" sz="2400" dirty="0">
                <a:latin typeface="Times" pitchFamily="2" charset="0"/>
              </a:rPr>
              <a:t>key index value</a:t>
            </a:r>
            <a:endParaRPr lang="en-IN" sz="2400" b="1" dirty="0">
              <a:latin typeface="Times" pitchFamily="2" charset="0"/>
            </a:endParaRPr>
          </a:p>
          <a:p>
            <a:pPr>
              <a:buNone/>
            </a:pPr>
            <a:r>
              <a:rPr lang="en-IN" sz="2400" dirty="0">
                <a:latin typeface="Times" pitchFamily="2" charset="0"/>
              </a:rPr>
              <a:t>    E.g. </a:t>
            </a:r>
          </a:p>
          <a:p>
            <a:endParaRPr lang="en-IN" sz="2400" dirty="0">
              <a:latin typeface="Times" pitchFamily="2" charset="0"/>
            </a:endParaRPr>
          </a:p>
        </p:txBody>
      </p:sp>
      <p:pic>
        <p:nvPicPr>
          <p:cNvPr id="51202" name="Picture 2"/>
          <p:cNvPicPr>
            <a:picLocks noChangeAspect="1" noChangeArrowheads="1"/>
          </p:cNvPicPr>
          <p:nvPr/>
        </p:nvPicPr>
        <p:blipFill>
          <a:blip r:embed="rId2" cstate="print"/>
          <a:srcRect/>
          <a:stretch>
            <a:fillRect/>
          </a:stretch>
        </p:blipFill>
        <p:spPr bwMode="auto">
          <a:xfrm>
            <a:off x="1331640" y="2466020"/>
            <a:ext cx="6840760" cy="1728192"/>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srcRect/>
          <a:stretch>
            <a:fillRect/>
          </a:stretch>
        </p:blipFill>
        <p:spPr bwMode="auto">
          <a:xfrm>
            <a:off x="1331640" y="5157192"/>
            <a:ext cx="6840760" cy="1547614"/>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908720"/>
            <a:ext cx="8229600" cy="4525963"/>
          </a:xfrm>
        </p:spPr>
        <p:txBody>
          <a:bodyPr>
            <a:normAutofit/>
          </a:bodyPr>
          <a:lstStyle/>
          <a:p>
            <a:r>
              <a:rPr lang="en-IN" sz="2200" b="1" dirty="0">
                <a:latin typeface="Times" pitchFamily="2" charset="0"/>
              </a:rPr>
              <a:t>LREM: </a:t>
            </a:r>
            <a:r>
              <a:rPr lang="en-IN" sz="2200" dirty="0">
                <a:latin typeface="Times" pitchFamily="2" charset="0"/>
              </a:rPr>
              <a:t>Removes the first occurrence of an element value given  from a list stored at a key. The operation is influenced by count:</a:t>
            </a:r>
          </a:p>
          <a:p>
            <a:r>
              <a:rPr lang="en-IN" sz="2200" dirty="0">
                <a:latin typeface="Times" pitchFamily="2" charset="0"/>
              </a:rPr>
              <a:t>Syntax: </a:t>
            </a:r>
            <a:r>
              <a:rPr lang="en-IN" sz="2200" b="1" dirty="0">
                <a:latin typeface="Times" pitchFamily="2" charset="0"/>
              </a:rPr>
              <a:t>LREM </a:t>
            </a:r>
            <a:r>
              <a:rPr lang="en-IN" sz="2200" dirty="0">
                <a:latin typeface="Times" pitchFamily="2" charset="0"/>
              </a:rPr>
              <a:t>key count value</a:t>
            </a:r>
          </a:p>
          <a:p>
            <a:r>
              <a:rPr lang="en-IN" sz="2200" dirty="0">
                <a:latin typeface="Times" pitchFamily="2" charset="0"/>
              </a:rPr>
              <a:t> If </a:t>
            </a:r>
            <a:r>
              <a:rPr lang="en-IN" sz="2200" b="1" dirty="0">
                <a:latin typeface="Times" pitchFamily="2" charset="0"/>
              </a:rPr>
              <a:t>count &gt;0</a:t>
            </a:r>
            <a:r>
              <a:rPr lang="en-IN" sz="2200" dirty="0">
                <a:latin typeface="Times" pitchFamily="2" charset="0"/>
              </a:rPr>
              <a:t> removes first count occurrence of element equal to value moving from head to tail.</a:t>
            </a:r>
          </a:p>
          <a:p>
            <a:r>
              <a:rPr lang="en-IN" sz="2200" dirty="0">
                <a:latin typeface="Times" pitchFamily="2" charset="0"/>
              </a:rPr>
              <a:t> If </a:t>
            </a:r>
            <a:r>
              <a:rPr lang="en-IN" sz="2200" b="1" dirty="0">
                <a:latin typeface="Times" pitchFamily="2" charset="0"/>
              </a:rPr>
              <a:t>count &lt;0</a:t>
            </a:r>
            <a:r>
              <a:rPr lang="en-IN" sz="2200" dirty="0">
                <a:latin typeface="Times" pitchFamily="2" charset="0"/>
              </a:rPr>
              <a:t> removes first count occurrence of element equal to value moving from tail to head.</a:t>
            </a:r>
          </a:p>
          <a:p>
            <a:r>
              <a:rPr lang="en-IN" sz="2200" dirty="0">
                <a:latin typeface="Times" pitchFamily="2" charset="0"/>
              </a:rPr>
              <a:t> If </a:t>
            </a:r>
            <a:r>
              <a:rPr lang="en-IN" sz="2200" b="1" dirty="0">
                <a:latin typeface="Times" pitchFamily="2" charset="0"/>
              </a:rPr>
              <a:t>count = 0  </a:t>
            </a:r>
            <a:r>
              <a:rPr lang="en-IN" sz="2200" dirty="0">
                <a:latin typeface="Times" pitchFamily="2" charset="0"/>
              </a:rPr>
              <a:t>removes  all occurrences of elements equal to value.</a:t>
            </a:r>
          </a:p>
          <a:p>
            <a:pPr>
              <a:buNone/>
            </a:pPr>
            <a:r>
              <a:rPr lang="en-IN" sz="2200" dirty="0">
                <a:latin typeface="Times" pitchFamily="2" charset="0"/>
              </a:rPr>
              <a:t>     E.g.</a:t>
            </a:r>
          </a:p>
          <a:p>
            <a:pPr>
              <a:buNone/>
            </a:pPr>
            <a:endParaRPr lang="en-IN" sz="2200" dirty="0">
              <a:latin typeface="Times" pitchFamily="2" charset="0"/>
            </a:endParaRPr>
          </a:p>
          <a:p>
            <a:endParaRPr lang="en-IN" sz="2200" b="1" dirty="0">
              <a:latin typeface="Times" pitchFamily="2" charset="0"/>
            </a:endParaRPr>
          </a:p>
        </p:txBody>
      </p:sp>
      <p:pic>
        <p:nvPicPr>
          <p:cNvPr id="52226" name="Picture 2"/>
          <p:cNvPicPr>
            <a:picLocks noChangeAspect="1" noChangeArrowheads="1"/>
          </p:cNvPicPr>
          <p:nvPr/>
        </p:nvPicPr>
        <p:blipFill>
          <a:blip r:embed="rId3" cstate="print"/>
          <a:srcRect/>
          <a:stretch>
            <a:fillRect/>
          </a:stretch>
        </p:blipFill>
        <p:spPr bwMode="auto">
          <a:xfrm>
            <a:off x="1403648" y="4005064"/>
            <a:ext cx="7416824" cy="252028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RPOPLPUSH: </a:t>
            </a:r>
            <a:r>
              <a:rPr lang="en-IN" sz="2400" dirty="0">
                <a:latin typeface="Times" pitchFamily="2" charset="0"/>
              </a:rPr>
              <a:t>It removes the last element in a list and adds to another list’s first (the left) element.</a:t>
            </a:r>
            <a:endParaRPr lang="en-IN" sz="2400" b="1" dirty="0">
              <a:latin typeface="Times" pitchFamily="2" charset="0"/>
            </a:endParaRP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RPOPLPUSH</a:t>
            </a:r>
            <a:r>
              <a:rPr lang="en-IN" sz="2400" dirty="0">
                <a:latin typeface="Times" pitchFamily="2" charset="0"/>
              </a:rPr>
              <a:t> Source Destination</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53250" name="Picture 2"/>
          <p:cNvPicPr>
            <a:picLocks noChangeAspect="1" noChangeArrowheads="1"/>
          </p:cNvPicPr>
          <p:nvPr/>
        </p:nvPicPr>
        <p:blipFill>
          <a:blip r:embed="rId2" cstate="print"/>
          <a:srcRect/>
          <a:stretch>
            <a:fillRect/>
          </a:stretch>
        </p:blipFill>
        <p:spPr bwMode="auto">
          <a:xfrm>
            <a:off x="1043608" y="3644429"/>
            <a:ext cx="7416824" cy="2664296"/>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Sets</a:t>
            </a:r>
          </a:p>
        </p:txBody>
      </p:sp>
      <p:sp>
        <p:nvSpPr>
          <p:cNvPr id="3" name="Content Placeholder 2"/>
          <p:cNvSpPr>
            <a:spLocks noGrp="1"/>
          </p:cNvSpPr>
          <p:nvPr>
            <p:ph idx="1"/>
          </p:nvPr>
        </p:nvSpPr>
        <p:spPr>
          <a:xfrm>
            <a:off x="539552" y="980728"/>
            <a:ext cx="8229600" cy="5877272"/>
          </a:xfrm>
        </p:spPr>
        <p:txBody>
          <a:bodyPr>
            <a:noAutofit/>
          </a:bodyPr>
          <a:lstStyle/>
          <a:p>
            <a:r>
              <a:rPr lang="en-IN" sz="2400" dirty="0" err="1">
                <a:latin typeface="Times" pitchFamily="2" charset="0"/>
              </a:rPr>
              <a:t>Redis</a:t>
            </a:r>
            <a:r>
              <a:rPr lang="en-IN" sz="2400" dirty="0">
                <a:latin typeface="Times" pitchFamily="2" charset="0"/>
              </a:rPr>
              <a:t> Sets are an </a:t>
            </a:r>
            <a:r>
              <a:rPr lang="en-IN" sz="2400" b="1" dirty="0">
                <a:solidFill>
                  <a:srgbClr val="FF0000"/>
                </a:solidFill>
                <a:latin typeface="Times" pitchFamily="2" charset="0"/>
              </a:rPr>
              <a:t>unordered</a:t>
            </a:r>
            <a:r>
              <a:rPr lang="en-IN" sz="2400" dirty="0">
                <a:latin typeface="Times" pitchFamily="2" charset="0"/>
              </a:rPr>
              <a:t> collection of Strings.</a:t>
            </a:r>
          </a:p>
          <a:p>
            <a:endParaRPr lang="en-IN" sz="2400" dirty="0">
              <a:latin typeface="Times" pitchFamily="2" charset="0"/>
            </a:endParaRPr>
          </a:p>
          <a:p>
            <a:r>
              <a:rPr lang="en-IN" sz="2400" dirty="0">
                <a:latin typeface="Times" pitchFamily="2" charset="0"/>
              </a:rPr>
              <a:t>It is possible to add, remove, and test for existence of members in </a:t>
            </a:r>
            <a:r>
              <a:rPr lang="en-IN" sz="2400" b="1" i="1" dirty="0">
                <a:latin typeface="Times" pitchFamily="2" charset="0"/>
              </a:rPr>
              <a:t>O(1)</a:t>
            </a:r>
            <a:r>
              <a:rPr lang="en-IN" sz="2400" b="1" dirty="0">
                <a:latin typeface="Times" pitchFamily="2" charset="0"/>
              </a:rPr>
              <a:t> </a:t>
            </a:r>
            <a:r>
              <a:rPr lang="en-IN" sz="2400" dirty="0">
                <a:latin typeface="Times" pitchFamily="2" charset="0"/>
              </a:rPr>
              <a:t>(constant time regardless of the number of elements contained inside the Set).</a:t>
            </a:r>
          </a:p>
          <a:p>
            <a:endParaRPr lang="en-IN" sz="2400" dirty="0">
              <a:latin typeface="Times" pitchFamily="2" charset="0"/>
            </a:endParaRPr>
          </a:p>
          <a:p>
            <a:r>
              <a:rPr lang="en-IN" sz="2400" dirty="0" err="1">
                <a:latin typeface="Times" pitchFamily="2" charset="0"/>
              </a:rPr>
              <a:t>Redis</a:t>
            </a:r>
            <a:r>
              <a:rPr lang="en-IN" sz="2400" dirty="0">
                <a:latin typeface="Times" pitchFamily="2" charset="0"/>
              </a:rPr>
              <a:t> Sets have the desirable property of </a:t>
            </a:r>
            <a:r>
              <a:rPr lang="en-IN" sz="2400" b="1" dirty="0">
                <a:solidFill>
                  <a:srgbClr val="FF0000"/>
                </a:solidFill>
                <a:latin typeface="Times" pitchFamily="2" charset="0"/>
              </a:rPr>
              <a:t>not allowing repeated members</a:t>
            </a:r>
            <a:r>
              <a:rPr lang="en-IN" sz="2400" dirty="0">
                <a:latin typeface="Times" pitchFamily="2" charset="0"/>
              </a:rPr>
              <a:t>. Adding the same element multiple times will result in a set having a single copy of this element.</a:t>
            </a:r>
          </a:p>
          <a:p>
            <a:pPr>
              <a:buNone/>
            </a:pPr>
            <a:endParaRPr lang="en-IN" sz="2400" dirty="0">
              <a:latin typeface="Times" pitchFamily="2" charset="0"/>
            </a:endParaRPr>
          </a:p>
          <a:p>
            <a:r>
              <a:rPr lang="en-IN" sz="2400" dirty="0">
                <a:latin typeface="Times" pitchFamily="2" charset="0"/>
              </a:rPr>
              <a:t>A very interesting thing about </a:t>
            </a:r>
            <a:r>
              <a:rPr lang="en-IN" sz="2400" dirty="0" err="1">
                <a:latin typeface="Times" pitchFamily="2" charset="0"/>
              </a:rPr>
              <a:t>Redis</a:t>
            </a:r>
            <a:r>
              <a:rPr lang="en-IN" sz="2400" dirty="0">
                <a:latin typeface="Times" pitchFamily="2" charset="0"/>
              </a:rPr>
              <a:t> Sets is that they support a number of server side commands to compute sets starting from existing sets, so you can do unions, intersections, differences of sets in very short time.</a:t>
            </a:r>
          </a:p>
          <a:p>
            <a:endParaRPr lang="en-IN" sz="2400" dirty="0">
              <a:latin typeface="Times" pitchFamily="2" charset="0"/>
            </a:endParaRPr>
          </a:p>
        </p:txBody>
      </p:sp>
      <p:sp>
        <p:nvSpPr>
          <p:cNvPr id="4" name="TextBox 3"/>
          <p:cNvSpPr txBox="1"/>
          <p:nvPr/>
        </p:nvSpPr>
        <p:spPr>
          <a:xfrm>
            <a:off x="4950993" y="6488668"/>
            <a:ext cx="4193007" cy="369332"/>
          </a:xfrm>
          <a:prstGeom prst="rect">
            <a:avLst/>
          </a:prstGeom>
          <a:noFill/>
        </p:spPr>
        <p:txBody>
          <a:bodyPr wrap="none" rtlCol="0">
            <a:spAutoFit/>
          </a:bodyPr>
          <a:lstStyle/>
          <a:p>
            <a:r>
              <a:rPr lang="en-IN" b="1" dirty="0"/>
              <a:t>Source: </a:t>
            </a:r>
            <a:r>
              <a:rPr lang="en-IN" dirty="0"/>
              <a:t>https://redis.io/topics/data-types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Set Example</a:t>
            </a:r>
          </a:p>
        </p:txBody>
      </p:sp>
      <p:sp>
        <p:nvSpPr>
          <p:cNvPr id="3" name="Content Placeholder 2"/>
          <p:cNvSpPr>
            <a:spLocks noGrp="1"/>
          </p:cNvSpPr>
          <p:nvPr>
            <p:ph idx="1"/>
          </p:nvPr>
        </p:nvSpPr>
        <p:spPr>
          <a:xfrm>
            <a:off x="467544" y="2060848"/>
            <a:ext cx="8229600" cy="4525963"/>
          </a:xfrm>
        </p:spPr>
        <p:txBody>
          <a:bodyPr>
            <a:normAutofit/>
          </a:bodyPr>
          <a:lstStyle/>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endParaRPr lang="en-IN" sz="2400" dirty="0">
              <a:latin typeface="Times" pitchFamily="2" charset="0"/>
            </a:endParaRPr>
          </a:p>
          <a:p>
            <a:r>
              <a:rPr lang="en-IN" sz="2400" dirty="0">
                <a:latin typeface="Times" pitchFamily="2" charset="0"/>
              </a:rPr>
              <a:t>In this example we track unique </a:t>
            </a:r>
            <a:r>
              <a:rPr lang="en-IN" sz="2400" dirty="0" err="1">
                <a:latin typeface="Times" pitchFamily="2" charset="0"/>
              </a:rPr>
              <a:t>ip</a:t>
            </a:r>
            <a:r>
              <a:rPr lang="en-IN" sz="2400" dirty="0">
                <a:latin typeface="Times" pitchFamily="2" charset="0"/>
              </a:rPr>
              <a:t> addresses visiting a given Blog or a website.</a:t>
            </a:r>
          </a:p>
          <a:p>
            <a:r>
              <a:rPr lang="en-IN" sz="2400" dirty="0">
                <a:latin typeface="Times" pitchFamily="2" charset="0"/>
              </a:rPr>
              <a:t>In this </a:t>
            </a:r>
            <a:r>
              <a:rPr lang="en-IN" sz="2400" b="1" dirty="0">
                <a:latin typeface="Times" pitchFamily="2" charset="0"/>
              </a:rPr>
              <a:t>SADD</a:t>
            </a:r>
            <a:r>
              <a:rPr lang="en-IN" sz="2400" dirty="0">
                <a:latin typeface="Times" pitchFamily="2" charset="0"/>
              </a:rPr>
              <a:t> command adds each visiting </a:t>
            </a:r>
            <a:r>
              <a:rPr lang="en-IN" sz="2400" dirty="0" err="1">
                <a:latin typeface="Times" pitchFamily="2" charset="0"/>
              </a:rPr>
              <a:t>ip</a:t>
            </a:r>
            <a:r>
              <a:rPr lang="en-IN" sz="2400" dirty="0">
                <a:latin typeface="Times" pitchFamily="2" charset="0"/>
              </a:rPr>
              <a:t> address to Set </a:t>
            </a:r>
            <a:r>
              <a:rPr lang="en-IN" sz="2400" b="1" dirty="0" err="1">
                <a:latin typeface="Times" pitchFamily="2" charset="0"/>
              </a:rPr>
              <a:t>UniqueVisitors</a:t>
            </a:r>
            <a:r>
              <a:rPr lang="en-IN" sz="2400" b="1" dirty="0">
                <a:latin typeface="Times" pitchFamily="2" charset="0"/>
              </a:rPr>
              <a:t>.</a:t>
            </a:r>
          </a:p>
          <a:p>
            <a:r>
              <a:rPr lang="en-IN" sz="2400" b="1" dirty="0">
                <a:latin typeface="Times" pitchFamily="2" charset="0"/>
              </a:rPr>
              <a:t>SCARD</a:t>
            </a:r>
            <a:r>
              <a:rPr lang="en-IN" sz="2400" dirty="0">
                <a:latin typeface="Times" pitchFamily="2" charset="0"/>
              </a:rPr>
              <a:t> command gives us the total number of members in the set or the number of unique visitors.</a:t>
            </a:r>
          </a:p>
          <a:p>
            <a:endParaRPr lang="en-IN" sz="2400" dirty="0">
              <a:latin typeface="Times" pitchFamily="2" charset="0"/>
            </a:endParaRPr>
          </a:p>
        </p:txBody>
      </p:sp>
      <p:pic>
        <p:nvPicPr>
          <p:cNvPr id="54274" name="Picture 2"/>
          <p:cNvPicPr>
            <a:picLocks noChangeAspect="1" noChangeArrowheads="1"/>
          </p:cNvPicPr>
          <p:nvPr/>
        </p:nvPicPr>
        <p:blipFill>
          <a:blip r:embed="rId2" cstate="print"/>
          <a:srcRect/>
          <a:stretch>
            <a:fillRect/>
          </a:stretch>
        </p:blipFill>
        <p:spPr bwMode="auto">
          <a:xfrm>
            <a:off x="467544" y="908720"/>
            <a:ext cx="8208912" cy="2728888"/>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err="1">
                <a:latin typeface="Times" pitchFamily="2" charset="0"/>
              </a:rPr>
              <a:t>Redis</a:t>
            </a:r>
            <a:r>
              <a:rPr lang="en-IN" b="1" dirty="0">
                <a:latin typeface="Times" pitchFamily="2" charset="0"/>
              </a:rPr>
              <a:t> Set Commands</a:t>
            </a:r>
          </a:p>
        </p:txBody>
      </p:sp>
      <p:sp>
        <p:nvSpPr>
          <p:cNvPr id="3" name="Content Placeholder 2"/>
          <p:cNvSpPr>
            <a:spLocks noGrp="1"/>
          </p:cNvSpPr>
          <p:nvPr>
            <p:ph idx="1"/>
          </p:nvPr>
        </p:nvSpPr>
        <p:spPr>
          <a:xfrm>
            <a:off x="467544" y="980728"/>
            <a:ext cx="8229600" cy="4525963"/>
          </a:xfrm>
        </p:spPr>
        <p:txBody>
          <a:bodyPr>
            <a:normAutofit/>
          </a:bodyPr>
          <a:lstStyle/>
          <a:p>
            <a:r>
              <a:rPr lang="en-IN" sz="2400" b="1" dirty="0">
                <a:latin typeface="Times" pitchFamily="2" charset="0"/>
              </a:rPr>
              <a:t>SADD: </a:t>
            </a:r>
            <a:r>
              <a:rPr lang="en-IN" sz="2400" dirty="0">
                <a:latin typeface="Times" pitchFamily="2" charset="0"/>
              </a:rPr>
              <a:t>Adds </a:t>
            </a:r>
            <a:r>
              <a:rPr lang="en-IN" sz="2400" b="1" dirty="0">
                <a:solidFill>
                  <a:srgbClr val="FF0000"/>
                </a:solidFill>
                <a:latin typeface="Times" pitchFamily="2" charset="0"/>
              </a:rPr>
              <a:t>one or more </a:t>
            </a:r>
            <a:r>
              <a:rPr lang="en-IN" sz="2400" dirty="0">
                <a:latin typeface="Times" pitchFamily="2" charset="0"/>
              </a:rPr>
              <a:t>member to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SADD </a:t>
            </a:r>
            <a:r>
              <a:rPr lang="en-IN" sz="2400" dirty="0">
                <a:latin typeface="Times" pitchFamily="2" charset="0"/>
              </a:rPr>
              <a:t>key Member1 [Member2]</a:t>
            </a:r>
          </a:p>
          <a:p>
            <a:r>
              <a:rPr lang="en-IN" sz="2400" b="1" dirty="0">
                <a:latin typeface="Times" pitchFamily="2" charset="0"/>
              </a:rPr>
              <a:t>SMEMBERS:</a:t>
            </a:r>
            <a:r>
              <a:rPr lang="en-IN" sz="2400" dirty="0">
                <a:latin typeface="Times" pitchFamily="2" charset="0"/>
              </a:rPr>
              <a:t> Displays all members of the set.</a:t>
            </a:r>
          </a:p>
          <a:p>
            <a:pPr>
              <a:buNone/>
            </a:pPr>
            <a:r>
              <a:rPr lang="en-IN" sz="2400" b="1" dirty="0">
                <a:latin typeface="Times" pitchFamily="2" charset="0"/>
              </a:rPr>
              <a:t>   </a:t>
            </a:r>
            <a:r>
              <a:rPr lang="en-IN" sz="2400" dirty="0">
                <a:latin typeface="Times" pitchFamily="2" charset="0"/>
              </a:rPr>
              <a:t> Syntax: </a:t>
            </a:r>
            <a:r>
              <a:rPr lang="en-IN" sz="2400" b="1" dirty="0">
                <a:latin typeface="Times" pitchFamily="2" charset="0"/>
              </a:rPr>
              <a:t>SMEMBERS </a:t>
            </a:r>
            <a:r>
              <a:rPr lang="en-IN" sz="2400" dirty="0">
                <a:latin typeface="Times" pitchFamily="2" charset="0"/>
              </a:rPr>
              <a:t>key</a:t>
            </a:r>
          </a:p>
          <a:p>
            <a:r>
              <a:rPr lang="en-IN" sz="2400" b="1" dirty="0">
                <a:latin typeface="Times" pitchFamily="2" charset="0"/>
              </a:rPr>
              <a:t>SCARD: </a:t>
            </a:r>
            <a:r>
              <a:rPr lang="en-IN" sz="2400" dirty="0">
                <a:latin typeface="Times" pitchFamily="2" charset="0"/>
              </a:rPr>
              <a:t>Returns number of members in the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SCARD</a:t>
            </a:r>
            <a:r>
              <a:rPr lang="en-IN" sz="2400" dirty="0">
                <a:latin typeface="Times" pitchFamily="2" charset="0"/>
              </a:rPr>
              <a:t> key</a:t>
            </a:r>
          </a:p>
          <a:p>
            <a:pPr>
              <a:buNone/>
            </a:pPr>
            <a:r>
              <a:rPr lang="en-IN" sz="2400" dirty="0">
                <a:latin typeface="Times" pitchFamily="2" charset="0"/>
              </a:rPr>
              <a:t>    E.g.</a:t>
            </a:r>
          </a:p>
          <a:p>
            <a:pPr>
              <a:buNone/>
            </a:pPr>
            <a:endParaRPr lang="en-IN" sz="2400" b="1" dirty="0">
              <a:latin typeface="Times" pitchFamily="2" charset="0"/>
            </a:endParaRPr>
          </a:p>
        </p:txBody>
      </p:sp>
      <p:pic>
        <p:nvPicPr>
          <p:cNvPr id="4" name="Picture 2"/>
          <p:cNvPicPr>
            <a:picLocks noChangeAspect="1" noChangeArrowheads="1"/>
          </p:cNvPicPr>
          <p:nvPr/>
        </p:nvPicPr>
        <p:blipFill>
          <a:blip r:embed="rId2" cstate="print"/>
          <a:srcRect/>
          <a:stretch>
            <a:fillRect/>
          </a:stretch>
        </p:blipFill>
        <p:spPr bwMode="auto">
          <a:xfrm>
            <a:off x="1403648" y="3789040"/>
            <a:ext cx="7416824" cy="2512864"/>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539552" y="1052736"/>
            <a:ext cx="8229600" cy="5328592"/>
          </a:xfrm>
        </p:spPr>
        <p:txBody>
          <a:bodyPr>
            <a:normAutofit/>
          </a:bodyPr>
          <a:lstStyle/>
          <a:p>
            <a:r>
              <a:rPr lang="en-IN" sz="2400" b="1" dirty="0">
                <a:latin typeface="Times" pitchFamily="2" charset="0"/>
              </a:rPr>
              <a:t>SREM: </a:t>
            </a:r>
            <a:r>
              <a:rPr lang="en-IN" sz="2400" dirty="0">
                <a:latin typeface="Times" pitchFamily="2" charset="0"/>
              </a:rPr>
              <a:t>Removes one or more members of a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SREM</a:t>
            </a:r>
            <a:r>
              <a:rPr lang="en-IN" sz="2400" dirty="0">
                <a:latin typeface="Times" pitchFamily="2" charset="0"/>
              </a:rPr>
              <a:t> key member1 [member2]</a:t>
            </a:r>
          </a:p>
          <a:p>
            <a:pPr>
              <a:buNone/>
            </a:pPr>
            <a:r>
              <a:rPr lang="en-IN" sz="2400" b="1" dirty="0">
                <a:latin typeface="Times" pitchFamily="2" charset="0"/>
              </a:rPr>
              <a:t>    </a:t>
            </a:r>
            <a:r>
              <a:rPr lang="en-IN" sz="2400" dirty="0">
                <a:latin typeface="Times" pitchFamily="2" charset="0"/>
              </a:rPr>
              <a:t>E.g. </a:t>
            </a:r>
          </a:p>
          <a:p>
            <a:pPr>
              <a:buNone/>
            </a:pPr>
            <a:endParaRPr lang="en-IN" sz="2400" b="1" dirty="0">
              <a:latin typeface="Times" pitchFamily="2" charset="0"/>
            </a:endParaRPr>
          </a:p>
          <a:p>
            <a:pPr>
              <a:buNone/>
            </a:pPr>
            <a:endParaRPr lang="en-IN" sz="2400" b="1" dirty="0">
              <a:latin typeface="Times" pitchFamily="2" charset="0"/>
            </a:endParaRPr>
          </a:p>
          <a:p>
            <a:pPr>
              <a:buNone/>
            </a:pPr>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SISMEMBER:</a:t>
            </a:r>
            <a:r>
              <a:rPr lang="en-IN" sz="2400" dirty="0">
                <a:latin typeface="Times" pitchFamily="2" charset="0"/>
              </a:rPr>
              <a:t> Checks if given value is member of a set. Returns 1 if value is a member else 0.</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SISMEMBER </a:t>
            </a:r>
            <a:r>
              <a:rPr lang="en-IN" sz="2400" dirty="0">
                <a:latin typeface="Times" pitchFamily="2" charset="0"/>
              </a:rPr>
              <a:t>key Member</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55298" name="Picture 2"/>
          <p:cNvPicPr>
            <a:picLocks noChangeAspect="1" noChangeArrowheads="1"/>
          </p:cNvPicPr>
          <p:nvPr/>
        </p:nvPicPr>
        <p:blipFill>
          <a:blip r:embed="rId2" cstate="print"/>
          <a:srcRect/>
          <a:stretch>
            <a:fillRect/>
          </a:stretch>
        </p:blipFill>
        <p:spPr bwMode="auto">
          <a:xfrm>
            <a:off x="1757363" y="2132855"/>
            <a:ext cx="6415037" cy="1800201"/>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1526867" y="5517232"/>
            <a:ext cx="6624736" cy="63626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SPOP: </a:t>
            </a:r>
            <a:r>
              <a:rPr lang="en-IN" sz="2400" b="1" dirty="0">
                <a:solidFill>
                  <a:srgbClr val="FF0000"/>
                </a:solidFill>
                <a:latin typeface="Times" pitchFamily="2" charset="0"/>
              </a:rPr>
              <a:t>Removes and returns</a:t>
            </a:r>
            <a:r>
              <a:rPr lang="en-IN" sz="2400" dirty="0">
                <a:latin typeface="Times" pitchFamily="2" charset="0"/>
              </a:rPr>
              <a:t> one or more random members from a set based on count.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SPOP </a:t>
            </a:r>
            <a:r>
              <a:rPr lang="en-IN" sz="2400" dirty="0">
                <a:latin typeface="Times" pitchFamily="2" charset="0"/>
              </a:rPr>
              <a:t>key count</a:t>
            </a:r>
          </a:p>
          <a:p>
            <a:pPr>
              <a:buNone/>
            </a:pPr>
            <a:r>
              <a:rPr lang="en-IN" sz="2400" b="1" dirty="0">
                <a:latin typeface="Times" pitchFamily="2" charset="0"/>
              </a:rPr>
              <a:t>    </a:t>
            </a:r>
            <a:r>
              <a:rPr lang="en-IN" sz="2400" dirty="0">
                <a:latin typeface="Times" pitchFamily="2" charset="0"/>
              </a:rPr>
              <a:t>E.g. </a:t>
            </a:r>
          </a:p>
          <a:p>
            <a:pPr>
              <a:buNone/>
            </a:pPr>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SRANDMEMBER: </a:t>
            </a:r>
            <a:r>
              <a:rPr lang="en-IN" sz="2400" b="1" dirty="0">
                <a:solidFill>
                  <a:srgbClr val="FF0000"/>
                </a:solidFill>
                <a:latin typeface="Times" pitchFamily="2" charset="0"/>
              </a:rPr>
              <a:t>Gets</a:t>
            </a:r>
            <a:r>
              <a:rPr lang="en-IN" sz="2400" dirty="0">
                <a:latin typeface="Times" pitchFamily="2" charset="0"/>
              </a:rPr>
              <a:t> one or multiple random members from a set based on count.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SRANDMEMBER </a:t>
            </a:r>
            <a:r>
              <a:rPr lang="en-IN" sz="2400" dirty="0">
                <a:latin typeface="Times" pitchFamily="2" charset="0"/>
              </a:rPr>
              <a:t>key count</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56322" name="Picture 2"/>
          <p:cNvPicPr>
            <a:picLocks noChangeAspect="1" noChangeArrowheads="1"/>
          </p:cNvPicPr>
          <p:nvPr/>
        </p:nvPicPr>
        <p:blipFill>
          <a:blip r:embed="rId3" cstate="print"/>
          <a:srcRect/>
          <a:stretch>
            <a:fillRect/>
          </a:stretch>
        </p:blipFill>
        <p:spPr bwMode="auto">
          <a:xfrm>
            <a:off x="1547664" y="3140968"/>
            <a:ext cx="6552728" cy="864096"/>
          </a:xfrm>
          <a:prstGeom prst="rect">
            <a:avLst/>
          </a:prstGeom>
          <a:noFill/>
          <a:ln w="9525">
            <a:noFill/>
            <a:miter lim="800000"/>
            <a:headEnd/>
            <a:tailEnd/>
          </a:ln>
        </p:spPr>
      </p:pic>
      <p:pic>
        <p:nvPicPr>
          <p:cNvPr id="56323" name="Picture 3"/>
          <p:cNvPicPr>
            <a:picLocks noChangeAspect="1" noChangeArrowheads="1"/>
          </p:cNvPicPr>
          <p:nvPr/>
        </p:nvPicPr>
        <p:blipFill>
          <a:blip r:embed="rId4" cstate="print"/>
          <a:srcRect/>
          <a:stretch>
            <a:fillRect/>
          </a:stretch>
        </p:blipFill>
        <p:spPr bwMode="auto">
          <a:xfrm>
            <a:off x="1475656" y="5661248"/>
            <a:ext cx="6912768" cy="7200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FCF6-DCE2-274E-80BB-3728514B8B83}"/>
              </a:ext>
            </a:extLst>
          </p:cNvPr>
          <p:cNvSpPr>
            <a:spLocks noGrp="1"/>
          </p:cNvSpPr>
          <p:nvPr>
            <p:ph type="title"/>
          </p:nvPr>
        </p:nvSpPr>
        <p:spPr>
          <a:xfrm>
            <a:off x="539552" y="2564904"/>
            <a:ext cx="8229600" cy="1143000"/>
          </a:xfrm>
        </p:spPr>
        <p:txBody>
          <a:bodyPr/>
          <a:lstStyle/>
          <a:p>
            <a:r>
              <a:rPr lang="en-IN" b="1" dirty="0">
                <a:latin typeface="Times" pitchFamily="2" charset="0"/>
              </a:rPr>
              <a:t>Companies using </a:t>
            </a:r>
            <a:r>
              <a:rPr lang="en-IN" b="1" dirty="0" err="1">
                <a:latin typeface="Times" pitchFamily="2" charset="0"/>
              </a:rPr>
              <a:t>Redis</a:t>
            </a:r>
            <a:endParaRPr lang="en-US" dirty="0"/>
          </a:p>
        </p:txBody>
      </p:sp>
    </p:spTree>
    <p:extLst>
      <p:ext uri="{BB962C8B-B14F-4D97-AF65-F5344CB8AC3E}">
        <p14:creationId xmlns:p14="http://schemas.microsoft.com/office/powerpoint/2010/main" val="13573321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SMOVE: </a:t>
            </a:r>
            <a:r>
              <a:rPr lang="en-IN" sz="2400" dirty="0">
                <a:latin typeface="Times" pitchFamily="2" charset="0"/>
              </a:rPr>
              <a:t>Moves member from one set to another.</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SMOVE </a:t>
            </a:r>
            <a:r>
              <a:rPr lang="en-IN" sz="2400" dirty="0">
                <a:latin typeface="Times" pitchFamily="2" charset="0"/>
              </a:rPr>
              <a:t>source destination member</a:t>
            </a:r>
          </a:p>
          <a:p>
            <a:pPr>
              <a:buNone/>
            </a:pPr>
            <a:r>
              <a:rPr lang="en-IN" sz="2400" b="1" dirty="0">
                <a:latin typeface="Times" pitchFamily="2" charset="0"/>
              </a:rPr>
              <a:t>    E.g. </a:t>
            </a:r>
          </a:p>
        </p:txBody>
      </p:sp>
      <p:pic>
        <p:nvPicPr>
          <p:cNvPr id="58370" name="Picture 2"/>
          <p:cNvPicPr>
            <a:picLocks noChangeAspect="1" noChangeArrowheads="1"/>
          </p:cNvPicPr>
          <p:nvPr/>
        </p:nvPicPr>
        <p:blipFill>
          <a:blip r:embed="rId2" cstate="print"/>
          <a:srcRect/>
          <a:stretch>
            <a:fillRect/>
          </a:stretch>
        </p:blipFill>
        <p:spPr bwMode="auto">
          <a:xfrm>
            <a:off x="1475656" y="2924944"/>
            <a:ext cx="6552728" cy="2016224"/>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Set Operations</a:t>
            </a:r>
          </a:p>
        </p:txBody>
      </p:sp>
      <p:sp>
        <p:nvSpPr>
          <p:cNvPr id="3" name="Content Placeholder 2"/>
          <p:cNvSpPr>
            <a:spLocks noGrp="1"/>
          </p:cNvSpPr>
          <p:nvPr>
            <p:ph idx="1"/>
          </p:nvPr>
        </p:nvSpPr>
        <p:spPr>
          <a:xfrm>
            <a:off x="467544" y="908720"/>
            <a:ext cx="8229600" cy="4525963"/>
          </a:xfrm>
        </p:spPr>
        <p:txBody>
          <a:bodyPr>
            <a:normAutofit/>
          </a:bodyPr>
          <a:lstStyle/>
          <a:p>
            <a:r>
              <a:rPr lang="en-IN" sz="2400" b="1" dirty="0">
                <a:latin typeface="Times" pitchFamily="2" charset="0"/>
              </a:rPr>
              <a:t>SUNION: </a:t>
            </a:r>
            <a:r>
              <a:rPr lang="en-IN" sz="2400" dirty="0">
                <a:latin typeface="Times" pitchFamily="2" charset="0"/>
              </a:rPr>
              <a:t>Returns addition of multiple sets.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SUNION  </a:t>
            </a:r>
            <a:r>
              <a:rPr lang="en-IN" sz="2400" dirty="0">
                <a:latin typeface="Times" pitchFamily="2" charset="0"/>
              </a:rPr>
              <a:t>key1 [key2][key3]</a:t>
            </a:r>
          </a:p>
          <a:p>
            <a:r>
              <a:rPr lang="en-IN" sz="2400" b="1" dirty="0">
                <a:latin typeface="Times" pitchFamily="2" charset="0"/>
              </a:rPr>
              <a:t>SINTER: </a:t>
            </a:r>
            <a:r>
              <a:rPr lang="en-IN" sz="2400" dirty="0">
                <a:latin typeface="Times" pitchFamily="2" charset="0"/>
              </a:rPr>
              <a:t>Returns intersection of multiple sets.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SINTER  </a:t>
            </a:r>
            <a:r>
              <a:rPr lang="en-IN" sz="2400" dirty="0">
                <a:latin typeface="Times" pitchFamily="2" charset="0"/>
              </a:rPr>
              <a:t>key1 [key2][key3] </a:t>
            </a:r>
          </a:p>
          <a:p>
            <a:r>
              <a:rPr lang="en-IN" sz="2400" b="1" dirty="0">
                <a:latin typeface="Times" pitchFamily="2" charset="0"/>
              </a:rPr>
              <a:t>SDIFF: </a:t>
            </a:r>
            <a:r>
              <a:rPr lang="en-IN" sz="2400" dirty="0">
                <a:latin typeface="Times" pitchFamily="2" charset="0"/>
              </a:rPr>
              <a:t>Returns difference of multiple sets.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SDIFF  </a:t>
            </a:r>
            <a:r>
              <a:rPr lang="en-IN" sz="2400" dirty="0">
                <a:latin typeface="Times" pitchFamily="2" charset="0"/>
              </a:rPr>
              <a:t>key1 key2 </a:t>
            </a:r>
          </a:p>
          <a:p>
            <a:pPr>
              <a:buNone/>
            </a:pPr>
            <a:r>
              <a:rPr lang="en-IN" sz="2400" dirty="0">
                <a:latin typeface="Times" pitchFamily="2" charset="0"/>
              </a:rPr>
              <a:t>    E.g.</a:t>
            </a:r>
          </a:p>
          <a:p>
            <a:endParaRPr lang="en-IN" sz="2400" b="1" dirty="0">
              <a:latin typeface="Times" pitchFamily="2" charset="0"/>
            </a:endParaRPr>
          </a:p>
        </p:txBody>
      </p:sp>
      <p:pic>
        <p:nvPicPr>
          <p:cNvPr id="57346" name="Picture 2"/>
          <p:cNvPicPr>
            <a:picLocks noChangeAspect="1" noChangeArrowheads="1"/>
          </p:cNvPicPr>
          <p:nvPr/>
        </p:nvPicPr>
        <p:blipFill>
          <a:blip r:embed="rId2" cstate="print"/>
          <a:srcRect/>
          <a:stretch>
            <a:fillRect/>
          </a:stretch>
        </p:blipFill>
        <p:spPr bwMode="auto">
          <a:xfrm>
            <a:off x="1475656" y="3717032"/>
            <a:ext cx="6984776" cy="1962150"/>
          </a:xfrm>
          <a:prstGeom prst="rect">
            <a:avLst/>
          </a:prstGeom>
          <a:noFill/>
          <a:ln w="9525">
            <a:noFill/>
            <a:miter lim="800000"/>
            <a:headEnd/>
            <a:tailEnd/>
          </a:ln>
        </p:spPr>
      </p:pic>
      <p:pic>
        <p:nvPicPr>
          <p:cNvPr id="57347" name="Picture 3"/>
          <p:cNvPicPr>
            <a:picLocks noChangeAspect="1" noChangeArrowheads="1"/>
          </p:cNvPicPr>
          <p:nvPr/>
        </p:nvPicPr>
        <p:blipFill>
          <a:blip r:embed="rId3" cstate="print"/>
          <a:srcRect/>
          <a:stretch>
            <a:fillRect/>
          </a:stretch>
        </p:blipFill>
        <p:spPr bwMode="auto">
          <a:xfrm>
            <a:off x="1475656" y="5661248"/>
            <a:ext cx="6984776" cy="980728"/>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1143000"/>
          </a:xfrm>
        </p:spPr>
        <p:txBody>
          <a:bodyPr/>
          <a:lstStyle/>
          <a:p>
            <a:r>
              <a:rPr lang="en-IN" b="1" dirty="0">
                <a:latin typeface="Times" pitchFamily="2" charset="0"/>
              </a:rPr>
              <a:t>Contd. </a:t>
            </a:r>
          </a:p>
        </p:txBody>
      </p:sp>
      <p:sp>
        <p:nvSpPr>
          <p:cNvPr id="3" name="Content Placeholder 2"/>
          <p:cNvSpPr>
            <a:spLocks noGrp="1"/>
          </p:cNvSpPr>
          <p:nvPr>
            <p:ph idx="1"/>
          </p:nvPr>
        </p:nvSpPr>
        <p:spPr>
          <a:xfrm>
            <a:off x="467544" y="908720"/>
            <a:ext cx="8229600" cy="4525963"/>
          </a:xfrm>
        </p:spPr>
        <p:txBody>
          <a:bodyPr>
            <a:normAutofit/>
          </a:bodyPr>
          <a:lstStyle/>
          <a:p>
            <a:r>
              <a:rPr lang="en-IN" sz="2400" b="1" dirty="0">
                <a:latin typeface="Times" pitchFamily="2" charset="0"/>
              </a:rPr>
              <a:t>SINTERSTORE:</a:t>
            </a:r>
            <a:r>
              <a:rPr lang="en-IN" sz="2400" dirty="0">
                <a:latin typeface="Times" pitchFamily="2" charset="0"/>
              </a:rPr>
              <a:t> Stores the intersection of multiple sets in a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SINTERSTORE </a:t>
            </a:r>
            <a:r>
              <a:rPr lang="en-IN" sz="2400" dirty="0">
                <a:latin typeface="Times" pitchFamily="2" charset="0"/>
              </a:rPr>
              <a:t>destination key1 [key2]</a:t>
            </a:r>
          </a:p>
          <a:p>
            <a:pPr>
              <a:buNone/>
            </a:pPr>
            <a:r>
              <a:rPr lang="en-IN" sz="2400" dirty="0">
                <a:latin typeface="Times" pitchFamily="2" charset="0"/>
              </a:rPr>
              <a:t>    E.g.</a:t>
            </a:r>
          </a:p>
          <a:p>
            <a:pPr>
              <a:buNone/>
            </a:pPr>
            <a:endParaRPr lang="en-IN" sz="2400" b="1" dirty="0">
              <a:latin typeface="Times" pitchFamily="2" charset="0"/>
            </a:endParaRPr>
          </a:p>
        </p:txBody>
      </p:sp>
      <p:pic>
        <p:nvPicPr>
          <p:cNvPr id="59394" name="Picture 2"/>
          <p:cNvPicPr>
            <a:picLocks noChangeAspect="1" noChangeArrowheads="1"/>
          </p:cNvPicPr>
          <p:nvPr/>
        </p:nvPicPr>
        <p:blipFill>
          <a:blip r:embed="rId2" cstate="print"/>
          <a:srcRect/>
          <a:stretch>
            <a:fillRect/>
          </a:stretch>
        </p:blipFill>
        <p:spPr bwMode="auto">
          <a:xfrm>
            <a:off x="1475656" y="2420888"/>
            <a:ext cx="7128792" cy="3168352"/>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SUNIONSTORE:</a:t>
            </a:r>
            <a:r>
              <a:rPr lang="en-IN" sz="2400" dirty="0">
                <a:latin typeface="Times" pitchFamily="2" charset="0"/>
              </a:rPr>
              <a:t> Stores the union of multiple sets in a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SUNIONSTORE </a:t>
            </a:r>
            <a:r>
              <a:rPr lang="en-IN" sz="2400" dirty="0">
                <a:latin typeface="Times" pitchFamily="2" charset="0"/>
              </a:rPr>
              <a:t>destination key1 [key2]</a:t>
            </a:r>
          </a:p>
          <a:p>
            <a:pPr>
              <a:buNone/>
            </a:pPr>
            <a:r>
              <a:rPr lang="en-IN" sz="2400" b="1" dirty="0">
                <a:latin typeface="Times" pitchFamily="2" charset="0"/>
              </a:rPr>
              <a:t>     </a:t>
            </a:r>
            <a:r>
              <a:rPr lang="en-IN" sz="2400" dirty="0">
                <a:latin typeface="Times" pitchFamily="2" charset="0"/>
              </a:rPr>
              <a:t>E.g.</a:t>
            </a:r>
          </a:p>
          <a:p>
            <a:endParaRPr lang="en-IN" sz="2400" b="1" dirty="0">
              <a:latin typeface="Times" pitchFamily="2" charset="0"/>
            </a:endParaRPr>
          </a:p>
          <a:p>
            <a:endParaRPr lang="en-IN" sz="2400" b="1" dirty="0">
              <a:latin typeface="Times" pitchFamily="2" charset="0"/>
            </a:endParaRPr>
          </a:p>
          <a:p>
            <a:endParaRPr lang="en-IN" sz="2400" dirty="0">
              <a:latin typeface="Times" pitchFamily="2" charset="0"/>
            </a:endParaRPr>
          </a:p>
        </p:txBody>
      </p:sp>
      <p:pic>
        <p:nvPicPr>
          <p:cNvPr id="60418" name="Picture 2"/>
          <p:cNvPicPr>
            <a:picLocks noChangeAspect="1" noChangeArrowheads="1"/>
          </p:cNvPicPr>
          <p:nvPr/>
        </p:nvPicPr>
        <p:blipFill>
          <a:blip r:embed="rId2" cstate="print"/>
          <a:srcRect/>
          <a:stretch>
            <a:fillRect/>
          </a:stretch>
        </p:blipFill>
        <p:spPr bwMode="auto">
          <a:xfrm>
            <a:off x="1547664" y="3212976"/>
            <a:ext cx="6912768" cy="2016224"/>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p:txBody>
          <a:bodyPr>
            <a:normAutofit/>
          </a:bodyPr>
          <a:lstStyle/>
          <a:p>
            <a:r>
              <a:rPr lang="en-IN" sz="2400" b="1" dirty="0">
                <a:latin typeface="Times" pitchFamily="2" charset="0"/>
              </a:rPr>
              <a:t>SDIFFSTORE:</a:t>
            </a:r>
            <a:r>
              <a:rPr lang="en-IN" sz="2400" dirty="0">
                <a:latin typeface="Times" pitchFamily="2" charset="0"/>
              </a:rPr>
              <a:t> Stores the difference of multiple sets in a key.</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SDIFFSTORE </a:t>
            </a:r>
            <a:r>
              <a:rPr lang="en-IN" sz="2400" dirty="0">
                <a:latin typeface="Times" pitchFamily="2" charset="0"/>
              </a:rPr>
              <a:t>destination key1 [key2]</a:t>
            </a:r>
            <a:endParaRPr lang="en-IN" sz="2400" b="1" dirty="0">
              <a:latin typeface="Times" pitchFamily="2" charset="0"/>
            </a:endParaRPr>
          </a:p>
          <a:p>
            <a:pPr marL="0" indent="0">
              <a:buNone/>
            </a:pPr>
            <a:r>
              <a:rPr lang="en-IN" sz="2400" dirty="0">
                <a:latin typeface="Times" pitchFamily="2" charset="0"/>
              </a:rPr>
              <a:t>    E.g.</a:t>
            </a:r>
          </a:p>
        </p:txBody>
      </p:sp>
      <p:pic>
        <p:nvPicPr>
          <p:cNvPr id="61442" name="Picture 2"/>
          <p:cNvPicPr>
            <a:picLocks noChangeAspect="1" noChangeArrowheads="1"/>
          </p:cNvPicPr>
          <p:nvPr/>
        </p:nvPicPr>
        <p:blipFill>
          <a:blip r:embed="rId2" cstate="print"/>
          <a:srcRect/>
          <a:stretch>
            <a:fillRect/>
          </a:stretch>
        </p:blipFill>
        <p:spPr bwMode="auto">
          <a:xfrm>
            <a:off x="1403648" y="2708920"/>
            <a:ext cx="7165304" cy="2088232"/>
          </a:xfrm>
          <a:prstGeom prst="rect">
            <a:avLst/>
          </a:prstGeom>
          <a:noFill/>
          <a:ln w="9525">
            <a:no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1385900" y="5011861"/>
            <a:ext cx="7200800" cy="936104"/>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Sorted Sets</a:t>
            </a:r>
          </a:p>
        </p:txBody>
      </p:sp>
      <p:sp>
        <p:nvSpPr>
          <p:cNvPr id="3" name="Content Placeholder 2"/>
          <p:cNvSpPr>
            <a:spLocks noGrp="1"/>
          </p:cNvSpPr>
          <p:nvPr>
            <p:ph idx="1"/>
          </p:nvPr>
        </p:nvSpPr>
        <p:spPr/>
        <p:txBody>
          <a:bodyPr>
            <a:normAutofit/>
          </a:bodyPr>
          <a:lstStyle/>
          <a:p>
            <a:r>
              <a:rPr lang="en-IN" sz="2400" dirty="0" err="1">
                <a:latin typeface="Times" pitchFamily="2" charset="0"/>
              </a:rPr>
              <a:t>Redis</a:t>
            </a:r>
            <a:r>
              <a:rPr lang="en-IN" sz="2400" dirty="0">
                <a:latin typeface="Times" pitchFamily="2" charset="0"/>
              </a:rPr>
              <a:t> Sorted Sets are non repeating collections of Strings similar to </a:t>
            </a:r>
            <a:r>
              <a:rPr lang="en-IN" sz="2400" dirty="0" err="1">
                <a:latin typeface="Times" pitchFamily="2" charset="0"/>
              </a:rPr>
              <a:t>Redis</a:t>
            </a:r>
            <a:r>
              <a:rPr lang="en-IN" sz="2400" dirty="0">
                <a:latin typeface="Times" pitchFamily="2" charset="0"/>
              </a:rPr>
              <a:t> Sets.</a:t>
            </a:r>
          </a:p>
          <a:p>
            <a:pPr>
              <a:buNone/>
            </a:pPr>
            <a:endParaRPr lang="en-IN" sz="2400" dirty="0">
              <a:latin typeface="Times" pitchFamily="2" charset="0"/>
            </a:endParaRPr>
          </a:p>
          <a:p>
            <a:r>
              <a:rPr lang="en-IN" sz="2400" dirty="0">
                <a:latin typeface="Times" pitchFamily="2" charset="0"/>
              </a:rPr>
              <a:t>In this every member of a Sorted Set is </a:t>
            </a:r>
            <a:r>
              <a:rPr lang="en-IN" sz="2400" b="1" dirty="0">
                <a:solidFill>
                  <a:srgbClr val="FF0000"/>
                </a:solidFill>
                <a:latin typeface="Times" pitchFamily="2" charset="0"/>
              </a:rPr>
              <a:t>associated with a score</a:t>
            </a:r>
            <a:r>
              <a:rPr lang="en-IN" sz="2400" dirty="0">
                <a:latin typeface="Times" pitchFamily="2" charset="0"/>
              </a:rPr>
              <a:t>, that is used in order to take the sorted set ordered, from the smallest to the greatest score.</a:t>
            </a:r>
          </a:p>
          <a:p>
            <a:pPr>
              <a:buNone/>
            </a:pPr>
            <a:endParaRPr lang="en-IN" sz="2400" dirty="0">
              <a:latin typeface="Times" pitchFamily="2" charset="0"/>
            </a:endParaRPr>
          </a:p>
          <a:p>
            <a:r>
              <a:rPr lang="en-IN" sz="2400" dirty="0">
                <a:latin typeface="Times" pitchFamily="2" charset="0"/>
              </a:rPr>
              <a:t>Members are unique just like Sets though </a:t>
            </a:r>
            <a:r>
              <a:rPr lang="en-IN" sz="2400" b="1" dirty="0">
                <a:solidFill>
                  <a:srgbClr val="FF0000"/>
                </a:solidFill>
                <a:latin typeface="Times" pitchFamily="2" charset="0"/>
              </a:rPr>
              <a:t>scores may be repeated</a:t>
            </a:r>
            <a:r>
              <a:rPr lang="en-IN" sz="2400" dirty="0">
                <a:latin typeface="Times" pitchFamily="2" charset="0"/>
              </a:rPr>
              <a:t>.</a:t>
            </a:r>
          </a:p>
        </p:txBody>
      </p:sp>
      <p:sp>
        <p:nvSpPr>
          <p:cNvPr id="4" name="TextBox 3"/>
          <p:cNvSpPr txBox="1"/>
          <p:nvPr/>
        </p:nvSpPr>
        <p:spPr>
          <a:xfrm>
            <a:off x="4950993" y="6309320"/>
            <a:ext cx="4193007" cy="369332"/>
          </a:xfrm>
          <a:prstGeom prst="rect">
            <a:avLst/>
          </a:prstGeom>
          <a:noFill/>
        </p:spPr>
        <p:txBody>
          <a:bodyPr wrap="none" rtlCol="0">
            <a:spAutoFit/>
          </a:bodyPr>
          <a:lstStyle/>
          <a:p>
            <a:r>
              <a:rPr lang="en-IN" b="1" dirty="0"/>
              <a:t>Source: </a:t>
            </a:r>
            <a:r>
              <a:rPr lang="en-IN" dirty="0"/>
              <a:t>https://redis.io/topics/data-types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57200" y="1340768"/>
            <a:ext cx="8229600" cy="4785395"/>
          </a:xfrm>
        </p:spPr>
        <p:txBody>
          <a:bodyPr>
            <a:normAutofit/>
          </a:bodyPr>
          <a:lstStyle/>
          <a:p>
            <a:r>
              <a:rPr lang="en-IN" sz="2400" dirty="0">
                <a:latin typeface="Times" pitchFamily="2" charset="0"/>
              </a:rPr>
              <a:t>Operations like add, remove, or update on sorted sets are very fast (can be performed in a time </a:t>
            </a:r>
            <a:r>
              <a:rPr lang="en-IN" sz="2400" b="1" dirty="0">
                <a:solidFill>
                  <a:srgbClr val="FF0000"/>
                </a:solidFill>
                <a:latin typeface="Times" pitchFamily="2" charset="0"/>
              </a:rPr>
              <a:t>proportional to the logarithm of the number of elements</a:t>
            </a:r>
            <a:r>
              <a:rPr lang="en-IN" sz="2400" dirty="0">
                <a:latin typeface="Times" pitchFamily="2" charset="0"/>
              </a:rPr>
              <a:t>). </a:t>
            </a:r>
          </a:p>
          <a:p>
            <a:pPr>
              <a:buNone/>
            </a:pPr>
            <a:endParaRPr lang="en-IN" sz="2400" dirty="0">
              <a:latin typeface="Times" pitchFamily="2" charset="0"/>
            </a:endParaRPr>
          </a:p>
          <a:p>
            <a:r>
              <a:rPr lang="en-IN" sz="2400" dirty="0">
                <a:latin typeface="Times" pitchFamily="2" charset="0"/>
              </a:rPr>
              <a:t>Since elements are taken in order and not ordered afterwards, you can also get ranges by score or by rank (position) in a very fast way.</a:t>
            </a:r>
          </a:p>
          <a:p>
            <a:pPr>
              <a:buNone/>
            </a:pPr>
            <a:endParaRPr lang="en-IN" sz="2400" dirty="0">
              <a:latin typeface="Times" pitchFamily="2" charset="0"/>
            </a:endParaRPr>
          </a:p>
          <a:p>
            <a:r>
              <a:rPr lang="en-IN" sz="2400" dirty="0">
                <a:latin typeface="Times" pitchFamily="2" charset="0"/>
              </a:rPr>
              <a:t>In short, with sorted sets you can do a lot of tasks with great performance that are really hard to model in other kind of databases.</a:t>
            </a:r>
          </a:p>
        </p:txBody>
      </p:sp>
      <p:sp>
        <p:nvSpPr>
          <p:cNvPr id="4" name="TextBox 3"/>
          <p:cNvSpPr txBox="1"/>
          <p:nvPr/>
        </p:nvSpPr>
        <p:spPr>
          <a:xfrm>
            <a:off x="4716016" y="6309320"/>
            <a:ext cx="4193007" cy="369332"/>
          </a:xfrm>
          <a:prstGeom prst="rect">
            <a:avLst/>
          </a:prstGeom>
          <a:noFill/>
        </p:spPr>
        <p:txBody>
          <a:bodyPr wrap="none" rtlCol="0">
            <a:spAutoFit/>
          </a:bodyPr>
          <a:lstStyle/>
          <a:p>
            <a:r>
              <a:rPr lang="en-IN" b="1" dirty="0"/>
              <a:t>Source: </a:t>
            </a:r>
            <a:r>
              <a:rPr lang="en-IN" dirty="0"/>
              <a:t>https://redis.io/topics/data-types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Sorted Set Example</a:t>
            </a:r>
          </a:p>
        </p:txBody>
      </p:sp>
      <p:sp>
        <p:nvSpPr>
          <p:cNvPr id="3" name="Content Placeholder 2"/>
          <p:cNvSpPr>
            <a:spLocks noGrp="1"/>
          </p:cNvSpPr>
          <p:nvPr>
            <p:ph idx="1"/>
          </p:nvPr>
        </p:nvSpPr>
        <p:spPr/>
        <p:txBody>
          <a:bodyPr>
            <a:normAutofit/>
          </a:bodyPr>
          <a:lstStyle/>
          <a:p>
            <a:endParaRPr lang="en-IN" sz="2400" dirty="0">
              <a:latin typeface="Times" pitchFamily="2" charset="0"/>
            </a:endParaRPr>
          </a:p>
          <a:p>
            <a:endParaRPr lang="en-IN" sz="2400" dirty="0">
              <a:latin typeface="Times" pitchFamily="2" charset="0"/>
            </a:endParaRPr>
          </a:p>
          <a:p>
            <a:pPr marL="0" indent="0">
              <a:buNone/>
            </a:pPr>
            <a:endParaRPr lang="en-IN" sz="2400" dirty="0">
              <a:latin typeface="Times" pitchFamily="2" charset="0"/>
            </a:endParaRPr>
          </a:p>
          <a:p>
            <a:endParaRPr lang="en-IN" sz="2400" dirty="0">
              <a:latin typeface="Times" pitchFamily="2" charset="0"/>
            </a:endParaRPr>
          </a:p>
          <a:p>
            <a:pPr>
              <a:buNone/>
            </a:pPr>
            <a:endParaRPr lang="en-IN" sz="2400" dirty="0">
              <a:latin typeface="Times" pitchFamily="2" charset="0"/>
            </a:endParaRPr>
          </a:p>
          <a:p>
            <a:endParaRPr lang="en-IN" sz="2400" dirty="0">
              <a:latin typeface="Times" pitchFamily="2" charset="0"/>
            </a:endParaRPr>
          </a:p>
          <a:p>
            <a:r>
              <a:rPr lang="en-IN" sz="2400" dirty="0">
                <a:latin typeface="Times" pitchFamily="2" charset="0"/>
              </a:rPr>
              <a:t>In this example we have Game Scoreboard in which updated score is added using </a:t>
            </a:r>
            <a:r>
              <a:rPr lang="en-IN" sz="2400" b="1" dirty="0">
                <a:latin typeface="Times" pitchFamily="2" charset="0"/>
              </a:rPr>
              <a:t>ZADD </a:t>
            </a:r>
            <a:r>
              <a:rPr lang="en-IN" sz="2400" dirty="0">
                <a:latin typeface="Times" pitchFamily="2" charset="0"/>
              </a:rPr>
              <a:t>command and users with top scores can be retrieved by using </a:t>
            </a:r>
            <a:r>
              <a:rPr lang="en-IN" sz="2400" b="1" dirty="0">
                <a:latin typeface="Times" pitchFamily="2" charset="0"/>
              </a:rPr>
              <a:t>ZREVRANGE</a:t>
            </a:r>
            <a:r>
              <a:rPr lang="en-IN" sz="2400" dirty="0">
                <a:latin typeface="Times" pitchFamily="2" charset="0"/>
              </a:rPr>
              <a:t> command with highest scores on top and lowest on bottom.</a:t>
            </a:r>
            <a:endParaRPr lang="en-IN" sz="2400" b="1" dirty="0">
              <a:latin typeface="Times" pitchFamily="2" charset="0"/>
            </a:endParaRPr>
          </a:p>
        </p:txBody>
      </p:sp>
      <p:pic>
        <p:nvPicPr>
          <p:cNvPr id="62466" name="Picture 2"/>
          <p:cNvPicPr>
            <a:picLocks noChangeAspect="1" noChangeArrowheads="1"/>
          </p:cNvPicPr>
          <p:nvPr/>
        </p:nvPicPr>
        <p:blipFill>
          <a:blip r:embed="rId2" cstate="print"/>
          <a:srcRect/>
          <a:stretch>
            <a:fillRect/>
          </a:stretch>
        </p:blipFill>
        <p:spPr bwMode="auto">
          <a:xfrm>
            <a:off x="467544" y="980728"/>
            <a:ext cx="8280920" cy="1296144"/>
          </a:xfrm>
          <a:prstGeom prst="rect">
            <a:avLst/>
          </a:prstGeom>
          <a:noFill/>
          <a:ln w="9525">
            <a:noFill/>
            <a:miter lim="800000"/>
            <a:headEnd/>
            <a:tailEnd/>
          </a:ln>
        </p:spPr>
      </p:pic>
      <p:pic>
        <p:nvPicPr>
          <p:cNvPr id="62468" name="Picture 4"/>
          <p:cNvPicPr>
            <a:picLocks noChangeAspect="1" noChangeArrowheads="1"/>
          </p:cNvPicPr>
          <p:nvPr/>
        </p:nvPicPr>
        <p:blipFill>
          <a:blip r:embed="rId3" cstate="print"/>
          <a:srcRect/>
          <a:stretch>
            <a:fillRect/>
          </a:stretch>
        </p:blipFill>
        <p:spPr bwMode="auto">
          <a:xfrm>
            <a:off x="467544" y="2445451"/>
            <a:ext cx="8280920" cy="1440160"/>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pitchFamily="2" charset="0"/>
              </a:rPr>
              <a:t>Redis</a:t>
            </a:r>
            <a:r>
              <a:rPr lang="en-IN" b="1" dirty="0">
                <a:latin typeface="Times" pitchFamily="2" charset="0"/>
              </a:rPr>
              <a:t> Sorted Set Commands</a:t>
            </a:r>
          </a:p>
        </p:txBody>
      </p:sp>
      <p:sp>
        <p:nvSpPr>
          <p:cNvPr id="3" name="Content Placeholder 2"/>
          <p:cNvSpPr>
            <a:spLocks noGrp="1"/>
          </p:cNvSpPr>
          <p:nvPr>
            <p:ph idx="1"/>
          </p:nvPr>
        </p:nvSpPr>
        <p:spPr/>
        <p:txBody>
          <a:bodyPr>
            <a:normAutofit lnSpcReduction="10000"/>
          </a:bodyPr>
          <a:lstStyle/>
          <a:p>
            <a:r>
              <a:rPr lang="en-IN" sz="2400" b="1" dirty="0">
                <a:latin typeface="Times" pitchFamily="2" charset="0"/>
              </a:rPr>
              <a:t>ZADD : </a:t>
            </a:r>
            <a:r>
              <a:rPr lang="en-IN" sz="2400" dirty="0">
                <a:latin typeface="Times" pitchFamily="2" charset="0"/>
              </a:rPr>
              <a:t>Adds one or more members to the sorted set or update its score if it exists.</a:t>
            </a:r>
          </a:p>
          <a:p>
            <a:pPr>
              <a:buNone/>
            </a:pPr>
            <a:r>
              <a:rPr lang="en-IN" sz="2400" dirty="0">
                <a:latin typeface="Times" pitchFamily="2" charset="0"/>
              </a:rPr>
              <a:t>     Syntax: </a:t>
            </a:r>
            <a:r>
              <a:rPr lang="en-IN" sz="2400" b="1" dirty="0">
                <a:latin typeface="Times" pitchFamily="2" charset="0"/>
              </a:rPr>
              <a:t>ZADD  </a:t>
            </a:r>
            <a:r>
              <a:rPr lang="en-IN" sz="2400" dirty="0">
                <a:latin typeface="Times" pitchFamily="2" charset="0"/>
              </a:rPr>
              <a:t>key  score1  member1  [score2]  [member2]</a:t>
            </a:r>
          </a:p>
          <a:p>
            <a:pPr>
              <a:buNone/>
            </a:pPr>
            <a:r>
              <a:rPr lang="en-IN" sz="2400" dirty="0">
                <a:latin typeface="Times" pitchFamily="2" charset="0"/>
              </a:rPr>
              <a:t>E.g.</a:t>
            </a:r>
          </a:p>
          <a:p>
            <a:pPr>
              <a:buNone/>
            </a:pPr>
            <a:endParaRPr lang="en-IN" sz="2400" dirty="0">
              <a:latin typeface="Times" pitchFamily="2" charset="0"/>
            </a:endParaRP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ZSCORE : </a:t>
            </a:r>
            <a:r>
              <a:rPr lang="en-IN" sz="2400" dirty="0">
                <a:latin typeface="Times" pitchFamily="2" charset="0"/>
              </a:rPr>
              <a:t>Gets score associated with the given member in sorted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ZSCORE </a:t>
            </a:r>
            <a:r>
              <a:rPr lang="en-IN" sz="2400" dirty="0">
                <a:latin typeface="Times" pitchFamily="2" charset="0"/>
              </a:rPr>
              <a:t>key member</a:t>
            </a:r>
          </a:p>
          <a:p>
            <a:pPr>
              <a:buNone/>
            </a:pPr>
            <a:r>
              <a:rPr lang="en-IN" sz="2400" dirty="0">
                <a:latin typeface="Times" pitchFamily="2" charset="0"/>
              </a:rPr>
              <a:t> E.g. </a:t>
            </a:r>
          </a:p>
          <a:p>
            <a:pPr>
              <a:buNone/>
            </a:pPr>
            <a:endParaRPr lang="en-IN" sz="2400" dirty="0">
              <a:latin typeface="Times" pitchFamily="2" charset="0"/>
            </a:endParaRPr>
          </a:p>
        </p:txBody>
      </p:sp>
      <p:pic>
        <p:nvPicPr>
          <p:cNvPr id="4" name="Picture 2"/>
          <p:cNvPicPr>
            <a:picLocks noChangeAspect="1" noChangeArrowheads="1"/>
          </p:cNvPicPr>
          <p:nvPr/>
        </p:nvPicPr>
        <p:blipFill>
          <a:blip r:embed="rId2" cstate="print"/>
          <a:srcRect/>
          <a:stretch>
            <a:fillRect/>
          </a:stretch>
        </p:blipFill>
        <p:spPr bwMode="auto">
          <a:xfrm>
            <a:off x="1331640" y="3068960"/>
            <a:ext cx="6805264" cy="1296144"/>
          </a:xfrm>
          <a:prstGeom prst="rect">
            <a:avLst/>
          </a:prstGeom>
          <a:noFill/>
          <a:ln w="9525">
            <a:noFill/>
            <a:miter lim="800000"/>
            <a:headEnd/>
            <a:tailEnd/>
          </a:ln>
        </p:spPr>
      </p:pic>
      <p:pic>
        <p:nvPicPr>
          <p:cNvPr id="63491" name="Picture 3"/>
          <p:cNvPicPr>
            <a:picLocks noChangeAspect="1" noChangeArrowheads="1"/>
          </p:cNvPicPr>
          <p:nvPr/>
        </p:nvPicPr>
        <p:blipFill>
          <a:blip r:embed="rId3" cstate="print"/>
          <a:srcRect/>
          <a:stretch>
            <a:fillRect/>
          </a:stretch>
        </p:blipFill>
        <p:spPr bwMode="auto">
          <a:xfrm>
            <a:off x="1187624" y="5517232"/>
            <a:ext cx="6984776" cy="583307"/>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539552" y="836712"/>
            <a:ext cx="8229600" cy="5328592"/>
          </a:xfrm>
        </p:spPr>
        <p:txBody>
          <a:bodyPr>
            <a:normAutofit/>
          </a:bodyPr>
          <a:lstStyle/>
          <a:p>
            <a:r>
              <a:rPr lang="en-IN" sz="2400" b="1" dirty="0">
                <a:latin typeface="Times" pitchFamily="2" charset="0"/>
              </a:rPr>
              <a:t>ZRANGE: </a:t>
            </a:r>
            <a:r>
              <a:rPr lang="en-IN" sz="2400" dirty="0">
                <a:latin typeface="Times" pitchFamily="2" charset="0"/>
              </a:rPr>
              <a:t>Returns a range of members in the sorted set by their index.</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ZRANGE  </a:t>
            </a:r>
            <a:r>
              <a:rPr lang="en-IN" sz="2400" dirty="0">
                <a:latin typeface="Times" pitchFamily="2" charset="0"/>
              </a:rPr>
              <a:t>key  start  stop [WITHSCORES]</a:t>
            </a:r>
          </a:p>
          <a:p>
            <a:pPr>
              <a:buNone/>
            </a:pPr>
            <a:r>
              <a:rPr lang="en-IN" sz="2400" b="1" dirty="0">
                <a:latin typeface="Times" pitchFamily="2" charset="0"/>
              </a:rPr>
              <a:t>     </a:t>
            </a:r>
            <a:r>
              <a:rPr lang="en-IN" sz="2400" dirty="0">
                <a:latin typeface="Times" pitchFamily="2" charset="0"/>
              </a:rPr>
              <a:t>E.g.</a:t>
            </a:r>
          </a:p>
          <a:p>
            <a:pPr>
              <a:buNone/>
            </a:pPr>
            <a:endParaRPr lang="en-IN" sz="2400" dirty="0">
              <a:latin typeface="Times" pitchFamily="2" charset="0"/>
            </a:endParaRPr>
          </a:p>
          <a:p>
            <a:pPr>
              <a:buNone/>
            </a:pPr>
            <a:endParaRPr lang="en-IN" sz="2400" b="1" dirty="0">
              <a:latin typeface="Times" pitchFamily="2" charset="0"/>
            </a:endParaRPr>
          </a:p>
          <a:p>
            <a:endParaRPr lang="en-IN" sz="2400" b="1" dirty="0">
              <a:latin typeface="Times" pitchFamily="2" charset="0"/>
            </a:endParaRPr>
          </a:p>
          <a:p>
            <a:r>
              <a:rPr lang="en-IN" sz="2400" b="1" dirty="0">
                <a:latin typeface="Times" pitchFamily="2" charset="0"/>
              </a:rPr>
              <a:t>ZRANGEBYSCORE: </a:t>
            </a:r>
            <a:r>
              <a:rPr lang="en-IN" sz="2400" dirty="0">
                <a:latin typeface="Times" pitchFamily="2" charset="0"/>
              </a:rPr>
              <a:t>Returns a range of members in the sorted set with their score between min and max.</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ZRANGEBYSCORE </a:t>
            </a:r>
            <a:r>
              <a:rPr lang="en-IN" sz="2400" dirty="0">
                <a:latin typeface="Times" pitchFamily="2" charset="0"/>
              </a:rPr>
              <a:t>key min max [WITHSCORES] [LIMIT offset count]</a:t>
            </a:r>
          </a:p>
          <a:p>
            <a:pPr>
              <a:buNone/>
            </a:pPr>
            <a:r>
              <a:rPr lang="en-IN" sz="2400" dirty="0">
                <a:latin typeface="Times" pitchFamily="2" charset="0"/>
              </a:rPr>
              <a:t>     E.g.</a:t>
            </a:r>
          </a:p>
        </p:txBody>
      </p:sp>
      <p:pic>
        <p:nvPicPr>
          <p:cNvPr id="64514" name="Picture 2"/>
          <p:cNvPicPr>
            <a:picLocks noChangeAspect="1" noChangeArrowheads="1"/>
          </p:cNvPicPr>
          <p:nvPr/>
        </p:nvPicPr>
        <p:blipFill>
          <a:blip r:embed="rId3" cstate="print"/>
          <a:srcRect/>
          <a:stretch>
            <a:fillRect/>
          </a:stretch>
        </p:blipFill>
        <p:spPr bwMode="auto">
          <a:xfrm>
            <a:off x="1475656" y="2204864"/>
            <a:ext cx="6696744" cy="1296144"/>
          </a:xfrm>
          <a:prstGeom prst="rect">
            <a:avLst/>
          </a:prstGeom>
          <a:noFill/>
          <a:ln w="9525">
            <a:noFill/>
            <a:miter lim="800000"/>
            <a:headEnd/>
            <a:tailEnd/>
          </a:ln>
        </p:spPr>
      </p:pic>
      <p:pic>
        <p:nvPicPr>
          <p:cNvPr id="64515" name="Picture 3"/>
          <p:cNvPicPr>
            <a:picLocks noChangeAspect="1" noChangeArrowheads="1"/>
          </p:cNvPicPr>
          <p:nvPr/>
        </p:nvPicPr>
        <p:blipFill>
          <a:blip r:embed="rId4" cstate="print"/>
          <a:srcRect/>
          <a:stretch>
            <a:fillRect/>
          </a:stretch>
        </p:blipFill>
        <p:spPr bwMode="auto">
          <a:xfrm>
            <a:off x="1613448" y="5445224"/>
            <a:ext cx="6552728" cy="119518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2A18-A3DC-4D4F-8DF9-B561647E8C3E}"/>
              </a:ext>
            </a:extLst>
          </p:cNvPr>
          <p:cNvSpPr>
            <a:spLocks noGrp="1"/>
          </p:cNvSpPr>
          <p:nvPr>
            <p:ph type="title"/>
          </p:nvPr>
        </p:nvSpPr>
        <p:spPr>
          <a:xfrm>
            <a:off x="457200" y="53752"/>
            <a:ext cx="8229600" cy="1143000"/>
          </a:xfrm>
        </p:spPr>
        <p:txBody>
          <a:bodyPr>
            <a:normAutofit/>
          </a:bodyPr>
          <a:lstStyle/>
          <a:p>
            <a:r>
              <a:rPr lang="en-US" sz="4000" b="1" dirty="0" err="1">
                <a:latin typeface="Times" pitchFamily="2" charset="0"/>
              </a:rPr>
              <a:t>Redis</a:t>
            </a:r>
            <a:r>
              <a:rPr lang="en-US" sz="4000" b="1" dirty="0">
                <a:latin typeface="Times" pitchFamily="2" charset="0"/>
              </a:rPr>
              <a:t> at </a:t>
            </a:r>
            <a:r>
              <a:rPr lang="en-US" sz="4000" b="1" dirty="0" err="1">
                <a:latin typeface="Times" pitchFamily="2" charset="0"/>
              </a:rPr>
              <a:t>StackOverflow</a:t>
            </a:r>
            <a:r>
              <a:rPr lang="en-US" sz="4000" b="1" dirty="0">
                <a:latin typeface="Times" pitchFamily="2" charset="0"/>
              </a:rPr>
              <a:t> </a:t>
            </a:r>
          </a:p>
        </p:txBody>
      </p:sp>
      <p:sp>
        <p:nvSpPr>
          <p:cNvPr id="3" name="Content Placeholder 2">
            <a:extLst>
              <a:ext uri="{FF2B5EF4-FFF2-40B4-BE49-F238E27FC236}">
                <a16:creationId xmlns:a16="http://schemas.microsoft.com/office/drawing/2014/main" id="{EDDE474D-E0C3-D843-B800-12A24960819B}"/>
              </a:ext>
            </a:extLst>
          </p:cNvPr>
          <p:cNvSpPr>
            <a:spLocks noGrp="1"/>
          </p:cNvSpPr>
          <p:nvPr>
            <p:ph idx="1"/>
          </p:nvPr>
        </p:nvSpPr>
        <p:spPr>
          <a:xfrm>
            <a:off x="457200" y="1196752"/>
            <a:ext cx="8229600" cy="5400600"/>
          </a:xfrm>
        </p:spPr>
        <p:txBody>
          <a:bodyPr>
            <a:normAutofit/>
          </a:bodyPr>
          <a:lstStyle/>
          <a:p>
            <a:r>
              <a:rPr lang="en-US" sz="2400" dirty="0">
                <a:latin typeface="Times" pitchFamily="2" charset="0"/>
              </a:rPr>
              <a:t>At </a:t>
            </a:r>
            <a:r>
              <a:rPr lang="en-US" sz="2400" b="1" dirty="0" err="1">
                <a:latin typeface="Times" pitchFamily="2" charset="0"/>
              </a:rPr>
              <a:t>StackOverflow</a:t>
            </a:r>
            <a:r>
              <a:rPr lang="en-US" sz="2400" dirty="0">
                <a:latin typeface="Times" pitchFamily="2" charset="0"/>
              </a:rPr>
              <a:t> </a:t>
            </a:r>
            <a:r>
              <a:rPr lang="en-US" sz="2400" dirty="0" err="1">
                <a:latin typeface="Times" pitchFamily="2" charset="0"/>
              </a:rPr>
              <a:t>Redis</a:t>
            </a:r>
            <a:r>
              <a:rPr lang="en-US" sz="2400" dirty="0">
                <a:latin typeface="Times" pitchFamily="2" charset="0"/>
              </a:rPr>
              <a:t> is used as a caching layer for entire network.</a:t>
            </a:r>
          </a:p>
          <a:p>
            <a:r>
              <a:rPr lang="en-US" sz="2400" dirty="0">
                <a:latin typeface="Times" pitchFamily="2" charset="0"/>
              </a:rPr>
              <a:t>It has </a:t>
            </a:r>
            <a:r>
              <a:rPr lang="en-US" sz="2400" b="1" dirty="0">
                <a:latin typeface="Times" pitchFamily="2" charset="0"/>
              </a:rPr>
              <a:t>3 caches </a:t>
            </a:r>
            <a:r>
              <a:rPr lang="en-US" sz="2400" dirty="0">
                <a:latin typeface="Times" pitchFamily="2" charset="0"/>
              </a:rPr>
              <a:t>at each site and </a:t>
            </a:r>
            <a:r>
              <a:rPr lang="en-US" sz="2400" b="1" dirty="0">
                <a:latin typeface="Times" pitchFamily="2" charset="0"/>
              </a:rPr>
              <a:t>two</a:t>
            </a:r>
            <a:r>
              <a:rPr lang="en-US" sz="2400" dirty="0">
                <a:latin typeface="Times" pitchFamily="2" charset="0"/>
              </a:rPr>
              <a:t> of them use </a:t>
            </a:r>
            <a:r>
              <a:rPr lang="en-US" sz="2400" dirty="0" err="1">
                <a:latin typeface="Times" pitchFamily="2" charset="0"/>
              </a:rPr>
              <a:t>Redis</a:t>
            </a:r>
            <a:r>
              <a:rPr lang="en-US" sz="2400" dirty="0">
                <a:latin typeface="Times" pitchFamily="2" charset="0"/>
              </a:rPr>
              <a:t>.</a:t>
            </a:r>
          </a:p>
          <a:p>
            <a:r>
              <a:rPr lang="en-US" sz="2400" dirty="0">
                <a:latin typeface="Times" pitchFamily="2" charset="0"/>
              </a:rPr>
              <a:t>A </a:t>
            </a:r>
            <a:r>
              <a:rPr lang="en-US" sz="2400" b="1" dirty="0">
                <a:latin typeface="Times" pitchFamily="2" charset="0"/>
              </a:rPr>
              <a:t>Site cache </a:t>
            </a:r>
            <a:r>
              <a:rPr lang="en-US" sz="2400" dirty="0">
                <a:latin typeface="Times" pitchFamily="2" charset="0"/>
              </a:rPr>
              <a:t>which stores hot question id list and user acceptance rates in a distinct </a:t>
            </a:r>
            <a:r>
              <a:rPr lang="en-US" sz="2400" dirty="0" err="1">
                <a:latin typeface="Times" pitchFamily="2" charset="0"/>
              </a:rPr>
              <a:t>Redis</a:t>
            </a:r>
            <a:r>
              <a:rPr lang="en-US" sz="2400" dirty="0">
                <a:latin typeface="Times" pitchFamily="2" charset="0"/>
              </a:rPr>
              <a:t> DB.</a:t>
            </a:r>
          </a:p>
          <a:p>
            <a:r>
              <a:rPr lang="en-US" sz="2400" dirty="0">
                <a:latin typeface="Times" pitchFamily="2" charset="0"/>
              </a:rPr>
              <a:t>A</a:t>
            </a:r>
            <a:r>
              <a:rPr lang="en-US" sz="2400" b="1" dirty="0">
                <a:latin typeface="Times" pitchFamily="2" charset="0"/>
              </a:rPr>
              <a:t> Global cache</a:t>
            </a:r>
            <a:r>
              <a:rPr lang="en-US" sz="2400" dirty="0">
                <a:latin typeface="Times" pitchFamily="2" charset="0"/>
              </a:rPr>
              <a:t> which stores inboxes, API usage quotas </a:t>
            </a:r>
            <a:r>
              <a:rPr lang="en-US" sz="2400" dirty="0" err="1">
                <a:latin typeface="Times" pitchFamily="2" charset="0"/>
              </a:rPr>
              <a:t>etc</a:t>
            </a:r>
            <a:r>
              <a:rPr lang="en-US" sz="2400" dirty="0">
                <a:latin typeface="Times" pitchFamily="2" charset="0"/>
              </a:rPr>
              <a:t> in DB0.</a:t>
            </a:r>
          </a:p>
          <a:p>
            <a:r>
              <a:rPr lang="en-US" sz="2400" dirty="0">
                <a:latin typeface="Times" pitchFamily="2" charset="0"/>
              </a:rPr>
              <a:t>At any one point time there are around </a:t>
            </a:r>
            <a:r>
              <a:rPr lang="en-US" sz="2400" b="1" dirty="0">
                <a:latin typeface="Times" pitchFamily="2" charset="0"/>
              </a:rPr>
              <a:t>1,300,000 keys </a:t>
            </a:r>
            <a:r>
              <a:rPr lang="en-US" sz="2400" dirty="0">
                <a:latin typeface="Times" pitchFamily="2" charset="0"/>
              </a:rPr>
              <a:t>in their </a:t>
            </a:r>
            <a:r>
              <a:rPr lang="en-US" sz="2400" dirty="0" err="1">
                <a:latin typeface="Times" pitchFamily="2" charset="0"/>
              </a:rPr>
              <a:t>Redis</a:t>
            </a:r>
            <a:r>
              <a:rPr lang="en-US" sz="2400" dirty="0">
                <a:latin typeface="Times" pitchFamily="2" charset="0"/>
              </a:rPr>
              <a:t> cache and this number is increasing.</a:t>
            </a:r>
          </a:p>
          <a:p>
            <a:r>
              <a:rPr lang="en-US" sz="2400" dirty="0">
                <a:latin typeface="Times" pitchFamily="2" charset="0"/>
              </a:rPr>
              <a:t>Go to this </a:t>
            </a:r>
            <a:r>
              <a:rPr lang="en-US" sz="2400" dirty="0">
                <a:latin typeface="Times" pitchFamily="2" charset="0"/>
                <a:hlinkClick r:id="rId2"/>
              </a:rPr>
              <a:t>link</a:t>
            </a:r>
            <a:r>
              <a:rPr lang="en-US" sz="2400" dirty="0">
                <a:latin typeface="Times" pitchFamily="2" charset="0"/>
              </a:rPr>
              <a:t> for more details.</a:t>
            </a:r>
          </a:p>
        </p:txBody>
      </p:sp>
    </p:spTree>
    <p:extLst>
      <p:ext uri="{BB962C8B-B14F-4D97-AF65-F5344CB8AC3E}">
        <p14:creationId xmlns:p14="http://schemas.microsoft.com/office/powerpoint/2010/main" val="32319042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57200" y="1052736"/>
            <a:ext cx="8229600" cy="5073427"/>
          </a:xfrm>
        </p:spPr>
        <p:txBody>
          <a:bodyPr>
            <a:normAutofit/>
          </a:bodyPr>
          <a:lstStyle/>
          <a:p>
            <a:r>
              <a:rPr lang="en-IN" sz="2400" b="1" dirty="0">
                <a:latin typeface="Times" pitchFamily="2" charset="0"/>
              </a:rPr>
              <a:t>ZREVRANGE: </a:t>
            </a:r>
            <a:r>
              <a:rPr lang="en-IN" sz="2400" dirty="0">
                <a:latin typeface="Times" pitchFamily="2" charset="0"/>
              </a:rPr>
              <a:t>Returns a range of members in the sorted set  by their index in reverse order.</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ZREVRANGE  </a:t>
            </a:r>
            <a:r>
              <a:rPr lang="en-IN" sz="2400" dirty="0">
                <a:latin typeface="Times" pitchFamily="2" charset="0"/>
              </a:rPr>
              <a:t>key  start  stop [WITHSCORES]</a:t>
            </a:r>
          </a:p>
          <a:p>
            <a:pPr>
              <a:buNone/>
            </a:pPr>
            <a:r>
              <a:rPr lang="en-IN" sz="2400" b="1" dirty="0">
                <a:latin typeface="Times" pitchFamily="2" charset="0"/>
              </a:rPr>
              <a:t>     </a:t>
            </a:r>
          </a:p>
          <a:p>
            <a:r>
              <a:rPr lang="en-IN" sz="2400" b="1" dirty="0">
                <a:latin typeface="Times" pitchFamily="2" charset="0"/>
              </a:rPr>
              <a:t>ZREVRANGEBYSCORE: </a:t>
            </a:r>
            <a:r>
              <a:rPr lang="en-IN" sz="2400" dirty="0">
                <a:latin typeface="Times" pitchFamily="2" charset="0"/>
              </a:rPr>
              <a:t>Returns a range of members in the sorted set with their score between min and max.</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ZREVRANGEBYSCORE </a:t>
            </a:r>
            <a:r>
              <a:rPr lang="en-IN" sz="2400" dirty="0">
                <a:latin typeface="Times" pitchFamily="2" charset="0"/>
              </a:rPr>
              <a:t>key max min  [WITHSCORES] [LIMIT offset count]</a:t>
            </a:r>
          </a:p>
          <a:p>
            <a:pPr>
              <a:buNone/>
            </a:pPr>
            <a:r>
              <a:rPr lang="en-IN" sz="2400" dirty="0">
                <a:latin typeface="Times" pitchFamily="2" charset="0"/>
              </a:rPr>
              <a:t>     E.g.</a:t>
            </a:r>
          </a:p>
          <a:p>
            <a:pPr>
              <a:buNone/>
            </a:pPr>
            <a:endParaRPr lang="en-IN" sz="2400" dirty="0">
              <a:latin typeface="Times" pitchFamily="2" charset="0"/>
            </a:endParaRPr>
          </a:p>
          <a:p>
            <a:pPr>
              <a:buNone/>
            </a:pPr>
            <a:endParaRPr lang="en-IN" sz="2400" dirty="0">
              <a:latin typeface="Times" pitchFamily="2" charset="0"/>
            </a:endParaRPr>
          </a:p>
          <a:p>
            <a:pPr>
              <a:buNone/>
            </a:pPr>
            <a:endParaRPr lang="en-IN" sz="2400" dirty="0">
              <a:latin typeface="Times" pitchFamily="2" charset="0"/>
            </a:endParaRPr>
          </a:p>
        </p:txBody>
      </p:sp>
      <p:pic>
        <p:nvPicPr>
          <p:cNvPr id="66562" name="Picture 2"/>
          <p:cNvPicPr>
            <a:picLocks noChangeAspect="1" noChangeArrowheads="1"/>
          </p:cNvPicPr>
          <p:nvPr/>
        </p:nvPicPr>
        <p:blipFill>
          <a:blip r:embed="rId2" cstate="print"/>
          <a:srcRect/>
          <a:stretch>
            <a:fillRect/>
          </a:stretch>
        </p:blipFill>
        <p:spPr bwMode="auto">
          <a:xfrm>
            <a:off x="1547664" y="4509120"/>
            <a:ext cx="6768752" cy="216024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57200" y="1268760"/>
            <a:ext cx="8229600" cy="4857403"/>
          </a:xfrm>
        </p:spPr>
        <p:txBody>
          <a:bodyPr>
            <a:normAutofit/>
          </a:bodyPr>
          <a:lstStyle/>
          <a:p>
            <a:r>
              <a:rPr lang="en-IN" sz="2400" b="1" dirty="0">
                <a:latin typeface="Times" pitchFamily="2" charset="0"/>
              </a:rPr>
              <a:t>ZCARD: </a:t>
            </a:r>
            <a:r>
              <a:rPr lang="en-IN" sz="2400" dirty="0">
                <a:latin typeface="Times" pitchFamily="2" charset="0"/>
              </a:rPr>
              <a:t>Gets the number of members in a sorted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ZCARD  </a:t>
            </a:r>
            <a:r>
              <a:rPr lang="en-IN" sz="2400" dirty="0">
                <a:latin typeface="Times" pitchFamily="2" charset="0"/>
              </a:rPr>
              <a:t>key</a:t>
            </a:r>
          </a:p>
          <a:p>
            <a:pPr>
              <a:buNone/>
            </a:pPr>
            <a:endParaRPr lang="en-IN" sz="2400" dirty="0">
              <a:latin typeface="Times" pitchFamily="2" charset="0"/>
            </a:endParaRPr>
          </a:p>
          <a:p>
            <a:r>
              <a:rPr lang="en-IN" sz="2400" b="1" dirty="0">
                <a:latin typeface="Times" pitchFamily="2" charset="0"/>
              </a:rPr>
              <a:t>ZCOUNT: </a:t>
            </a:r>
            <a:r>
              <a:rPr lang="en-IN" sz="2400" dirty="0">
                <a:latin typeface="Times" pitchFamily="2" charset="0"/>
              </a:rPr>
              <a:t>Gets the number of members in a sorted set with scores between min and max.</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ZCOUNT  </a:t>
            </a:r>
            <a:r>
              <a:rPr lang="en-IN" sz="2400" dirty="0">
                <a:latin typeface="Times" pitchFamily="2" charset="0"/>
              </a:rPr>
              <a:t>key  max  min</a:t>
            </a:r>
          </a:p>
          <a:p>
            <a:pPr>
              <a:buNone/>
            </a:pPr>
            <a:r>
              <a:rPr lang="en-IN" sz="2400" b="1" dirty="0">
                <a:latin typeface="Times" pitchFamily="2" charset="0"/>
              </a:rPr>
              <a:t>     </a:t>
            </a:r>
            <a:r>
              <a:rPr lang="en-IN" sz="2400" dirty="0">
                <a:latin typeface="Times" pitchFamily="2" charset="0"/>
              </a:rPr>
              <a:t>E.g.</a:t>
            </a:r>
            <a:endParaRPr lang="en-IN" sz="2400" b="1" dirty="0">
              <a:latin typeface="Times" pitchFamily="2" charset="0"/>
            </a:endParaRPr>
          </a:p>
        </p:txBody>
      </p:sp>
      <p:pic>
        <p:nvPicPr>
          <p:cNvPr id="65538" name="Picture 2"/>
          <p:cNvPicPr>
            <a:picLocks noChangeAspect="1" noChangeArrowheads="1"/>
          </p:cNvPicPr>
          <p:nvPr/>
        </p:nvPicPr>
        <p:blipFill>
          <a:blip r:embed="rId2" cstate="print"/>
          <a:srcRect/>
          <a:stretch>
            <a:fillRect/>
          </a:stretch>
        </p:blipFill>
        <p:spPr bwMode="auto">
          <a:xfrm>
            <a:off x="1547664" y="3933056"/>
            <a:ext cx="6696744" cy="2016224"/>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539552" y="1340768"/>
            <a:ext cx="8229600" cy="4525963"/>
          </a:xfrm>
        </p:spPr>
        <p:txBody>
          <a:bodyPr>
            <a:normAutofit/>
          </a:bodyPr>
          <a:lstStyle/>
          <a:p>
            <a:r>
              <a:rPr lang="en-IN" sz="2400" b="1" dirty="0">
                <a:latin typeface="Times" pitchFamily="2" charset="0"/>
              </a:rPr>
              <a:t>ZRANK: </a:t>
            </a:r>
            <a:r>
              <a:rPr lang="en-IN" sz="2400" dirty="0">
                <a:latin typeface="Times" pitchFamily="2" charset="0"/>
              </a:rPr>
              <a:t>Returns the index of a member in the sorted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ZRANK </a:t>
            </a:r>
            <a:r>
              <a:rPr lang="en-IN" sz="2400" dirty="0">
                <a:latin typeface="Times" pitchFamily="2" charset="0"/>
              </a:rPr>
              <a:t>key member</a:t>
            </a:r>
          </a:p>
          <a:p>
            <a:pPr>
              <a:buNone/>
            </a:pPr>
            <a:endParaRPr lang="en-IN" sz="2400" dirty="0">
              <a:latin typeface="Times" pitchFamily="2" charset="0"/>
            </a:endParaRPr>
          </a:p>
          <a:p>
            <a:r>
              <a:rPr lang="en-IN" sz="2400" b="1" dirty="0">
                <a:latin typeface="Times" pitchFamily="2" charset="0"/>
              </a:rPr>
              <a:t>ZREVRANK:</a:t>
            </a:r>
            <a:r>
              <a:rPr lang="en-IN" sz="2400" dirty="0">
                <a:latin typeface="Times" pitchFamily="2" charset="0"/>
              </a:rPr>
              <a:t> Returns the index of a member in the sorted  set starting from High to Low.</a:t>
            </a:r>
          </a:p>
          <a:p>
            <a:pPr>
              <a:buNone/>
            </a:pPr>
            <a:r>
              <a:rPr lang="en-IN" sz="2400" dirty="0">
                <a:latin typeface="Times" pitchFamily="2" charset="0"/>
              </a:rPr>
              <a:t>     Syntax: </a:t>
            </a:r>
            <a:r>
              <a:rPr lang="en-IN" sz="2400" b="1" dirty="0">
                <a:latin typeface="Times" pitchFamily="2" charset="0"/>
              </a:rPr>
              <a:t>ZREVRANK  </a:t>
            </a:r>
            <a:r>
              <a:rPr lang="en-IN" sz="2400" dirty="0">
                <a:latin typeface="Times" pitchFamily="2" charset="0"/>
              </a:rPr>
              <a:t>key member</a:t>
            </a:r>
          </a:p>
          <a:p>
            <a:pPr>
              <a:buNone/>
            </a:pPr>
            <a:endParaRPr lang="en-IN" sz="2400" b="1" dirty="0">
              <a:latin typeface="Times" pitchFamily="2" charset="0"/>
            </a:endParaRPr>
          </a:p>
        </p:txBody>
      </p:sp>
      <p:pic>
        <p:nvPicPr>
          <p:cNvPr id="67586" name="Picture 2"/>
          <p:cNvPicPr>
            <a:picLocks noChangeAspect="1" noChangeArrowheads="1"/>
          </p:cNvPicPr>
          <p:nvPr/>
        </p:nvPicPr>
        <p:blipFill>
          <a:blip r:embed="rId2" cstate="print"/>
          <a:srcRect/>
          <a:stretch>
            <a:fillRect/>
          </a:stretch>
        </p:blipFill>
        <p:spPr bwMode="auto">
          <a:xfrm>
            <a:off x="971600" y="4005064"/>
            <a:ext cx="7560840" cy="2232248"/>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980728"/>
            <a:ext cx="8229600" cy="4857403"/>
          </a:xfrm>
        </p:spPr>
        <p:txBody>
          <a:bodyPr>
            <a:normAutofit/>
          </a:bodyPr>
          <a:lstStyle/>
          <a:p>
            <a:r>
              <a:rPr lang="en-IN" sz="2400" b="1" dirty="0">
                <a:latin typeface="Times" pitchFamily="2" charset="0"/>
              </a:rPr>
              <a:t>ZREM:</a:t>
            </a:r>
            <a:r>
              <a:rPr lang="en-IN" sz="2400" dirty="0">
                <a:latin typeface="Times" pitchFamily="2" charset="0"/>
              </a:rPr>
              <a:t> Removes one or more members in a sorted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ZREM  </a:t>
            </a:r>
            <a:r>
              <a:rPr lang="en-IN" sz="2400" dirty="0">
                <a:latin typeface="Times" pitchFamily="2" charset="0"/>
              </a:rPr>
              <a:t>key  member1  [member2]  [member3]</a:t>
            </a:r>
          </a:p>
          <a:p>
            <a:pPr>
              <a:buNone/>
            </a:pPr>
            <a:r>
              <a:rPr lang="en-IN" sz="2400" b="1" dirty="0">
                <a:latin typeface="Times" pitchFamily="2" charset="0"/>
              </a:rPr>
              <a:t>     </a:t>
            </a:r>
            <a:r>
              <a:rPr lang="en-IN" sz="2400" dirty="0">
                <a:latin typeface="Times" pitchFamily="2" charset="0"/>
              </a:rPr>
              <a:t>E.g.</a:t>
            </a:r>
          </a:p>
          <a:p>
            <a:pPr>
              <a:buNone/>
            </a:pPr>
            <a:endParaRPr lang="en-IN" sz="2400" dirty="0">
              <a:latin typeface="Times" pitchFamily="2" charset="0"/>
            </a:endParaRPr>
          </a:p>
          <a:p>
            <a:pPr>
              <a:buNone/>
            </a:pPr>
            <a:endParaRPr lang="en-IN" sz="2400" dirty="0">
              <a:latin typeface="Times" pitchFamily="2" charset="0"/>
            </a:endParaRPr>
          </a:p>
          <a:p>
            <a:endParaRPr lang="en-IN" sz="2400" b="1" dirty="0">
              <a:latin typeface="Times" pitchFamily="2" charset="0"/>
            </a:endParaRPr>
          </a:p>
          <a:p>
            <a:r>
              <a:rPr lang="en-IN" sz="2400" b="1" dirty="0">
                <a:latin typeface="Times" pitchFamily="2" charset="0"/>
              </a:rPr>
              <a:t>ZREMRANGEBYSCORE: </a:t>
            </a:r>
            <a:r>
              <a:rPr lang="en-IN" sz="2400" dirty="0">
                <a:latin typeface="Times" pitchFamily="2" charset="0"/>
              </a:rPr>
              <a:t>Removes  members in a sorted set with scores between min and max.</a:t>
            </a:r>
          </a:p>
          <a:p>
            <a:pPr>
              <a:buNone/>
            </a:pPr>
            <a:r>
              <a:rPr lang="en-IN" sz="2400" b="1" dirty="0">
                <a:latin typeface="Times" pitchFamily="2" charset="0"/>
              </a:rPr>
              <a:t>      </a:t>
            </a:r>
            <a:r>
              <a:rPr lang="en-IN" sz="2400" dirty="0">
                <a:latin typeface="Times" pitchFamily="2" charset="0"/>
              </a:rPr>
              <a:t>Syntax : </a:t>
            </a:r>
            <a:r>
              <a:rPr lang="en-IN" sz="2400" b="1" dirty="0">
                <a:latin typeface="Times" pitchFamily="2" charset="0"/>
              </a:rPr>
              <a:t>ZREMRANGEBYSCORE  </a:t>
            </a:r>
            <a:r>
              <a:rPr lang="en-IN" sz="2400" dirty="0">
                <a:latin typeface="Times" pitchFamily="2" charset="0"/>
              </a:rPr>
              <a:t>key  min max</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a:p>
            <a:pPr>
              <a:buNone/>
            </a:pPr>
            <a:endParaRPr lang="en-IN" sz="2400" b="1" dirty="0">
              <a:latin typeface="Times" pitchFamily="2" charset="0"/>
            </a:endParaRPr>
          </a:p>
          <a:p>
            <a:pPr>
              <a:buNone/>
            </a:pPr>
            <a:endParaRPr lang="en-IN" sz="2400" b="1" dirty="0">
              <a:latin typeface="Times" pitchFamily="2" charset="0"/>
            </a:endParaRPr>
          </a:p>
          <a:p>
            <a:pPr>
              <a:buNone/>
            </a:pPr>
            <a:endParaRPr lang="en-IN" sz="2400" b="1" dirty="0">
              <a:latin typeface="Times" pitchFamily="2" charset="0"/>
            </a:endParaRPr>
          </a:p>
          <a:p>
            <a:pPr>
              <a:buNone/>
            </a:pPr>
            <a:endParaRPr lang="en-IN" sz="2400" dirty="0">
              <a:latin typeface="Times" pitchFamily="2" charset="0"/>
            </a:endParaRPr>
          </a:p>
        </p:txBody>
      </p:sp>
      <p:pic>
        <p:nvPicPr>
          <p:cNvPr id="68610" name="Picture 2"/>
          <p:cNvPicPr>
            <a:picLocks noChangeAspect="1" noChangeArrowheads="1"/>
          </p:cNvPicPr>
          <p:nvPr/>
        </p:nvPicPr>
        <p:blipFill>
          <a:blip r:embed="rId2" cstate="print"/>
          <a:srcRect/>
          <a:stretch>
            <a:fillRect/>
          </a:stretch>
        </p:blipFill>
        <p:spPr bwMode="auto">
          <a:xfrm>
            <a:off x="1475656" y="2204864"/>
            <a:ext cx="6192688" cy="1296144"/>
          </a:xfrm>
          <a:prstGeom prst="rect">
            <a:avLst/>
          </a:prstGeom>
          <a:noFill/>
          <a:ln w="9525">
            <a:noFill/>
            <a:miter lim="800000"/>
            <a:headEnd/>
            <a:tailEnd/>
          </a:ln>
        </p:spPr>
      </p:pic>
      <p:pic>
        <p:nvPicPr>
          <p:cNvPr id="68611" name="Picture 3"/>
          <p:cNvPicPr>
            <a:picLocks noChangeAspect="1" noChangeArrowheads="1"/>
          </p:cNvPicPr>
          <p:nvPr/>
        </p:nvPicPr>
        <p:blipFill>
          <a:blip r:embed="rId3" cstate="print"/>
          <a:srcRect/>
          <a:stretch>
            <a:fillRect/>
          </a:stretch>
        </p:blipFill>
        <p:spPr bwMode="auto">
          <a:xfrm>
            <a:off x="1691680" y="4869160"/>
            <a:ext cx="6408712" cy="1512168"/>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pitchFamily="2" charset="0"/>
              </a:rPr>
              <a:t>Contd.</a:t>
            </a:r>
          </a:p>
        </p:txBody>
      </p:sp>
      <p:sp>
        <p:nvSpPr>
          <p:cNvPr id="3" name="Content Placeholder 2"/>
          <p:cNvSpPr>
            <a:spLocks noGrp="1"/>
          </p:cNvSpPr>
          <p:nvPr>
            <p:ph idx="1"/>
          </p:nvPr>
        </p:nvSpPr>
        <p:spPr>
          <a:xfrm>
            <a:off x="467544" y="1196752"/>
            <a:ext cx="8229600" cy="4525963"/>
          </a:xfrm>
        </p:spPr>
        <p:txBody>
          <a:bodyPr>
            <a:normAutofit/>
          </a:bodyPr>
          <a:lstStyle/>
          <a:p>
            <a:r>
              <a:rPr lang="en-IN" sz="2400" b="1" dirty="0">
                <a:latin typeface="Times" pitchFamily="2" charset="0"/>
              </a:rPr>
              <a:t>ZREMRANGEBYRANK: </a:t>
            </a:r>
            <a:r>
              <a:rPr lang="en-IN" sz="2400" dirty="0">
                <a:latin typeface="Times" pitchFamily="2" charset="0"/>
              </a:rPr>
              <a:t>Removes all members in a sorted set within the given indices.</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ZREMRANGEBYRANK  </a:t>
            </a:r>
            <a:r>
              <a:rPr lang="en-IN" sz="2400" dirty="0">
                <a:latin typeface="Times" pitchFamily="2" charset="0"/>
              </a:rPr>
              <a:t>key  start   stop</a:t>
            </a:r>
          </a:p>
          <a:p>
            <a:pPr>
              <a:buNone/>
            </a:pPr>
            <a:r>
              <a:rPr lang="en-IN" sz="2400" dirty="0">
                <a:latin typeface="Times" pitchFamily="2" charset="0"/>
              </a:rPr>
              <a:t>     E.g.</a:t>
            </a:r>
          </a:p>
          <a:p>
            <a:pPr>
              <a:buNone/>
            </a:pPr>
            <a:endParaRPr lang="en-IN" sz="2400" dirty="0">
              <a:latin typeface="Times" pitchFamily="2" charset="0"/>
            </a:endParaRPr>
          </a:p>
          <a:p>
            <a:pPr>
              <a:buNone/>
            </a:pPr>
            <a:endParaRPr lang="en-IN" sz="2400" dirty="0">
              <a:latin typeface="Times" pitchFamily="2" charset="0"/>
            </a:endParaRPr>
          </a:p>
          <a:p>
            <a:r>
              <a:rPr lang="en-IN" sz="2400" dirty="0">
                <a:latin typeface="Times" pitchFamily="2" charset="0"/>
              </a:rPr>
              <a:t> </a:t>
            </a:r>
            <a:r>
              <a:rPr lang="en-IN" sz="2400" b="1" dirty="0">
                <a:latin typeface="Times" pitchFamily="2" charset="0"/>
              </a:rPr>
              <a:t>ZINCRBY: </a:t>
            </a:r>
            <a:r>
              <a:rPr lang="en-IN" sz="2400" dirty="0">
                <a:latin typeface="Times" pitchFamily="2" charset="0"/>
              </a:rPr>
              <a:t>Increments the score of member in a sorted set.</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ZINCRBY  </a:t>
            </a:r>
            <a:r>
              <a:rPr lang="en-IN" sz="2400" dirty="0">
                <a:latin typeface="Times" pitchFamily="2" charset="0"/>
              </a:rPr>
              <a:t> key  increment  member</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p:txBody>
      </p:sp>
      <p:pic>
        <p:nvPicPr>
          <p:cNvPr id="69634" name="Picture 2"/>
          <p:cNvPicPr>
            <a:picLocks noChangeAspect="1" noChangeArrowheads="1"/>
          </p:cNvPicPr>
          <p:nvPr/>
        </p:nvPicPr>
        <p:blipFill>
          <a:blip r:embed="rId2" cstate="print"/>
          <a:srcRect/>
          <a:stretch>
            <a:fillRect/>
          </a:stretch>
        </p:blipFill>
        <p:spPr bwMode="auto">
          <a:xfrm>
            <a:off x="1403648" y="2492896"/>
            <a:ext cx="6480720" cy="885627"/>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1547664" y="4797152"/>
            <a:ext cx="6336704" cy="1104131"/>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67544" y="980728"/>
            <a:ext cx="3960440" cy="4525963"/>
          </a:xfrm>
        </p:spPr>
        <p:txBody>
          <a:bodyPr>
            <a:normAutofit fontScale="92500"/>
          </a:bodyPr>
          <a:lstStyle/>
          <a:p>
            <a:r>
              <a:rPr lang="en-IN" sz="2400" b="1" dirty="0">
                <a:latin typeface="Times" pitchFamily="2" charset="0"/>
              </a:rPr>
              <a:t>ZINTERSTORE : </a:t>
            </a:r>
            <a:r>
              <a:rPr lang="en-IN" sz="2400" dirty="0">
                <a:latin typeface="Times" pitchFamily="2" charset="0"/>
              </a:rPr>
              <a:t>Computes the intersection of two or more sorted sets and </a:t>
            </a:r>
            <a:r>
              <a:rPr lang="en-IN" sz="2400" b="1" dirty="0">
                <a:solidFill>
                  <a:srgbClr val="FF0000"/>
                </a:solidFill>
                <a:latin typeface="Times" pitchFamily="2" charset="0"/>
              </a:rPr>
              <a:t>stores it at a destination</a:t>
            </a:r>
            <a:r>
              <a:rPr lang="en-IN" sz="2400" dirty="0">
                <a:latin typeface="Times" pitchFamily="2" charset="0"/>
              </a:rPr>
              <a:t>.</a:t>
            </a:r>
          </a:p>
          <a:p>
            <a:pPr marL="0" indent="0">
              <a:buNone/>
            </a:pPr>
            <a:endParaRPr lang="en-IN" sz="2400" dirty="0">
              <a:latin typeface="Times" pitchFamily="2" charset="0"/>
            </a:endParaRP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ZINTERSTORE  </a:t>
            </a:r>
            <a:r>
              <a:rPr lang="en-IN" sz="2400" dirty="0">
                <a:latin typeface="Times" pitchFamily="2" charset="0"/>
              </a:rPr>
              <a:t>destination  </a:t>
            </a:r>
            <a:r>
              <a:rPr lang="en-IN" sz="2400" dirty="0" err="1">
                <a:latin typeface="Times" pitchFamily="2" charset="0"/>
              </a:rPr>
              <a:t>numkeys</a:t>
            </a:r>
            <a:r>
              <a:rPr lang="en-IN" sz="2400" dirty="0">
                <a:latin typeface="Times" pitchFamily="2" charset="0"/>
              </a:rPr>
              <a:t>  key1  key2  key3 [WEIGHTS  [weight1][weight2]] [AGGREGATE SUM|MIN|MAX]</a:t>
            </a:r>
          </a:p>
          <a:p>
            <a:pPr>
              <a:buNone/>
            </a:pPr>
            <a:r>
              <a:rPr lang="en-IN" sz="2400" dirty="0">
                <a:latin typeface="Times" pitchFamily="2" charset="0"/>
              </a:rPr>
              <a:t>     E.g. </a:t>
            </a:r>
          </a:p>
        </p:txBody>
      </p:sp>
      <p:pic>
        <p:nvPicPr>
          <p:cNvPr id="4" name="Picture 3"/>
          <p:cNvPicPr>
            <a:picLocks noChangeAspect="1"/>
          </p:cNvPicPr>
          <p:nvPr/>
        </p:nvPicPr>
        <p:blipFill>
          <a:blip r:embed="rId3"/>
          <a:stretch>
            <a:fillRect/>
          </a:stretch>
        </p:blipFill>
        <p:spPr>
          <a:xfrm>
            <a:off x="4602726" y="1148316"/>
            <a:ext cx="4531944" cy="4800964"/>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IN" b="1" dirty="0">
                <a:latin typeface="Times" pitchFamily="2" charset="0"/>
              </a:rPr>
              <a:t>Contd.</a:t>
            </a:r>
          </a:p>
        </p:txBody>
      </p:sp>
      <p:sp>
        <p:nvSpPr>
          <p:cNvPr id="3" name="Content Placeholder 2"/>
          <p:cNvSpPr>
            <a:spLocks noGrp="1"/>
          </p:cNvSpPr>
          <p:nvPr>
            <p:ph idx="1"/>
          </p:nvPr>
        </p:nvSpPr>
        <p:spPr>
          <a:xfrm>
            <a:off x="457200" y="1268760"/>
            <a:ext cx="4618856" cy="4857403"/>
          </a:xfrm>
        </p:spPr>
        <p:txBody>
          <a:bodyPr>
            <a:normAutofit/>
          </a:bodyPr>
          <a:lstStyle/>
          <a:p>
            <a:r>
              <a:rPr lang="en-IN" sz="2400" b="1" dirty="0">
                <a:latin typeface="Times" pitchFamily="2" charset="0"/>
              </a:rPr>
              <a:t>ZUNIONSTORE : </a:t>
            </a:r>
            <a:r>
              <a:rPr lang="en-IN" sz="2400" dirty="0">
                <a:latin typeface="Times" pitchFamily="2" charset="0"/>
              </a:rPr>
              <a:t>Adds multiple sorted sets  and stores it at a destination.</a:t>
            </a:r>
          </a:p>
          <a:p>
            <a:pPr>
              <a:buNone/>
            </a:pPr>
            <a:r>
              <a:rPr lang="en-IN" sz="2400" b="1" dirty="0">
                <a:latin typeface="Times" pitchFamily="2" charset="0"/>
              </a:rPr>
              <a:t>     </a:t>
            </a:r>
            <a:r>
              <a:rPr lang="en-IN" sz="2400" dirty="0">
                <a:latin typeface="Times" pitchFamily="2" charset="0"/>
              </a:rPr>
              <a:t>Syntax: </a:t>
            </a:r>
            <a:r>
              <a:rPr lang="en-IN" sz="2400" b="1" dirty="0">
                <a:latin typeface="Times" pitchFamily="2" charset="0"/>
              </a:rPr>
              <a:t>ZUNIONSTORE  </a:t>
            </a:r>
            <a:r>
              <a:rPr lang="en-IN" sz="2400" dirty="0">
                <a:latin typeface="Times" pitchFamily="2" charset="0"/>
              </a:rPr>
              <a:t>destination </a:t>
            </a:r>
            <a:r>
              <a:rPr lang="en-IN" sz="2400" dirty="0" err="1">
                <a:latin typeface="Times" pitchFamily="2" charset="0"/>
              </a:rPr>
              <a:t>numkeys</a:t>
            </a:r>
            <a:r>
              <a:rPr lang="en-IN" sz="2400" dirty="0">
                <a:latin typeface="Times" pitchFamily="2" charset="0"/>
              </a:rPr>
              <a:t> key1  key2  key3 [WEIGHTS  [weight1][weight2]] [AGGREGATE SUM|MIN|MAX]</a:t>
            </a:r>
          </a:p>
          <a:p>
            <a:pPr>
              <a:buNone/>
            </a:pPr>
            <a:r>
              <a:rPr lang="en-IN" sz="2400" b="1" dirty="0">
                <a:latin typeface="Times" pitchFamily="2" charset="0"/>
              </a:rPr>
              <a:t>     </a:t>
            </a:r>
            <a:r>
              <a:rPr lang="en-IN" sz="2400" dirty="0">
                <a:latin typeface="Times" pitchFamily="2" charset="0"/>
              </a:rPr>
              <a:t>E.g. </a:t>
            </a:r>
            <a:endParaRPr lang="en-IN" sz="2400" b="1" dirty="0">
              <a:latin typeface="Times" pitchFamily="2" charset="0"/>
            </a:endParaRPr>
          </a:p>
          <a:p>
            <a:endParaRPr lang="en-IN" sz="2400" dirty="0">
              <a:latin typeface="Times" pitchFamily="2" charset="0"/>
            </a:endParaRPr>
          </a:p>
        </p:txBody>
      </p:sp>
      <p:pic>
        <p:nvPicPr>
          <p:cNvPr id="5" name="Picture 4"/>
          <p:cNvPicPr>
            <a:picLocks noChangeAspect="1"/>
          </p:cNvPicPr>
          <p:nvPr/>
        </p:nvPicPr>
        <p:blipFill>
          <a:blip r:embed="rId3"/>
          <a:stretch>
            <a:fillRect/>
          </a:stretch>
        </p:blipFill>
        <p:spPr>
          <a:xfrm>
            <a:off x="4895850" y="1245629"/>
            <a:ext cx="4248150" cy="4867275"/>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latin typeface="Times" pitchFamily="2" charset="0"/>
              </a:rPr>
              <a:t>Some Important points regarding ZINTERSTORE and ZUNIONSTORE  </a:t>
            </a:r>
          </a:p>
        </p:txBody>
      </p:sp>
      <p:sp>
        <p:nvSpPr>
          <p:cNvPr id="3" name="Content Placeholder 2"/>
          <p:cNvSpPr>
            <a:spLocks noGrp="1"/>
          </p:cNvSpPr>
          <p:nvPr>
            <p:ph idx="1"/>
          </p:nvPr>
        </p:nvSpPr>
        <p:spPr>
          <a:xfrm>
            <a:off x="457200" y="1600200"/>
            <a:ext cx="8229600" cy="5069160"/>
          </a:xfrm>
        </p:spPr>
        <p:txBody>
          <a:bodyPr>
            <a:normAutofit fontScale="62500" lnSpcReduction="20000"/>
          </a:bodyPr>
          <a:lstStyle/>
          <a:p>
            <a:r>
              <a:rPr lang="en-IN" dirty="0">
                <a:latin typeface="Times" pitchFamily="2" charset="0"/>
              </a:rPr>
              <a:t>By default, the resulting score of an element is the sum of its scores in the sorted sets where it exists.</a:t>
            </a:r>
          </a:p>
          <a:p>
            <a:endParaRPr lang="en-IN" dirty="0">
              <a:latin typeface="Times" pitchFamily="2" charset="0"/>
            </a:endParaRPr>
          </a:p>
          <a:p>
            <a:r>
              <a:rPr lang="en-IN" dirty="0">
                <a:latin typeface="Times" pitchFamily="2" charset="0"/>
              </a:rPr>
              <a:t>Using the WEIGHTS option, it is possible to specify a multiplication factor for each input sorted set. This means that the score of every element in every input sorted set is multiplied by this factor before being passed to the aggregation function. </a:t>
            </a:r>
          </a:p>
          <a:p>
            <a:pPr>
              <a:buNone/>
            </a:pPr>
            <a:endParaRPr lang="en-IN" dirty="0">
              <a:latin typeface="Times" pitchFamily="2" charset="0"/>
            </a:endParaRPr>
          </a:p>
          <a:p>
            <a:r>
              <a:rPr lang="en-IN" dirty="0">
                <a:latin typeface="Times" pitchFamily="2" charset="0"/>
              </a:rPr>
              <a:t>When WEIGHTS is not given, the multiplication factors default to 1.</a:t>
            </a:r>
          </a:p>
          <a:p>
            <a:pPr>
              <a:buNone/>
            </a:pPr>
            <a:endParaRPr lang="en-IN" dirty="0">
              <a:latin typeface="Times" pitchFamily="2" charset="0"/>
            </a:endParaRPr>
          </a:p>
          <a:p>
            <a:r>
              <a:rPr lang="en-IN" dirty="0">
                <a:latin typeface="Times" pitchFamily="2" charset="0"/>
              </a:rPr>
              <a:t>With the AGGREGATE option, it is possible to specify how the results of the union are aggregated. </a:t>
            </a:r>
          </a:p>
          <a:p>
            <a:pPr>
              <a:buNone/>
            </a:pPr>
            <a:endParaRPr lang="en-IN" dirty="0">
              <a:latin typeface="Times" pitchFamily="2" charset="0"/>
            </a:endParaRPr>
          </a:p>
          <a:p>
            <a:r>
              <a:rPr lang="en-IN" dirty="0">
                <a:latin typeface="Times" pitchFamily="2" charset="0"/>
              </a:rPr>
              <a:t>This option defaults to SUM, where the score of an element is summed across the inputs where it exists. When this option is set to either MIN or MAX, the resulting set will contain the minimum or maximum score of an element across the inputs where it exists.</a:t>
            </a:r>
          </a:p>
          <a:p>
            <a:endParaRPr lang="en-IN" dirty="0">
              <a:latin typeface="Times" pitchFamily="2" charset="0"/>
            </a:endParaRPr>
          </a:p>
        </p:txBody>
      </p:sp>
      <p:sp>
        <p:nvSpPr>
          <p:cNvPr id="4" name="TextBox 3"/>
          <p:cNvSpPr txBox="1"/>
          <p:nvPr/>
        </p:nvSpPr>
        <p:spPr>
          <a:xfrm>
            <a:off x="4371411" y="6488668"/>
            <a:ext cx="4772589" cy="369332"/>
          </a:xfrm>
          <a:prstGeom prst="rect">
            <a:avLst/>
          </a:prstGeom>
          <a:noFill/>
        </p:spPr>
        <p:txBody>
          <a:bodyPr wrap="none" rtlCol="0">
            <a:spAutoFit/>
          </a:bodyPr>
          <a:lstStyle/>
          <a:p>
            <a:r>
              <a:rPr lang="en-IN" b="1" dirty="0"/>
              <a:t>Source: </a:t>
            </a:r>
            <a:r>
              <a:rPr lang="en-IN" dirty="0"/>
              <a:t>https://redis.io/commands/zunionstore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80928"/>
            <a:ext cx="8229600" cy="1143000"/>
          </a:xfrm>
        </p:spPr>
        <p:txBody>
          <a:bodyPr/>
          <a:lstStyle/>
          <a:p>
            <a:r>
              <a:rPr lang="en-IN" b="1" dirty="0">
                <a:latin typeface="Times" pitchFamily="2" charset="0"/>
              </a:rPr>
              <a:t>Publication and Subscriptions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IN" b="1" dirty="0">
                <a:latin typeface="Times" pitchFamily="2" charset="0"/>
              </a:rPr>
              <a:t>What is Publish/Subscribe?</a:t>
            </a:r>
          </a:p>
        </p:txBody>
      </p:sp>
      <p:sp>
        <p:nvSpPr>
          <p:cNvPr id="3" name="Content Placeholder 2"/>
          <p:cNvSpPr>
            <a:spLocks noGrp="1"/>
          </p:cNvSpPr>
          <p:nvPr>
            <p:ph idx="1"/>
          </p:nvPr>
        </p:nvSpPr>
        <p:spPr>
          <a:xfrm>
            <a:off x="457200" y="1196752"/>
            <a:ext cx="8229600" cy="5184576"/>
          </a:xfrm>
        </p:spPr>
        <p:txBody>
          <a:bodyPr>
            <a:noAutofit/>
          </a:bodyPr>
          <a:lstStyle/>
          <a:p>
            <a:r>
              <a:rPr lang="en-IN" sz="2400" dirty="0" err="1">
                <a:latin typeface="Times" pitchFamily="2" charset="0"/>
              </a:rPr>
              <a:t>Redis</a:t>
            </a:r>
            <a:r>
              <a:rPr lang="en-IN" sz="2400" dirty="0">
                <a:latin typeface="Times" pitchFamily="2" charset="0"/>
              </a:rPr>
              <a:t> implements the </a:t>
            </a:r>
            <a:r>
              <a:rPr lang="en-IN" sz="2400" b="1" dirty="0">
                <a:latin typeface="Times" pitchFamily="2" charset="0"/>
              </a:rPr>
              <a:t>Publish/Subscribe</a:t>
            </a:r>
            <a:r>
              <a:rPr lang="en-IN" sz="2400" dirty="0">
                <a:latin typeface="Times" pitchFamily="2" charset="0"/>
              </a:rPr>
              <a:t> messaging paradigm where </a:t>
            </a:r>
            <a:r>
              <a:rPr lang="en-IN" sz="2400" b="1" dirty="0">
                <a:latin typeface="Times" pitchFamily="2" charset="0"/>
              </a:rPr>
              <a:t>senders (publishers) </a:t>
            </a:r>
            <a:r>
              <a:rPr lang="en-IN" sz="2400" dirty="0">
                <a:latin typeface="Times" pitchFamily="2" charset="0"/>
              </a:rPr>
              <a:t>are not programmed to send their messages to specific </a:t>
            </a:r>
            <a:r>
              <a:rPr lang="en-IN" sz="2400" b="1" dirty="0">
                <a:latin typeface="Times" pitchFamily="2" charset="0"/>
              </a:rPr>
              <a:t>receivers (subscribers)</a:t>
            </a:r>
            <a:r>
              <a:rPr lang="en-IN" sz="2400" dirty="0">
                <a:latin typeface="Times" pitchFamily="2" charset="0"/>
              </a:rPr>
              <a:t>.</a:t>
            </a:r>
          </a:p>
          <a:p>
            <a:endParaRPr lang="en-IN" sz="2400" dirty="0">
              <a:latin typeface="Times" pitchFamily="2" charset="0"/>
            </a:endParaRPr>
          </a:p>
          <a:p>
            <a:r>
              <a:rPr lang="en-IN" sz="2400" dirty="0">
                <a:latin typeface="Times" pitchFamily="2" charset="0"/>
              </a:rPr>
              <a:t>Rather, published messages are characterized into channels, without knowledge of what subscribers may be available. </a:t>
            </a:r>
          </a:p>
          <a:p>
            <a:endParaRPr lang="en-IN" sz="2400" dirty="0">
              <a:latin typeface="Times" pitchFamily="2" charset="0"/>
            </a:endParaRPr>
          </a:p>
          <a:p>
            <a:r>
              <a:rPr lang="en-IN" sz="2400" dirty="0">
                <a:latin typeface="Times" pitchFamily="2" charset="0"/>
              </a:rPr>
              <a:t>Subscribers express interest in one or more channels, and only receive messages that are of interest, without knowledge of which publishers exist. </a:t>
            </a:r>
          </a:p>
          <a:p>
            <a:endParaRPr lang="en-IN" sz="2400" dirty="0">
              <a:latin typeface="Times" pitchFamily="2" charset="0"/>
            </a:endParaRPr>
          </a:p>
          <a:p>
            <a:r>
              <a:rPr lang="en-IN" sz="2400" dirty="0">
                <a:latin typeface="Times" pitchFamily="2" charset="0"/>
              </a:rPr>
              <a:t>This can allow for greater scalability and </a:t>
            </a:r>
            <a:r>
              <a:rPr lang="en-IN" sz="2400" b="1" dirty="0">
                <a:solidFill>
                  <a:srgbClr val="FF0000"/>
                </a:solidFill>
                <a:latin typeface="Times" pitchFamily="2" charset="0"/>
              </a:rPr>
              <a:t>a more dynamic network topology</a:t>
            </a:r>
            <a:r>
              <a:rPr lang="en-IN" sz="2400" dirty="0">
                <a:latin typeface="Times" pitchFamily="2" charset="0"/>
              </a:rPr>
              <a:t>.</a:t>
            </a:r>
          </a:p>
        </p:txBody>
      </p:sp>
      <p:sp>
        <p:nvSpPr>
          <p:cNvPr id="4" name="TextBox 3"/>
          <p:cNvSpPr txBox="1"/>
          <p:nvPr/>
        </p:nvSpPr>
        <p:spPr>
          <a:xfrm>
            <a:off x="5347961" y="6488668"/>
            <a:ext cx="3796039" cy="369332"/>
          </a:xfrm>
          <a:prstGeom prst="rect">
            <a:avLst/>
          </a:prstGeom>
          <a:noFill/>
        </p:spPr>
        <p:txBody>
          <a:bodyPr wrap="none" rtlCol="0">
            <a:spAutoFit/>
          </a:bodyPr>
          <a:lstStyle/>
          <a:p>
            <a:r>
              <a:rPr lang="en-IN" b="1" dirty="0"/>
              <a:t>Source: </a:t>
            </a:r>
            <a:r>
              <a:rPr lang="en-IN" dirty="0"/>
              <a:t>https://redis.io/topics/pubsub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12290</TotalTime>
  <Words>6420</Words>
  <Application>Microsoft Macintosh PowerPoint</Application>
  <PresentationFormat>On-screen Show (4:3)</PresentationFormat>
  <Paragraphs>921</Paragraphs>
  <Slides>137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宋体</vt:lpstr>
      <vt:lpstr>Andalus</vt:lpstr>
      <vt:lpstr>Arial</vt:lpstr>
      <vt:lpstr>Calibri</vt:lpstr>
      <vt:lpstr>Times</vt:lpstr>
      <vt:lpstr>Times New Roman</vt:lpstr>
      <vt:lpstr>Office Theme</vt:lpstr>
      <vt:lpstr>PowerPoint Presentation</vt:lpstr>
      <vt:lpstr>Course Outline</vt:lpstr>
      <vt:lpstr>Introduction</vt:lpstr>
      <vt:lpstr>What is Redis?</vt:lpstr>
      <vt:lpstr>Features </vt:lpstr>
      <vt:lpstr>PowerPoint Presentation</vt:lpstr>
      <vt:lpstr>Redis vs other SQL/NoSQL DBs</vt:lpstr>
      <vt:lpstr>Companies using Redis</vt:lpstr>
      <vt:lpstr>Redis at StackOverflow </vt:lpstr>
      <vt:lpstr>Redis at Flickr</vt:lpstr>
      <vt:lpstr>Some more Companies using Redis</vt:lpstr>
      <vt:lpstr>Installation</vt:lpstr>
      <vt:lpstr>For Windows</vt:lpstr>
      <vt:lpstr>Contd.</vt:lpstr>
      <vt:lpstr>Contd.</vt:lpstr>
      <vt:lpstr>Contd.</vt:lpstr>
      <vt:lpstr>Contd.</vt:lpstr>
      <vt:lpstr>Contd.</vt:lpstr>
      <vt:lpstr>Contd.</vt:lpstr>
      <vt:lpstr>Contd.</vt:lpstr>
      <vt:lpstr>Is Redis Working?</vt:lpstr>
      <vt:lpstr>Contd.</vt:lpstr>
      <vt:lpstr>For Mac OS</vt:lpstr>
      <vt:lpstr>Contd.</vt:lpstr>
      <vt:lpstr>Redis Desktop Manager(Optional)</vt:lpstr>
      <vt:lpstr>Contd.</vt:lpstr>
      <vt:lpstr>Contd.</vt:lpstr>
      <vt:lpstr>Contd.</vt:lpstr>
      <vt:lpstr>Contd.</vt:lpstr>
      <vt:lpstr>Contd.</vt:lpstr>
      <vt:lpstr>Is the GUI Client working?</vt:lpstr>
      <vt:lpstr>Contd.</vt:lpstr>
      <vt:lpstr>Contd.</vt:lpstr>
      <vt:lpstr>Databases in Redis</vt:lpstr>
      <vt:lpstr>Selecting a Database</vt:lpstr>
      <vt:lpstr>Contd.</vt:lpstr>
      <vt:lpstr>Dropping a Database</vt:lpstr>
      <vt:lpstr>Redis Keys</vt:lpstr>
      <vt:lpstr>Keys</vt:lpstr>
      <vt:lpstr>Different Redis Key commands</vt:lpstr>
      <vt:lpstr>Contd.</vt:lpstr>
      <vt:lpstr>Contd.</vt:lpstr>
      <vt:lpstr>Contd.</vt:lpstr>
      <vt:lpstr>Contd.</vt:lpstr>
      <vt:lpstr>Redis Data Structures</vt:lpstr>
      <vt:lpstr>Data Structures</vt:lpstr>
      <vt:lpstr>Strings</vt:lpstr>
      <vt:lpstr>String Commands</vt:lpstr>
      <vt:lpstr>Contd.</vt:lpstr>
      <vt:lpstr>Contd.</vt:lpstr>
      <vt:lpstr>Contd.</vt:lpstr>
      <vt:lpstr>Contd.</vt:lpstr>
      <vt:lpstr>Contd.</vt:lpstr>
      <vt:lpstr>SetBit and GetBit</vt:lpstr>
      <vt:lpstr>Contd.</vt:lpstr>
      <vt:lpstr>Contd.</vt:lpstr>
      <vt:lpstr>Contd.</vt:lpstr>
      <vt:lpstr>Hashes</vt:lpstr>
      <vt:lpstr>Hash Example</vt:lpstr>
      <vt:lpstr>Redis Hash Commands</vt:lpstr>
      <vt:lpstr>Contd.</vt:lpstr>
      <vt:lpstr>Contd.</vt:lpstr>
      <vt:lpstr>Contd.</vt:lpstr>
      <vt:lpstr>Contd.</vt:lpstr>
      <vt:lpstr>Contd.</vt:lpstr>
      <vt:lpstr>Redis Lists</vt:lpstr>
      <vt:lpstr>List Example</vt:lpstr>
      <vt:lpstr>Redis List Commands</vt:lpstr>
      <vt:lpstr>Contd.</vt:lpstr>
      <vt:lpstr>Contd.</vt:lpstr>
      <vt:lpstr>Contd.</vt:lpstr>
      <vt:lpstr>Contd.</vt:lpstr>
      <vt:lpstr>Contd.</vt:lpstr>
      <vt:lpstr>Contd.</vt:lpstr>
      <vt:lpstr>Sets</vt:lpstr>
      <vt:lpstr>Set Example</vt:lpstr>
      <vt:lpstr>Redis Set Commands</vt:lpstr>
      <vt:lpstr>Contd.</vt:lpstr>
      <vt:lpstr>Contd.</vt:lpstr>
      <vt:lpstr>Contd.</vt:lpstr>
      <vt:lpstr>Set Operations</vt:lpstr>
      <vt:lpstr>Contd. </vt:lpstr>
      <vt:lpstr>Contd.</vt:lpstr>
      <vt:lpstr>Contd.</vt:lpstr>
      <vt:lpstr>Sorted Sets</vt:lpstr>
      <vt:lpstr>Contd.</vt:lpstr>
      <vt:lpstr>Sorted Set Example</vt:lpstr>
      <vt:lpstr>Redis Sorted Set Commands</vt:lpstr>
      <vt:lpstr>Contd.</vt:lpstr>
      <vt:lpstr>Contd.</vt:lpstr>
      <vt:lpstr>Contd.</vt:lpstr>
      <vt:lpstr>Contd.</vt:lpstr>
      <vt:lpstr>Contd.</vt:lpstr>
      <vt:lpstr>Contd.</vt:lpstr>
      <vt:lpstr>Contd.</vt:lpstr>
      <vt:lpstr>Contd.</vt:lpstr>
      <vt:lpstr>Some Important points regarding ZINTERSTORE and ZUNIONSTORE  </vt:lpstr>
      <vt:lpstr>Publication and Subscriptions</vt:lpstr>
      <vt:lpstr>What is Publish/Subscribe?</vt:lpstr>
      <vt:lpstr>Redis Pub/Sub Example</vt:lpstr>
      <vt:lpstr>Pub/Sub Commands</vt:lpstr>
      <vt:lpstr>Contd.</vt:lpstr>
      <vt:lpstr>Contd.</vt:lpstr>
      <vt:lpstr>Redis Transactions</vt:lpstr>
      <vt:lpstr> Transactions in Redis</vt:lpstr>
      <vt:lpstr>Atomicity</vt:lpstr>
      <vt:lpstr>Redis Transaction Commands </vt:lpstr>
      <vt:lpstr>Contd.</vt:lpstr>
      <vt:lpstr>Redis Configuration</vt:lpstr>
      <vt:lpstr>Configuration in Redis</vt:lpstr>
      <vt:lpstr>How to configure Redis?</vt:lpstr>
      <vt:lpstr>Contd.</vt:lpstr>
      <vt:lpstr>Using Redis Desktop Manager  </vt:lpstr>
      <vt:lpstr>Getting Started</vt:lpstr>
      <vt:lpstr>Selecting a Database</vt:lpstr>
      <vt:lpstr>Adding Data</vt:lpstr>
      <vt:lpstr>Example</vt:lpstr>
      <vt:lpstr>Contd.</vt:lpstr>
      <vt:lpstr>Contd.</vt:lpstr>
      <vt:lpstr>Updating data</vt:lpstr>
      <vt:lpstr>Contd.</vt:lpstr>
      <vt:lpstr>Contd.</vt:lpstr>
      <vt:lpstr>Contd.</vt:lpstr>
      <vt:lpstr>Contd.</vt:lpstr>
      <vt:lpstr>Dropping the database</vt:lpstr>
      <vt:lpstr>Using Shell within Redis Desktop Manager</vt:lpstr>
      <vt:lpstr>Example</vt:lpstr>
      <vt:lpstr>Redis with Python (An Example)</vt:lpstr>
      <vt:lpstr>Installaing Python Redis Client </vt:lpstr>
      <vt:lpstr>Getting Started</vt:lpstr>
      <vt:lpstr>Get/Set Commands</vt:lpstr>
      <vt:lpstr>Some more examples</vt:lpstr>
      <vt:lpstr>Contd.</vt:lpstr>
      <vt:lpstr>Explore</vt:lpstr>
      <vt:lpstr>Summary</vt:lpstr>
      <vt:lpstr>Useful  Resources</vt:lpstr>
      <vt:lpstr>THANK YOU</vt:lpstr>
    </vt:vector>
  </TitlesOfParts>
  <Company>Microsoft</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MOHIT</dc:creator>
  <cp:lastModifiedBy>Microsoft Office User</cp:lastModifiedBy>
  <cp:revision>670</cp:revision>
  <dcterms:created xsi:type="dcterms:W3CDTF">2018-02-22T09:21:48Z</dcterms:created>
  <dcterms:modified xsi:type="dcterms:W3CDTF">2018-05-07T11:59:30Z</dcterms:modified>
</cp:coreProperties>
</file>