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6"/>
  </p:notesMasterIdLst>
  <p:sldIdLst>
    <p:sldId id="262" r:id="rId2"/>
    <p:sldId id="452" r:id="rId3"/>
    <p:sldId id="396" r:id="rId4"/>
    <p:sldId id="405" r:id="rId5"/>
    <p:sldId id="406" r:id="rId6"/>
    <p:sldId id="407" r:id="rId7"/>
    <p:sldId id="408" r:id="rId8"/>
    <p:sldId id="409" r:id="rId9"/>
    <p:sldId id="410" r:id="rId10"/>
    <p:sldId id="411" r:id="rId11"/>
    <p:sldId id="413" r:id="rId12"/>
    <p:sldId id="443" r:id="rId13"/>
    <p:sldId id="444" r:id="rId14"/>
    <p:sldId id="428" r:id="rId15"/>
    <p:sldId id="429" r:id="rId16"/>
    <p:sldId id="430" r:id="rId17"/>
    <p:sldId id="431" r:id="rId18"/>
    <p:sldId id="432" r:id="rId19"/>
    <p:sldId id="433" r:id="rId20"/>
    <p:sldId id="445" r:id="rId21"/>
    <p:sldId id="446" r:id="rId22"/>
    <p:sldId id="414" r:id="rId23"/>
    <p:sldId id="418" r:id="rId24"/>
    <p:sldId id="415" r:id="rId25"/>
    <p:sldId id="416" r:id="rId26"/>
    <p:sldId id="417" r:id="rId27"/>
    <p:sldId id="419" r:id="rId28"/>
    <p:sldId id="420" r:id="rId29"/>
    <p:sldId id="421" r:id="rId30"/>
    <p:sldId id="425" r:id="rId31"/>
    <p:sldId id="426" r:id="rId32"/>
    <p:sldId id="427" r:id="rId33"/>
    <p:sldId id="447" r:id="rId34"/>
    <p:sldId id="476" r:id="rId35"/>
    <p:sldId id="436" r:id="rId36"/>
    <p:sldId id="437" r:id="rId37"/>
    <p:sldId id="438" r:id="rId38"/>
    <p:sldId id="469" r:id="rId39"/>
    <p:sldId id="477" r:id="rId40"/>
    <p:sldId id="478" r:id="rId41"/>
    <p:sldId id="479" r:id="rId42"/>
    <p:sldId id="480" r:id="rId43"/>
    <p:sldId id="439" r:id="rId44"/>
    <p:sldId id="468" r:id="rId45"/>
    <p:sldId id="470" r:id="rId46"/>
    <p:sldId id="474" r:id="rId47"/>
    <p:sldId id="472" r:id="rId48"/>
    <p:sldId id="475" r:id="rId49"/>
    <p:sldId id="461" r:id="rId50"/>
    <p:sldId id="463" r:id="rId51"/>
    <p:sldId id="464" r:id="rId52"/>
    <p:sldId id="465" r:id="rId53"/>
    <p:sldId id="466" r:id="rId54"/>
    <p:sldId id="467" r:id="rId55"/>
    <p:sldId id="482" r:id="rId56"/>
    <p:sldId id="481" r:id="rId57"/>
    <p:sldId id="386" r:id="rId58"/>
    <p:sldId id="387" r:id="rId59"/>
    <p:sldId id="455" r:id="rId60"/>
    <p:sldId id="456" r:id="rId61"/>
    <p:sldId id="457" r:id="rId62"/>
    <p:sldId id="453" r:id="rId63"/>
    <p:sldId id="458" r:id="rId64"/>
    <p:sldId id="389" r:id="rId65"/>
  </p:sldIdLst>
  <p:sldSz cx="13004800" cy="9753600"/>
  <p:notesSz cx="6858000" cy="9144000"/>
  <p:custDataLst>
    <p:tags r:id="rId67"/>
  </p:custData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1" autoAdjust="0"/>
    <p:restoredTop sz="90786" autoAdjust="0"/>
  </p:normalViewPr>
  <p:slideViewPr>
    <p:cSldViewPr snapToGrid="0">
      <p:cViewPr varScale="1">
        <p:scale>
          <a:sx n="51" d="100"/>
          <a:sy n="51" d="100"/>
        </p:scale>
        <p:origin x="1121"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905405314"/>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556575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41395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altLang="zh-CN" sz="2200" dirty="0" smtClean="0">
                <a:effectLst/>
                <a:latin typeface="Helvetica Neue"/>
                <a:ea typeface="Helvetica Neue"/>
                <a:cs typeface="Helvetica Neue"/>
                <a:sym typeface="Helvetica Neue"/>
              </a:rPr>
              <a:t>Escape character</a:t>
            </a: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630011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337938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329038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998672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3171209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3912606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672535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949751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166213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Document</a:t>
            </a:r>
            <a:r>
              <a:rPr lang="en-US" altLang="zh-CN" baseline="0" dirty="0" smtClean="0"/>
              <a:t> = record (raw)</a:t>
            </a:r>
          </a:p>
          <a:p>
            <a:r>
              <a:rPr lang="en-US" altLang="zh-CN" baseline="0" dirty="0" smtClean="0"/>
              <a:t>Just like SQL part in RDBS</a:t>
            </a:r>
            <a:endParaRPr lang="zh-CN" altLang="en-US" dirty="0"/>
          </a:p>
        </p:txBody>
      </p:sp>
    </p:spTree>
    <p:extLst>
      <p:ext uri="{BB962C8B-B14F-4D97-AF65-F5344CB8AC3E}">
        <p14:creationId xmlns:p14="http://schemas.microsoft.com/office/powerpoint/2010/main" val="1791666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679713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35177511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altLang="zh-CN" sz="2200" dirty="0" smtClean="0">
                <a:effectLst/>
                <a:latin typeface="Helvetica Neue"/>
                <a:ea typeface="Helvetica Neue"/>
                <a:cs typeface="Helvetica Neue"/>
                <a:sym typeface="Helvetica Neue"/>
              </a:rPr>
              <a:t>In </a:t>
            </a:r>
            <a:r>
              <a:rPr lang="en-US" altLang="zh-CN" sz="2200" dirty="0" err="1" smtClean="0">
                <a:effectLst/>
                <a:latin typeface="Helvetica Neue"/>
                <a:ea typeface="Helvetica Neue"/>
                <a:cs typeface="Helvetica Neue"/>
                <a:sym typeface="Helvetica Neue"/>
              </a:rPr>
              <a:t>mongodb</a:t>
            </a:r>
            <a:r>
              <a:rPr lang="en-US" altLang="zh-CN" sz="2200" dirty="0" smtClean="0">
                <a:effectLst/>
                <a:latin typeface="Helvetica Neue"/>
                <a:ea typeface="Helvetica Neue"/>
                <a:cs typeface="Helvetica Neue"/>
                <a:sym typeface="Helvetica Neue"/>
              </a:rPr>
              <a:t>, the projection meaning is selecting only necessary data rather than selecting whole of the data of a document. If a document has 5 fields and we need to show only 3, then select only 3 fields from them. MongoDB's find() method accepts second optional parameter that is list of fields that we want to retrieve. In MongoDB when we execute find() method, then it displays all fields of a document. To limit this, we need to set list of fields with value 1 or 0. 1 is used to show the field while 0 is used to hide the field.</a:t>
            </a:r>
            <a:endParaRPr lang="zh-CN" altLang="zh-CN" sz="2200" dirty="0" smtClean="0">
              <a:effectLst/>
              <a:latin typeface="Helvetica Neue"/>
              <a:ea typeface="Helvetica Neue"/>
              <a:cs typeface="Helvetica Neue"/>
              <a:sym typeface="Helvetica Neue"/>
            </a:endParaRPr>
          </a:p>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745370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altLang="zh-CN" sz="2200" dirty="0" smtClean="0">
                <a:effectLst/>
                <a:latin typeface="Helvetica Neue"/>
                <a:ea typeface="Helvetica Neue"/>
                <a:cs typeface="Helvetica Neue"/>
                <a:sym typeface="Helvetica Neue"/>
              </a:rPr>
              <a:t>In </a:t>
            </a:r>
            <a:r>
              <a:rPr lang="en-US" altLang="zh-CN" sz="2200" dirty="0" err="1" smtClean="0">
                <a:effectLst/>
                <a:latin typeface="Helvetica Neue"/>
                <a:ea typeface="Helvetica Neue"/>
                <a:cs typeface="Helvetica Neue"/>
                <a:sym typeface="Helvetica Neue"/>
              </a:rPr>
              <a:t>mongodb</a:t>
            </a:r>
            <a:r>
              <a:rPr lang="en-US" altLang="zh-CN" sz="2200" dirty="0" smtClean="0">
                <a:effectLst/>
                <a:latin typeface="Helvetica Neue"/>
                <a:ea typeface="Helvetica Neue"/>
                <a:cs typeface="Helvetica Neue"/>
                <a:sym typeface="Helvetica Neue"/>
              </a:rPr>
              <a:t>, the projection meaning is selecting only necessary data rather than selecting whole of the data of a document. If a document has 5 fields and we need to show only 3, then select only 3 fields from them. MongoDB's find() method accepts second optional parameter that is list of fields that we want to retrieve. In MongoDB when we execute find() method, then it displays all fields of a document. To limit this, we need to set list of fields with value 1 or 0. 1 is used to show the field while 0 is used to hide the field.</a:t>
            </a: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9737122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3577331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4167460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Document</a:t>
            </a:r>
            <a:r>
              <a:rPr lang="en-US" altLang="zh-CN" baseline="0" dirty="0" smtClean="0"/>
              <a:t> = record (raw)</a:t>
            </a:r>
          </a:p>
          <a:p>
            <a:r>
              <a:rPr lang="en-US" altLang="zh-CN" baseline="0" dirty="0" smtClean="0"/>
              <a:t>Just like SQL part in RDBS</a:t>
            </a:r>
            <a:endParaRPr lang="zh-CN" altLang="en-US" dirty="0"/>
          </a:p>
        </p:txBody>
      </p:sp>
    </p:spTree>
    <p:extLst>
      <p:ext uri="{BB962C8B-B14F-4D97-AF65-F5344CB8AC3E}">
        <p14:creationId xmlns:p14="http://schemas.microsoft.com/office/powerpoint/2010/main" val="12569950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995712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21741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178933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altLang="zh-CN" sz="2200" dirty="0" smtClean="0">
                <a:effectLst/>
                <a:latin typeface="Helvetica Neue"/>
                <a:ea typeface="Helvetica Neue"/>
                <a:cs typeface="Helvetica Neue"/>
                <a:sym typeface="Helvetica Neue"/>
              </a:rPr>
              <a:t>The</a:t>
            </a:r>
            <a:r>
              <a:rPr lang="en-US" altLang="zh-CN" sz="2200" baseline="0" dirty="0" smtClean="0">
                <a:effectLst/>
                <a:latin typeface="Helvetica Neue"/>
                <a:ea typeface="Helvetica Neue"/>
                <a:cs typeface="Helvetica Neue"/>
                <a:sym typeface="Helvetica Neue"/>
              </a:rPr>
              <a:t> instructor should refer to “projection” in relational algebra here.</a:t>
            </a: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3724326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2069125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304123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5902358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3534831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30708905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936525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36498982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182067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altLang="zh-CN" sz="2200" b="0" i="0" dirty="0" smtClean="0">
                <a:effectLst/>
                <a:latin typeface="Helvetica Neue"/>
                <a:ea typeface="Helvetica Neue"/>
                <a:cs typeface="Helvetica Neue"/>
                <a:sym typeface="Helvetica Neue"/>
              </a:rPr>
              <a:t>The operation returns a cursor with the following documents</a:t>
            </a: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341122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altLang="zh-CN" sz="2200" b="0" i="0" dirty="0" smtClean="0">
                <a:effectLst/>
                <a:latin typeface="Helvetica Neue"/>
                <a:ea typeface="Helvetica Neue"/>
                <a:cs typeface="Helvetica Neue"/>
                <a:sym typeface="Helvetica Neue"/>
              </a:rPr>
              <a:t>For example, the document may show, among other details, which index, if any, the operation used.</a:t>
            </a:r>
          </a:p>
          <a:p>
            <a:pPr marL="0" marR="0" indent="0" defTabSz="457200" eaLnBrk="1" fontAlgn="auto" latinLnBrk="0" hangingPunct="1">
              <a:lnSpc>
                <a:spcPct val="117999"/>
              </a:lnSpc>
              <a:spcBef>
                <a:spcPts val="0"/>
              </a:spcBef>
              <a:spcAft>
                <a:spcPts val="0"/>
              </a:spcAft>
              <a:buClrTx/>
              <a:buSzTx/>
              <a:buFontTx/>
              <a:buNone/>
              <a:tabLst/>
              <a:defRPr/>
            </a:pPr>
            <a:endParaRPr lang="en-US" altLang="zh-CN" sz="2200" b="0" i="0" dirty="0" smtClean="0">
              <a:effectLst/>
              <a:latin typeface="Helvetica Neue"/>
              <a:ea typeface="Helvetica Neue"/>
              <a:cs typeface="Helvetica Neue"/>
              <a:sym typeface="Helvetica Neue"/>
            </a:endParaRPr>
          </a:p>
          <a:p>
            <a:pPr marL="0" marR="0" indent="0" defTabSz="457200" eaLnBrk="1" fontAlgn="auto" latinLnBrk="0" hangingPunct="1">
              <a:lnSpc>
                <a:spcPct val="117999"/>
              </a:lnSpc>
              <a:spcBef>
                <a:spcPts val="0"/>
              </a:spcBef>
              <a:spcAft>
                <a:spcPts val="0"/>
              </a:spcAft>
              <a:buClrTx/>
              <a:buSzTx/>
              <a:buFontTx/>
              <a:buNone/>
              <a:tabLst/>
              <a:defRPr/>
            </a:pPr>
            <a:r>
              <a:rPr lang="en-US" altLang="zh-CN" sz="2200" b="0" i="0" dirty="0" smtClean="0">
                <a:effectLst/>
                <a:latin typeface="Helvetica Neue"/>
                <a:ea typeface="Helvetica Neue"/>
                <a:cs typeface="Helvetica Neue"/>
                <a:sym typeface="Helvetica Neue"/>
              </a:rPr>
              <a:t>If the </a:t>
            </a:r>
            <a:r>
              <a:rPr lang="en-US" altLang="zh-CN" sz="2200" dirty="0" smtClean="0">
                <a:effectLst/>
                <a:latin typeface="Helvetica Neue"/>
                <a:ea typeface="Helvetica Neue"/>
                <a:cs typeface="Helvetica Neue"/>
                <a:sym typeface="Helvetica Neue"/>
              </a:rPr>
              <a:t>orders</a:t>
            </a:r>
            <a:r>
              <a:rPr lang="en-US" altLang="zh-CN" sz="2200" b="0" i="0" dirty="0" smtClean="0">
                <a:effectLst/>
                <a:latin typeface="Helvetica Neue"/>
                <a:ea typeface="Helvetica Neue"/>
                <a:cs typeface="Helvetica Neue"/>
                <a:sym typeface="Helvetica Neue"/>
              </a:rPr>
              <a:t> collection is a </a:t>
            </a:r>
            <a:r>
              <a:rPr lang="en-US" altLang="zh-CN" sz="2200" b="0" i="0" dirty="0" err="1" smtClean="0">
                <a:effectLst/>
                <a:latin typeface="Helvetica Neue"/>
                <a:ea typeface="Helvetica Neue"/>
                <a:cs typeface="Helvetica Neue"/>
                <a:sym typeface="Helvetica Neue"/>
              </a:rPr>
              <a:t>sharded</a:t>
            </a:r>
            <a:r>
              <a:rPr lang="en-US" altLang="zh-CN" sz="2200" b="0" i="0" dirty="0" smtClean="0">
                <a:effectLst/>
                <a:latin typeface="Helvetica Neue"/>
                <a:ea typeface="Helvetica Neue"/>
                <a:cs typeface="Helvetica Neue"/>
                <a:sym typeface="Helvetica Neue"/>
              </a:rPr>
              <a:t> collection, the document would also show the division of labor between the shards and the merge operation, and for targeted queries, the targeted shards.</a:t>
            </a: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033317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38470543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3131941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36718889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1898591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5214628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986844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8117964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4885859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6820502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0120238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644331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6285700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Document</a:t>
            </a:r>
            <a:r>
              <a:rPr lang="en-US" altLang="zh-CN" baseline="0" dirty="0" smtClean="0"/>
              <a:t> = record (raw)</a:t>
            </a:r>
            <a:endParaRPr lang="zh-CN" altLang="en-US" dirty="0"/>
          </a:p>
        </p:txBody>
      </p:sp>
    </p:spTree>
    <p:extLst>
      <p:ext uri="{BB962C8B-B14F-4D97-AF65-F5344CB8AC3E}">
        <p14:creationId xmlns:p14="http://schemas.microsoft.com/office/powerpoint/2010/main" val="32963041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1496976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41979556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8455370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35763089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5213346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92448162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4259303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148090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607559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3228789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452792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docs.mongodb.com/manual/reference/program/mongoimport/#bin.mongoimport" TargetMode="External"/><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hyperlink" Target="https://docs.mongodb.com/v3.4/core/data-modeling-introduction/" TargetMode="External"/><Relationship Id="rId7" Type="http://schemas.openxmlformats.org/officeDocument/2006/relationships/hyperlink" Target="https://docs.mongodb.com/v3.4/text-search/" TargetMode="External"/><Relationship Id="rId2" Type="http://schemas.openxmlformats.org/officeDocument/2006/relationships/notesSlide" Target="../notesSlides/notesSlide55.xml"/><Relationship Id="rId1" Type="http://schemas.openxmlformats.org/officeDocument/2006/relationships/slideLayout" Target="../slideLayouts/slideLayout6.xml"/><Relationship Id="rId6" Type="http://schemas.openxmlformats.org/officeDocument/2006/relationships/hyperlink" Target="https://docs.mongodb.com/v3.4/sharding/" TargetMode="External"/><Relationship Id="rId5" Type="http://schemas.openxmlformats.org/officeDocument/2006/relationships/hyperlink" Target="https://docs.mongodb.com/v3.4/security/" TargetMode="External"/><Relationship Id="rId4" Type="http://schemas.openxmlformats.org/officeDocument/2006/relationships/hyperlink" Target="https://docs.mongodb.com/v3.4/indexes/" TargetMode="External"/></Relationships>
</file>

<file path=ppt/slides/_rels/slide63.xml.rels><?xml version="1.0" encoding="UTF-8" standalone="yes"?>
<Relationships xmlns="http://schemas.openxmlformats.org/package/2006/relationships"><Relationship Id="rId3" Type="http://schemas.openxmlformats.org/officeDocument/2006/relationships/hyperlink" Target="http://api.mongodb.com/python/current/tutorial.html" TargetMode="External"/><Relationship Id="rId2" Type="http://schemas.openxmlformats.org/officeDocument/2006/relationships/notesSlide" Target="../notesSlides/notesSlide56.xml"/><Relationship Id="rId1" Type="http://schemas.openxmlformats.org/officeDocument/2006/relationships/slideLayout" Target="../slideLayouts/slideLayout6.xml"/><Relationship Id="rId6" Type="http://schemas.openxmlformats.org/officeDocument/2006/relationships/hyperlink" Target="https://docs.mongodb.com/manual/core/gridfs/" TargetMode="External"/><Relationship Id="rId5" Type="http://schemas.openxmlformats.org/officeDocument/2006/relationships/hyperlink" Target="https://docs.mongodb.com/manual/core/capped-collections/" TargetMode="External"/><Relationship Id="rId4" Type="http://schemas.openxmlformats.org/officeDocument/2006/relationships/hyperlink" Target="https://www.mongodb.com/blog/post/getting-started-with-mongodb-and-java-part-i" TargetMode="External"/></Relationships>
</file>

<file path=ppt/slides/_rels/slide64.xml.rels><?xml version="1.0" encoding="UTF-8" standalone="yes"?>
<Relationships xmlns="http://schemas.openxmlformats.org/package/2006/relationships"><Relationship Id="rId3" Type="http://schemas.openxmlformats.org/officeDocument/2006/relationships/hyperlink" Target="https://www.tutorialspoint.com/mongodb/" TargetMode="External"/><Relationship Id="rId2" Type="http://schemas.openxmlformats.org/officeDocument/2006/relationships/notesSlide" Target="../notesSlides/notesSlide57.xml"/><Relationship Id="rId1" Type="http://schemas.openxmlformats.org/officeDocument/2006/relationships/slideLayout" Target="../slideLayouts/slideLayout6.xml"/><Relationship Id="rId4" Type="http://schemas.openxmlformats.org/officeDocument/2006/relationships/hyperlink" Target="https://docs.mongodb.com/v3.4/tutoria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p:cNvSpPr>
          <p:nvPr>
            <p:ph type="ctrTitle"/>
          </p:nvPr>
        </p:nvSpPr>
        <p:spPr>
          <a:xfrm>
            <a:off x="2339964" y="5037102"/>
            <a:ext cx="8483898" cy="835819"/>
          </a:xfrm>
          <a:prstGeom prst="rect">
            <a:avLst/>
          </a:prstGeom>
        </p:spPr>
        <p:txBody>
          <a:bodyPr>
            <a:noAutofit/>
          </a:bodyPr>
          <a:lstStyle>
            <a:lvl1pPr defTabSz="350520">
              <a:defRPr sz="4800"/>
            </a:lvl1pPr>
          </a:lstStyle>
          <a:p>
            <a:r>
              <a:rPr sz="6000" b="1" dirty="0" smtClean="0">
                <a:latin typeface="Times New Roman" panose="02020603050405020304" pitchFamily="18" charset="0"/>
                <a:cs typeface="Times New Roman" panose="02020603050405020304" pitchFamily="18" charset="0"/>
              </a:rPr>
              <a:t>MongoDB</a:t>
            </a:r>
            <a:r>
              <a:rPr lang="en-US" sz="6000" b="1" dirty="0" smtClean="0">
                <a:latin typeface="Times New Roman" panose="02020603050405020304" pitchFamily="18" charset="0"/>
                <a:cs typeface="Times New Roman" panose="02020603050405020304" pitchFamily="18" charset="0"/>
              </a:rPr>
              <a:t>: An Example of NoSQL Databases</a:t>
            </a:r>
            <a:br>
              <a:rPr lang="en-US" sz="6000" b="1" dirty="0" smtClean="0">
                <a:latin typeface="Times New Roman" panose="02020603050405020304" pitchFamily="18" charset="0"/>
                <a:cs typeface="Times New Roman" panose="02020603050405020304" pitchFamily="18" charset="0"/>
              </a:rPr>
            </a:br>
            <a:r>
              <a:rPr lang="en-US" sz="6000" b="1" dirty="0" smtClean="0">
                <a:latin typeface="Times New Roman" panose="02020603050405020304" pitchFamily="18" charset="0"/>
                <a:cs typeface="Times New Roman" panose="02020603050405020304" pitchFamily="18" charset="0"/>
              </a:rPr>
              <a:t>(I</a:t>
            </a:r>
            <a:r>
              <a:rPr lang="en-US" altLang="zh-CN" sz="6000" b="1" dirty="0" smtClean="0">
                <a:latin typeface="Times New Roman" panose="02020603050405020304" pitchFamily="18" charset="0"/>
                <a:cs typeface="Times New Roman" panose="02020603050405020304" pitchFamily="18" charset="0"/>
              </a:rPr>
              <a:t>I</a:t>
            </a:r>
            <a:r>
              <a:rPr lang="en-US" sz="6000" b="1" dirty="0" smtClean="0">
                <a:latin typeface="Times New Roman" panose="02020603050405020304" pitchFamily="18" charset="0"/>
                <a:cs typeface="Times New Roman" panose="02020603050405020304" pitchFamily="18" charset="0"/>
              </a:rPr>
              <a:t>)</a:t>
            </a:r>
            <a:endParaRPr sz="6000" b="1" dirty="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760" y="293341"/>
            <a:ext cx="11099800" cy="2159000"/>
          </a:xfrm>
        </p:spPr>
        <p:txBody>
          <a:bodyPr>
            <a:normAutofit/>
          </a:bodyPr>
          <a:lstStyle/>
          <a:p>
            <a:r>
              <a:rPr lang="en-US" altLang="zh-CN" sz="6000" b="1" dirty="0">
                <a:latin typeface="Times New Roman" panose="02020603050405020304" pitchFamily="18" charset="0"/>
                <a:cs typeface="Times New Roman" panose="02020603050405020304" pitchFamily="18" charset="0"/>
              </a:rPr>
              <a:t>Specify AND </a:t>
            </a:r>
            <a:r>
              <a:rPr lang="en-US" altLang="zh-CN" sz="6000" b="1" dirty="0" err="1" smtClean="0">
                <a:latin typeface="Times New Roman" panose="02020603050405020304" pitchFamily="18" charset="0"/>
                <a:cs typeface="Times New Roman" panose="02020603050405020304" pitchFamily="18" charset="0"/>
              </a:rPr>
              <a:t>and</a:t>
            </a:r>
            <a:r>
              <a:rPr lang="en-US" altLang="zh-CN" sz="6000" b="1" dirty="0" smtClean="0">
                <a:latin typeface="Times New Roman" panose="02020603050405020304" pitchFamily="18" charset="0"/>
                <a:cs typeface="Times New Roman" panose="02020603050405020304" pitchFamily="18" charset="0"/>
              </a:rPr>
              <a:t> OR </a:t>
            </a:r>
            <a:r>
              <a:rPr lang="en-US" altLang="zh-CN" sz="6000" b="1" dirty="0">
                <a:latin typeface="Times New Roman" panose="02020603050405020304" pitchFamily="18" charset="0"/>
                <a:cs typeface="Times New Roman" panose="02020603050405020304" pitchFamily="18" charset="0"/>
              </a:rPr>
              <a:t>Conditions</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475776" y="3567410"/>
            <a:ext cx="7623195" cy="2386511"/>
          </a:xfrm>
        </p:spPr>
        <p:txBody>
          <a:bodyPr>
            <a:noAutofit/>
          </a:bodyPr>
          <a:lstStyle/>
          <a:p>
            <a:r>
              <a:rPr lang="en-US" altLang="zh-CN" dirty="0">
                <a:latin typeface="Times New Roman" panose="02020603050405020304" pitchFamily="18" charset="0"/>
                <a:cs typeface="Times New Roman" panose="02020603050405020304" pitchFamily="18" charset="0"/>
              </a:rPr>
              <a:t>With additional clauses, you can specify precise conditions for matching documents.</a:t>
            </a:r>
          </a:p>
          <a:p>
            <a:r>
              <a:rPr lang="en-US" altLang="zh-CN" dirty="0">
                <a:latin typeface="Times New Roman" panose="02020603050405020304" pitchFamily="18" charset="0"/>
                <a:cs typeface="Times New Roman" panose="02020603050405020304" pitchFamily="18" charset="0"/>
              </a:rPr>
              <a:t>In the following example, the compound query document selects all documents in the collection where </a:t>
            </a:r>
            <a:r>
              <a:rPr lang="en-US" altLang="zh-CN" dirty="0" smtClean="0">
                <a:latin typeface="Times New Roman" panose="02020603050405020304" pitchFamily="18" charset="0"/>
                <a:cs typeface="Times New Roman" panose="02020603050405020304" pitchFamily="18" charset="0"/>
              </a:rPr>
              <a:t>the “status” </a:t>
            </a:r>
            <a:r>
              <a:rPr lang="en-US" altLang="zh-CN" dirty="0">
                <a:latin typeface="Times New Roman" panose="02020603050405020304" pitchFamily="18" charset="0"/>
                <a:cs typeface="Times New Roman" panose="02020603050405020304" pitchFamily="18" charset="0"/>
              </a:rPr>
              <a:t>equals </a:t>
            </a:r>
            <a:r>
              <a:rPr lang="en-US" altLang="zh-CN" dirty="0" smtClean="0">
                <a:latin typeface="Times New Roman" panose="02020603050405020304" pitchFamily="18" charset="0"/>
                <a:cs typeface="Times New Roman" panose="02020603050405020304" pitchFamily="18" charset="0"/>
              </a:rPr>
              <a:t>“A” </a:t>
            </a:r>
            <a:r>
              <a:rPr lang="en-US" altLang="zh-CN" dirty="0">
                <a:latin typeface="Times New Roman" panose="02020603050405020304" pitchFamily="18" charset="0"/>
                <a:cs typeface="Times New Roman" panose="02020603050405020304" pitchFamily="18" charset="0"/>
              </a:rPr>
              <a:t>and either age is </a:t>
            </a:r>
            <a:r>
              <a:rPr lang="en-US" altLang="zh-CN" dirty="0" smtClean="0">
                <a:latin typeface="Times New Roman" panose="02020603050405020304" pitchFamily="18" charset="0"/>
                <a:cs typeface="Times New Roman" panose="02020603050405020304" pitchFamily="18" charset="0"/>
              </a:rPr>
              <a:t>less </a:t>
            </a:r>
            <a:r>
              <a:rPr lang="en-US" altLang="zh-CN" dirty="0">
                <a:latin typeface="Times New Roman" panose="02020603050405020304" pitchFamily="18" charset="0"/>
                <a:cs typeface="Times New Roman" panose="02020603050405020304" pitchFamily="18" charset="0"/>
              </a:rPr>
              <a:t>than ($</a:t>
            </a:r>
            <a:r>
              <a:rPr lang="en-US" altLang="zh-CN" dirty="0" err="1">
                <a:latin typeface="Times New Roman" panose="02020603050405020304" pitchFamily="18" charset="0"/>
                <a:cs typeface="Times New Roman" panose="02020603050405020304" pitchFamily="18" charset="0"/>
              </a:rPr>
              <a:t>lt</a:t>
            </a:r>
            <a:r>
              <a:rPr lang="en-US" altLang="zh-CN" dirty="0">
                <a:latin typeface="Times New Roman" panose="02020603050405020304" pitchFamily="18" charset="0"/>
                <a:cs typeface="Times New Roman" panose="02020603050405020304" pitchFamily="18" charset="0"/>
              </a:rPr>
              <a:t>) 30 or </a:t>
            </a:r>
            <a:r>
              <a:rPr lang="en-US" altLang="zh-CN" dirty="0" smtClean="0">
                <a:latin typeface="Times New Roman" panose="02020603050405020304" pitchFamily="18" charset="0"/>
                <a:cs typeface="Times New Roman" panose="02020603050405020304" pitchFamily="18" charset="0"/>
              </a:rPr>
              <a:t>name </a:t>
            </a:r>
            <a:r>
              <a:rPr lang="en-US" altLang="zh-CN" dirty="0">
                <a:latin typeface="Times New Roman" panose="02020603050405020304" pitchFamily="18" charset="0"/>
                <a:cs typeface="Times New Roman" panose="02020603050405020304" pitchFamily="18" charset="0"/>
              </a:rPr>
              <a:t>equals </a:t>
            </a:r>
            <a:r>
              <a:rPr lang="en-US" altLang="zh-CN" dirty="0" smtClean="0">
                <a:latin typeface="Times New Roman" panose="02020603050405020304" pitchFamily="18" charset="0"/>
                <a:cs typeface="Times New Roman" panose="02020603050405020304" pitchFamily="18" charset="0"/>
              </a:rPr>
              <a:t>“bob”</a:t>
            </a:r>
            <a:endParaRPr lang="en-US" altLang="zh-CN" dirty="0">
              <a:latin typeface="Times New Roman" panose="02020603050405020304" pitchFamily="18" charset="0"/>
              <a:cs typeface="Times New Roman" panose="02020603050405020304" pitchFamily="18" charset="0"/>
            </a:endParaRPr>
          </a:p>
        </p:txBody>
      </p:sp>
      <p:sp>
        <p:nvSpPr>
          <p:cNvPr id="4" name="矩形 3"/>
          <p:cNvSpPr/>
          <p:nvPr/>
        </p:nvSpPr>
        <p:spPr>
          <a:xfrm>
            <a:off x="7156712" y="2214445"/>
            <a:ext cx="5933034" cy="2308324"/>
          </a:xfrm>
          <a:prstGeom prst="rect">
            <a:avLst/>
          </a:prstGeom>
        </p:spPr>
        <p:txBody>
          <a:bodyPr wrap="none">
            <a:spAutoFit/>
          </a:bodyPr>
          <a:lstStyle/>
          <a:p>
            <a:pPr algn="l"/>
            <a:r>
              <a:rPr lang="en-US" altLang="zh-CN" sz="2400" dirty="0" err="1">
                <a:latin typeface="Times New Roman" panose="02020603050405020304" pitchFamily="18" charset="0"/>
                <a:cs typeface="Times New Roman" panose="02020603050405020304" pitchFamily="18" charset="0"/>
              </a:rPr>
              <a:t>db.users.find</a:t>
            </a:r>
            <a:r>
              <a:rPr lang="en-US" altLang="zh-CN" sz="2400" dirty="0">
                <a:latin typeface="Times New Roman" panose="02020603050405020304" pitchFamily="18" charset="0"/>
                <a:cs typeface="Times New Roman" panose="02020603050405020304" pitchFamily="18" charset="0"/>
              </a:rPr>
              <a:t>(</a:t>
            </a:r>
          </a:p>
          <a:p>
            <a:pPr algn="l"/>
            <a:r>
              <a:rPr lang="en-US" altLang="zh-CN" sz="2400" dirty="0">
                <a:latin typeface="Times New Roman" panose="02020603050405020304" pitchFamily="18" charset="0"/>
                <a:cs typeface="Times New Roman" panose="02020603050405020304" pitchFamily="18" charset="0"/>
              </a:rPr>
              <a:t>   {</a:t>
            </a:r>
          </a:p>
          <a:p>
            <a:pPr algn="l"/>
            <a:r>
              <a:rPr lang="en-US" altLang="zh-CN" sz="2400" dirty="0">
                <a:latin typeface="Times New Roman" panose="02020603050405020304" pitchFamily="18" charset="0"/>
                <a:cs typeface="Times New Roman" panose="02020603050405020304" pitchFamily="18" charset="0"/>
              </a:rPr>
              <a:t>     status: "</a:t>
            </a:r>
            <a:r>
              <a:rPr lang="en-US" altLang="zh-CN" sz="2400" dirty="0" smtClean="0">
                <a:latin typeface="Times New Roman" panose="02020603050405020304" pitchFamily="18" charset="0"/>
                <a:cs typeface="Times New Roman" panose="02020603050405020304" pitchFamily="18" charset="0"/>
              </a:rPr>
              <a:t>A“,</a:t>
            </a:r>
            <a:endParaRPr lang="en-US" altLang="zh-CN" sz="2400" dirty="0">
              <a:latin typeface="Times New Roman" panose="02020603050405020304" pitchFamily="18" charset="0"/>
              <a:cs typeface="Times New Roman" panose="02020603050405020304" pitchFamily="18" charset="0"/>
            </a:endParaRPr>
          </a:p>
          <a:p>
            <a:pPr algn="l"/>
            <a:r>
              <a:rPr lang="en-US" altLang="zh-CN" sz="2400" dirty="0">
                <a:latin typeface="Times New Roman" panose="02020603050405020304" pitchFamily="18" charset="0"/>
                <a:cs typeface="Times New Roman" panose="02020603050405020304" pitchFamily="18" charset="0"/>
              </a:rPr>
              <a:t>     $or: [ { age: { $</a:t>
            </a:r>
            <a:r>
              <a:rPr lang="en-US" altLang="zh-CN" sz="2400" dirty="0" err="1">
                <a:latin typeface="Times New Roman" panose="02020603050405020304" pitchFamily="18" charset="0"/>
                <a:cs typeface="Times New Roman" panose="02020603050405020304" pitchFamily="18" charset="0"/>
              </a:rPr>
              <a:t>lt</a:t>
            </a:r>
            <a:r>
              <a:rPr lang="en-US" altLang="zh-CN" sz="2400" dirty="0">
                <a:latin typeface="Times New Roman" panose="02020603050405020304" pitchFamily="18" charset="0"/>
                <a:cs typeface="Times New Roman" panose="02020603050405020304" pitchFamily="18" charset="0"/>
              </a:rPr>
              <a:t>: 30 } }, { </a:t>
            </a:r>
            <a:r>
              <a:rPr lang="en-US" altLang="zh-CN" sz="2400" dirty="0" smtClean="0">
                <a:latin typeface="Times New Roman" panose="02020603050405020304" pitchFamily="18" charset="0"/>
                <a:cs typeface="Times New Roman" panose="02020603050405020304" pitchFamily="18" charset="0"/>
              </a:rPr>
              <a:t>name</a:t>
            </a:r>
            <a:r>
              <a:rPr lang="en-US"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“bob”</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p>
          <a:p>
            <a:pPr algn="l"/>
            <a:r>
              <a:rPr lang="en-US" altLang="zh-CN" sz="2400" dirty="0">
                <a:latin typeface="Times New Roman" panose="02020603050405020304" pitchFamily="18" charset="0"/>
                <a:cs typeface="Times New Roman" panose="02020603050405020304" pitchFamily="18" charset="0"/>
              </a:rPr>
              <a:t>   }</a:t>
            </a:r>
          </a:p>
          <a:p>
            <a:pPr algn="l"/>
            <a:r>
              <a:rPr lang="en-US" altLang="zh-CN" sz="2400" dirty="0">
                <a:latin typeface="Times New Roman" panose="02020603050405020304" pitchFamily="18" charset="0"/>
                <a:cs typeface="Times New Roman" panose="02020603050405020304" pitchFamily="18" charset="0"/>
              </a:rPr>
              <a:t>)</a:t>
            </a:r>
          </a:p>
        </p:txBody>
      </p:sp>
      <p:pic>
        <p:nvPicPr>
          <p:cNvPr id="6" name="Picture 5"/>
          <p:cNvPicPr>
            <a:picLocks noChangeAspect="1"/>
          </p:cNvPicPr>
          <p:nvPr/>
        </p:nvPicPr>
        <p:blipFill>
          <a:blip r:embed="rId3"/>
          <a:stretch>
            <a:fillRect/>
          </a:stretch>
        </p:blipFill>
        <p:spPr>
          <a:xfrm>
            <a:off x="0" y="7506393"/>
            <a:ext cx="13004800" cy="2247206"/>
          </a:xfrm>
          <a:prstGeom prst="rect">
            <a:avLst/>
          </a:prstGeom>
        </p:spPr>
      </p:pic>
    </p:spTree>
    <p:extLst>
      <p:ext uri="{BB962C8B-B14F-4D97-AF65-F5344CB8AC3E}">
        <p14:creationId xmlns:p14="http://schemas.microsoft.com/office/powerpoint/2010/main" val="337684112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Commonly-used operations</a:t>
            </a:r>
            <a:endParaRPr lang="zh-CN" altLang="en-US" sz="6000" b="1" dirty="0">
              <a:latin typeface="Times New Roman" panose="02020603050405020304" pitchFamily="18" charset="0"/>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1044553735"/>
              </p:ext>
            </p:extLst>
          </p:nvPr>
        </p:nvGraphicFramePr>
        <p:xfrm>
          <a:off x="1" y="2603500"/>
          <a:ext cx="13004799" cy="6297168"/>
        </p:xfrm>
        <a:graphic>
          <a:graphicData uri="http://schemas.openxmlformats.org/drawingml/2006/table">
            <a:tbl>
              <a:tblPr firstRow="1" firstCol="1" bandRow="1">
                <a:tableStyleId>{5940675A-B579-460E-94D1-54222C63F5DA}</a:tableStyleId>
              </a:tblPr>
              <a:tblGrid>
                <a:gridCol w="2063931">
                  <a:extLst>
                    <a:ext uri="{9D8B030D-6E8A-4147-A177-3AD203B41FA5}">
                      <a16:colId xmlns:a16="http://schemas.microsoft.com/office/drawing/2014/main" val="1082347649"/>
                    </a:ext>
                  </a:extLst>
                </a:gridCol>
                <a:gridCol w="3187338">
                  <a:extLst>
                    <a:ext uri="{9D8B030D-6E8A-4147-A177-3AD203B41FA5}">
                      <a16:colId xmlns:a16="http://schemas.microsoft.com/office/drawing/2014/main" val="670489130"/>
                    </a:ext>
                  </a:extLst>
                </a:gridCol>
                <a:gridCol w="4674579">
                  <a:extLst>
                    <a:ext uri="{9D8B030D-6E8A-4147-A177-3AD203B41FA5}">
                      <a16:colId xmlns:a16="http://schemas.microsoft.com/office/drawing/2014/main" val="1669786189"/>
                    </a:ext>
                  </a:extLst>
                </a:gridCol>
                <a:gridCol w="3078951">
                  <a:extLst>
                    <a:ext uri="{9D8B030D-6E8A-4147-A177-3AD203B41FA5}">
                      <a16:colId xmlns:a16="http://schemas.microsoft.com/office/drawing/2014/main" val="4083899614"/>
                    </a:ext>
                  </a:extLst>
                </a:gridCol>
              </a:tblGrid>
              <a:tr h="450043">
                <a:tc>
                  <a:txBody>
                    <a:bodyPr/>
                    <a:lstStyle/>
                    <a:p>
                      <a:pPr>
                        <a:lnSpc>
                          <a:spcPct val="110000"/>
                        </a:lnSpc>
                        <a:spcBef>
                          <a:spcPts val="600"/>
                        </a:spcBef>
                        <a:spcAft>
                          <a:spcPts val="1000"/>
                        </a:spcAft>
                      </a:pPr>
                      <a:r>
                        <a:rPr lang="en-US" sz="2400" b="1" dirty="0">
                          <a:effectLst/>
                          <a:latin typeface="Times New Roman" panose="02020603050405020304" pitchFamily="18" charset="0"/>
                          <a:cs typeface="Times New Roman" panose="02020603050405020304" pitchFamily="18" charset="0"/>
                        </a:rPr>
                        <a:t>Operation</a:t>
                      </a:r>
                      <a:endParaRPr lang="zh-CN" sz="2400" b="1"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tc>
                <a:tc>
                  <a:txBody>
                    <a:bodyPr/>
                    <a:lstStyle/>
                    <a:p>
                      <a:pPr>
                        <a:lnSpc>
                          <a:spcPct val="110000"/>
                        </a:lnSpc>
                        <a:spcBef>
                          <a:spcPts val="600"/>
                        </a:spcBef>
                        <a:spcAft>
                          <a:spcPts val="1000"/>
                        </a:spcAft>
                      </a:pPr>
                      <a:r>
                        <a:rPr lang="en-US" sz="2400" b="1" dirty="0">
                          <a:effectLst/>
                          <a:latin typeface="Times New Roman" panose="02020603050405020304" pitchFamily="18" charset="0"/>
                          <a:cs typeface="Times New Roman" panose="02020603050405020304" pitchFamily="18" charset="0"/>
                        </a:rPr>
                        <a:t>Syntax</a:t>
                      </a:r>
                      <a:endParaRPr lang="zh-CN" sz="2400" b="1"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tc>
                <a:tc>
                  <a:txBody>
                    <a:bodyPr/>
                    <a:lstStyle/>
                    <a:p>
                      <a:pPr>
                        <a:lnSpc>
                          <a:spcPct val="110000"/>
                        </a:lnSpc>
                        <a:spcBef>
                          <a:spcPts val="600"/>
                        </a:spcBef>
                        <a:spcAft>
                          <a:spcPts val="1000"/>
                        </a:spcAft>
                      </a:pPr>
                      <a:r>
                        <a:rPr lang="en-US" sz="2400" b="1" dirty="0">
                          <a:effectLst/>
                          <a:latin typeface="Times New Roman" panose="02020603050405020304" pitchFamily="18" charset="0"/>
                          <a:cs typeface="Times New Roman" panose="02020603050405020304" pitchFamily="18" charset="0"/>
                        </a:rPr>
                        <a:t>Example</a:t>
                      </a:r>
                      <a:endParaRPr lang="zh-CN" sz="2400" b="1"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tc>
                <a:tc>
                  <a:txBody>
                    <a:bodyPr/>
                    <a:lstStyle/>
                    <a:p>
                      <a:pPr>
                        <a:lnSpc>
                          <a:spcPct val="110000"/>
                        </a:lnSpc>
                        <a:spcBef>
                          <a:spcPts val="600"/>
                        </a:spcBef>
                        <a:spcAft>
                          <a:spcPts val="1000"/>
                        </a:spcAft>
                      </a:pPr>
                      <a:r>
                        <a:rPr lang="en-US" sz="2400" b="1" dirty="0">
                          <a:effectLst/>
                          <a:latin typeface="Times New Roman" panose="02020603050405020304" pitchFamily="18" charset="0"/>
                          <a:cs typeface="Times New Roman" panose="02020603050405020304" pitchFamily="18" charset="0"/>
                        </a:rPr>
                        <a:t>RDBMS Equivalent</a:t>
                      </a:r>
                      <a:endParaRPr lang="zh-CN" sz="2400" b="1"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tc>
                <a:extLst>
                  <a:ext uri="{0D108BD9-81ED-4DB2-BD59-A6C34878D82A}">
                    <a16:rowId xmlns:a16="http://schemas.microsoft.com/office/drawing/2014/main" val="3343783756"/>
                  </a:ext>
                </a:extLst>
              </a:tr>
              <a:tr h="805998">
                <a:tc>
                  <a:txBody>
                    <a:bodyPr/>
                    <a:lstStyle/>
                    <a:p>
                      <a:pPr>
                        <a:lnSpc>
                          <a:spcPct val="110000"/>
                        </a:lnSpc>
                        <a:spcBef>
                          <a:spcPts val="600"/>
                        </a:spcBef>
                        <a:spcAft>
                          <a:spcPts val="1000"/>
                        </a:spcAft>
                      </a:pPr>
                      <a:r>
                        <a:rPr lang="en-US" sz="2400" dirty="0">
                          <a:effectLst/>
                          <a:latin typeface="Times New Roman" panose="02020603050405020304" pitchFamily="18" charset="0"/>
                          <a:cs typeface="Times New Roman" panose="02020603050405020304" pitchFamily="18" charset="0"/>
                        </a:rPr>
                        <a:t>Equality</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tc>
                <a:tc>
                  <a:txBody>
                    <a:bodyPr/>
                    <a:lstStyle/>
                    <a:p>
                      <a:pPr>
                        <a:lnSpc>
                          <a:spcPct val="110000"/>
                        </a:lnSpc>
                        <a:spcBef>
                          <a:spcPts val="600"/>
                        </a:spcBef>
                        <a:spcAft>
                          <a:spcPts val="1000"/>
                        </a:spcAft>
                      </a:pPr>
                      <a:r>
                        <a:rPr lang="en-US" sz="2400" dirty="0">
                          <a:effectLst/>
                          <a:latin typeface="Times New Roman" panose="02020603050405020304" pitchFamily="18" charset="0"/>
                          <a:cs typeface="Times New Roman" panose="02020603050405020304" pitchFamily="18" charset="0"/>
                        </a:rPr>
                        <a:t>{&lt;key&gt;:&lt;value&gt;}</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tc>
                <a:tc>
                  <a:txBody>
                    <a:bodyPr/>
                    <a:lstStyle/>
                    <a:p>
                      <a:pPr>
                        <a:lnSpc>
                          <a:spcPct val="110000"/>
                        </a:lnSpc>
                        <a:spcBef>
                          <a:spcPts val="600"/>
                        </a:spcBef>
                        <a:spcAft>
                          <a:spcPts val="1000"/>
                        </a:spcAft>
                      </a:pPr>
                      <a:r>
                        <a:rPr lang="en-US" sz="2400">
                          <a:effectLst/>
                          <a:latin typeface="Times New Roman" panose="02020603050405020304" pitchFamily="18" charset="0"/>
                          <a:cs typeface="Times New Roman" panose="02020603050405020304" pitchFamily="18" charset="0"/>
                        </a:rPr>
                        <a:t>db.mycol.find({"by":"tutorials point"}).pretty()</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tc>
                <a:tc>
                  <a:txBody>
                    <a:bodyPr/>
                    <a:lstStyle/>
                    <a:p>
                      <a:pPr>
                        <a:lnSpc>
                          <a:spcPct val="110000"/>
                        </a:lnSpc>
                        <a:spcBef>
                          <a:spcPts val="600"/>
                        </a:spcBef>
                        <a:spcAft>
                          <a:spcPts val="1000"/>
                        </a:spcAft>
                      </a:pPr>
                      <a:r>
                        <a:rPr lang="en-US" sz="2400">
                          <a:effectLst/>
                          <a:latin typeface="Times New Roman" panose="02020603050405020304" pitchFamily="18" charset="0"/>
                          <a:cs typeface="Times New Roman" panose="02020603050405020304" pitchFamily="18" charset="0"/>
                        </a:rPr>
                        <a:t>where by = 'tutorials point'</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tc>
                <a:extLst>
                  <a:ext uri="{0D108BD9-81ED-4DB2-BD59-A6C34878D82A}">
                    <a16:rowId xmlns:a16="http://schemas.microsoft.com/office/drawing/2014/main" val="4217381634"/>
                  </a:ext>
                </a:extLst>
              </a:tr>
              <a:tr h="805998">
                <a:tc>
                  <a:txBody>
                    <a:bodyPr/>
                    <a:lstStyle/>
                    <a:p>
                      <a:pPr>
                        <a:lnSpc>
                          <a:spcPct val="110000"/>
                        </a:lnSpc>
                        <a:spcBef>
                          <a:spcPts val="600"/>
                        </a:spcBef>
                        <a:spcAft>
                          <a:spcPts val="1000"/>
                        </a:spcAft>
                      </a:pPr>
                      <a:r>
                        <a:rPr lang="en-US" sz="2400">
                          <a:effectLst/>
                          <a:latin typeface="Times New Roman" panose="02020603050405020304" pitchFamily="18" charset="0"/>
                          <a:cs typeface="Times New Roman" panose="02020603050405020304" pitchFamily="18" charset="0"/>
                        </a:rPr>
                        <a:t>Less Than</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tc>
                <a:tc>
                  <a:txBody>
                    <a:bodyPr/>
                    <a:lstStyle/>
                    <a:p>
                      <a:pPr>
                        <a:lnSpc>
                          <a:spcPct val="110000"/>
                        </a:lnSpc>
                        <a:spcBef>
                          <a:spcPts val="600"/>
                        </a:spcBef>
                        <a:spcAft>
                          <a:spcPts val="1000"/>
                        </a:spcAft>
                      </a:pPr>
                      <a:r>
                        <a:rPr lang="en-US" sz="2400">
                          <a:effectLst/>
                          <a:latin typeface="Times New Roman" panose="02020603050405020304" pitchFamily="18" charset="0"/>
                          <a:cs typeface="Times New Roman" panose="02020603050405020304" pitchFamily="18" charset="0"/>
                        </a:rPr>
                        <a:t>{&lt;key&gt;:{$lt:&lt;value&gt;}}</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tc>
                <a:tc>
                  <a:txBody>
                    <a:bodyPr/>
                    <a:lstStyle/>
                    <a:p>
                      <a:pPr>
                        <a:lnSpc>
                          <a:spcPct val="110000"/>
                        </a:lnSpc>
                        <a:spcBef>
                          <a:spcPts val="600"/>
                        </a:spcBef>
                        <a:spcAft>
                          <a:spcPts val="1000"/>
                        </a:spcAft>
                      </a:pPr>
                      <a:r>
                        <a:rPr lang="en-US" sz="2400">
                          <a:effectLst/>
                          <a:latin typeface="Times New Roman" panose="02020603050405020304" pitchFamily="18" charset="0"/>
                          <a:cs typeface="Times New Roman" panose="02020603050405020304" pitchFamily="18" charset="0"/>
                        </a:rPr>
                        <a:t>db.mycol.find({"likes":{$lt:50}}).pretty()</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tc>
                <a:tc>
                  <a:txBody>
                    <a:bodyPr/>
                    <a:lstStyle/>
                    <a:p>
                      <a:pPr>
                        <a:lnSpc>
                          <a:spcPct val="110000"/>
                        </a:lnSpc>
                        <a:spcBef>
                          <a:spcPts val="600"/>
                        </a:spcBef>
                        <a:spcAft>
                          <a:spcPts val="1000"/>
                        </a:spcAft>
                      </a:pPr>
                      <a:r>
                        <a:rPr lang="en-US" sz="2400">
                          <a:effectLst/>
                          <a:latin typeface="Times New Roman" panose="02020603050405020304" pitchFamily="18" charset="0"/>
                          <a:cs typeface="Times New Roman" panose="02020603050405020304" pitchFamily="18" charset="0"/>
                        </a:rPr>
                        <a:t>where likes &lt; 50</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tc>
                <a:extLst>
                  <a:ext uri="{0D108BD9-81ED-4DB2-BD59-A6C34878D82A}">
                    <a16:rowId xmlns:a16="http://schemas.microsoft.com/office/drawing/2014/main" val="593422645"/>
                  </a:ext>
                </a:extLst>
              </a:tr>
              <a:tr h="805998">
                <a:tc>
                  <a:txBody>
                    <a:bodyPr/>
                    <a:lstStyle/>
                    <a:p>
                      <a:pPr>
                        <a:lnSpc>
                          <a:spcPct val="110000"/>
                        </a:lnSpc>
                        <a:spcBef>
                          <a:spcPts val="600"/>
                        </a:spcBef>
                        <a:spcAft>
                          <a:spcPts val="1000"/>
                        </a:spcAft>
                      </a:pPr>
                      <a:r>
                        <a:rPr lang="en-US" sz="2400">
                          <a:effectLst/>
                          <a:latin typeface="Times New Roman" panose="02020603050405020304" pitchFamily="18" charset="0"/>
                          <a:cs typeface="Times New Roman" panose="02020603050405020304" pitchFamily="18" charset="0"/>
                        </a:rPr>
                        <a:t>Less Than Equals</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tc>
                <a:tc>
                  <a:txBody>
                    <a:bodyPr/>
                    <a:lstStyle/>
                    <a:p>
                      <a:pPr>
                        <a:lnSpc>
                          <a:spcPct val="110000"/>
                        </a:lnSpc>
                        <a:spcBef>
                          <a:spcPts val="600"/>
                        </a:spcBef>
                        <a:spcAft>
                          <a:spcPts val="1000"/>
                        </a:spcAft>
                      </a:pPr>
                      <a:r>
                        <a:rPr lang="en-US" sz="2400">
                          <a:effectLst/>
                          <a:latin typeface="Times New Roman" panose="02020603050405020304" pitchFamily="18" charset="0"/>
                          <a:cs typeface="Times New Roman" panose="02020603050405020304" pitchFamily="18" charset="0"/>
                        </a:rPr>
                        <a:t>{&lt;key&gt;:{$lte:&lt;value&gt;}}</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tc>
                <a:tc>
                  <a:txBody>
                    <a:bodyPr/>
                    <a:lstStyle/>
                    <a:p>
                      <a:pPr>
                        <a:lnSpc>
                          <a:spcPct val="110000"/>
                        </a:lnSpc>
                        <a:spcBef>
                          <a:spcPts val="600"/>
                        </a:spcBef>
                        <a:spcAft>
                          <a:spcPts val="1000"/>
                        </a:spcAft>
                      </a:pPr>
                      <a:r>
                        <a:rPr lang="en-US" sz="2400">
                          <a:effectLst/>
                          <a:latin typeface="Times New Roman" panose="02020603050405020304" pitchFamily="18" charset="0"/>
                          <a:cs typeface="Times New Roman" panose="02020603050405020304" pitchFamily="18" charset="0"/>
                        </a:rPr>
                        <a:t>db.mycol.find({"likes":{$lte:50}}).pretty()</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tc>
                <a:tc>
                  <a:txBody>
                    <a:bodyPr/>
                    <a:lstStyle/>
                    <a:p>
                      <a:pPr>
                        <a:lnSpc>
                          <a:spcPct val="110000"/>
                        </a:lnSpc>
                        <a:spcBef>
                          <a:spcPts val="600"/>
                        </a:spcBef>
                        <a:spcAft>
                          <a:spcPts val="1000"/>
                        </a:spcAft>
                      </a:pPr>
                      <a:r>
                        <a:rPr lang="en-US" sz="2400">
                          <a:effectLst/>
                          <a:latin typeface="Times New Roman" panose="02020603050405020304" pitchFamily="18" charset="0"/>
                          <a:cs typeface="Times New Roman" panose="02020603050405020304" pitchFamily="18" charset="0"/>
                        </a:rPr>
                        <a:t>where likes &lt;= 50</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tc>
                <a:extLst>
                  <a:ext uri="{0D108BD9-81ED-4DB2-BD59-A6C34878D82A}">
                    <a16:rowId xmlns:a16="http://schemas.microsoft.com/office/drawing/2014/main" val="2235317102"/>
                  </a:ext>
                </a:extLst>
              </a:tr>
              <a:tr h="805998">
                <a:tc>
                  <a:txBody>
                    <a:bodyPr/>
                    <a:lstStyle/>
                    <a:p>
                      <a:pPr>
                        <a:lnSpc>
                          <a:spcPct val="110000"/>
                        </a:lnSpc>
                        <a:spcBef>
                          <a:spcPts val="600"/>
                        </a:spcBef>
                        <a:spcAft>
                          <a:spcPts val="1000"/>
                        </a:spcAft>
                      </a:pPr>
                      <a:r>
                        <a:rPr lang="en-US" sz="2400">
                          <a:effectLst/>
                          <a:latin typeface="Times New Roman" panose="02020603050405020304" pitchFamily="18" charset="0"/>
                          <a:cs typeface="Times New Roman" panose="02020603050405020304" pitchFamily="18" charset="0"/>
                        </a:rPr>
                        <a:t>Greater Than</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tc>
                <a:tc>
                  <a:txBody>
                    <a:bodyPr/>
                    <a:lstStyle/>
                    <a:p>
                      <a:pPr>
                        <a:lnSpc>
                          <a:spcPct val="110000"/>
                        </a:lnSpc>
                        <a:spcBef>
                          <a:spcPts val="600"/>
                        </a:spcBef>
                        <a:spcAft>
                          <a:spcPts val="1000"/>
                        </a:spcAft>
                      </a:pPr>
                      <a:r>
                        <a:rPr lang="en-US" sz="2400">
                          <a:effectLst/>
                          <a:latin typeface="Times New Roman" panose="02020603050405020304" pitchFamily="18" charset="0"/>
                          <a:cs typeface="Times New Roman" panose="02020603050405020304" pitchFamily="18" charset="0"/>
                        </a:rPr>
                        <a:t>{&lt;key&gt;:{$gt:&lt;value&gt;}}</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tc>
                <a:tc>
                  <a:txBody>
                    <a:bodyPr/>
                    <a:lstStyle/>
                    <a:p>
                      <a:pPr>
                        <a:lnSpc>
                          <a:spcPct val="110000"/>
                        </a:lnSpc>
                        <a:spcBef>
                          <a:spcPts val="600"/>
                        </a:spcBef>
                        <a:spcAft>
                          <a:spcPts val="1000"/>
                        </a:spcAft>
                      </a:pPr>
                      <a:r>
                        <a:rPr lang="en-US" sz="2400">
                          <a:effectLst/>
                          <a:latin typeface="Times New Roman" panose="02020603050405020304" pitchFamily="18" charset="0"/>
                          <a:cs typeface="Times New Roman" panose="02020603050405020304" pitchFamily="18" charset="0"/>
                        </a:rPr>
                        <a:t>db.mycol.find({"likes":{$gt:50}}).pretty()</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tc>
                <a:tc>
                  <a:txBody>
                    <a:bodyPr/>
                    <a:lstStyle/>
                    <a:p>
                      <a:pPr>
                        <a:lnSpc>
                          <a:spcPct val="110000"/>
                        </a:lnSpc>
                        <a:spcBef>
                          <a:spcPts val="600"/>
                        </a:spcBef>
                        <a:spcAft>
                          <a:spcPts val="1000"/>
                        </a:spcAft>
                      </a:pPr>
                      <a:r>
                        <a:rPr lang="en-US" sz="2400">
                          <a:effectLst/>
                          <a:latin typeface="Times New Roman" panose="02020603050405020304" pitchFamily="18" charset="0"/>
                          <a:cs typeface="Times New Roman" panose="02020603050405020304" pitchFamily="18" charset="0"/>
                        </a:rPr>
                        <a:t>where likes &gt; 50</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tc>
                <a:extLst>
                  <a:ext uri="{0D108BD9-81ED-4DB2-BD59-A6C34878D82A}">
                    <a16:rowId xmlns:a16="http://schemas.microsoft.com/office/drawing/2014/main" val="3362281336"/>
                  </a:ext>
                </a:extLst>
              </a:tr>
              <a:tr h="805998">
                <a:tc>
                  <a:txBody>
                    <a:bodyPr/>
                    <a:lstStyle/>
                    <a:p>
                      <a:pPr>
                        <a:lnSpc>
                          <a:spcPct val="110000"/>
                        </a:lnSpc>
                        <a:spcBef>
                          <a:spcPts val="600"/>
                        </a:spcBef>
                        <a:spcAft>
                          <a:spcPts val="1000"/>
                        </a:spcAft>
                      </a:pPr>
                      <a:r>
                        <a:rPr lang="en-US" sz="2400">
                          <a:effectLst/>
                          <a:latin typeface="Times New Roman" panose="02020603050405020304" pitchFamily="18" charset="0"/>
                          <a:cs typeface="Times New Roman" panose="02020603050405020304" pitchFamily="18" charset="0"/>
                        </a:rPr>
                        <a:t>Greater Than Equals</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tc>
                <a:tc>
                  <a:txBody>
                    <a:bodyPr/>
                    <a:lstStyle/>
                    <a:p>
                      <a:pPr>
                        <a:lnSpc>
                          <a:spcPct val="110000"/>
                        </a:lnSpc>
                        <a:spcBef>
                          <a:spcPts val="600"/>
                        </a:spcBef>
                        <a:spcAft>
                          <a:spcPts val="1000"/>
                        </a:spcAft>
                      </a:pPr>
                      <a:r>
                        <a:rPr lang="en-US" sz="2400">
                          <a:effectLst/>
                          <a:latin typeface="Times New Roman" panose="02020603050405020304" pitchFamily="18" charset="0"/>
                          <a:cs typeface="Times New Roman" panose="02020603050405020304" pitchFamily="18" charset="0"/>
                        </a:rPr>
                        <a:t>{&lt;key&gt;:{$gte:&lt;value&gt;}}</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tc>
                <a:tc>
                  <a:txBody>
                    <a:bodyPr/>
                    <a:lstStyle/>
                    <a:p>
                      <a:pPr>
                        <a:lnSpc>
                          <a:spcPct val="110000"/>
                        </a:lnSpc>
                        <a:spcBef>
                          <a:spcPts val="600"/>
                        </a:spcBef>
                        <a:spcAft>
                          <a:spcPts val="1000"/>
                        </a:spcAft>
                      </a:pPr>
                      <a:r>
                        <a:rPr lang="en-US" sz="2400">
                          <a:effectLst/>
                          <a:latin typeface="Times New Roman" panose="02020603050405020304" pitchFamily="18" charset="0"/>
                          <a:cs typeface="Times New Roman" panose="02020603050405020304" pitchFamily="18" charset="0"/>
                        </a:rPr>
                        <a:t>db.mycol.find({"likes":{$gte:50}}).pretty()</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tc>
                <a:tc>
                  <a:txBody>
                    <a:bodyPr/>
                    <a:lstStyle/>
                    <a:p>
                      <a:pPr>
                        <a:lnSpc>
                          <a:spcPct val="110000"/>
                        </a:lnSpc>
                        <a:spcBef>
                          <a:spcPts val="600"/>
                        </a:spcBef>
                        <a:spcAft>
                          <a:spcPts val="1000"/>
                        </a:spcAft>
                      </a:pPr>
                      <a:r>
                        <a:rPr lang="en-US" sz="2400">
                          <a:effectLst/>
                          <a:latin typeface="Times New Roman" panose="02020603050405020304" pitchFamily="18" charset="0"/>
                          <a:cs typeface="Times New Roman" panose="02020603050405020304" pitchFamily="18" charset="0"/>
                        </a:rPr>
                        <a:t>where likes &gt;= 50</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tc>
                <a:extLst>
                  <a:ext uri="{0D108BD9-81ED-4DB2-BD59-A6C34878D82A}">
                    <a16:rowId xmlns:a16="http://schemas.microsoft.com/office/drawing/2014/main" val="356358266"/>
                  </a:ext>
                </a:extLst>
              </a:tr>
              <a:tr h="805998">
                <a:tc>
                  <a:txBody>
                    <a:bodyPr/>
                    <a:lstStyle/>
                    <a:p>
                      <a:pPr>
                        <a:lnSpc>
                          <a:spcPct val="110000"/>
                        </a:lnSpc>
                        <a:spcBef>
                          <a:spcPts val="600"/>
                        </a:spcBef>
                        <a:spcAft>
                          <a:spcPts val="1000"/>
                        </a:spcAft>
                      </a:pPr>
                      <a:r>
                        <a:rPr lang="en-US" sz="2400">
                          <a:effectLst/>
                          <a:latin typeface="Times New Roman" panose="02020603050405020304" pitchFamily="18" charset="0"/>
                          <a:cs typeface="Times New Roman" panose="02020603050405020304" pitchFamily="18" charset="0"/>
                        </a:rPr>
                        <a:t>Not Equals</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tc>
                <a:tc>
                  <a:txBody>
                    <a:bodyPr/>
                    <a:lstStyle/>
                    <a:p>
                      <a:pPr>
                        <a:lnSpc>
                          <a:spcPct val="110000"/>
                        </a:lnSpc>
                        <a:spcBef>
                          <a:spcPts val="600"/>
                        </a:spcBef>
                        <a:spcAft>
                          <a:spcPts val="1000"/>
                        </a:spcAft>
                      </a:pPr>
                      <a:r>
                        <a:rPr lang="en-US" sz="2400">
                          <a:effectLst/>
                          <a:latin typeface="Times New Roman" panose="02020603050405020304" pitchFamily="18" charset="0"/>
                          <a:cs typeface="Times New Roman" panose="02020603050405020304" pitchFamily="18" charset="0"/>
                        </a:rPr>
                        <a:t>{&lt;key&gt;:{$ne:&lt;value&gt;}}</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tc>
                <a:tc>
                  <a:txBody>
                    <a:bodyPr/>
                    <a:lstStyle/>
                    <a:p>
                      <a:pPr>
                        <a:lnSpc>
                          <a:spcPct val="110000"/>
                        </a:lnSpc>
                        <a:spcBef>
                          <a:spcPts val="600"/>
                        </a:spcBef>
                        <a:spcAft>
                          <a:spcPts val="1000"/>
                        </a:spcAft>
                      </a:pPr>
                      <a:r>
                        <a:rPr lang="en-US" sz="2400">
                          <a:effectLst/>
                          <a:latin typeface="Times New Roman" panose="02020603050405020304" pitchFamily="18" charset="0"/>
                          <a:cs typeface="Times New Roman" panose="02020603050405020304" pitchFamily="18" charset="0"/>
                        </a:rPr>
                        <a:t>db.mycol.find({"likes":{$ne:50}}).pretty()</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tc>
                <a:tc>
                  <a:txBody>
                    <a:bodyPr/>
                    <a:lstStyle/>
                    <a:p>
                      <a:pPr>
                        <a:lnSpc>
                          <a:spcPct val="110000"/>
                        </a:lnSpc>
                        <a:spcBef>
                          <a:spcPts val="600"/>
                        </a:spcBef>
                        <a:spcAft>
                          <a:spcPts val="1000"/>
                        </a:spcAft>
                      </a:pPr>
                      <a:r>
                        <a:rPr lang="en-US" sz="2400" dirty="0">
                          <a:effectLst/>
                          <a:latin typeface="Times New Roman" panose="02020603050405020304" pitchFamily="18" charset="0"/>
                          <a:cs typeface="Times New Roman" panose="02020603050405020304" pitchFamily="18" charset="0"/>
                        </a:rPr>
                        <a:t>where likes != 50</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tc>
                <a:extLst>
                  <a:ext uri="{0D108BD9-81ED-4DB2-BD59-A6C34878D82A}">
                    <a16:rowId xmlns:a16="http://schemas.microsoft.com/office/drawing/2014/main" val="2449697064"/>
                  </a:ext>
                </a:extLst>
              </a:tr>
            </a:tbl>
          </a:graphicData>
        </a:graphic>
      </p:graphicFrame>
    </p:spTree>
    <p:extLst>
      <p:ext uri="{BB962C8B-B14F-4D97-AF65-F5344CB8AC3E}">
        <p14:creationId xmlns:p14="http://schemas.microsoft.com/office/powerpoint/2010/main" val="1603700253"/>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Regular expression (regex)</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572632" y="3175468"/>
            <a:ext cx="11859535" cy="992495"/>
          </a:xfrm>
        </p:spPr>
        <p:txBody>
          <a:bodyPr>
            <a:noAutofit/>
          </a:bodyPr>
          <a:lstStyle/>
          <a:p>
            <a:r>
              <a:rPr lang="en-US" altLang="zh-CN" dirty="0" smtClean="0">
                <a:latin typeface="Times New Roman" panose="02020603050405020304" pitchFamily="18" charset="0"/>
                <a:cs typeface="Times New Roman" panose="02020603050405020304" pitchFamily="18" charset="0"/>
              </a:rPr>
              <a:t>Query those whose name do not start with “b”.</a:t>
            </a:r>
            <a:endParaRPr lang="en-US" altLang="zh-CN" dirty="0">
              <a:latin typeface="Times New Roman" panose="02020603050405020304" pitchFamily="18" charset="0"/>
              <a:cs typeface="Times New Roman" panose="02020603050405020304" pitchFamily="18" charset="0"/>
            </a:endParaRPr>
          </a:p>
        </p:txBody>
      </p:sp>
      <p:sp>
        <p:nvSpPr>
          <p:cNvPr id="4" name="矩形 3"/>
          <p:cNvSpPr/>
          <p:nvPr/>
        </p:nvSpPr>
        <p:spPr>
          <a:xfrm>
            <a:off x="2874985" y="4167963"/>
            <a:ext cx="6351419" cy="584775"/>
          </a:xfrm>
          <a:prstGeom prst="rect">
            <a:avLst/>
          </a:prstGeom>
        </p:spPr>
        <p:txBody>
          <a:bodyPr wrap="none">
            <a:spAutoFit/>
          </a:bodyPr>
          <a:lstStyle/>
          <a:p>
            <a:pPr algn="l"/>
            <a:r>
              <a:rPr lang="en-US" altLang="zh-CN" sz="3200" dirty="0" err="1" smtClean="0">
                <a:latin typeface="Times New Roman" panose="02020603050405020304" pitchFamily="18" charset="0"/>
                <a:cs typeface="Times New Roman" panose="02020603050405020304" pitchFamily="18" charset="0"/>
              </a:rPr>
              <a:t>db.users.find</a:t>
            </a:r>
            <a:r>
              <a:rPr lang="en-US" altLang="zh-CN" sz="3200" dirty="0" smtClean="0">
                <a:latin typeface="Times New Roman" panose="02020603050405020304" pitchFamily="18" charset="0"/>
                <a:cs typeface="Times New Roman" panose="02020603050405020304" pitchFamily="18" charset="0"/>
              </a:rPr>
              <a:t>({name: {$not: /^b.*/}})</a:t>
            </a:r>
            <a:endParaRPr lang="en-US" altLang="zh-CN" sz="32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rotWithShape="1">
          <a:blip r:embed="rId3"/>
          <a:srcRect t="1" b="2308"/>
          <a:stretch/>
        </p:blipFill>
        <p:spPr>
          <a:xfrm>
            <a:off x="298080" y="5302349"/>
            <a:ext cx="12360968" cy="1800200"/>
          </a:xfrm>
          <a:prstGeom prst="rect">
            <a:avLst/>
          </a:prstGeom>
        </p:spPr>
      </p:pic>
    </p:spTree>
    <p:extLst>
      <p:ext uri="{BB962C8B-B14F-4D97-AF65-F5344CB8AC3E}">
        <p14:creationId xmlns:p14="http://schemas.microsoft.com/office/powerpoint/2010/main" val="232740175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Number of documents</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572632" y="4460350"/>
            <a:ext cx="11859535" cy="992495"/>
          </a:xfrm>
        </p:spPr>
        <p:txBody>
          <a:bodyPr>
            <a:noAutofit/>
          </a:bodyPr>
          <a:lstStyle/>
          <a:p>
            <a:r>
              <a:rPr lang="en-US" altLang="zh-CN" dirty="0" smtClean="0">
                <a:latin typeface="Times New Roman" panose="02020603050405020304" pitchFamily="18" charset="0"/>
                <a:cs typeface="Times New Roman" panose="02020603050405020304" pitchFamily="18" charset="0"/>
              </a:rPr>
              <a:t>Query the number of documents in “user” collection.</a:t>
            </a: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Exercise: What is the corresponding function in SQL? Can you write it down?</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p:sp>
        <p:nvSpPr>
          <p:cNvPr id="4" name="矩形 3"/>
          <p:cNvSpPr/>
          <p:nvPr/>
        </p:nvSpPr>
        <p:spPr>
          <a:xfrm>
            <a:off x="2874985" y="4167963"/>
            <a:ext cx="3865161" cy="584775"/>
          </a:xfrm>
          <a:prstGeom prst="rect">
            <a:avLst/>
          </a:prstGeom>
        </p:spPr>
        <p:txBody>
          <a:bodyPr wrap="none">
            <a:spAutoFit/>
          </a:bodyPr>
          <a:lstStyle/>
          <a:p>
            <a:pPr algn="l"/>
            <a:r>
              <a:rPr lang="en-US" altLang="zh-CN" sz="3200" dirty="0" err="1" smtClean="0">
                <a:latin typeface="Times New Roman" panose="02020603050405020304" pitchFamily="18" charset="0"/>
                <a:cs typeface="Times New Roman" panose="02020603050405020304" pitchFamily="18" charset="0"/>
              </a:rPr>
              <a:t>db.users.find</a:t>
            </a:r>
            <a:r>
              <a:rPr lang="en-US" altLang="zh-CN" sz="3200" dirty="0" smtClean="0">
                <a:latin typeface="Times New Roman" panose="02020603050405020304" pitchFamily="18" charset="0"/>
                <a:cs typeface="Times New Roman" panose="02020603050405020304" pitchFamily="18" charset="0"/>
              </a:rPr>
              <a:t>().count()</a:t>
            </a:r>
            <a:endParaRPr lang="en-US" altLang="zh-C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272003"/>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Limit your results</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572632" y="3622035"/>
            <a:ext cx="11859535" cy="2386511"/>
          </a:xfrm>
        </p:spPr>
        <p:txBody>
          <a:bodyPr>
            <a:noAutofit/>
          </a:bodyPr>
          <a:lstStyle/>
          <a:p>
            <a:r>
              <a:rPr lang="en-US" altLang="zh-CN" dirty="0">
                <a:latin typeface="Times New Roman" panose="02020603050405020304" pitchFamily="18" charset="0"/>
                <a:cs typeface="Times New Roman" panose="02020603050405020304" pitchFamily="18" charset="0"/>
              </a:rPr>
              <a:t>To limit the records in MongoDB, we need to use </a:t>
            </a:r>
            <a:r>
              <a:rPr lang="en-US" altLang="zh-CN"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limit()</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method. </a:t>
            </a:r>
            <a:r>
              <a:rPr lang="en-US" altLang="zh-CN" dirty="0" smtClean="0">
                <a:latin typeface="Times New Roman" panose="02020603050405020304" pitchFamily="18" charset="0"/>
                <a:cs typeface="Times New Roman" panose="02020603050405020304" pitchFamily="18" charset="0"/>
              </a:rPr>
              <a:t>“limit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method” </a:t>
            </a:r>
            <a:r>
              <a:rPr lang="en-US" altLang="zh-CN" dirty="0">
                <a:latin typeface="Times New Roman" panose="02020603050405020304" pitchFamily="18" charset="0"/>
                <a:cs typeface="Times New Roman" panose="02020603050405020304" pitchFamily="18" charset="0"/>
              </a:rPr>
              <a:t>accepts one number type argument, which is number of documents that we want to </a:t>
            </a:r>
            <a:r>
              <a:rPr lang="en-US" altLang="zh-CN" dirty="0" smtClean="0">
                <a:latin typeface="Times New Roman" panose="02020603050405020304" pitchFamily="18" charset="0"/>
                <a:cs typeface="Times New Roman" panose="02020603050405020304" pitchFamily="18" charset="0"/>
              </a:rPr>
              <a:t>displayed. Basic </a:t>
            </a:r>
            <a:r>
              <a:rPr lang="en-US" altLang="zh-CN" dirty="0">
                <a:latin typeface="Times New Roman" panose="02020603050405020304" pitchFamily="18" charset="0"/>
                <a:cs typeface="Times New Roman" panose="02020603050405020304" pitchFamily="18" charset="0"/>
              </a:rPr>
              <a:t>syntax of </a:t>
            </a:r>
            <a:r>
              <a:rPr lang="en-US" altLang="zh-CN" dirty="0" smtClean="0">
                <a:latin typeface="Times New Roman" panose="02020603050405020304" pitchFamily="18" charset="0"/>
                <a:cs typeface="Times New Roman" panose="02020603050405020304" pitchFamily="18" charset="0"/>
              </a:rPr>
              <a:t>“limit()” </a:t>
            </a:r>
            <a:r>
              <a:rPr lang="en-US" altLang="zh-CN" dirty="0">
                <a:latin typeface="Times New Roman" panose="02020603050405020304" pitchFamily="18" charset="0"/>
                <a:cs typeface="Times New Roman" panose="02020603050405020304" pitchFamily="18" charset="0"/>
              </a:rPr>
              <a:t>method is as follows:</a:t>
            </a:r>
            <a:br>
              <a:rPr lang="en-US" altLang="zh-CN" dirty="0">
                <a:latin typeface="Times New Roman" panose="02020603050405020304" pitchFamily="18" charset="0"/>
                <a:cs typeface="Times New Roman" panose="02020603050405020304" pitchFamily="18" charset="0"/>
              </a:rPr>
            </a:br>
            <a:r>
              <a:rPr lang="en-US" altLang="zh-CN" dirty="0" smtClean="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db.COLLECTION_NAME.find</a:t>
            </a:r>
            <a:r>
              <a:rPr lang="en-US" altLang="zh-CN" i="1" dirty="0">
                <a:latin typeface="Times New Roman" panose="02020603050405020304" pitchFamily="18" charset="0"/>
                <a:cs typeface="Times New Roman" panose="02020603050405020304" pitchFamily="18" charset="0"/>
              </a:rPr>
              <a:t>().limit(NUMBER</a:t>
            </a:r>
            <a:r>
              <a:rPr lang="en-US" altLang="zh-CN" i="1" dirty="0" smtClean="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For example, If we want to see first two </a:t>
            </a:r>
            <a:r>
              <a:rPr lang="en-US" altLang="zh-CN" dirty="0" smtClean="0">
                <a:latin typeface="Times New Roman" panose="02020603050405020304" pitchFamily="18" charset="0"/>
                <a:cs typeface="Times New Roman" panose="02020603050405020304" pitchFamily="18" charset="0"/>
              </a:rPr>
              <a:t>documents </a:t>
            </a:r>
            <a:r>
              <a:rPr lang="en-US" altLang="zh-CN" dirty="0">
                <a:latin typeface="Times New Roman" panose="02020603050405020304" pitchFamily="18" charset="0"/>
                <a:cs typeface="Times New Roman" panose="02020603050405020304" pitchFamily="18" charset="0"/>
              </a:rPr>
              <a:t>only, then we can write following query for </a:t>
            </a:r>
            <a:r>
              <a:rPr lang="en-US" altLang="zh-CN" dirty="0" smtClean="0">
                <a:latin typeface="Times New Roman" panose="02020603050405020304" pitchFamily="18" charset="0"/>
                <a:cs typeface="Times New Roman" panose="02020603050405020304" pitchFamily="18" charset="0"/>
              </a:rPr>
              <a:t>that:</a:t>
            </a:r>
            <a:endParaRPr lang="en-US" altLang="zh-CN" dirty="0">
              <a:latin typeface="Times New Roman" panose="02020603050405020304" pitchFamily="18" charset="0"/>
              <a:cs typeface="Times New Roman" panose="02020603050405020304" pitchFamily="18" charset="0"/>
            </a:endParaRPr>
          </a:p>
        </p:txBody>
      </p:sp>
      <p:sp>
        <p:nvSpPr>
          <p:cNvPr id="4" name="矩形 3"/>
          <p:cNvSpPr/>
          <p:nvPr/>
        </p:nvSpPr>
        <p:spPr>
          <a:xfrm>
            <a:off x="0" y="7370105"/>
            <a:ext cx="5658921" cy="1077218"/>
          </a:xfrm>
          <a:prstGeom prst="rect">
            <a:avLst/>
          </a:prstGeom>
        </p:spPr>
        <p:txBody>
          <a:bodyPr wrap="none">
            <a:spAutoFit/>
          </a:bodyPr>
          <a:lstStyle/>
          <a:p>
            <a:pPr algn="l"/>
            <a:r>
              <a:rPr lang="en-US" altLang="zh-CN" sz="3200" dirty="0" err="1" smtClean="0">
                <a:latin typeface="Times New Roman" panose="02020603050405020304" pitchFamily="18" charset="0"/>
                <a:cs typeface="Times New Roman" panose="02020603050405020304" pitchFamily="18" charset="0"/>
              </a:rPr>
              <a:t>db.users.find</a:t>
            </a:r>
            <a:r>
              <a:rPr lang="en-US" altLang="zh-CN" sz="3200" dirty="0" smtClean="0">
                <a:latin typeface="Times New Roman" panose="02020603050405020304" pitchFamily="18" charset="0"/>
                <a:cs typeface="Times New Roman" panose="02020603050405020304" pitchFamily="18" charset="0"/>
              </a:rPr>
              <a:t>().limit(2)</a:t>
            </a:r>
            <a:endParaRPr lang="en-US" altLang="zh-CN" sz="3200" dirty="0" smtClean="0">
              <a:latin typeface="Times New Roman" panose="02020603050405020304" pitchFamily="18" charset="0"/>
              <a:cs typeface="Times New Roman" panose="02020603050405020304" pitchFamily="18" charset="0"/>
            </a:endParaRPr>
          </a:p>
          <a:p>
            <a:pPr algn="l"/>
            <a:r>
              <a:rPr lang="en-US" altLang="zh-CN" sz="3200" dirty="0" err="1" smtClean="0">
                <a:latin typeface="Times New Roman" panose="02020603050405020304" pitchFamily="18" charset="0"/>
                <a:cs typeface="Times New Roman" panose="02020603050405020304" pitchFamily="18" charset="0"/>
              </a:rPr>
              <a:t>db.users.find</a:t>
            </a:r>
            <a:r>
              <a:rPr lang="en-US" altLang="zh-CN" sz="3200" dirty="0">
                <a:latin typeface="Times New Roman" panose="02020603050405020304" pitchFamily="18" charset="0"/>
                <a:cs typeface="Times New Roman" panose="02020603050405020304" pitchFamily="18" charset="0"/>
              </a:rPr>
              <a:t>({}).limit(2).pretty()</a:t>
            </a:r>
          </a:p>
        </p:txBody>
      </p:sp>
      <p:pic>
        <p:nvPicPr>
          <p:cNvPr id="5" name="图片 4"/>
          <p:cNvPicPr>
            <a:picLocks noChangeAspect="1"/>
          </p:cNvPicPr>
          <p:nvPr/>
        </p:nvPicPr>
        <p:blipFill>
          <a:blip r:embed="rId3"/>
          <a:stretch>
            <a:fillRect/>
          </a:stretch>
        </p:blipFill>
        <p:spPr>
          <a:xfrm>
            <a:off x="7740776" y="7027081"/>
            <a:ext cx="4575902" cy="2726519"/>
          </a:xfrm>
          <a:prstGeom prst="rect">
            <a:avLst/>
          </a:prstGeom>
        </p:spPr>
      </p:pic>
    </p:spTree>
    <p:extLst>
      <p:ext uri="{BB962C8B-B14F-4D97-AF65-F5344CB8AC3E}">
        <p14:creationId xmlns:p14="http://schemas.microsoft.com/office/powerpoint/2010/main" val="1859196517"/>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Limit your results (cont.)</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572632" y="3622035"/>
            <a:ext cx="11859535" cy="2386511"/>
          </a:xfrm>
        </p:spPr>
        <p:txBody>
          <a:bodyPr>
            <a:noAutofit/>
          </a:bodyPr>
          <a:lstStyle/>
          <a:p>
            <a:r>
              <a:rPr lang="en-US" altLang="zh-CN" dirty="0">
                <a:latin typeface="Times New Roman" panose="02020603050405020304" pitchFamily="18" charset="0"/>
                <a:cs typeface="Times New Roman" panose="02020603050405020304" pitchFamily="18" charset="0"/>
              </a:rPr>
              <a:t>Apart from </a:t>
            </a:r>
            <a:r>
              <a:rPr lang="en-US" altLang="zh-CN" dirty="0" smtClean="0">
                <a:latin typeface="Times New Roman" panose="02020603050405020304" pitchFamily="18" charset="0"/>
                <a:cs typeface="Times New Roman" panose="02020603050405020304" pitchFamily="18" charset="0"/>
              </a:rPr>
              <a:t>“limit()” method, </a:t>
            </a:r>
            <a:r>
              <a:rPr lang="en-US" altLang="zh-CN" dirty="0">
                <a:latin typeface="Times New Roman" panose="02020603050405020304" pitchFamily="18" charset="0"/>
                <a:cs typeface="Times New Roman" panose="02020603050405020304" pitchFamily="18" charset="0"/>
              </a:rPr>
              <a:t>there is one more method </a:t>
            </a:r>
            <a:r>
              <a:rPr lang="en-US" altLang="zh-CN"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skip()</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which also accepts number type argument and used to skip number of </a:t>
            </a:r>
            <a:r>
              <a:rPr lang="en-US" altLang="zh-CN" dirty="0" smtClean="0">
                <a:latin typeface="Times New Roman" panose="02020603050405020304" pitchFamily="18" charset="0"/>
                <a:cs typeface="Times New Roman" panose="02020603050405020304" pitchFamily="18" charset="0"/>
              </a:rPr>
              <a:t>documents. Basic </a:t>
            </a:r>
            <a:r>
              <a:rPr lang="en-US" altLang="zh-CN" dirty="0">
                <a:latin typeface="Times New Roman" panose="02020603050405020304" pitchFamily="18" charset="0"/>
                <a:cs typeface="Times New Roman" panose="02020603050405020304" pitchFamily="18" charset="0"/>
              </a:rPr>
              <a:t>syntax of </a:t>
            </a:r>
            <a:r>
              <a:rPr lang="en-US" altLang="zh-CN" dirty="0" smtClean="0">
                <a:latin typeface="Times New Roman" panose="02020603050405020304" pitchFamily="18" charset="0"/>
                <a:cs typeface="Times New Roman" panose="02020603050405020304" pitchFamily="18" charset="0"/>
              </a:rPr>
              <a:t>“skip()” </a:t>
            </a:r>
            <a:r>
              <a:rPr lang="en-US" altLang="zh-CN" dirty="0">
                <a:latin typeface="Times New Roman" panose="02020603050405020304" pitchFamily="18" charset="0"/>
                <a:cs typeface="Times New Roman" panose="02020603050405020304" pitchFamily="18" charset="0"/>
              </a:rPr>
              <a:t>method is as </a:t>
            </a:r>
            <a:r>
              <a:rPr lang="en-US" altLang="zh-CN" dirty="0" smtClean="0">
                <a:latin typeface="Times New Roman" panose="02020603050405020304" pitchFamily="18" charset="0"/>
                <a:cs typeface="Times New Roman" panose="02020603050405020304" pitchFamily="18" charset="0"/>
              </a:rPr>
              <a:t>follows: </a:t>
            </a:r>
          </a:p>
          <a:p>
            <a:pPr marL="0" indent="0">
              <a:buNone/>
            </a:pPr>
            <a:r>
              <a:rPr lang="en-US" altLang="zh-CN" i="1" dirty="0" err="1" smtClean="0">
                <a:latin typeface="Times New Roman" panose="02020603050405020304" pitchFamily="18" charset="0"/>
                <a:cs typeface="Times New Roman" panose="02020603050405020304" pitchFamily="18" charset="0"/>
              </a:rPr>
              <a:t>db.COLLECTION_NAME.find</a:t>
            </a:r>
            <a:r>
              <a:rPr lang="en-US" altLang="zh-CN" i="1" dirty="0">
                <a:latin typeface="Times New Roman" panose="02020603050405020304" pitchFamily="18" charset="0"/>
                <a:cs typeface="Times New Roman" panose="02020603050405020304" pitchFamily="18" charset="0"/>
              </a:rPr>
              <a:t>().limit(NUMBER).skip(NUMBER</a:t>
            </a:r>
            <a:r>
              <a:rPr lang="en-US" altLang="zh-CN" i="1"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73546372"/>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Limit your results (cont.)</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572632" y="2508958"/>
            <a:ext cx="11859535" cy="2386511"/>
          </a:xfrm>
        </p:spPr>
        <p:txBody>
          <a:bodyPr>
            <a:noAutofit/>
          </a:bodyPr>
          <a:lstStyle/>
          <a:p>
            <a:r>
              <a:rPr lang="en-US" altLang="zh-CN" dirty="0" smtClean="0">
                <a:latin typeface="Times New Roman" panose="02020603050405020304" pitchFamily="18" charset="0"/>
                <a:cs typeface="Times New Roman" panose="02020603050405020304" pitchFamily="18" charset="0"/>
              </a:rPr>
              <a:t>Suppose </a:t>
            </a:r>
            <a:r>
              <a:rPr lang="en-US" altLang="zh-CN" dirty="0">
                <a:latin typeface="Times New Roman" panose="02020603050405020304" pitchFamily="18" charset="0"/>
                <a:cs typeface="Times New Roman" panose="02020603050405020304" pitchFamily="18" charset="0"/>
              </a:rPr>
              <a:t>we want to display 3 documents after first </a:t>
            </a:r>
            <a:r>
              <a:rPr lang="en-US" altLang="zh-CN" dirty="0" smtClean="0">
                <a:latin typeface="Times New Roman" panose="02020603050405020304" pitchFamily="18" charset="0"/>
                <a:cs typeface="Times New Roman" panose="02020603050405020304" pitchFamily="18" charset="0"/>
              </a:rPr>
              <a:t>2nd </a:t>
            </a:r>
            <a:r>
              <a:rPr lang="en-US" altLang="zh-CN" dirty="0">
                <a:latin typeface="Times New Roman" panose="02020603050405020304" pitchFamily="18" charset="0"/>
                <a:cs typeface="Times New Roman" panose="02020603050405020304" pitchFamily="18" charset="0"/>
              </a:rPr>
              <a:t>document i.e. </a:t>
            </a:r>
            <a:r>
              <a:rPr lang="en-US" altLang="zh-CN" dirty="0" smtClean="0">
                <a:latin typeface="Times New Roman" panose="02020603050405020304" pitchFamily="18" charset="0"/>
                <a:cs typeface="Times New Roman" panose="02020603050405020304" pitchFamily="18" charset="0"/>
              </a:rPr>
              <a:t>3rd ,4th </a:t>
            </a:r>
            <a:r>
              <a:rPr lang="en-US" altLang="zh-CN" dirty="0">
                <a:latin typeface="Times New Roman" panose="02020603050405020304" pitchFamily="18" charset="0"/>
                <a:cs typeface="Times New Roman" panose="02020603050405020304" pitchFamily="18" charset="0"/>
              </a:rPr>
              <a:t>and </a:t>
            </a:r>
            <a:r>
              <a:rPr lang="en-US" altLang="zh-CN" dirty="0" smtClean="0">
                <a:latin typeface="Times New Roman" panose="02020603050405020304" pitchFamily="18" charset="0"/>
                <a:cs typeface="Times New Roman" panose="02020603050405020304" pitchFamily="18" charset="0"/>
              </a:rPr>
              <a:t>5th</a:t>
            </a:r>
            <a:r>
              <a:rPr lang="en-US" altLang="zh-CN" dirty="0">
                <a:latin typeface="Times New Roman" panose="02020603050405020304" pitchFamily="18" charset="0"/>
                <a:cs typeface="Times New Roman" panose="02020603050405020304" pitchFamily="18" charset="0"/>
              </a:rPr>
              <a:t>. We can do so by below </a:t>
            </a:r>
            <a:r>
              <a:rPr lang="en-US" altLang="zh-CN" dirty="0" smtClean="0">
                <a:latin typeface="Times New Roman" panose="02020603050405020304" pitchFamily="18" charset="0"/>
                <a:cs typeface="Times New Roman" panose="02020603050405020304" pitchFamily="18" charset="0"/>
              </a:rPr>
              <a:t>query:</a:t>
            </a:r>
            <a:endParaRPr lang="en-US" altLang="zh-CN" dirty="0">
              <a:latin typeface="Times New Roman" panose="02020603050405020304" pitchFamily="18" charset="0"/>
              <a:cs typeface="Times New Roman" panose="02020603050405020304" pitchFamily="18" charset="0"/>
            </a:endParaRPr>
          </a:p>
        </p:txBody>
      </p:sp>
      <p:sp>
        <p:nvSpPr>
          <p:cNvPr id="4" name="矩形 3"/>
          <p:cNvSpPr/>
          <p:nvPr/>
        </p:nvSpPr>
        <p:spPr>
          <a:xfrm>
            <a:off x="0" y="6239461"/>
            <a:ext cx="6734536" cy="584775"/>
          </a:xfrm>
          <a:prstGeom prst="rect">
            <a:avLst/>
          </a:prstGeom>
        </p:spPr>
        <p:txBody>
          <a:bodyPr wrap="none">
            <a:spAutoFit/>
          </a:bodyPr>
          <a:lstStyle/>
          <a:p>
            <a:pPr algn="l"/>
            <a:r>
              <a:rPr lang="en-US" altLang="zh-CN" sz="3200" dirty="0" err="1" smtClean="0">
                <a:latin typeface="Times New Roman" panose="02020603050405020304" pitchFamily="18" charset="0"/>
                <a:cs typeface="Times New Roman" panose="02020603050405020304" pitchFamily="18" charset="0"/>
              </a:rPr>
              <a:t>db.users.find</a:t>
            </a:r>
            <a:r>
              <a:rPr lang="en-US" altLang="zh-CN" sz="3200" dirty="0" smtClean="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limit(3).</a:t>
            </a:r>
            <a:r>
              <a:rPr lang="en-US" altLang="zh-CN" sz="3200" dirty="0" smtClean="0">
                <a:latin typeface="Times New Roman" panose="02020603050405020304" pitchFamily="18" charset="0"/>
                <a:cs typeface="Times New Roman" panose="02020603050405020304" pitchFamily="18" charset="0"/>
              </a:rPr>
              <a:t>skip(2).</a:t>
            </a:r>
            <a:r>
              <a:rPr lang="en-US" altLang="zh-CN" sz="3200" dirty="0">
                <a:latin typeface="Times New Roman" panose="02020603050405020304" pitchFamily="18" charset="0"/>
                <a:cs typeface="Times New Roman" panose="02020603050405020304" pitchFamily="18" charset="0"/>
              </a:rPr>
              <a:t>pretty()</a:t>
            </a:r>
          </a:p>
        </p:txBody>
      </p:sp>
      <p:pic>
        <p:nvPicPr>
          <p:cNvPr id="6" name="图片 5"/>
          <p:cNvPicPr>
            <a:picLocks noChangeAspect="1"/>
          </p:cNvPicPr>
          <p:nvPr/>
        </p:nvPicPr>
        <p:blipFill>
          <a:blip r:embed="rId3"/>
          <a:stretch>
            <a:fillRect/>
          </a:stretch>
        </p:blipFill>
        <p:spPr>
          <a:xfrm>
            <a:off x="6502399" y="4437725"/>
            <a:ext cx="6047710" cy="5044403"/>
          </a:xfrm>
          <a:prstGeom prst="rect">
            <a:avLst/>
          </a:prstGeom>
        </p:spPr>
      </p:pic>
    </p:spTree>
    <p:extLst>
      <p:ext uri="{BB962C8B-B14F-4D97-AF65-F5344CB8AC3E}">
        <p14:creationId xmlns:p14="http://schemas.microsoft.com/office/powerpoint/2010/main" val="3535589536"/>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Sorting your results</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572632" y="3728361"/>
            <a:ext cx="11859535" cy="2386511"/>
          </a:xfrm>
        </p:spPr>
        <p:txBody>
          <a:bodyPr>
            <a:noAutofit/>
          </a:bodyPr>
          <a:lstStyle/>
          <a:p>
            <a:r>
              <a:rPr lang="en-US" altLang="zh-CN" dirty="0">
                <a:latin typeface="Times New Roman" panose="02020603050405020304" pitchFamily="18" charset="0"/>
                <a:cs typeface="Times New Roman" panose="02020603050405020304" pitchFamily="18" charset="0"/>
              </a:rPr>
              <a:t>To sort documents in MongoDB, you need to use </a:t>
            </a:r>
            <a:r>
              <a:rPr lang="en-US" altLang="zh-CN"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sort()</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method. </a:t>
            </a:r>
            <a:r>
              <a:rPr lang="en-US" altLang="zh-CN" dirty="0" smtClean="0">
                <a:latin typeface="Times New Roman" panose="02020603050405020304" pitchFamily="18" charset="0"/>
                <a:cs typeface="Times New Roman" panose="02020603050405020304" pitchFamily="18" charset="0"/>
              </a:rPr>
              <a:t>“sort()” </a:t>
            </a:r>
            <a:r>
              <a:rPr lang="en-US" altLang="zh-CN" dirty="0">
                <a:latin typeface="Times New Roman" panose="02020603050405020304" pitchFamily="18" charset="0"/>
                <a:cs typeface="Times New Roman" panose="02020603050405020304" pitchFamily="18" charset="0"/>
              </a:rPr>
              <a:t>method accepts a document containing list of fields along with their sorting order. To specify sorting order 1 and -1 are used. </a:t>
            </a:r>
            <a:endParaRPr lang="en-US" altLang="zh-CN" dirty="0" smtClean="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1 </a:t>
            </a:r>
            <a:r>
              <a:rPr lang="en-US" altLang="zh-CN" b="1" dirty="0">
                <a:latin typeface="Times New Roman" panose="02020603050405020304" pitchFamily="18" charset="0"/>
                <a:cs typeface="Times New Roman" panose="02020603050405020304" pitchFamily="18" charset="0"/>
              </a:rPr>
              <a:t>is used for ascending </a:t>
            </a:r>
            <a:r>
              <a:rPr lang="en-US" altLang="zh-CN" b="1" dirty="0" smtClean="0">
                <a:latin typeface="Times New Roman" panose="02020603050405020304" pitchFamily="18" charset="0"/>
                <a:cs typeface="Times New Roman" panose="02020603050405020304" pitchFamily="18" charset="0"/>
              </a:rPr>
              <a:t>order</a:t>
            </a:r>
          </a:p>
          <a:p>
            <a:r>
              <a:rPr lang="en-US" altLang="zh-CN" b="1" dirty="0" smtClean="0">
                <a:latin typeface="Times New Roman" panose="02020603050405020304" pitchFamily="18" charset="0"/>
                <a:cs typeface="Times New Roman" panose="02020603050405020304" pitchFamily="18" charset="0"/>
              </a:rPr>
              <a:t>-1 </a:t>
            </a:r>
            <a:r>
              <a:rPr lang="en-US" altLang="zh-CN" b="1" dirty="0">
                <a:latin typeface="Times New Roman" panose="02020603050405020304" pitchFamily="18" charset="0"/>
                <a:cs typeface="Times New Roman" panose="02020603050405020304" pitchFamily="18" charset="0"/>
              </a:rPr>
              <a:t>is used for descending order</a:t>
            </a:r>
            <a:r>
              <a:rPr lang="en-US" altLang="zh-CN" b="1" dirty="0" smtClean="0">
                <a:latin typeface="Times New Roman" panose="02020603050405020304" pitchFamily="18" charset="0"/>
                <a:cs typeface="Times New Roman" panose="02020603050405020304" pitchFamily="18" charset="0"/>
              </a:rPr>
              <a:t>.</a:t>
            </a:r>
          </a:p>
          <a:p>
            <a:endParaRPr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1547011"/>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Sorting your results (cont.)</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640537" y="4169427"/>
            <a:ext cx="7886775" cy="2386511"/>
          </a:xfrm>
        </p:spPr>
        <p:txBody>
          <a:bodyPr>
            <a:noAutofit/>
          </a:bodyPr>
          <a:lstStyle/>
          <a:p>
            <a:r>
              <a:rPr lang="en-US" altLang="zh-CN" dirty="0" smtClean="0">
                <a:latin typeface="Times New Roman" panose="02020603050405020304" pitchFamily="18" charset="0"/>
                <a:cs typeface="Times New Roman" panose="02020603050405020304" pitchFamily="18" charset="0"/>
              </a:rPr>
              <a:t>Basic </a:t>
            </a:r>
            <a:r>
              <a:rPr lang="en-US" altLang="zh-CN" dirty="0">
                <a:latin typeface="Times New Roman" panose="02020603050405020304" pitchFamily="18" charset="0"/>
                <a:cs typeface="Times New Roman" panose="02020603050405020304" pitchFamily="18" charset="0"/>
              </a:rPr>
              <a:t>syntax of sort() method is as </a:t>
            </a:r>
            <a:r>
              <a:rPr lang="en-US" altLang="zh-CN" dirty="0" smtClean="0">
                <a:latin typeface="Times New Roman" panose="02020603050405020304" pitchFamily="18" charset="0"/>
                <a:cs typeface="Times New Roman" panose="02020603050405020304" pitchFamily="18" charset="0"/>
              </a:rPr>
              <a:t>follows: </a:t>
            </a:r>
            <a:r>
              <a:rPr lang="en-US" altLang="zh-CN" i="1" dirty="0" err="1" smtClean="0">
                <a:latin typeface="Times New Roman" panose="02020603050405020304" pitchFamily="18" charset="0"/>
                <a:cs typeface="Times New Roman" panose="02020603050405020304" pitchFamily="18" charset="0"/>
              </a:rPr>
              <a:t>db.COLLECTION_NAME.find</a:t>
            </a:r>
            <a:r>
              <a:rPr lang="en-US" altLang="zh-CN" i="1" dirty="0">
                <a:latin typeface="Times New Roman" panose="02020603050405020304" pitchFamily="18" charset="0"/>
                <a:cs typeface="Times New Roman" panose="02020603050405020304" pitchFamily="18" charset="0"/>
              </a:rPr>
              <a:t>().sort({KEY:1</a:t>
            </a:r>
            <a:r>
              <a:rPr lang="en-US" altLang="zh-CN" i="1" dirty="0" smtClean="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Please note if we don't specify the sorting preference, then </a:t>
            </a:r>
            <a:r>
              <a:rPr lang="en-US" altLang="zh-CN" dirty="0" smtClean="0">
                <a:latin typeface="Times New Roman" panose="02020603050405020304" pitchFamily="18" charset="0"/>
                <a:cs typeface="Times New Roman" panose="02020603050405020304" pitchFamily="18" charset="0"/>
              </a:rPr>
              <a:t>“sort()” </a:t>
            </a:r>
            <a:r>
              <a:rPr lang="en-US" altLang="zh-CN" dirty="0">
                <a:latin typeface="Times New Roman" panose="02020603050405020304" pitchFamily="18" charset="0"/>
                <a:cs typeface="Times New Roman" panose="02020603050405020304" pitchFamily="18" charset="0"/>
              </a:rPr>
              <a:t>method will display documents in </a:t>
            </a:r>
            <a:r>
              <a:rPr lang="en-US" altLang="zh-CN" b="1" dirty="0">
                <a:solidFill>
                  <a:srgbClr val="FF0000"/>
                </a:solidFill>
                <a:latin typeface="Times New Roman" panose="02020603050405020304" pitchFamily="18" charset="0"/>
                <a:cs typeface="Times New Roman" panose="02020603050405020304" pitchFamily="18" charset="0"/>
              </a:rPr>
              <a:t>ascending</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order.</a:t>
            </a:r>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Suppose </a:t>
            </a:r>
            <a:r>
              <a:rPr lang="en-US" altLang="zh-CN" dirty="0">
                <a:latin typeface="Times New Roman" panose="02020603050405020304" pitchFamily="18" charset="0"/>
                <a:cs typeface="Times New Roman" panose="02020603050405020304" pitchFamily="18" charset="0"/>
              </a:rPr>
              <a:t>we want to display </a:t>
            </a:r>
            <a:r>
              <a:rPr lang="en-US" altLang="zh-CN" dirty="0" smtClean="0">
                <a:latin typeface="Times New Roman" panose="02020603050405020304" pitchFamily="18" charset="0"/>
                <a:cs typeface="Times New Roman" panose="02020603050405020304" pitchFamily="18" charset="0"/>
              </a:rPr>
              <a:t>“users” </a:t>
            </a:r>
            <a:r>
              <a:rPr lang="en-US" altLang="zh-CN" dirty="0">
                <a:latin typeface="Times New Roman" panose="02020603050405020304" pitchFamily="18" charset="0"/>
                <a:cs typeface="Times New Roman" panose="02020603050405020304" pitchFamily="18" charset="0"/>
              </a:rPr>
              <a:t>based on </a:t>
            </a:r>
            <a:r>
              <a:rPr lang="en-US" altLang="zh-CN" dirty="0" smtClean="0">
                <a:latin typeface="Times New Roman" panose="02020603050405020304" pitchFamily="18" charset="0"/>
                <a:cs typeface="Times New Roman" panose="02020603050405020304" pitchFamily="18" charset="0"/>
              </a:rPr>
              <a:t>name alphabetic order: </a:t>
            </a:r>
          </a:p>
        </p:txBody>
      </p:sp>
      <p:sp>
        <p:nvSpPr>
          <p:cNvPr id="4" name="矩形 3"/>
          <p:cNvSpPr/>
          <p:nvPr/>
        </p:nvSpPr>
        <p:spPr>
          <a:xfrm>
            <a:off x="1207681" y="8842301"/>
            <a:ext cx="12336130" cy="523220"/>
          </a:xfrm>
          <a:prstGeom prst="rect">
            <a:avLst/>
          </a:prstGeom>
        </p:spPr>
        <p:txBody>
          <a:bodyPr wrap="square">
            <a:spAutoFit/>
          </a:bodyPr>
          <a:lstStyle/>
          <a:p>
            <a:pPr algn="l"/>
            <a:r>
              <a:rPr lang="en-US" altLang="zh-CN" sz="2800" dirty="0" err="1" smtClean="0">
                <a:latin typeface="Times New Roman" panose="02020603050405020304" pitchFamily="18" charset="0"/>
                <a:cs typeface="Times New Roman" panose="02020603050405020304" pitchFamily="18" charset="0"/>
              </a:rPr>
              <a:t>db.users.find</a:t>
            </a:r>
            <a:r>
              <a:rPr lang="en-US" altLang="zh-CN" sz="2800" dirty="0" smtClean="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sort</a:t>
            </a:r>
            <a:r>
              <a:rPr lang="en-US" altLang="zh-CN" sz="2800" dirty="0" smtClean="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name</a:t>
            </a:r>
            <a:r>
              <a:rPr lang="en-US" altLang="zh-CN" sz="2800" i="1" dirty="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:1}).pretty</a:t>
            </a:r>
            <a:r>
              <a:rPr lang="en-US" altLang="zh-CN" sz="2800" dirty="0">
                <a:latin typeface="Times New Roman" panose="02020603050405020304" pitchFamily="18" charset="0"/>
                <a:cs typeface="Times New Roman" panose="02020603050405020304" pitchFamily="18" charset="0"/>
              </a:rPr>
              <a:t>()</a:t>
            </a:r>
          </a:p>
        </p:txBody>
      </p:sp>
      <p:pic>
        <p:nvPicPr>
          <p:cNvPr id="5" name="图片 4"/>
          <p:cNvPicPr>
            <a:picLocks noChangeAspect="1"/>
          </p:cNvPicPr>
          <p:nvPr/>
        </p:nvPicPr>
        <p:blipFill>
          <a:blip r:embed="rId3"/>
          <a:stretch>
            <a:fillRect/>
          </a:stretch>
        </p:blipFill>
        <p:spPr>
          <a:xfrm>
            <a:off x="8804275" y="2383575"/>
            <a:ext cx="4200525" cy="6219825"/>
          </a:xfrm>
          <a:prstGeom prst="rect">
            <a:avLst/>
          </a:prstGeom>
        </p:spPr>
      </p:pic>
    </p:spTree>
    <p:extLst>
      <p:ext uri="{BB962C8B-B14F-4D97-AF65-F5344CB8AC3E}">
        <p14:creationId xmlns:p14="http://schemas.microsoft.com/office/powerpoint/2010/main" val="3481381995"/>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Sorting your results (cont.)</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572632" y="3728361"/>
            <a:ext cx="11859535" cy="2386511"/>
          </a:xfrm>
        </p:spPr>
        <p:txBody>
          <a:bodyPr>
            <a:noAutofit/>
          </a:bodyPr>
          <a:lstStyle/>
          <a:p>
            <a:r>
              <a:rPr lang="en-US" altLang="zh-CN" dirty="0">
                <a:latin typeface="Times New Roman" panose="02020603050405020304" pitchFamily="18" charset="0"/>
                <a:cs typeface="Times New Roman" panose="02020603050405020304" pitchFamily="18" charset="0"/>
              </a:rPr>
              <a:t>We can sort based on multiple fields as </a:t>
            </a:r>
            <a:r>
              <a:rPr lang="en-US" altLang="zh-CN" dirty="0" smtClean="0">
                <a:latin typeface="Times New Roman" panose="02020603050405020304" pitchFamily="18" charset="0"/>
                <a:cs typeface="Times New Roman" panose="02020603050405020304" pitchFamily="18" charset="0"/>
              </a:rPr>
              <a:t>well.</a:t>
            </a:r>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Suppose </a:t>
            </a:r>
            <a:r>
              <a:rPr lang="en-US" altLang="zh-CN" dirty="0">
                <a:latin typeface="Times New Roman" panose="02020603050405020304" pitchFamily="18" charset="0"/>
                <a:cs typeface="Times New Roman" panose="02020603050405020304" pitchFamily="18" charset="0"/>
              </a:rPr>
              <a:t>we want to </a:t>
            </a:r>
            <a:r>
              <a:rPr lang="en-US" altLang="zh-CN" dirty="0" smtClean="0">
                <a:latin typeface="Times New Roman" panose="02020603050405020304" pitchFamily="18" charset="0"/>
                <a:cs typeface="Times New Roman" panose="02020603050405020304" pitchFamily="18" charset="0"/>
              </a:rPr>
              <a:t>sort by age (ascending order) and by status (descending order):</a:t>
            </a:r>
            <a:endParaRPr lang="en-US" altLang="zh-CN" dirty="0">
              <a:latin typeface="Times New Roman" panose="02020603050405020304" pitchFamily="18" charset="0"/>
              <a:cs typeface="Times New Roman" panose="02020603050405020304" pitchFamily="18" charset="0"/>
            </a:endParaRPr>
          </a:p>
        </p:txBody>
      </p:sp>
      <p:sp>
        <p:nvSpPr>
          <p:cNvPr id="4" name="矩形 3"/>
          <p:cNvSpPr/>
          <p:nvPr/>
        </p:nvSpPr>
        <p:spPr>
          <a:xfrm>
            <a:off x="952500" y="6654958"/>
            <a:ext cx="9994605" cy="1569660"/>
          </a:xfrm>
          <a:prstGeom prst="rect">
            <a:avLst/>
          </a:prstGeom>
        </p:spPr>
        <p:txBody>
          <a:bodyPr wrap="square">
            <a:spAutoFit/>
          </a:bodyPr>
          <a:lstStyle/>
          <a:p>
            <a:r>
              <a:rPr lang="en-US" altLang="zh-CN" sz="3200" dirty="0" err="1" smtClean="0">
                <a:latin typeface="Times New Roman" panose="02020603050405020304" pitchFamily="18" charset="0"/>
                <a:ea typeface="Times New Roman" panose="02020603050405020304" pitchFamily="18" charset="0"/>
                <a:cs typeface="Times New Roman" panose="02020603050405020304" pitchFamily="18" charset="0"/>
              </a:rPr>
              <a:t>db.users.insert</a:t>
            </a:r>
            <a:r>
              <a:rPr lang="en-US" altLang="zh-CN" sz="32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3200" dirty="0" err="1" smtClean="0">
                <a:latin typeface="Times New Roman" panose="02020603050405020304" pitchFamily="18" charset="0"/>
                <a:ea typeface="Times New Roman" panose="02020603050405020304" pitchFamily="18" charset="0"/>
                <a:cs typeface="Times New Roman" panose="02020603050405020304" pitchFamily="18" charset="0"/>
              </a:rPr>
              <a:t>name:”lily</a:t>
            </a:r>
            <a:r>
              <a:rPr lang="en-US" altLang="zh-CN" sz="3200" dirty="0" smtClean="0">
                <a:latin typeface="Times New Roman" panose="02020603050405020304" pitchFamily="18" charset="0"/>
                <a:ea typeface="Times New Roman" panose="02020603050405020304" pitchFamily="18" charset="0"/>
                <a:cs typeface="Times New Roman" panose="02020603050405020304" pitchFamily="18" charset="0"/>
              </a:rPr>
              <a:t>”, age:22, </a:t>
            </a:r>
            <a:r>
              <a:rPr lang="en-US" altLang="zh-CN" sz="3200" dirty="0" err="1" smtClean="0">
                <a:latin typeface="Times New Roman" panose="02020603050405020304" pitchFamily="18" charset="0"/>
                <a:ea typeface="Times New Roman" panose="02020603050405020304" pitchFamily="18" charset="0"/>
                <a:cs typeface="Times New Roman" panose="02020603050405020304" pitchFamily="18" charset="0"/>
              </a:rPr>
              <a:t>status:”P</a:t>
            </a:r>
            <a:r>
              <a:rPr lang="en-US" altLang="zh-CN" sz="3200" dirty="0" smtClean="0">
                <a:latin typeface="Times New Roman" panose="02020603050405020304" pitchFamily="18" charset="0"/>
                <a:ea typeface="Times New Roman" panose="02020603050405020304" pitchFamily="18" charset="0"/>
                <a:cs typeface="Times New Roman" panose="02020603050405020304" pitchFamily="18" charset="0"/>
              </a:rPr>
              <a:t>”})</a:t>
            </a:r>
          </a:p>
          <a:p>
            <a:endParaRPr lang="en-US" altLang="zh-CN" sz="3200" dirty="0" smtClean="0">
              <a:latin typeface="Times New Roman" panose="02020603050405020304" pitchFamily="18" charset="0"/>
              <a:ea typeface="Times New Roman" panose="02020603050405020304" pitchFamily="18" charset="0"/>
              <a:cs typeface="Times New Roman" panose="02020603050405020304" pitchFamily="18" charset="0"/>
            </a:endParaRPr>
          </a:p>
          <a:p>
            <a:r>
              <a:rPr lang="en-US" altLang="zh-CN" sz="3200" dirty="0" err="1" smtClean="0">
                <a:latin typeface="Times New Roman" panose="02020603050405020304" pitchFamily="18" charset="0"/>
                <a:ea typeface="Times New Roman" panose="02020603050405020304" pitchFamily="18" charset="0"/>
                <a:cs typeface="Times New Roman" panose="02020603050405020304" pitchFamily="18" charset="0"/>
              </a:rPr>
              <a:t>db.users.find</a:t>
            </a:r>
            <a:r>
              <a:rPr lang="en-US" altLang="zh-CN" sz="3200" dirty="0">
                <a:latin typeface="Times New Roman" panose="02020603050405020304" pitchFamily="18" charset="0"/>
                <a:ea typeface="Times New Roman" panose="02020603050405020304" pitchFamily="18" charset="0"/>
                <a:cs typeface="Times New Roman" panose="02020603050405020304" pitchFamily="18" charset="0"/>
              </a:rPr>
              <a:t>().sort</a:t>
            </a:r>
            <a:r>
              <a:rPr lang="en-US" altLang="zh-CN" sz="32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a:t>
            </a:r>
            <a:r>
              <a:rPr lang="en-US" altLang="zh-CN" sz="3200" b="1" dirty="0" smtClean="0">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age</a:t>
            </a:r>
            <a:r>
              <a:rPr lang="en-US" altLang="zh-CN" sz="3200" i="1" dirty="0">
                <a:latin typeface="Times New Roman" panose="02020603050405020304" pitchFamily="18" charset="0"/>
                <a:cs typeface="Times New Roman" panose="02020603050405020304" pitchFamily="18" charset="0"/>
              </a:rPr>
              <a:t>"</a:t>
            </a:r>
            <a:r>
              <a:rPr lang="en-US" altLang="zh-CN" sz="32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3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altLang="zh-CN" sz="32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 "</a:t>
            </a:r>
            <a:r>
              <a:rPr lang="en-US" altLang="zh-CN" sz="3200" b="1" dirty="0" smtClean="0">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status</a:t>
            </a:r>
            <a:r>
              <a:rPr lang="en-US" altLang="zh-CN" sz="3200" i="1" dirty="0">
                <a:latin typeface="Times New Roman" panose="02020603050405020304" pitchFamily="18" charset="0"/>
                <a:cs typeface="Times New Roman" panose="02020603050405020304" pitchFamily="18" charset="0"/>
              </a:rPr>
              <a:t>"</a:t>
            </a:r>
            <a:r>
              <a:rPr lang="en-US" altLang="zh-CN" sz="32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3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altLang="zh-CN" sz="3200" dirty="0" smtClean="0">
                <a:latin typeface="Times New Roman" panose="02020603050405020304" pitchFamily="18" charset="0"/>
                <a:ea typeface="Times New Roman" panose="02020603050405020304" pitchFamily="18" charset="0"/>
                <a:cs typeface="Times New Roman" panose="02020603050405020304" pitchFamily="18" charset="0"/>
              </a:rPr>
              <a:t>}). pretty</a:t>
            </a:r>
            <a:r>
              <a:rPr lang="en-US" altLang="zh-CN" sz="3200" dirty="0">
                <a:latin typeface="Times New Roman" panose="02020603050405020304" pitchFamily="18" charset="0"/>
                <a:ea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8888416"/>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Outline</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952500" y="4177119"/>
            <a:ext cx="11099800" cy="2386511"/>
          </a:xfrm>
        </p:spPr>
        <p:txBody>
          <a:bodyPr>
            <a:noAutofit/>
          </a:bodyPr>
          <a:lstStyle/>
          <a:p>
            <a:pPr>
              <a:spcBef>
                <a:spcPts val="1200"/>
              </a:spcBef>
            </a:pPr>
            <a:r>
              <a:rPr lang="en-US" altLang="zh-CN" dirty="0" smtClean="0">
                <a:latin typeface="Times New Roman" panose="02020603050405020304" pitchFamily="18" charset="0"/>
                <a:cs typeface="Times New Roman" panose="02020603050405020304" pitchFamily="18" charset="0"/>
              </a:rPr>
              <a:t>Introduction</a:t>
            </a:r>
          </a:p>
          <a:p>
            <a:pPr>
              <a:spcBef>
                <a:spcPts val="1200"/>
              </a:spcBef>
            </a:pPr>
            <a:r>
              <a:rPr lang="en-US" altLang="zh-CN" dirty="0" smtClean="0">
                <a:latin typeface="Times New Roman" panose="02020603050405020304" pitchFamily="18" charset="0"/>
                <a:cs typeface="Times New Roman" panose="02020603050405020304" pitchFamily="18" charset="0"/>
              </a:rPr>
              <a:t>Installation</a:t>
            </a:r>
          </a:p>
          <a:p>
            <a:pPr>
              <a:spcBef>
                <a:spcPts val="1200"/>
              </a:spcBef>
            </a:pPr>
            <a:r>
              <a:rPr lang="en-US" altLang="zh-CN" dirty="0" smtClean="0">
                <a:latin typeface="Times New Roman" panose="02020603050405020304" pitchFamily="18" charset="0"/>
                <a:cs typeface="Times New Roman" panose="02020603050405020304" pitchFamily="18" charset="0"/>
              </a:rPr>
              <a:t>Create/Drop a database</a:t>
            </a:r>
          </a:p>
          <a:p>
            <a:pPr>
              <a:spcBef>
                <a:spcPts val="1200"/>
              </a:spcBef>
            </a:pPr>
            <a:r>
              <a:rPr lang="en-US" altLang="zh-CN" dirty="0" smtClean="0">
                <a:latin typeface="Times New Roman" panose="02020603050405020304" pitchFamily="18" charset="0"/>
                <a:cs typeface="Times New Roman" panose="02020603050405020304" pitchFamily="18" charset="0"/>
              </a:rPr>
              <a:t>Create/Drop a collection (in RDBS, table)</a:t>
            </a:r>
          </a:p>
          <a:p>
            <a:pPr>
              <a:spcBef>
                <a:spcPts val="1200"/>
              </a:spcBef>
            </a:pPr>
            <a:r>
              <a:rPr lang="en-US" altLang="zh-CN" dirty="0" smtClean="0">
                <a:latin typeface="Times New Roman" panose="02020603050405020304" pitchFamily="18" charset="0"/>
                <a:cs typeface="Times New Roman" panose="02020603050405020304" pitchFamily="18" charset="0"/>
              </a:rPr>
              <a:t>Insert/Delete documents (in RDBS, record)</a:t>
            </a:r>
          </a:p>
          <a:p>
            <a:pPr>
              <a:spcBef>
                <a:spcPts val="1200"/>
              </a:spcBef>
            </a:pPr>
            <a:r>
              <a:rPr lang="en-US" altLang="zh-CN" dirty="0" smtClean="0">
                <a:latin typeface="Times New Roman" panose="02020603050405020304" pitchFamily="18" charset="0"/>
                <a:cs typeface="Times New Roman" panose="02020603050405020304" pitchFamily="18" charset="0"/>
              </a:rPr>
              <a:t>Query documents</a:t>
            </a:r>
          </a:p>
          <a:p>
            <a:pPr>
              <a:spcBef>
                <a:spcPts val="1200"/>
              </a:spcBef>
            </a:pPr>
            <a:r>
              <a:rPr lang="en-US" altLang="zh-CN" dirty="0" smtClean="0">
                <a:latin typeface="Times New Roman" panose="02020603050405020304" pitchFamily="18" charset="0"/>
                <a:cs typeface="Times New Roman" panose="02020603050405020304" pitchFamily="18" charset="0"/>
              </a:rPr>
              <a:t>Update documents</a:t>
            </a:r>
          </a:p>
          <a:p>
            <a:pPr>
              <a:spcBef>
                <a:spcPts val="1200"/>
              </a:spcBef>
            </a:pPr>
            <a:r>
              <a:rPr lang="en-US" altLang="zh-CN" dirty="0" smtClean="0">
                <a:latin typeface="Times New Roman" panose="02020603050405020304" pitchFamily="18" charset="0"/>
                <a:cs typeface="Times New Roman" panose="02020603050405020304" pitchFamily="18" charset="0"/>
              </a:rPr>
              <a:t>Aggregation (including map reduce)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0004077"/>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2500" y="444500"/>
            <a:ext cx="11099800" cy="1209733"/>
          </a:xfrm>
        </p:spPr>
        <p:txBody>
          <a:bodyPr>
            <a:normAutofit/>
          </a:bodyPr>
          <a:lstStyle/>
          <a:p>
            <a:r>
              <a:rPr lang="en-US" altLang="zh-CN" sz="6000" b="1" dirty="0" smtClean="0">
                <a:latin typeface="Times New Roman" panose="02020603050405020304" pitchFamily="18" charset="0"/>
                <a:cs typeface="Times New Roman" panose="02020603050405020304" pitchFamily="18" charset="0"/>
              </a:rPr>
              <a:t>Cursor in MongoDB</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171500" y="6234545"/>
            <a:ext cx="6548277" cy="135509"/>
          </a:xfrm>
        </p:spPr>
        <p:txBody>
          <a:bodyPr>
            <a:noAutofit/>
          </a:bodyPr>
          <a:lstStyle/>
          <a:p>
            <a:r>
              <a:rPr lang="en-US" altLang="zh-CN" sz="2800" dirty="0" smtClean="0">
                <a:latin typeface="Times New Roman" panose="02020603050405020304" pitchFamily="18" charset="0"/>
                <a:cs typeface="Times New Roman" panose="02020603050405020304" pitchFamily="18" charset="0"/>
              </a:rPr>
              <a:t>for( </a:t>
            </a:r>
            <a:r>
              <a:rPr lang="en-US" altLang="zh-CN" sz="2800" dirty="0" err="1" smtClean="0">
                <a:latin typeface="Times New Roman" panose="02020603050405020304" pitchFamily="18" charset="0"/>
                <a:cs typeface="Times New Roman" panose="02020603050405020304" pitchFamily="18" charset="0"/>
              </a:rPr>
              <a:t>var</a:t>
            </a:r>
            <a:r>
              <a:rPr lang="en-US" altLang="zh-CN" sz="2800" dirty="0">
                <a:latin typeface="Times New Roman" panose="02020603050405020304" pitchFamily="18" charset="0"/>
                <a:cs typeface="Times New Roman" panose="02020603050405020304" pitchFamily="18" charset="0"/>
              </a:rPr>
              <a:t> c = </a:t>
            </a:r>
            <a:r>
              <a:rPr lang="en-US" altLang="zh-CN" sz="2800" dirty="0" err="1" smtClean="0">
                <a:latin typeface="Times New Roman" panose="02020603050405020304" pitchFamily="18" charset="0"/>
                <a:cs typeface="Times New Roman" panose="02020603050405020304" pitchFamily="18" charset="0"/>
              </a:rPr>
              <a:t>db.users.find</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c.hasNext</a:t>
            </a:r>
            <a:r>
              <a:rPr lang="en-US" altLang="zh-CN" sz="2800" dirty="0">
                <a:latin typeface="Times New Roman" panose="02020603050405020304" pitchFamily="18" charset="0"/>
                <a:cs typeface="Times New Roman" panose="02020603050405020304" pitchFamily="18" charset="0"/>
              </a:rPr>
              <a:t>(); ) { </a:t>
            </a:r>
            <a:r>
              <a:rPr lang="en-US" altLang="zh-CN" sz="2800" dirty="0" smtClean="0">
                <a:latin typeface="Times New Roman" panose="02020603050405020304" pitchFamily="18" charset="0"/>
                <a:cs typeface="Times New Roman" panose="02020603050405020304" pitchFamily="18" charset="0"/>
              </a:rPr>
              <a:t/>
            </a:r>
            <a:br>
              <a:rPr lang="en-US" altLang="zh-CN" sz="2800" dirty="0" smtClean="0">
                <a:latin typeface="Times New Roman" panose="02020603050405020304" pitchFamily="18" charset="0"/>
                <a:cs typeface="Times New Roman" panose="02020603050405020304" pitchFamily="18" charset="0"/>
              </a:rPr>
            </a:b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printjson</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c.next</a:t>
            </a:r>
            <a:r>
              <a:rPr lang="en-US" altLang="zh-CN" sz="2800" dirty="0" smtClean="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
            </a:r>
            <a:br>
              <a:rPr lang="en-US" altLang="zh-CN" sz="2800" dirty="0">
                <a:latin typeface="Times New Roman" panose="02020603050405020304" pitchFamily="18" charset="0"/>
                <a:cs typeface="Times New Roman" panose="02020603050405020304" pitchFamily="18" charset="0"/>
              </a:rPr>
            </a:br>
            <a:r>
              <a:rPr lang="en-US" altLang="zh-CN" sz="2800" dirty="0" smtClean="0">
                <a:latin typeface="Times New Roman" panose="02020603050405020304" pitchFamily="18" charset="0"/>
                <a:cs typeface="Times New Roman" panose="02020603050405020304" pitchFamily="18" charset="0"/>
              </a:rPr>
              <a:t>}</a:t>
            </a:r>
          </a:p>
          <a:p>
            <a:r>
              <a:rPr lang="en-US" altLang="zh-CN" sz="2800" b="1" dirty="0" smtClean="0">
                <a:latin typeface="Times New Roman" panose="02020603050405020304" pitchFamily="18" charset="0"/>
                <a:cs typeface="Times New Roman" panose="02020603050405020304" pitchFamily="18" charset="0"/>
              </a:rPr>
              <a:t>OR</a:t>
            </a:r>
          </a:p>
          <a:p>
            <a:r>
              <a:rPr lang="en-US" altLang="zh-CN" sz="2800" dirty="0" err="1" smtClean="0">
                <a:latin typeface="Times New Roman" panose="02020603050405020304" pitchFamily="18" charset="0"/>
                <a:cs typeface="Times New Roman" panose="02020603050405020304" pitchFamily="18" charset="0"/>
              </a:rPr>
              <a:t>db.users.find</a:t>
            </a:r>
            <a:r>
              <a:rPr lang="en-US" altLang="zh-CN" sz="2800" dirty="0" smtClean="0">
                <a:latin typeface="Times New Roman" panose="02020603050405020304" pitchFamily="18" charset="0"/>
                <a:cs typeface="Times New Roman" panose="02020603050405020304" pitchFamily="18" charset="0"/>
              </a:rPr>
              <a:t>().</a:t>
            </a:r>
            <a:r>
              <a:rPr lang="en-US" altLang="zh-CN" sz="2800" dirty="0" err="1" smtClean="0">
                <a:latin typeface="Times New Roman" panose="02020603050405020304" pitchFamily="18" charset="0"/>
                <a:cs typeface="Times New Roman" panose="02020603050405020304" pitchFamily="18" charset="0"/>
              </a:rPr>
              <a:t>forEach</a:t>
            </a:r>
            <a:r>
              <a:rPr lang="en-US" altLang="zh-CN" sz="2800" dirty="0" smtClean="0">
                <a:latin typeface="Times New Roman" panose="02020603050405020304" pitchFamily="18" charset="0"/>
                <a:cs typeface="Times New Roman" panose="02020603050405020304" pitchFamily="18" charset="0"/>
              </a:rPr>
              <a:t>( function(u) { </a:t>
            </a:r>
            <a:r>
              <a:rPr lang="en-US" altLang="zh-CN" sz="2800" dirty="0" err="1" smtClean="0">
                <a:latin typeface="Times New Roman" panose="02020603050405020304" pitchFamily="18" charset="0"/>
                <a:cs typeface="Times New Roman" panose="02020603050405020304" pitchFamily="18" charset="0"/>
              </a:rPr>
              <a:t>printjson</a:t>
            </a:r>
            <a:r>
              <a:rPr lang="en-US" altLang="zh-CN" sz="2800" dirty="0" smtClean="0">
                <a:latin typeface="Times New Roman" panose="02020603050405020304" pitchFamily="18" charset="0"/>
                <a:cs typeface="Times New Roman" panose="02020603050405020304" pitchFamily="18" charset="0"/>
              </a:rPr>
              <a:t>(u); })</a:t>
            </a:r>
          </a:p>
          <a:p>
            <a:r>
              <a:rPr lang="en-US" altLang="zh-CN" sz="2800" dirty="0" smtClean="0">
                <a:latin typeface="Times New Roman" panose="02020603050405020304" pitchFamily="18" charset="0"/>
                <a:cs typeface="Times New Roman" panose="02020603050405020304" pitchFamily="18" charset="0"/>
              </a:rPr>
              <a:t>Attention: There is a space after “(“!!</a:t>
            </a:r>
          </a:p>
        </p:txBody>
      </p:sp>
      <p:pic>
        <p:nvPicPr>
          <p:cNvPr id="5" name="图片 4"/>
          <p:cNvPicPr>
            <a:picLocks noChangeAspect="1"/>
          </p:cNvPicPr>
          <p:nvPr/>
        </p:nvPicPr>
        <p:blipFill>
          <a:blip r:embed="rId3"/>
          <a:stretch>
            <a:fillRect/>
          </a:stretch>
        </p:blipFill>
        <p:spPr>
          <a:xfrm>
            <a:off x="7870617" y="2055811"/>
            <a:ext cx="5012956" cy="7531038"/>
          </a:xfrm>
          <a:prstGeom prst="rect">
            <a:avLst/>
          </a:prstGeom>
        </p:spPr>
      </p:pic>
      <p:sp>
        <p:nvSpPr>
          <p:cNvPr id="4" name="TextBox 3"/>
          <p:cNvSpPr txBox="1"/>
          <p:nvPr/>
        </p:nvSpPr>
        <p:spPr>
          <a:xfrm>
            <a:off x="448886" y="1444963"/>
            <a:ext cx="7015943" cy="26879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2800" dirty="0"/>
              <a:t>When the </a:t>
            </a:r>
            <a:r>
              <a:rPr lang="en-US" sz="2800" dirty="0" err="1"/>
              <a:t>db.collection.find</a:t>
            </a:r>
            <a:r>
              <a:rPr lang="en-US" sz="2800" dirty="0"/>
              <a:t> () function is used to search for documents in the collection, the result returns a pointer to the collection of documents returned which is called a </a:t>
            </a:r>
            <a:r>
              <a:rPr lang="en-US" sz="2800" b="1" dirty="0"/>
              <a:t>cursor</a:t>
            </a:r>
            <a:r>
              <a:rPr lang="en-US" sz="2800" dirty="0" smtClean="0"/>
              <a:t>.</a:t>
            </a:r>
          </a:p>
          <a:p>
            <a:pPr algn="l"/>
            <a:endParaRPr kumimoji="0" lang="en-US" sz="2800" b="0" i="0" u="none" strike="noStrike" cap="none" spc="0" normalizeH="0" baseline="0" dirty="0">
              <a:ln>
                <a:noFill/>
              </a:ln>
              <a:solidFill>
                <a:srgbClr val="000000"/>
              </a:solidFill>
              <a:effectLst/>
              <a:uFillTx/>
              <a:sym typeface="Helvetica Light"/>
            </a:endParaRPr>
          </a:p>
        </p:txBody>
      </p:sp>
    </p:spTree>
    <p:extLst>
      <p:ext uri="{BB962C8B-B14F-4D97-AF65-F5344CB8AC3E}">
        <p14:creationId xmlns:p14="http://schemas.microsoft.com/office/powerpoint/2010/main" val="3097779871"/>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Function</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302485" y="4000589"/>
            <a:ext cx="12399829" cy="2386511"/>
          </a:xfrm>
        </p:spPr>
        <p:txBody>
          <a:bodyPr>
            <a:noAutofit/>
          </a:bodyPr>
          <a:lstStyle/>
          <a:p>
            <a:pPr>
              <a:spcBef>
                <a:spcPts val="1000"/>
              </a:spcBef>
            </a:pPr>
            <a:r>
              <a:rPr lang="en-US" altLang="zh-CN" dirty="0" smtClean="0">
                <a:latin typeface="Times New Roman" panose="02020603050405020304" pitchFamily="18" charset="0"/>
                <a:cs typeface="Times New Roman" panose="02020603050405020304" pitchFamily="18" charset="0"/>
              </a:rPr>
              <a:t>You can write such function in SQL:</a:t>
            </a:r>
            <a:r>
              <a:rPr lang="en-US" altLang="zh-CN" dirty="0">
                <a:latin typeface="Times New Roman" panose="02020603050405020304" pitchFamily="18" charset="0"/>
                <a:cs typeface="Times New Roman" panose="02020603050405020304" pitchFamily="18" charset="0"/>
              </a:rPr>
              <a:t/>
            </a:r>
            <a:br>
              <a:rPr lang="en-US" altLang="zh-CN" dirty="0">
                <a:latin typeface="Times New Roman" panose="02020603050405020304" pitchFamily="18" charset="0"/>
                <a:cs typeface="Times New Roman" panose="02020603050405020304" pitchFamily="18" charset="0"/>
              </a:rPr>
            </a:b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function </a:t>
            </a:r>
            <a:r>
              <a:rPr lang="en-US" altLang="zh-CN" i="1" dirty="0" err="1" smtClean="0">
                <a:latin typeface="Times New Roman" panose="02020603050405020304" pitchFamily="18" charset="0"/>
                <a:cs typeface="Times New Roman" panose="02020603050405020304" pitchFamily="18" charset="0"/>
              </a:rPr>
              <a:t>addNumbers</a:t>
            </a:r>
            <a:r>
              <a:rPr lang="en-US" altLang="zh-CN" i="1" dirty="0" smtClean="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x,y</a:t>
            </a: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 { return </a:t>
            </a:r>
            <a:r>
              <a:rPr lang="en-US" altLang="zh-CN" i="1" dirty="0" err="1" smtClean="0">
                <a:latin typeface="Times New Roman" panose="02020603050405020304" pitchFamily="18" charset="0"/>
                <a:cs typeface="Times New Roman" panose="02020603050405020304" pitchFamily="18" charset="0"/>
              </a:rPr>
              <a:t>x+y</a:t>
            </a:r>
            <a:r>
              <a:rPr lang="en-US" altLang="zh-CN" i="1" dirty="0" smtClean="0">
                <a:latin typeface="Times New Roman" panose="02020603050405020304" pitchFamily="18" charset="0"/>
                <a:cs typeface="Times New Roman" panose="02020603050405020304" pitchFamily="18" charset="0"/>
              </a:rPr>
              <a:t>; }</a:t>
            </a:r>
          </a:p>
          <a:p>
            <a:pPr>
              <a:spcBef>
                <a:spcPts val="1000"/>
              </a:spcBef>
            </a:pPr>
            <a:r>
              <a:rPr lang="en-US" altLang="zh-CN" dirty="0" smtClean="0">
                <a:latin typeface="Times New Roman" panose="02020603050405020304" pitchFamily="18" charset="0"/>
                <a:cs typeface="Times New Roman" panose="02020603050405020304" pitchFamily="18" charset="0"/>
              </a:rPr>
              <a:t>Similarly, in MongoDB, you can also create functions. In MongoDB, all functions are established by JavaScript and are stored in “db.system.js” collection.</a:t>
            </a:r>
          </a:p>
          <a:p>
            <a:pPr>
              <a:spcBef>
                <a:spcPts val="1000"/>
              </a:spcBef>
            </a:pPr>
            <a:r>
              <a:rPr lang="en-US" altLang="zh-CN" dirty="0" smtClean="0">
                <a:latin typeface="Times New Roman" panose="02020603050405020304" pitchFamily="18" charset="0"/>
                <a:cs typeface="Times New Roman" panose="02020603050405020304" pitchFamily="18" charset="0"/>
              </a:rPr>
              <a:t>You can write a function </a:t>
            </a:r>
            <a:r>
              <a:rPr lang="en-US" altLang="zh-CN" dirty="0">
                <a:latin typeface="Times New Roman" panose="02020603050405020304" pitchFamily="18" charset="0"/>
                <a:cs typeface="Times New Roman" panose="02020603050405020304" pitchFamily="18" charset="0"/>
              </a:rPr>
              <a:t>in MongoDB as: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db.system.js.save</a:t>
            </a:r>
            <a:r>
              <a:rPr lang="en-US" altLang="zh-CN" i="1" dirty="0">
                <a:latin typeface="Times New Roman" panose="02020603050405020304" pitchFamily="18" charset="0"/>
                <a:cs typeface="Times New Roman" panose="02020603050405020304" pitchFamily="18" charset="0"/>
              </a:rPr>
              <a:t>({_id:"</a:t>
            </a:r>
            <a:r>
              <a:rPr lang="en-US" altLang="zh-CN" i="1" dirty="0" err="1">
                <a:latin typeface="Times New Roman" panose="02020603050405020304" pitchFamily="18" charset="0"/>
                <a:cs typeface="Times New Roman" panose="02020603050405020304" pitchFamily="18" charset="0"/>
              </a:rPr>
              <a:t>addNumbers</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value:function</a:t>
            </a:r>
            <a:r>
              <a:rPr lang="en-US" altLang="zh-CN" i="1" dirty="0">
                <a:latin typeface="Times New Roman" panose="02020603050405020304" pitchFamily="18" charset="0"/>
                <a:cs typeface="Times New Roman" panose="02020603050405020304" pitchFamily="18" charset="0"/>
              </a:rPr>
              <a:t>(x, y){ return x + y; </a:t>
            </a:r>
            <a:r>
              <a:rPr lang="en-US" altLang="zh-CN" i="1" dirty="0" smtClean="0">
                <a:latin typeface="Times New Roman" panose="02020603050405020304" pitchFamily="18" charset="0"/>
                <a:cs typeface="Times New Roman" panose="02020603050405020304" pitchFamily="18" charset="0"/>
              </a:rPr>
              <a:t>}});</a:t>
            </a:r>
          </a:p>
          <a:p>
            <a:pPr marL="0" indent="0">
              <a:spcBef>
                <a:spcPts val="1000"/>
              </a:spcBef>
              <a:buNone/>
            </a:pPr>
            <a:endParaRPr lang="en-US" altLang="zh-CN" i="1" dirty="0" smtClean="0">
              <a:latin typeface="Times New Roman" panose="02020603050405020304" pitchFamily="18" charset="0"/>
              <a:cs typeface="Times New Roman" panose="02020603050405020304" pitchFamily="18" charset="0"/>
            </a:endParaRPr>
          </a:p>
          <a:p>
            <a:pPr>
              <a:spcBef>
                <a:spcPts val="1000"/>
              </a:spcBef>
            </a:pPr>
            <a:r>
              <a:rPr lang="en-US" altLang="zh-CN" dirty="0" smtClean="0">
                <a:latin typeface="Times New Roman" panose="02020603050405020304" pitchFamily="18" charset="0"/>
                <a:cs typeface="Times New Roman" panose="02020603050405020304" pitchFamily="18" charset="0"/>
              </a:rPr>
              <a:t>You can use the functions as:</a:t>
            </a:r>
            <a:br>
              <a:rPr lang="en-US" altLang="zh-CN" dirty="0" smtClean="0">
                <a:latin typeface="Times New Roman" panose="02020603050405020304" pitchFamily="18" charset="0"/>
                <a:cs typeface="Times New Roman" panose="02020603050405020304" pitchFamily="18" charset="0"/>
              </a:rPr>
            </a:br>
            <a:r>
              <a:rPr lang="en-US" altLang="zh-CN" dirty="0" smtClean="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db.eval</a:t>
            </a:r>
            <a:r>
              <a:rPr lang="en-US" altLang="zh-CN" i="1" dirty="0"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addNumbers</a:t>
            </a:r>
            <a:r>
              <a:rPr lang="en-US" altLang="zh-CN" i="1" dirty="0" smtClean="0">
                <a:latin typeface="Times New Roman" panose="02020603050405020304" pitchFamily="18" charset="0"/>
                <a:cs typeface="Times New Roman" panose="02020603050405020304" pitchFamily="18" charset="0"/>
              </a:rPr>
              <a:t>(3,4)’);</a:t>
            </a:r>
            <a:endParaRPr lang="en-US" altLang="zh-CN" i="1"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3208205" y="6720935"/>
            <a:ext cx="9494109" cy="537149"/>
          </a:xfrm>
          <a:prstGeom prst="rect">
            <a:avLst/>
          </a:prstGeom>
        </p:spPr>
      </p:pic>
      <p:pic>
        <p:nvPicPr>
          <p:cNvPr id="5" name="图片 4"/>
          <p:cNvPicPr>
            <a:picLocks noChangeAspect="1"/>
          </p:cNvPicPr>
          <p:nvPr/>
        </p:nvPicPr>
        <p:blipFill>
          <a:blip r:embed="rId4"/>
          <a:stretch>
            <a:fillRect/>
          </a:stretch>
        </p:blipFill>
        <p:spPr>
          <a:xfrm>
            <a:off x="6525490" y="7925753"/>
            <a:ext cx="6176823" cy="1452163"/>
          </a:xfrm>
          <a:prstGeom prst="rect">
            <a:avLst/>
          </a:prstGeom>
        </p:spPr>
      </p:pic>
    </p:spTree>
    <p:extLst>
      <p:ext uri="{BB962C8B-B14F-4D97-AF65-F5344CB8AC3E}">
        <p14:creationId xmlns:p14="http://schemas.microsoft.com/office/powerpoint/2010/main" val="3589869049"/>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565" y="444500"/>
            <a:ext cx="11479667" cy="2159000"/>
          </a:xfrm>
        </p:spPr>
        <p:txBody>
          <a:bodyPr>
            <a:normAutofit/>
          </a:bodyPr>
          <a:lstStyle/>
          <a:p>
            <a:r>
              <a:rPr lang="en-US" altLang="zh-CN" sz="6000" b="1" dirty="0" smtClean="0">
                <a:latin typeface="Times New Roman" panose="02020603050405020304" pitchFamily="18" charset="0"/>
                <a:cs typeface="Times New Roman" panose="02020603050405020304" pitchFamily="18" charset="0"/>
              </a:rPr>
              <a:t>[Optional]</a:t>
            </a:r>
            <a:r>
              <a:rPr lang="en-US" altLang="zh-CN" sz="6000" b="1" i="1" dirty="0" smtClean="0">
                <a:latin typeface="Times New Roman" panose="02020603050405020304" pitchFamily="18" charset="0"/>
                <a:cs typeface="Times New Roman" panose="02020603050405020304" pitchFamily="18" charset="0"/>
              </a:rPr>
              <a:t/>
            </a:r>
            <a:br>
              <a:rPr lang="en-US" altLang="zh-CN" sz="6000" b="1" i="1" dirty="0" smtClean="0">
                <a:latin typeface="Times New Roman" panose="02020603050405020304" pitchFamily="18" charset="0"/>
                <a:cs typeface="Times New Roman" panose="02020603050405020304" pitchFamily="18" charset="0"/>
              </a:rPr>
            </a:br>
            <a:r>
              <a:rPr lang="en-US" altLang="zh-CN" sz="6000" b="1" i="1" dirty="0" err="1" smtClean="0">
                <a:latin typeface="Times New Roman" panose="02020603050405020304" pitchFamily="18" charset="0"/>
                <a:cs typeface="Times New Roman" panose="02020603050405020304" pitchFamily="18" charset="0"/>
              </a:rPr>
              <a:t>db.collection.find</a:t>
            </a:r>
            <a:r>
              <a:rPr lang="en-US" altLang="zh-CN" sz="6000" b="1" i="1" dirty="0" smtClean="0">
                <a:latin typeface="Times New Roman" panose="02020603050405020304" pitchFamily="18" charset="0"/>
                <a:cs typeface="Times New Roman" panose="02020603050405020304" pitchFamily="18" charset="0"/>
              </a:rPr>
              <a:t>().pretty()</a:t>
            </a:r>
            <a:r>
              <a:rPr lang="en-US" altLang="zh-CN" sz="6000" b="1" dirty="0" smtClean="0">
                <a:latin typeface="Times New Roman" panose="02020603050405020304" pitchFamily="18" charset="0"/>
                <a:cs typeface="Times New Roman" panose="02020603050405020304" pitchFamily="18" charset="0"/>
              </a:rPr>
              <a:t> </a:t>
            </a:r>
            <a:r>
              <a:rPr lang="en-US" altLang="zh-CN" sz="6000" b="1" dirty="0">
                <a:latin typeface="Times New Roman" panose="02020603050405020304" pitchFamily="18" charset="0"/>
                <a:cs typeface="Times New Roman" panose="02020603050405020304" pitchFamily="18" charset="0"/>
              </a:rPr>
              <a:t>method</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572630" y="3103191"/>
            <a:ext cx="11859535" cy="2386511"/>
          </a:xfrm>
        </p:spPr>
        <p:txBody>
          <a:bodyPr>
            <a:noAutofit/>
          </a:bodyPr>
          <a:lstStyle/>
          <a:p>
            <a:r>
              <a:rPr lang="en-US" altLang="zh-CN" dirty="0" smtClean="0">
                <a:latin typeface="Times New Roman" panose="02020603050405020304" pitchFamily="18" charset="0"/>
                <a:cs typeface="Times New Roman" panose="02020603050405020304" pitchFamily="18" charset="0"/>
              </a:rPr>
              <a:t>“find()” </a:t>
            </a:r>
            <a:r>
              <a:rPr lang="en-US" altLang="zh-CN" dirty="0">
                <a:latin typeface="Times New Roman" panose="02020603050405020304" pitchFamily="18" charset="0"/>
                <a:cs typeface="Times New Roman" panose="02020603050405020304" pitchFamily="18" charset="0"/>
              </a:rPr>
              <a:t>method will display all the documents in a non-structured way.</a:t>
            </a:r>
          </a:p>
          <a:p>
            <a:r>
              <a:rPr lang="en-US" altLang="zh-CN" dirty="0" smtClean="0">
                <a:latin typeface="Times New Roman" panose="02020603050405020304" pitchFamily="18" charset="0"/>
                <a:cs typeface="Times New Roman" panose="02020603050405020304" pitchFamily="18" charset="0"/>
              </a:rPr>
              <a:t>To </a:t>
            </a:r>
            <a:r>
              <a:rPr lang="en-US" altLang="zh-CN" dirty="0">
                <a:latin typeface="Times New Roman" panose="02020603050405020304" pitchFamily="18" charset="0"/>
                <a:cs typeface="Times New Roman" panose="02020603050405020304" pitchFamily="18" charset="0"/>
              </a:rPr>
              <a:t>display the results in a formatted way, we can use </a:t>
            </a:r>
            <a:r>
              <a:rPr lang="en-US" altLang="zh-CN"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pretty()</a:t>
            </a:r>
            <a:r>
              <a:rPr lang="en-US" altLang="zh-CN" dirty="0" smtClean="0">
                <a:latin typeface="Times New Roman" panose="02020603050405020304" pitchFamily="18" charset="0"/>
                <a:cs typeface="Times New Roman" panose="02020603050405020304" pitchFamily="18" charset="0"/>
              </a:rPr>
              <a:t>” method</a:t>
            </a:r>
            <a:r>
              <a:rPr lang="en-US" altLang="zh-CN" dirty="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rotWithShape="1">
          <a:blip r:embed="rId3"/>
          <a:srcRect b="4121"/>
          <a:stretch/>
        </p:blipFill>
        <p:spPr>
          <a:xfrm>
            <a:off x="0" y="5755140"/>
            <a:ext cx="6754702" cy="3850005"/>
          </a:xfrm>
          <a:prstGeom prst="rect">
            <a:avLst/>
          </a:prstGeom>
        </p:spPr>
      </p:pic>
      <p:sp>
        <p:nvSpPr>
          <p:cNvPr id="6" name="矩形 5"/>
          <p:cNvSpPr/>
          <p:nvPr/>
        </p:nvSpPr>
        <p:spPr>
          <a:xfrm>
            <a:off x="6754702" y="6722069"/>
            <a:ext cx="5708614" cy="523220"/>
          </a:xfrm>
          <a:prstGeom prst="rect">
            <a:avLst/>
          </a:prstGeom>
        </p:spPr>
        <p:txBody>
          <a:bodyPr wrap="none">
            <a:spAutoFit/>
          </a:bodyPr>
          <a:lstStyle/>
          <a:p>
            <a:pPr algn="l"/>
            <a:r>
              <a:rPr lang="en-US" altLang="zh-CN" sz="2800" dirty="0" err="1">
                <a:latin typeface="Times New Roman" panose="02020603050405020304" pitchFamily="18" charset="0"/>
                <a:cs typeface="Times New Roman" panose="02020603050405020304" pitchFamily="18" charset="0"/>
              </a:rPr>
              <a:t>db.users.find</a:t>
            </a:r>
            <a:r>
              <a:rPr lang="en-US" altLang="zh-CN" sz="2800" dirty="0">
                <a:latin typeface="Times New Roman" panose="02020603050405020304" pitchFamily="18" charset="0"/>
                <a:cs typeface="Times New Roman" panose="02020603050405020304" pitchFamily="18" charset="0"/>
              </a:rPr>
              <a:t>( { status: "A" } </a:t>
            </a:r>
            <a:r>
              <a:rPr lang="en-US" altLang="zh-CN" sz="2800" dirty="0" smtClean="0">
                <a:latin typeface="Times New Roman" panose="02020603050405020304" pitchFamily="18" charset="0"/>
                <a:cs typeface="Times New Roman" panose="02020603050405020304" pitchFamily="18" charset="0"/>
              </a:rPr>
              <a:t>).pretty()</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391190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Recap: </a:t>
            </a:r>
            <a:r>
              <a:rPr lang="en-US" altLang="zh-CN" sz="6000" b="1" i="1" dirty="0" err="1" smtClean="0">
                <a:latin typeface="Times New Roman" panose="02020603050405020304" pitchFamily="18" charset="0"/>
                <a:cs typeface="Times New Roman" panose="02020603050405020304" pitchFamily="18" charset="0"/>
              </a:rPr>
              <a:t>db.collection.find</a:t>
            </a:r>
            <a:r>
              <a:rPr lang="en-US" altLang="zh-CN" sz="6000" b="1" i="1" dirty="0" smtClean="0">
                <a:latin typeface="Times New Roman" panose="02020603050405020304" pitchFamily="18" charset="0"/>
                <a:cs typeface="Times New Roman" panose="02020603050405020304" pitchFamily="18" charset="0"/>
              </a:rPr>
              <a:t>()</a:t>
            </a:r>
            <a:r>
              <a:rPr lang="en-US" altLang="zh-CN" sz="6000" b="1" dirty="0" smtClean="0">
                <a:latin typeface="Times New Roman" panose="02020603050405020304" pitchFamily="18" charset="0"/>
                <a:cs typeface="Times New Roman" panose="02020603050405020304" pitchFamily="18" charset="0"/>
              </a:rPr>
              <a:t> method</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572632" y="4641138"/>
            <a:ext cx="11859535" cy="2386511"/>
          </a:xfrm>
        </p:spPr>
        <p:txBody>
          <a:bodyPr>
            <a:noAutofit/>
          </a:bodyPr>
          <a:lstStyle/>
          <a:p>
            <a:r>
              <a:rPr lang="en-US" altLang="zh-CN" dirty="0">
                <a:latin typeface="Times New Roman" panose="02020603050405020304" pitchFamily="18" charset="0"/>
                <a:cs typeface="Times New Roman" panose="02020603050405020304" pitchFamily="18" charset="0"/>
              </a:rPr>
              <a:t>MongoDB provides the </a:t>
            </a:r>
            <a:r>
              <a:rPr lang="en-US" altLang="zh-CN" dirty="0" smtClean="0">
                <a:latin typeface="Times New Roman" panose="02020603050405020304" pitchFamily="18" charset="0"/>
                <a:cs typeface="Times New Roman" panose="02020603050405020304" pitchFamily="18" charset="0"/>
              </a:rPr>
              <a:t>“</a:t>
            </a:r>
            <a:r>
              <a:rPr lang="en-US" altLang="zh-CN" b="1" dirty="0" err="1" smtClean="0">
                <a:latin typeface="Times New Roman" panose="02020603050405020304" pitchFamily="18" charset="0"/>
                <a:cs typeface="Times New Roman" panose="02020603050405020304" pitchFamily="18" charset="0"/>
              </a:rPr>
              <a:t>db.collection.find</a:t>
            </a:r>
            <a:r>
              <a:rPr lang="en-US" altLang="zh-CN" b="1"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method to read documents from a collection. The </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db.collection.find</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method returns a cursor to the matching </a:t>
            </a:r>
            <a:r>
              <a:rPr lang="en-US" altLang="zh-CN" dirty="0" smtClean="0">
                <a:latin typeface="Times New Roman" panose="02020603050405020304" pitchFamily="18" charset="0"/>
                <a:cs typeface="Times New Roman" panose="02020603050405020304" pitchFamily="18" charset="0"/>
              </a:rPr>
              <a:t>documents.</a:t>
            </a:r>
            <a:br>
              <a:rPr lang="en-US" altLang="zh-CN" dirty="0" smtClean="0">
                <a:latin typeface="Times New Roman" panose="02020603050405020304" pitchFamily="18" charset="0"/>
                <a:cs typeface="Times New Roman" panose="02020603050405020304" pitchFamily="18" charset="0"/>
              </a:rPr>
            </a:br>
            <a:r>
              <a:rPr lang="en-US" altLang="zh-CN" dirty="0" smtClean="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db.collection.find</a:t>
            </a:r>
            <a:r>
              <a:rPr lang="en-US" altLang="zh-CN" i="1" dirty="0">
                <a:latin typeface="Times New Roman" panose="02020603050405020304" pitchFamily="18" charset="0"/>
                <a:cs typeface="Times New Roman" panose="02020603050405020304" pitchFamily="18" charset="0"/>
              </a:rPr>
              <a:t>( &lt;query filter&gt;, </a:t>
            </a:r>
            <a:r>
              <a:rPr lang="en-US" altLang="zh-CN" i="1" dirty="0">
                <a:solidFill>
                  <a:srgbClr val="FF0000"/>
                </a:solidFill>
                <a:latin typeface="Times New Roman" panose="02020603050405020304" pitchFamily="18" charset="0"/>
                <a:cs typeface="Times New Roman" panose="02020603050405020304" pitchFamily="18" charset="0"/>
              </a:rPr>
              <a:t>&lt;projection&gt; </a:t>
            </a:r>
            <a:r>
              <a:rPr lang="en-US" altLang="zh-CN" i="1"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For </a:t>
            </a:r>
            <a:r>
              <a:rPr lang="en-US" altLang="zh-CN" dirty="0" smtClean="0">
                <a:latin typeface="Times New Roman" panose="02020603050405020304" pitchFamily="18" charset="0"/>
                <a:cs typeface="Times New Roman" panose="02020603050405020304" pitchFamily="18" charset="0"/>
              </a:rPr>
              <a:t>this method</a:t>
            </a:r>
            <a:r>
              <a:rPr lang="en-US" altLang="zh-CN" dirty="0">
                <a:latin typeface="Times New Roman" panose="02020603050405020304" pitchFamily="18" charset="0"/>
                <a:cs typeface="Times New Roman" panose="02020603050405020304" pitchFamily="18" charset="0"/>
              </a:rPr>
              <a:t>, you can specify the following optional </a:t>
            </a:r>
            <a:r>
              <a:rPr lang="en-US" altLang="zh-CN" dirty="0" smtClean="0">
                <a:latin typeface="Times New Roman" panose="02020603050405020304" pitchFamily="18" charset="0"/>
                <a:cs typeface="Times New Roman" panose="02020603050405020304" pitchFamily="18" charset="0"/>
              </a:rPr>
              <a:t>fields:</a:t>
            </a:r>
            <a:br>
              <a:rPr lang="en-US" altLang="zh-CN" dirty="0" smtClean="0">
                <a:latin typeface="Times New Roman" panose="02020603050405020304" pitchFamily="18" charset="0"/>
                <a:cs typeface="Times New Roman" panose="02020603050405020304" pitchFamily="18" charset="0"/>
              </a:rPr>
            </a:br>
            <a:r>
              <a:rPr lang="en-US" altLang="zh-CN" dirty="0" smtClean="0">
                <a:latin typeface="Times New Roman" panose="02020603050405020304" pitchFamily="18" charset="0"/>
                <a:cs typeface="Times New Roman" panose="02020603050405020304" pitchFamily="18" charset="0"/>
              </a:rPr>
              <a:t>(1) a </a:t>
            </a:r>
            <a:r>
              <a:rPr lang="en-US" altLang="zh-CN" dirty="0">
                <a:latin typeface="Times New Roman" panose="02020603050405020304" pitchFamily="18" charset="0"/>
                <a:cs typeface="Times New Roman" panose="02020603050405020304" pitchFamily="18" charset="0"/>
              </a:rPr>
              <a:t>query filter to specify which documents to </a:t>
            </a:r>
            <a:r>
              <a:rPr lang="en-US" altLang="zh-CN" dirty="0" smtClean="0">
                <a:latin typeface="Times New Roman" panose="02020603050405020304" pitchFamily="18" charset="0"/>
                <a:cs typeface="Times New Roman" panose="02020603050405020304" pitchFamily="18" charset="0"/>
              </a:rPr>
              <a:t>return; and</a:t>
            </a:r>
            <a:br>
              <a:rPr lang="en-US" altLang="zh-CN" dirty="0" smtClean="0">
                <a:latin typeface="Times New Roman" panose="02020603050405020304" pitchFamily="18" charset="0"/>
                <a:cs typeface="Times New Roman" panose="02020603050405020304" pitchFamily="18" charset="0"/>
              </a:rPr>
            </a:br>
            <a:r>
              <a:rPr lang="en-US" altLang="zh-CN" dirty="0" smtClean="0">
                <a:latin typeface="Times New Roman" panose="02020603050405020304" pitchFamily="18" charset="0"/>
                <a:cs typeface="Times New Roman" panose="02020603050405020304" pitchFamily="18" charset="0"/>
              </a:rPr>
              <a:t>(2) a </a:t>
            </a:r>
            <a:r>
              <a:rPr lang="en-US" altLang="zh-CN" dirty="0">
                <a:latin typeface="Times New Roman" panose="02020603050405020304" pitchFamily="18" charset="0"/>
                <a:cs typeface="Times New Roman" panose="02020603050405020304" pitchFamily="18" charset="0"/>
              </a:rPr>
              <a:t>query projection to </a:t>
            </a:r>
            <a:r>
              <a:rPr lang="en-US" altLang="zh-CN" dirty="0" smtClean="0">
                <a:latin typeface="Times New Roman" panose="02020603050405020304" pitchFamily="18" charset="0"/>
                <a:cs typeface="Times New Roman" panose="02020603050405020304" pitchFamily="18" charset="0"/>
              </a:rPr>
              <a:t>specify </a:t>
            </a:r>
            <a:r>
              <a:rPr lang="en-US" altLang="zh-CN" dirty="0">
                <a:latin typeface="Times New Roman" panose="02020603050405020304" pitchFamily="18" charset="0"/>
                <a:cs typeface="Times New Roman" panose="02020603050405020304" pitchFamily="18" charset="0"/>
              </a:rPr>
              <a:t>which fields from the matching documents to return. The projection limits the amount of data that MongoDB returns to the client over the network.</a:t>
            </a:r>
          </a:p>
        </p:txBody>
      </p:sp>
    </p:spTree>
    <p:extLst>
      <p:ext uri="{BB962C8B-B14F-4D97-AF65-F5344CB8AC3E}">
        <p14:creationId xmlns:p14="http://schemas.microsoft.com/office/powerpoint/2010/main" val="364201673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a:latin typeface="Times New Roman" panose="02020603050405020304" pitchFamily="18" charset="0"/>
                <a:cs typeface="Times New Roman" panose="02020603050405020304" pitchFamily="18" charset="0"/>
              </a:rPr>
              <a:t>Projection </a:t>
            </a:r>
            <a:r>
              <a:rPr lang="en-US" altLang="zh-CN" sz="6000" b="1" dirty="0" smtClean="0">
                <a:latin typeface="Times New Roman" panose="02020603050405020304" pitchFamily="18" charset="0"/>
                <a:cs typeface="Times New Roman" panose="02020603050405020304" pitchFamily="18" charset="0"/>
              </a:rPr>
              <a:t>document</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302485" y="4667064"/>
            <a:ext cx="12399829" cy="2386511"/>
          </a:xfrm>
        </p:spPr>
        <p:txBody>
          <a:bodyPr>
            <a:noAutofit/>
          </a:bodyPr>
          <a:lstStyle/>
          <a:p>
            <a:pPr>
              <a:spcBef>
                <a:spcPts val="1000"/>
              </a:spcBef>
            </a:pPr>
            <a:r>
              <a:rPr lang="en-US" altLang="zh-CN" dirty="0">
                <a:latin typeface="Times New Roman" panose="02020603050405020304" pitchFamily="18" charset="0"/>
                <a:cs typeface="Times New Roman" panose="02020603050405020304" pitchFamily="18" charset="0"/>
              </a:rPr>
              <a:t>By default, queries in MongoDB return all fields in matching documents. To limit the amount of data that MongoDB sends to applications, you can include a projection document in the query operation.</a:t>
            </a:r>
          </a:p>
          <a:p>
            <a:pPr>
              <a:spcBef>
                <a:spcPts val="1000"/>
              </a:spcBef>
            </a:pPr>
            <a:r>
              <a:rPr lang="en-US" altLang="zh-CN" dirty="0">
                <a:latin typeface="Times New Roman" panose="02020603050405020304" pitchFamily="18" charset="0"/>
                <a:cs typeface="Times New Roman" panose="02020603050405020304" pitchFamily="18" charset="0"/>
              </a:rPr>
              <a:t>The projection document limits the fields to return for all matching documents. The projection document can specify the inclusion of fields or the exclusion of field and has the following form</a:t>
            </a:r>
            <a:r>
              <a:rPr lang="en-US" altLang="zh-CN" dirty="0" smtClean="0">
                <a:latin typeface="Times New Roman" panose="02020603050405020304" pitchFamily="18" charset="0"/>
                <a:cs typeface="Times New Roman" panose="02020603050405020304" pitchFamily="18" charset="0"/>
              </a:rPr>
              <a:t>:</a:t>
            </a:r>
            <a:br>
              <a:rPr lang="en-US" altLang="zh-CN" dirty="0" smtClean="0">
                <a:latin typeface="Times New Roman" panose="02020603050405020304" pitchFamily="18" charset="0"/>
                <a:cs typeface="Times New Roman" panose="02020603050405020304" pitchFamily="18" charset="0"/>
              </a:rPr>
            </a:b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field1: &lt;value&gt;, field2: &lt;value&gt; ... </a:t>
            </a:r>
            <a:r>
              <a:rPr lang="en-US" altLang="zh-CN" i="1" dirty="0" smtClean="0">
                <a:latin typeface="Times New Roman" panose="02020603050405020304" pitchFamily="18" charset="0"/>
                <a:cs typeface="Times New Roman" panose="02020603050405020304" pitchFamily="18" charset="0"/>
              </a:rPr>
              <a:t>}</a:t>
            </a:r>
          </a:p>
          <a:p>
            <a:pPr>
              <a:spcBef>
                <a:spcPts val="1000"/>
              </a:spcBef>
            </a:pPr>
            <a:r>
              <a:rPr lang="en-US" altLang="zh-CN" dirty="0" smtClean="0">
                <a:latin typeface="Times New Roman" panose="02020603050405020304" pitchFamily="18" charset="0"/>
                <a:cs typeface="Times New Roman" panose="02020603050405020304" pitchFamily="18" charset="0"/>
              </a:rPr>
              <a:t>The </a:t>
            </a:r>
            <a:r>
              <a:rPr lang="en-US" altLang="zh-CN" dirty="0">
                <a:latin typeface="Times New Roman" panose="02020603050405020304" pitchFamily="18" charset="0"/>
                <a:cs typeface="Times New Roman" panose="02020603050405020304" pitchFamily="18" charset="0"/>
              </a:rPr>
              <a:t>&lt;value&gt; can be any of the </a:t>
            </a:r>
            <a:r>
              <a:rPr lang="en-US" altLang="zh-CN" dirty="0" smtClean="0">
                <a:latin typeface="Times New Roman" panose="02020603050405020304" pitchFamily="18" charset="0"/>
                <a:cs typeface="Times New Roman" panose="02020603050405020304" pitchFamily="18" charset="0"/>
              </a:rPr>
              <a:t>following:</a:t>
            </a:r>
          </a:p>
          <a:p>
            <a:pPr lvl="2">
              <a:spcBef>
                <a:spcPts val="1000"/>
              </a:spcBef>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rPr>
              <a:t>or true to include the field in the return </a:t>
            </a:r>
            <a:r>
              <a:rPr lang="en-US" altLang="zh-CN" dirty="0" smtClean="0">
                <a:latin typeface="Times New Roman" panose="02020603050405020304" pitchFamily="18" charset="0"/>
                <a:cs typeface="Times New Roman" panose="02020603050405020304" pitchFamily="18" charset="0"/>
              </a:rPr>
              <a:t>documents.</a:t>
            </a:r>
          </a:p>
          <a:p>
            <a:pPr lvl="2">
              <a:spcBef>
                <a:spcPts val="1000"/>
              </a:spcBef>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0 </a:t>
            </a:r>
            <a:r>
              <a:rPr lang="en-US" altLang="zh-CN" dirty="0">
                <a:latin typeface="Times New Roman" panose="02020603050405020304" pitchFamily="18" charset="0"/>
                <a:cs typeface="Times New Roman" panose="02020603050405020304" pitchFamily="18" charset="0"/>
              </a:rPr>
              <a:t>or false to exclude the </a:t>
            </a:r>
            <a:r>
              <a:rPr lang="en-US" altLang="zh-CN" dirty="0" smtClean="0">
                <a:latin typeface="Times New Roman" panose="02020603050405020304" pitchFamily="18" charset="0"/>
                <a:cs typeface="Times New Roman" panose="02020603050405020304" pitchFamily="18" charset="0"/>
              </a:rPr>
              <a:t>field.</a:t>
            </a:r>
          </a:p>
          <a:p>
            <a:pPr lvl="2">
              <a:spcBef>
                <a:spcPts val="1000"/>
              </a:spcBef>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Expression </a:t>
            </a:r>
            <a:r>
              <a:rPr lang="en-US" altLang="zh-CN" dirty="0">
                <a:latin typeface="Times New Roman" panose="02020603050405020304" pitchFamily="18" charset="0"/>
                <a:cs typeface="Times New Roman" panose="02020603050405020304" pitchFamily="18" charset="0"/>
              </a:rPr>
              <a:t>using a Projection Operators.</a:t>
            </a:r>
          </a:p>
        </p:txBody>
      </p:sp>
    </p:spTree>
    <p:extLst>
      <p:ext uri="{BB962C8B-B14F-4D97-AF65-F5344CB8AC3E}">
        <p14:creationId xmlns:p14="http://schemas.microsoft.com/office/powerpoint/2010/main" val="712206114"/>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6000" b="1" dirty="0">
                <a:latin typeface="Times New Roman" panose="02020603050405020304" pitchFamily="18" charset="0"/>
                <a:cs typeface="Times New Roman" panose="02020603050405020304" pitchFamily="18" charset="0"/>
              </a:rPr>
              <a:t>Projection </a:t>
            </a:r>
            <a:r>
              <a:rPr lang="en-US" altLang="zh-CN" sz="6000" b="1" dirty="0" smtClean="0">
                <a:latin typeface="Times New Roman" panose="02020603050405020304" pitchFamily="18" charset="0"/>
                <a:cs typeface="Times New Roman" panose="02020603050405020304" pitchFamily="18" charset="0"/>
              </a:rPr>
              <a:t>document</a:t>
            </a:r>
            <a:r>
              <a:rPr lang="en-US" altLang="zh-CN" sz="6000" b="1" dirty="0">
                <a:latin typeface="Times New Roman" panose="02020603050405020304" pitchFamily="18" charset="0"/>
                <a:cs typeface="Times New Roman" panose="02020603050405020304" pitchFamily="18" charset="0"/>
              </a:rPr>
              <a:t>: Return the </a:t>
            </a:r>
            <a:r>
              <a:rPr lang="en-US" altLang="zh-CN" sz="6000" b="1" dirty="0" smtClean="0">
                <a:latin typeface="Times New Roman" panose="02020603050405020304" pitchFamily="18" charset="0"/>
                <a:cs typeface="Times New Roman" panose="02020603050405020304" pitchFamily="18" charset="0"/>
              </a:rPr>
              <a:t>specified fields </a:t>
            </a:r>
            <a:r>
              <a:rPr lang="en-US" altLang="zh-CN" sz="6000" b="1" dirty="0">
                <a:latin typeface="Times New Roman" panose="02020603050405020304" pitchFamily="18" charset="0"/>
                <a:cs typeface="Times New Roman" panose="02020603050405020304" pitchFamily="18" charset="0"/>
              </a:rPr>
              <a:t>and the _id </a:t>
            </a:r>
            <a:r>
              <a:rPr lang="en-US" altLang="zh-CN" sz="6000" b="1" dirty="0" smtClean="0">
                <a:latin typeface="Times New Roman" panose="02020603050405020304" pitchFamily="18" charset="0"/>
                <a:cs typeface="Times New Roman" panose="02020603050405020304" pitchFamily="18" charset="0"/>
              </a:rPr>
              <a:t>field only</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302485" y="3099521"/>
            <a:ext cx="12399829" cy="2386511"/>
          </a:xfrm>
        </p:spPr>
        <p:txBody>
          <a:bodyPr>
            <a:noAutofit/>
          </a:bodyPr>
          <a:lstStyle/>
          <a:p>
            <a:pPr>
              <a:spcBef>
                <a:spcPts val="1000"/>
              </a:spcBef>
            </a:pPr>
            <a:r>
              <a:rPr lang="en-US" altLang="zh-CN" dirty="0">
                <a:latin typeface="Times New Roman" panose="02020603050405020304" pitchFamily="18" charset="0"/>
                <a:cs typeface="Times New Roman" panose="02020603050405020304" pitchFamily="18" charset="0"/>
              </a:rPr>
              <a:t>A projection can explicitly include several fields. In the following operation, the </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db.collection.find</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method returns all documents that match the query. In the result set, only the name, status and, by default, the _id fields return in the matching documents.</a:t>
            </a:r>
          </a:p>
        </p:txBody>
      </p:sp>
      <p:sp>
        <p:nvSpPr>
          <p:cNvPr id="4" name="矩形 3"/>
          <p:cNvSpPr/>
          <p:nvPr/>
        </p:nvSpPr>
        <p:spPr>
          <a:xfrm>
            <a:off x="3166389" y="5982053"/>
            <a:ext cx="6672019" cy="461665"/>
          </a:xfrm>
          <a:prstGeom prst="rect">
            <a:avLst/>
          </a:prstGeom>
        </p:spPr>
        <p:txBody>
          <a:bodyPr wrap="none">
            <a:spAutoFit/>
          </a:bodyPr>
          <a:lstStyle/>
          <a:p>
            <a:pPr algn="l"/>
            <a:r>
              <a:rPr lang="en-US" altLang="zh-CN" sz="2400" dirty="0" err="1">
                <a:latin typeface="Times New Roman" panose="02020603050405020304" pitchFamily="18" charset="0"/>
                <a:cs typeface="Times New Roman" panose="02020603050405020304" pitchFamily="18" charset="0"/>
              </a:rPr>
              <a:t>db.users.find</a:t>
            </a:r>
            <a:r>
              <a:rPr lang="en-US" altLang="zh-CN" sz="2400" dirty="0">
                <a:latin typeface="Times New Roman" panose="02020603050405020304" pitchFamily="18" charset="0"/>
                <a:cs typeface="Times New Roman" panose="02020603050405020304" pitchFamily="18" charset="0"/>
              </a:rPr>
              <a:t>( { status: "A" }, { name: 1, status: 1 } )</a:t>
            </a:r>
          </a:p>
        </p:txBody>
      </p:sp>
      <p:pic>
        <p:nvPicPr>
          <p:cNvPr id="5" name="图片 4"/>
          <p:cNvPicPr>
            <a:picLocks noChangeAspect="1"/>
          </p:cNvPicPr>
          <p:nvPr/>
        </p:nvPicPr>
        <p:blipFill rotWithShape="1">
          <a:blip r:embed="rId3"/>
          <a:srcRect b="8715"/>
          <a:stretch/>
        </p:blipFill>
        <p:spPr>
          <a:xfrm>
            <a:off x="0" y="7566757"/>
            <a:ext cx="12950211" cy="1368238"/>
          </a:xfrm>
          <a:prstGeom prst="rect">
            <a:avLst/>
          </a:prstGeom>
        </p:spPr>
      </p:pic>
    </p:spTree>
    <p:extLst>
      <p:ext uri="{BB962C8B-B14F-4D97-AF65-F5344CB8AC3E}">
        <p14:creationId xmlns:p14="http://schemas.microsoft.com/office/powerpoint/2010/main" val="4126856223"/>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a:latin typeface="Times New Roman" panose="02020603050405020304" pitchFamily="18" charset="0"/>
                <a:cs typeface="Times New Roman" panose="02020603050405020304" pitchFamily="18" charset="0"/>
              </a:rPr>
              <a:t>Projection </a:t>
            </a:r>
            <a:r>
              <a:rPr lang="en-US" altLang="zh-CN" sz="6000" b="1" dirty="0" smtClean="0">
                <a:latin typeface="Times New Roman" panose="02020603050405020304" pitchFamily="18" charset="0"/>
                <a:cs typeface="Times New Roman" panose="02020603050405020304" pitchFamily="18" charset="0"/>
              </a:rPr>
              <a:t>document</a:t>
            </a:r>
            <a:r>
              <a:rPr lang="en-US" altLang="zh-CN" sz="6000" b="1" dirty="0">
                <a:latin typeface="Times New Roman" panose="02020603050405020304" pitchFamily="18" charset="0"/>
                <a:cs typeface="Times New Roman" panose="02020603050405020304" pitchFamily="18" charset="0"/>
              </a:rPr>
              <a:t>: Return </a:t>
            </a:r>
            <a:r>
              <a:rPr lang="en-US" altLang="zh-CN" sz="6000" b="1" dirty="0" smtClean="0">
                <a:latin typeface="Times New Roman" panose="02020603050405020304" pitchFamily="18" charset="0"/>
                <a:cs typeface="Times New Roman" panose="02020603050405020304" pitchFamily="18" charset="0"/>
              </a:rPr>
              <a:t>all but </a:t>
            </a:r>
            <a:r>
              <a:rPr lang="en-US" altLang="zh-CN" sz="6000" b="1" dirty="0">
                <a:latin typeface="Times New Roman" panose="02020603050405020304" pitchFamily="18" charset="0"/>
                <a:cs typeface="Times New Roman" panose="02020603050405020304" pitchFamily="18" charset="0"/>
              </a:rPr>
              <a:t>the </a:t>
            </a:r>
            <a:r>
              <a:rPr lang="en-US" altLang="zh-CN" sz="6000" b="1" dirty="0" smtClean="0">
                <a:latin typeface="Times New Roman" panose="02020603050405020304" pitchFamily="18" charset="0"/>
                <a:cs typeface="Times New Roman" panose="02020603050405020304" pitchFamily="18" charset="0"/>
              </a:rPr>
              <a:t>excluded field</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302485" y="3099521"/>
            <a:ext cx="12399829" cy="2386511"/>
          </a:xfrm>
        </p:spPr>
        <p:txBody>
          <a:bodyPr>
            <a:noAutofit/>
          </a:bodyPr>
          <a:lstStyle/>
          <a:p>
            <a:pPr>
              <a:spcBef>
                <a:spcPts val="1000"/>
              </a:spcBef>
            </a:pPr>
            <a:r>
              <a:rPr lang="en-US" altLang="zh-CN" dirty="0">
                <a:latin typeface="Times New Roman" panose="02020603050405020304" pitchFamily="18" charset="0"/>
                <a:cs typeface="Times New Roman" panose="02020603050405020304" pitchFamily="18" charset="0"/>
              </a:rPr>
              <a:t>To exclude a field or multiple fields, instead of listing the fields to include in the matching document, you can use a projection to exclude specific fields as in the following example:</a:t>
            </a:r>
          </a:p>
        </p:txBody>
      </p:sp>
      <p:sp>
        <p:nvSpPr>
          <p:cNvPr id="4" name="矩形 3"/>
          <p:cNvSpPr/>
          <p:nvPr/>
        </p:nvSpPr>
        <p:spPr>
          <a:xfrm>
            <a:off x="2935557" y="5520388"/>
            <a:ext cx="6672019" cy="461665"/>
          </a:xfrm>
          <a:prstGeom prst="rect">
            <a:avLst/>
          </a:prstGeom>
        </p:spPr>
        <p:txBody>
          <a:bodyPr wrap="none">
            <a:spAutoFit/>
          </a:bodyPr>
          <a:lstStyle/>
          <a:p>
            <a:pPr algn="l"/>
            <a:r>
              <a:rPr lang="en-US" altLang="zh-CN" sz="2400" dirty="0" err="1">
                <a:latin typeface="Times New Roman" panose="02020603050405020304" pitchFamily="18" charset="0"/>
                <a:cs typeface="Times New Roman" panose="02020603050405020304" pitchFamily="18" charset="0"/>
              </a:rPr>
              <a:t>db.users.find</a:t>
            </a:r>
            <a:r>
              <a:rPr lang="en-US" altLang="zh-CN" sz="2400" dirty="0">
                <a:latin typeface="Times New Roman" panose="02020603050405020304" pitchFamily="18" charset="0"/>
                <a:cs typeface="Times New Roman" panose="02020603050405020304" pitchFamily="18" charset="0"/>
              </a:rPr>
              <a:t>( { status: "A" }, { </a:t>
            </a:r>
            <a:r>
              <a:rPr lang="en-US" altLang="zh-CN" sz="2400" dirty="0" smtClean="0">
                <a:latin typeface="Times New Roman" panose="02020603050405020304" pitchFamily="18" charset="0"/>
                <a:cs typeface="Times New Roman" panose="02020603050405020304" pitchFamily="18" charset="0"/>
              </a:rPr>
              <a:t>name: </a:t>
            </a:r>
            <a:r>
              <a:rPr lang="en-US" altLang="zh-CN" sz="2400" dirty="0">
                <a:latin typeface="Times New Roman" panose="02020603050405020304" pitchFamily="18" charset="0"/>
                <a:cs typeface="Times New Roman" panose="02020603050405020304" pitchFamily="18" charset="0"/>
              </a:rPr>
              <a:t>0, </a:t>
            </a:r>
            <a:r>
              <a:rPr lang="en-US" altLang="zh-CN" sz="2400" dirty="0" smtClean="0">
                <a:latin typeface="Times New Roman" panose="02020603050405020304" pitchFamily="18" charset="0"/>
                <a:cs typeface="Times New Roman" panose="02020603050405020304" pitchFamily="18" charset="0"/>
              </a:rPr>
              <a:t>status: </a:t>
            </a:r>
            <a:r>
              <a:rPr lang="en-US" altLang="zh-CN" sz="2400" dirty="0">
                <a:latin typeface="Times New Roman" panose="02020603050405020304" pitchFamily="18" charset="0"/>
                <a:cs typeface="Times New Roman" panose="02020603050405020304" pitchFamily="18" charset="0"/>
              </a:rPr>
              <a:t>0 } )</a:t>
            </a:r>
          </a:p>
        </p:txBody>
      </p:sp>
      <p:pic>
        <p:nvPicPr>
          <p:cNvPr id="7" name="图片 6"/>
          <p:cNvPicPr>
            <a:picLocks noChangeAspect="1"/>
          </p:cNvPicPr>
          <p:nvPr/>
        </p:nvPicPr>
        <p:blipFill>
          <a:blip r:embed="rId3"/>
          <a:stretch>
            <a:fillRect/>
          </a:stretch>
        </p:blipFill>
        <p:spPr>
          <a:xfrm>
            <a:off x="0" y="6400663"/>
            <a:ext cx="12867278" cy="1985691"/>
          </a:xfrm>
          <a:prstGeom prst="rect">
            <a:avLst/>
          </a:prstGeom>
        </p:spPr>
      </p:pic>
    </p:spTree>
    <p:extLst>
      <p:ext uri="{BB962C8B-B14F-4D97-AF65-F5344CB8AC3E}">
        <p14:creationId xmlns:p14="http://schemas.microsoft.com/office/powerpoint/2010/main" val="309700624"/>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Times New Roman" panose="02020603050405020304" pitchFamily="18" charset="0"/>
                <a:cs typeface="Times New Roman" panose="02020603050405020304" pitchFamily="18" charset="0"/>
              </a:rPr>
              <a:t>VII. Update documents</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166804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Update documents</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302484" y="2823074"/>
            <a:ext cx="12399829" cy="2386511"/>
          </a:xfrm>
        </p:spPr>
        <p:txBody>
          <a:bodyPr>
            <a:noAutofit/>
          </a:bodyPr>
          <a:lstStyle/>
          <a:p>
            <a:pPr>
              <a:spcBef>
                <a:spcPts val="1000"/>
              </a:spcBef>
            </a:pPr>
            <a:r>
              <a:rPr lang="en-US" altLang="zh-CN" dirty="0">
                <a:latin typeface="Times New Roman" panose="02020603050405020304" pitchFamily="18" charset="0"/>
                <a:cs typeface="Times New Roman" panose="02020603050405020304" pitchFamily="18" charset="0"/>
              </a:rPr>
              <a:t>The update() method updates values in the existing document. Basic syntax of update() method is as follows:</a:t>
            </a:r>
            <a:br>
              <a:rPr lang="en-US" altLang="zh-CN" dirty="0">
                <a:latin typeface="Times New Roman" panose="02020603050405020304" pitchFamily="18" charset="0"/>
                <a:cs typeface="Times New Roman" panose="02020603050405020304" pitchFamily="18" charset="0"/>
              </a:rPr>
            </a:br>
            <a:r>
              <a:rPr lang="en-US" altLang="zh-CN" i="1" dirty="0" err="1">
                <a:latin typeface="Times New Roman" panose="02020603050405020304" pitchFamily="18" charset="0"/>
                <a:cs typeface="Times New Roman" panose="02020603050405020304" pitchFamily="18" charset="0"/>
              </a:rPr>
              <a:t>db.COLLECTION_NAME.update</a:t>
            </a:r>
            <a:r>
              <a:rPr lang="en-US" altLang="zh-CN" i="1" dirty="0">
                <a:latin typeface="Times New Roman" panose="02020603050405020304" pitchFamily="18" charset="0"/>
                <a:cs typeface="Times New Roman" panose="02020603050405020304" pitchFamily="18" charset="0"/>
              </a:rPr>
              <a:t>(SELECTIOIN_CRITERIA, UPDATED_DATA</a:t>
            </a:r>
            <a:r>
              <a:rPr lang="en-US" altLang="zh-CN" i="1" dirty="0" smtClean="0">
                <a:latin typeface="Times New Roman" panose="02020603050405020304" pitchFamily="18" charset="0"/>
                <a:cs typeface="Times New Roman" panose="02020603050405020304" pitchFamily="18" charset="0"/>
              </a:rPr>
              <a:t>)</a:t>
            </a:r>
          </a:p>
          <a:p>
            <a:pPr>
              <a:spcBef>
                <a:spcPts val="1000"/>
              </a:spcBef>
            </a:pPr>
            <a:r>
              <a:rPr lang="en-US" altLang="zh-CN" dirty="0" smtClean="0">
                <a:latin typeface="Times New Roman" panose="02020603050405020304" pitchFamily="18" charset="0"/>
                <a:cs typeface="Times New Roman" panose="02020603050405020304" pitchFamily="18" charset="0"/>
              </a:rPr>
              <a:t>For example, we would like to update the “</a:t>
            </a:r>
            <a:r>
              <a:rPr lang="en-US" altLang="zh-CN" dirty="0" err="1" smtClean="0">
                <a:latin typeface="Times New Roman" panose="02020603050405020304" pitchFamily="18" charset="0"/>
                <a:cs typeface="Times New Roman" panose="02020603050405020304" pitchFamily="18" charset="0"/>
              </a:rPr>
              <a:t>xi”’s</a:t>
            </a:r>
            <a:r>
              <a:rPr lang="en-US" altLang="zh-CN" dirty="0" smtClean="0">
                <a:latin typeface="Times New Roman" panose="02020603050405020304" pitchFamily="18" charset="0"/>
                <a:cs typeface="Times New Roman" panose="02020603050405020304" pitchFamily="18" charset="0"/>
              </a:rPr>
              <a:t> age into 30. (You can then check whether they are updated by using “</a:t>
            </a:r>
            <a:r>
              <a:rPr lang="en-US" altLang="zh-CN" dirty="0" err="1" smtClean="0">
                <a:latin typeface="Times New Roman" panose="02020603050405020304" pitchFamily="18" charset="0"/>
                <a:cs typeface="Times New Roman" panose="02020603050405020304" pitchFamily="18" charset="0"/>
              </a:rPr>
              <a:t>db.users.finding</a:t>
            </a:r>
            <a:r>
              <a:rPr lang="en-US" altLang="zh-CN" dirty="0" smtClean="0">
                <a:latin typeface="Times New Roman" panose="02020603050405020304" pitchFamily="18" charset="0"/>
                <a:cs typeface="Times New Roman" panose="02020603050405020304" pitchFamily="18" charset="0"/>
              </a:rPr>
              <a:t>()” method).</a:t>
            </a:r>
            <a:endParaRPr lang="en-US" altLang="zh-CN" dirty="0">
              <a:latin typeface="Times New Roman" panose="02020603050405020304" pitchFamily="18" charset="0"/>
              <a:cs typeface="Times New Roman" panose="02020603050405020304" pitchFamily="18" charset="0"/>
            </a:endParaRPr>
          </a:p>
        </p:txBody>
      </p:sp>
      <p:sp>
        <p:nvSpPr>
          <p:cNvPr id="4" name="矩形 3"/>
          <p:cNvSpPr/>
          <p:nvPr/>
        </p:nvSpPr>
        <p:spPr>
          <a:xfrm>
            <a:off x="2976433" y="6407356"/>
            <a:ext cx="6957354" cy="461665"/>
          </a:xfrm>
          <a:prstGeom prst="rect">
            <a:avLst/>
          </a:prstGeom>
        </p:spPr>
        <p:txBody>
          <a:bodyPr wrap="none">
            <a:spAutoFit/>
          </a:bodyPr>
          <a:lstStyle/>
          <a:p>
            <a:pPr algn="l"/>
            <a:r>
              <a:rPr lang="en-US" altLang="zh-CN" sz="2400" dirty="0" err="1">
                <a:latin typeface="Times New Roman" panose="02020603050405020304" pitchFamily="18" charset="0"/>
                <a:cs typeface="Times New Roman" panose="02020603050405020304" pitchFamily="18" charset="0"/>
              </a:rPr>
              <a:t>db.users.update</a:t>
            </a:r>
            <a:r>
              <a:rPr lang="en-US" altLang="zh-CN" sz="2400" dirty="0" smtClean="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name": </a:t>
            </a:r>
            <a:r>
              <a:rPr lang="en-US" altLang="zh-CN" sz="2400" i="1"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xi" }, {$</a:t>
            </a:r>
            <a:r>
              <a:rPr lang="en-US" altLang="zh-CN" sz="2400" dirty="0">
                <a:latin typeface="Times New Roman" panose="02020603050405020304" pitchFamily="18" charset="0"/>
                <a:cs typeface="Times New Roman" panose="02020603050405020304" pitchFamily="18" charset="0"/>
              </a:rPr>
              <a:t>set: </a:t>
            </a:r>
            <a:r>
              <a:rPr lang="en-US" altLang="zh-CN" sz="2400" dirty="0" smtClean="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age": 30  </a:t>
            </a:r>
            <a:r>
              <a:rPr lang="en-US" altLang="zh-CN"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296801" y="7403238"/>
            <a:ext cx="12707999" cy="1218248"/>
          </a:xfrm>
          <a:prstGeom prst="rect">
            <a:avLst/>
          </a:prstGeom>
        </p:spPr>
      </p:pic>
    </p:spTree>
    <p:extLst>
      <p:ext uri="{BB962C8B-B14F-4D97-AF65-F5344CB8AC3E}">
        <p14:creationId xmlns:p14="http://schemas.microsoft.com/office/powerpoint/2010/main" val="3744374398"/>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Update one document</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302485" y="2603500"/>
            <a:ext cx="12399829" cy="2386511"/>
          </a:xfrm>
        </p:spPr>
        <p:txBody>
          <a:bodyPr>
            <a:noAutofit/>
          </a:bodyPr>
          <a:lstStyle/>
          <a:p>
            <a:pPr>
              <a:spcBef>
                <a:spcPts val="1000"/>
              </a:spcBef>
            </a:pPr>
            <a:r>
              <a:rPr lang="en-US" altLang="zh-CN" dirty="0">
                <a:latin typeface="Times New Roman" panose="02020603050405020304" pitchFamily="18" charset="0"/>
                <a:cs typeface="Times New Roman" panose="02020603050405020304" pitchFamily="18" charset="0"/>
              </a:rPr>
              <a:t>The following example uses the </a:t>
            </a:r>
            <a:r>
              <a:rPr lang="en-US" altLang="zh-CN" dirty="0" smtClean="0">
                <a:latin typeface="Times New Roman" panose="02020603050405020304" pitchFamily="18" charset="0"/>
                <a:cs typeface="Times New Roman" panose="02020603050405020304" pitchFamily="18" charset="0"/>
              </a:rPr>
              <a:t>“</a:t>
            </a:r>
            <a:r>
              <a:rPr lang="en-US" altLang="zh-CN" b="1" dirty="0" err="1" smtClean="0">
                <a:latin typeface="Times New Roman" panose="02020603050405020304" pitchFamily="18" charset="0"/>
                <a:cs typeface="Times New Roman" panose="02020603050405020304" pitchFamily="18" charset="0"/>
              </a:rPr>
              <a:t>db.collection.updateOne</a:t>
            </a:r>
            <a:r>
              <a:rPr lang="en-US" altLang="zh-CN" b="1"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method on the </a:t>
            </a:r>
            <a:r>
              <a:rPr lang="en-US" altLang="zh-CN" dirty="0" smtClean="0">
                <a:latin typeface="Times New Roman" panose="02020603050405020304" pitchFamily="18" charset="0"/>
                <a:cs typeface="Times New Roman" panose="02020603050405020304" pitchFamily="18" charset="0"/>
              </a:rPr>
              <a:t>“users” </a:t>
            </a:r>
            <a:r>
              <a:rPr lang="en-US" altLang="zh-CN" dirty="0">
                <a:latin typeface="Times New Roman" panose="02020603050405020304" pitchFamily="18" charset="0"/>
                <a:cs typeface="Times New Roman" panose="02020603050405020304" pitchFamily="18" charset="0"/>
              </a:rPr>
              <a:t>collection to update the </a:t>
            </a:r>
            <a:r>
              <a:rPr lang="en-US" altLang="zh-CN" b="1" dirty="0">
                <a:solidFill>
                  <a:srgbClr val="FF0000"/>
                </a:solidFill>
                <a:latin typeface="Times New Roman" panose="02020603050405020304" pitchFamily="18" charset="0"/>
                <a:cs typeface="Times New Roman" panose="02020603050405020304" pitchFamily="18" charset="0"/>
              </a:rPr>
              <a:t>first</a:t>
            </a:r>
            <a:r>
              <a:rPr lang="en-US" altLang="zh-CN" dirty="0">
                <a:latin typeface="Times New Roman" panose="02020603050405020304" pitchFamily="18" charset="0"/>
                <a:cs typeface="Times New Roman" panose="02020603050405020304" pitchFamily="18" charset="0"/>
              </a:rPr>
              <a:t> document that matches the filter </a:t>
            </a:r>
            <a:r>
              <a:rPr lang="en-US" altLang="zh-CN" dirty="0" smtClean="0">
                <a:latin typeface="Times New Roman" panose="02020603050405020304" pitchFamily="18" charset="0"/>
                <a:cs typeface="Times New Roman" panose="02020603050405020304" pitchFamily="18" charset="0"/>
              </a:rPr>
              <a:t>status </a:t>
            </a:r>
            <a:r>
              <a:rPr lang="en-US" altLang="zh-CN" dirty="0">
                <a:latin typeface="Times New Roman" panose="02020603050405020304" pitchFamily="18" charset="0"/>
                <a:cs typeface="Times New Roman" panose="02020603050405020304" pitchFamily="18" charset="0"/>
              </a:rPr>
              <a:t>equals "</a:t>
            </a:r>
            <a:r>
              <a:rPr lang="en-US" altLang="zh-CN" dirty="0" smtClean="0">
                <a:latin typeface="Times New Roman" panose="02020603050405020304" pitchFamily="18" charset="0"/>
                <a:cs typeface="Times New Roman" panose="02020603050405020304" pitchFamily="18" charset="0"/>
              </a:rPr>
              <a:t>P". </a:t>
            </a:r>
            <a:endParaRPr lang="en-US" altLang="zh-CN" dirty="0">
              <a:latin typeface="Times New Roman" panose="02020603050405020304" pitchFamily="18" charset="0"/>
              <a:cs typeface="Times New Roman" panose="02020603050405020304" pitchFamily="18" charset="0"/>
            </a:endParaRPr>
          </a:p>
        </p:txBody>
      </p:sp>
      <p:sp>
        <p:nvSpPr>
          <p:cNvPr id="4" name="矩形 3"/>
          <p:cNvSpPr/>
          <p:nvPr/>
        </p:nvSpPr>
        <p:spPr>
          <a:xfrm>
            <a:off x="1847786" y="4762500"/>
            <a:ext cx="10443451" cy="461665"/>
          </a:xfrm>
          <a:prstGeom prst="rect">
            <a:avLst/>
          </a:prstGeom>
        </p:spPr>
        <p:txBody>
          <a:bodyPr wrap="square">
            <a:spAutoFit/>
          </a:bodyPr>
          <a:lstStyle/>
          <a:p>
            <a:pPr algn="l"/>
            <a:r>
              <a:rPr lang="en-US" altLang="zh-CN" sz="2400" dirty="0" err="1" smtClean="0">
                <a:latin typeface="Times New Roman" panose="02020603050405020304" pitchFamily="18" charset="0"/>
                <a:cs typeface="Times New Roman" panose="02020603050405020304" pitchFamily="18" charset="0"/>
              </a:rPr>
              <a:t>db.users.updateOne</a:t>
            </a:r>
            <a:r>
              <a:rPr lang="en-US" altLang="zh-CN" sz="2400" dirty="0" smtClean="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status": "P" },{$set: {</a:t>
            </a:r>
            <a:r>
              <a:rPr lang="en-US" altLang="zh-CN" sz="2400" i="1"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name": </a:t>
            </a:r>
            <a:r>
              <a:rPr lang="en-US" altLang="zh-CN" sz="2400" i="1" dirty="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andy</a:t>
            </a:r>
            <a:r>
              <a:rPr lang="en-US" altLang="zh-CN" sz="2400" dirty="0" smtClean="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age</a:t>
            </a:r>
            <a:r>
              <a:rPr lang="en-US" altLang="zh-CN" sz="2400" i="1"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 31 }})</a:t>
            </a:r>
            <a:endParaRPr lang="en-US" altLang="zh-CN" sz="24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1" y="6114994"/>
            <a:ext cx="13004800" cy="1034017"/>
          </a:xfrm>
          <a:prstGeom prst="rect">
            <a:avLst/>
          </a:prstGeom>
        </p:spPr>
      </p:pic>
    </p:spTree>
    <p:extLst>
      <p:ext uri="{BB962C8B-B14F-4D97-AF65-F5344CB8AC3E}">
        <p14:creationId xmlns:p14="http://schemas.microsoft.com/office/powerpoint/2010/main" val="2281793646"/>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Times New Roman" panose="02020603050405020304" pitchFamily="18" charset="0"/>
                <a:cs typeface="Times New Roman" panose="02020603050405020304" pitchFamily="18" charset="0"/>
              </a:rPr>
              <a:t>VI. Query documents</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831896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Update many documents</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302485" y="4633164"/>
            <a:ext cx="12399829" cy="2386511"/>
          </a:xfrm>
        </p:spPr>
        <p:txBody>
          <a:bodyPr>
            <a:noAutofit/>
          </a:bodyPr>
          <a:lstStyle/>
          <a:p>
            <a:pPr>
              <a:spcBef>
                <a:spcPts val="1000"/>
              </a:spcBef>
            </a:pPr>
            <a:r>
              <a:rPr lang="en-US" altLang="zh-CN" dirty="0">
                <a:latin typeface="Times New Roman" panose="02020603050405020304" pitchFamily="18" charset="0"/>
                <a:cs typeface="Times New Roman" panose="02020603050405020304" pitchFamily="18" charset="0"/>
              </a:rPr>
              <a:t>The following example uses the </a:t>
            </a:r>
            <a:r>
              <a:rPr lang="en-US" altLang="zh-CN" dirty="0" smtClean="0">
                <a:latin typeface="Times New Roman" panose="02020603050405020304" pitchFamily="18" charset="0"/>
                <a:cs typeface="Times New Roman" panose="02020603050405020304" pitchFamily="18" charset="0"/>
              </a:rPr>
              <a:t>“</a:t>
            </a:r>
            <a:r>
              <a:rPr lang="en-US" altLang="zh-CN" b="1" dirty="0" err="1" smtClean="0">
                <a:latin typeface="Times New Roman" panose="02020603050405020304" pitchFamily="18" charset="0"/>
                <a:cs typeface="Times New Roman" panose="02020603050405020304" pitchFamily="18" charset="0"/>
              </a:rPr>
              <a:t>db.collection.updateMany</a:t>
            </a:r>
            <a:r>
              <a:rPr lang="en-US" altLang="zh-CN" b="1"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method on the </a:t>
            </a:r>
            <a:r>
              <a:rPr lang="en-US" altLang="zh-CN" dirty="0" smtClean="0">
                <a:latin typeface="Times New Roman" panose="02020603050405020304" pitchFamily="18" charset="0"/>
                <a:cs typeface="Times New Roman" panose="02020603050405020304" pitchFamily="18" charset="0"/>
              </a:rPr>
              <a:t>“users” </a:t>
            </a:r>
            <a:r>
              <a:rPr lang="en-US" altLang="zh-CN" dirty="0">
                <a:latin typeface="Times New Roman" panose="02020603050405020304" pitchFamily="18" charset="0"/>
                <a:cs typeface="Times New Roman" panose="02020603050405020304" pitchFamily="18" charset="0"/>
              </a:rPr>
              <a:t>collection to update all documents that matches the filter </a:t>
            </a:r>
            <a:r>
              <a:rPr lang="en-US" altLang="zh-CN" dirty="0" smtClean="0">
                <a:latin typeface="Times New Roman" panose="02020603050405020304" pitchFamily="18" charset="0"/>
                <a:cs typeface="Times New Roman" panose="02020603050405020304" pitchFamily="18" charset="0"/>
              </a:rPr>
              <a:t>“age” </a:t>
            </a:r>
            <a:r>
              <a:rPr lang="en-US" altLang="zh-CN" dirty="0">
                <a:latin typeface="Times New Roman" panose="02020603050405020304" pitchFamily="18" charset="0"/>
                <a:cs typeface="Times New Roman" panose="02020603050405020304" pitchFamily="18" charset="0"/>
              </a:rPr>
              <a:t>equals </a:t>
            </a:r>
            <a:r>
              <a:rPr lang="en-US" altLang="zh-CN" dirty="0" smtClean="0">
                <a:latin typeface="Times New Roman" panose="02020603050405020304" pitchFamily="18" charset="0"/>
                <a:cs typeface="Times New Roman" panose="02020603050405020304" pitchFamily="18" charset="0"/>
              </a:rPr>
              <a:t>31.</a:t>
            </a:r>
          </a:p>
          <a:p>
            <a:pPr>
              <a:spcBef>
                <a:spcPts val="1000"/>
              </a:spcBef>
            </a:pPr>
            <a:endParaRPr lang="en-US" altLang="zh-CN" dirty="0">
              <a:latin typeface="Times New Roman" panose="02020603050405020304" pitchFamily="18" charset="0"/>
              <a:cs typeface="Times New Roman" panose="02020603050405020304" pitchFamily="18" charset="0"/>
            </a:endParaRPr>
          </a:p>
          <a:p>
            <a:pPr>
              <a:spcBef>
                <a:spcPts val="1000"/>
              </a:spcBef>
            </a:pPr>
            <a:endParaRPr lang="en-US" altLang="zh-CN" dirty="0" smtClean="0">
              <a:latin typeface="Times New Roman" panose="02020603050405020304" pitchFamily="18" charset="0"/>
              <a:cs typeface="Times New Roman" panose="02020603050405020304" pitchFamily="18" charset="0"/>
            </a:endParaRPr>
          </a:p>
          <a:p>
            <a:pPr>
              <a:spcBef>
                <a:spcPts val="1000"/>
              </a:spcBef>
            </a:pPr>
            <a:endParaRPr lang="en-US" altLang="zh-CN" dirty="0">
              <a:latin typeface="Times New Roman" panose="02020603050405020304" pitchFamily="18" charset="0"/>
              <a:cs typeface="Times New Roman" panose="02020603050405020304" pitchFamily="18" charset="0"/>
            </a:endParaRPr>
          </a:p>
          <a:p>
            <a:pPr>
              <a:spcBef>
                <a:spcPts val="1000"/>
              </a:spcBef>
            </a:pPr>
            <a:endParaRPr lang="en-US" altLang="zh-CN" dirty="0" smtClean="0">
              <a:latin typeface="Times New Roman" panose="02020603050405020304" pitchFamily="18" charset="0"/>
              <a:cs typeface="Times New Roman" panose="02020603050405020304" pitchFamily="18" charset="0"/>
            </a:endParaRPr>
          </a:p>
          <a:p>
            <a:pPr>
              <a:spcBef>
                <a:spcPts val="1000"/>
              </a:spcBef>
            </a:pPr>
            <a:r>
              <a:rPr lang="en-US" altLang="zh-CN" dirty="0" smtClean="0">
                <a:latin typeface="Times New Roman" panose="02020603050405020304" pitchFamily="18" charset="0"/>
                <a:cs typeface="Times New Roman" panose="02020603050405020304" pitchFamily="18" charset="0"/>
              </a:rPr>
              <a:t>Let’s check using “</a:t>
            </a:r>
            <a:r>
              <a:rPr lang="en-US" altLang="zh-CN" dirty="0" err="1" smtClean="0">
                <a:latin typeface="Times New Roman" panose="02020603050405020304" pitchFamily="18" charset="0"/>
                <a:cs typeface="Times New Roman" panose="02020603050405020304" pitchFamily="18" charset="0"/>
              </a:rPr>
              <a:t>db.users.find</a:t>
            </a:r>
            <a:r>
              <a:rPr lang="en-US" altLang="zh-CN" dirty="0" smtClean="0">
                <a:latin typeface="Times New Roman" panose="02020603050405020304" pitchFamily="18" charset="0"/>
                <a:cs typeface="Times New Roman" panose="02020603050405020304" pitchFamily="18" charset="0"/>
              </a:rPr>
              <a:t>()” method:</a:t>
            </a:r>
          </a:p>
          <a:p>
            <a:pPr>
              <a:spcBef>
                <a:spcPts val="1000"/>
              </a:spcBef>
            </a:pPr>
            <a:endParaRPr lang="en-US" altLang="zh-CN" dirty="0">
              <a:latin typeface="Times New Roman" panose="02020603050405020304" pitchFamily="18" charset="0"/>
              <a:cs typeface="Times New Roman" panose="02020603050405020304" pitchFamily="18" charset="0"/>
            </a:endParaRPr>
          </a:p>
        </p:txBody>
      </p:sp>
      <p:sp>
        <p:nvSpPr>
          <p:cNvPr id="4" name="矩形 3"/>
          <p:cNvSpPr/>
          <p:nvPr/>
        </p:nvSpPr>
        <p:spPr>
          <a:xfrm>
            <a:off x="1847786" y="4990011"/>
            <a:ext cx="10443451" cy="461665"/>
          </a:xfrm>
          <a:prstGeom prst="rect">
            <a:avLst/>
          </a:prstGeom>
        </p:spPr>
        <p:txBody>
          <a:bodyPr wrap="square">
            <a:spAutoFit/>
          </a:bodyPr>
          <a:lstStyle/>
          <a:p>
            <a:pPr algn="l"/>
            <a:r>
              <a:rPr lang="en-US" altLang="zh-CN" sz="2400" dirty="0" err="1" smtClean="0">
                <a:latin typeface="Times New Roman" panose="02020603050405020304" pitchFamily="18" charset="0"/>
                <a:cs typeface="Times New Roman" panose="02020603050405020304" pitchFamily="18" charset="0"/>
              </a:rPr>
              <a:t>db.users.updateMany</a:t>
            </a:r>
            <a:r>
              <a:rPr lang="en-US" altLang="zh-CN" sz="2400" dirty="0" smtClean="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age": 31 },{$set: {</a:t>
            </a:r>
            <a:r>
              <a:rPr lang="en-US" altLang="zh-CN" sz="2400" i="1"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name": </a:t>
            </a:r>
            <a:r>
              <a:rPr lang="en-US" altLang="zh-CN" sz="2400" i="1"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lily"}})</a:t>
            </a:r>
            <a:endParaRPr lang="en-US" altLang="zh-CN" sz="24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1" y="6007080"/>
            <a:ext cx="13004800" cy="1033186"/>
          </a:xfrm>
          <a:prstGeom prst="rect">
            <a:avLst/>
          </a:prstGeom>
        </p:spPr>
      </p:pic>
      <p:pic>
        <p:nvPicPr>
          <p:cNvPr id="7" name="图片 6"/>
          <p:cNvPicPr>
            <a:picLocks noChangeAspect="1"/>
          </p:cNvPicPr>
          <p:nvPr/>
        </p:nvPicPr>
        <p:blipFill>
          <a:blip r:embed="rId4"/>
          <a:stretch>
            <a:fillRect/>
          </a:stretch>
        </p:blipFill>
        <p:spPr>
          <a:xfrm>
            <a:off x="2164978" y="8049142"/>
            <a:ext cx="8468687" cy="1513072"/>
          </a:xfrm>
          <a:prstGeom prst="rect">
            <a:avLst/>
          </a:prstGeom>
        </p:spPr>
      </p:pic>
    </p:spTree>
    <p:extLst>
      <p:ext uri="{BB962C8B-B14F-4D97-AF65-F5344CB8AC3E}">
        <p14:creationId xmlns:p14="http://schemas.microsoft.com/office/powerpoint/2010/main" val="773978514"/>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[Optional] Other related methods</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302485" y="4155853"/>
            <a:ext cx="12399829" cy="2386511"/>
          </a:xfrm>
        </p:spPr>
        <p:txBody>
          <a:bodyPr>
            <a:noAutofit/>
          </a:bodyPr>
          <a:lstStyle/>
          <a:p>
            <a:pPr>
              <a:spcBef>
                <a:spcPts val="1000"/>
              </a:spcBef>
            </a:pPr>
            <a:r>
              <a:rPr lang="en-US" altLang="zh-CN" dirty="0" smtClean="0">
                <a:latin typeface="Times New Roman" panose="02020603050405020304" pitchFamily="18" charset="0"/>
                <a:cs typeface="Times New Roman" panose="02020603050405020304" pitchFamily="18" charset="0"/>
              </a:rPr>
              <a:t>These methods are also related to delete documents from a collection. As a simple exercise, you can explore them in your MongoDB database.</a:t>
            </a:r>
          </a:p>
          <a:p>
            <a:pPr lvl="2">
              <a:spcBef>
                <a:spcPts val="1000"/>
              </a:spcBef>
              <a:buFont typeface="Wingdings" panose="05000000000000000000" pitchFamily="2" charset="2"/>
              <a:buChar char="Ø"/>
            </a:pPr>
            <a:r>
              <a:rPr lang="en-US" altLang="zh-CN" i="1" dirty="0" err="1" smtClean="0">
                <a:latin typeface="Times New Roman" panose="02020603050405020304" pitchFamily="18" charset="0"/>
                <a:cs typeface="Times New Roman" panose="02020603050405020304" pitchFamily="18" charset="0"/>
              </a:rPr>
              <a:t>db.collection.findOneAndReplace</a:t>
            </a:r>
            <a:r>
              <a:rPr lang="en-US" altLang="zh-CN" i="1" dirty="0" smtClean="0">
                <a:latin typeface="Times New Roman" panose="02020603050405020304" pitchFamily="18" charset="0"/>
                <a:cs typeface="Times New Roman" panose="02020603050405020304" pitchFamily="18" charset="0"/>
              </a:rPr>
              <a:t>();</a:t>
            </a:r>
          </a:p>
          <a:p>
            <a:pPr lvl="2">
              <a:spcBef>
                <a:spcPts val="1000"/>
              </a:spcBef>
              <a:buFont typeface="Wingdings" panose="05000000000000000000" pitchFamily="2" charset="2"/>
              <a:buChar char="Ø"/>
            </a:pPr>
            <a:r>
              <a:rPr lang="en-US" altLang="zh-CN" i="1" dirty="0" err="1" smtClean="0">
                <a:latin typeface="Times New Roman" panose="02020603050405020304" pitchFamily="18" charset="0"/>
                <a:cs typeface="Times New Roman" panose="02020603050405020304" pitchFamily="18" charset="0"/>
              </a:rPr>
              <a:t>db.collection.findOneAndUpdate</a:t>
            </a:r>
            <a:r>
              <a:rPr lang="en-US" altLang="zh-CN" i="1" dirty="0" smtClean="0">
                <a:latin typeface="Times New Roman" panose="02020603050405020304" pitchFamily="18" charset="0"/>
                <a:cs typeface="Times New Roman" panose="02020603050405020304" pitchFamily="18" charset="0"/>
              </a:rPr>
              <a:t>();</a:t>
            </a:r>
          </a:p>
          <a:p>
            <a:pPr lvl="2">
              <a:spcBef>
                <a:spcPts val="1000"/>
              </a:spcBef>
              <a:buFont typeface="Wingdings" panose="05000000000000000000" pitchFamily="2" charset="2"/>
              <a:buChar char="Ø"/>
            </a:pPr>
            <a:r>
              <a:rPr lang="en-US" altLang="zh-CN" i="1" dirty="0" err="1">
                <a:latin typeface="Times New Roman" panose="02020603050405020304" pitchFamily="18" charset="0"/>
                <a:cs typeface="Times New Roman" panose="02020603050405020304" pitchFamily="18" charset="0"/>
              </a:rPr>
              <a:t>db.collection.findOneAndDelete</a:t>
            </a:r>
            <a:r>
              <a:rPr lang="en-US" altLang="zh-CN" i="1" dirty="0" smtClean="0">
                <a:latin typeface="Times New Roman" panose="02020603050405020304" pitchFamily="18" charset="0"/>
                <a:cs typeface="Times New Roman" panose="02020603050405020304" pitchFamily="18" charset="0"/>
              </a:rPr>
              <a:t>();</a:t>
            </a:r>
          </a:p>
          <a:p>
            <a:pPr lvl="2">
              <a:spcBef>
                <a:spcPts val="1000"/>
              </a:spcBef>
              <a:buFont typeface="Wingdings" panose="05000000000000000000" pitchFamily="2" charset="2"/>
              <a:buChar char="Ø"/>
            </a:pPr>
            <a:r>
              <a:rPr lang="en-US" altLang="zh-CN" i="1" dirty="0" err="1" smtClean="0">
                <a:latin typeface="Times New Roman" panose="02020603050405020304" pitchFamily="18" charset="0"/>
                <a:cs typeface="Times New Roman" panose="02020603050405020304" pitchFamily="18" charset="0"/>
              </a:rPr>
              <a:t>db.collection.findAndModify</a:t>
            </a:r>
            <a:r>
              <a:rPr lang="en-US" altLang="zh-CN" i="1" dirty="0" smtClean="0">
                <a:latin typeface="Times New Roman" panose="02020603050405020304" pitchFamily="18" charset="0"/>
                <a:cs typeface="Times New Roman" panose="02020603050405020304" pitchFamily="18" charset="0"/>
              </a:rPr>
              <a:t>();</a:t>
            </a:r>
          </a:p>
          <a:p>
            <a:pPr lvl="2">
              <a:spcBef>
                <a:spcPts val="1000"/>
              </a:spcBef>
              <a:buFont typeface="Wingdings" panose="05000000000000000000" pitchFamily="2" charset="2"/>
              <a:buChar char="Ø"/>
            </a:pPr>
            <a:r>
              <a:rPr lang="en-US" altLang="zh-CN" i="1" dirty="0" err="1" smtClean="0">
                <a:latin typeface="Times New Roman" panose="02020603050405020304" pitchFamily="18" charset="0"/>
                <a:cs typeface="Times New Roman" panose="02020603050405020304" pitchFamily="18" charset="0"/>
              </a:rPr>
              <a:t>db.collection.save</a:t>
            </a:r>
            <a:r>
              <a:rPr lang="en-US" altLang="zh-CN" i="1"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and</a:t>
            </a:r>
          </a:p>
          <a:p>
            <a:pPr lvl="2">
              <a:spcBef>
                <a:spcPts val="1000"/>
              </a:spcBef>
              <a:buFont typeface="Wingdings" panose="05000000000000000000" pitchFamily="2" charset="2"/>
              <a:buChar char="Ø"/>
            </a:pPr>
            <a:r>
              <a:rPr lang="en-US" altLang="zh-CN" i="1" dirty="0" err="1" smtClean="0">
                <a:latin typeface="Times New Roman" panose="02020603050405020304" pitchFamily="18" charset="0"/>
                <a:cs typeface="Times New Roman" panose="02020603050405020304" pitchFamily="18" charset="0"/>
              </a:rPr>
              <a:t>db.collection.bulkWrite</a:t>
            </a:r>
            <a:r>
              <a:rPr lang="en-US" altLang="zh-CN" i="1" dirty="0" smtClean="0">
                <a:latin typeface="Times New Roman" panose="02020603050405020304" pitchFamily="18" charset="0"/>
                <a:cs typeface="Times New Roman" panose="02020603050405020304" pitchFamily="18" charset="0"/>
              </a:rPr>
              <a:t>().</a:t>
            </a:r>
          </a:p>
          <a:p>
            <a:pPr>
              <a:spcBef>
                <a:spcPts val="1000"/>
              </a:spcBef>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You can refer to some materials listed at the end of this tutorial.</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216714"/>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Times New Roman" panose="02020603050405020304" pitchFamily="18" charset="0"/>
                <a:cs typeface="Times New Roman" panose="02020603050405020304" pitchFamily="18" charset="0"/>
              </a:rPr>
              <a:t>VIII. Aggregation</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675669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Preparation for aggregation</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572632" y="4543818"/>
            <a:ext cx="11859535" cy="2386511"/>
          </a:xfrm>
        </p:spPr>
        <p:txBody>
          <a:bodyPr>
            <a:noAutofit/>
          </a:bodyPr>
          <a:lstStyle/>
          <a:p>
            <a:pPr>
              <a:spcBef>
                <a:spcPts val="1200"/>
              </a:spcBef>
            </a:pPr>
            <a:r>
              <a:rPr lang="en-US" altLang="zh-CN" dirty="0" smtClean="0">
                <a:latin typeface="Times New Roman" panose="02020603050405020304" pitchFamily="18" charset="0"/>
                <a:cs typeface="Times New Roman" panose="02020603050405020304" pitchFamily="18" charset="0"/>
              </a:rPr>
              <a:t>To prepare for the next section, we create a new collection (table) and insert some documents (records) in it.</a:t>
            </a:r>
          </a:p>
          <a:p>
            <a:pPr>
              <a:spcBef>
                <a:spcPts val="1200"/>
              </a:spcBef>
            </a:pPr>
            <a:r>
              <a:rPr lang="en-US" altLang="zh-CN" dirty="0" smtClean="0">
                <a:latin typeface="Times New Roman" panose="02020603050405020304" pitchFamily="18" charset="0"/>
                <a:cs typeface="Times New Roman" panose="02020603050405020304" pitchFamily="18" charset="0"/>
              </a:rPr>
              <a:t>Create a new collection named “orders”:</a:t>
            </a:r>
            <a:br>
              <a:rPr lang="en-US" altLang="zh-CN" dirty="0" smtClean="0">
                <a:latin typeface="Times New Roman" panose="02020603050405020304" pitchFamily="18" charset="0"/>
                <a:cs typeface="Times New Roman" panose="02020603050405020304" pitchFamily="18" charset="0"/>
              </a:rPr>
            </a:br>
            <a:r>
              <a:rPr lang="en-US" altLang="zh-CN" i="1" dirty="0" err="1" smtClean="0">
                <a:latin typeface="Times New Roman" panose="02020603050405020304" pitchFamily="18" charset="0"/>
                <a:cs typeface="Times New Roman" panose="02020603050405020304" pitchFamily="18" charset="0"/>
              </a:rPr>
              <a:t>db.createCollection</a:t>
            </a:r>
            <a:r>
              <a:rPr lang="en-US" altLang="zh-CN" i="1" dirty="0" smtClean="0">
                <a:latin typeface="Times New Roman" panose="02020603050405020304" pitchFamily="18" charset="0"/>
                <a:cs typeface="Times New Roman" panose="02020603050405020304" pitchFamily="18" charset="0"/>
              </a:rPr>
              <a:t>("orders")</a:t>
            </a:r>
          </a:p>
          <a:p>
            <a:pPr>
              <a:spcBef>
                <a:spcPts val="1200"/>
              </a:spcBef>
            </a:pPr>
            <a:r>
              <a:rPr lang="en-US" altLang="zh-CN" dirty="0" smtClean="0">
                <a:latin typeface="Times New Roman" panose="02020603050405020304" pitchFamily="18" charset="0"/>
                <a:cs typeface="Times New Roman" panose="02020603050405020304" pitchFamily="18" charset="0"/>
              </a:rPr>
              <a:t>Insert several documents:</a:t>
            </a:r>
            <a:br>
              <a:rPr lang="en-US" altLang="zh-CN" dirty="0" smtClean="0">
                <a:latin typeface="Times New Roman" panose="02020603050405020304" pitchFamily="18" charset="0"/>
                <a:cs typeface="Times New Roman" panose="02020603050405020304" pitchFamily="18" charset="0"/>
              </a:rPr>
            </a:br>
            <a:r>
              <a:rPr lang="en-US" altLang="zh-CN" sz="2000" i="1" dirty="0" err="1" smtClean="0">
                <a:latin typeface="Times New Roman" panose="02020603050405020304" pitchFamily="18" charset="0"/>
                <a:cs typeface="Times New Roman" panose="02020603050405020304" pitchFamily="18" charset="0"/>
              </a:rPr>
              <a:t>db.orders.insertMany</a:t>
            </a:r>
            <a:r>
              <a:rPr lang="en-US" altLang="zh-CN" sz="2000" i="1" dirty="0" smtClean="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 </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_id: 1, </a:t>
            </a:r>
            <a:r>
              <a:rPr lang="en-US" altLang="zh-CN" sz="2000" i="1" dirty="0" err="1">
                <a:latin typeface="Times New Roman" panose="02020603050405020304" pitchFamily="18" charset="0"/>
                <a:cs typeface="Times New Roman" panose="02020603050405020304" pitchFamily="18" charset="0"/>
              </a:rPr>
              <a:t>cust_id</a:t>
            </a:r>
            <a:r>
              <a:rPr lang="en-US" altLang="zh-CN" sz="2000" i="1" dirty="0">
                <a:latin typeface="Times New Roman" panose="02020603050405020304" pitchFamily="18" charset="0"/>
                <a:cs typeface="Times New Roman" panose="02020603050405020304" pitchFamily="18" charset="0"/>
              </a:rPr>
              <a:t>: "abc1", </a:t>
            </a:r>
            <a:r>
              <a:rPr lang="en-US" altLang="zh-CN" sz="2000" i="1" dirty="0" err="1">
                <a:latin typeface="Times New Roman" panose="02020603050405020304" pitchFamily="18" charset="0"/>
                <a:cs typeface="Times New Roman" panose="02020603050405020304" pitchFamily="18" charset="0"/>
              </a:rPr>
              <a:t>ord_date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ISODate</a:t>
            </a:r>
            <a:r>
              <a:rPr lang="en-US" altLang="zh-CN" sz="2000" i="1" dirty="0">
                <a:latin typeface="Times New Roman" panose="02020603050405020304" pitchFamily="18" charset="0"/>
                <a:cs typeface="Times New Roman" panose="02020603050405020304" pitchFamily="18" charset="0"/>
              </a:rPr>
              <a:t>("2012-11-02T17:04:11.102Z"), status: "A", amount: </a:t>
            </a:r>
            <a:r>
              <a:rPr lang="en-US" altLang="zh-CN" sz="2000" i="1" dirty="0" smtClean="0">
                <a:latin typeface="Times New Roman" panose="02020603050405020304" pitchFamily="18" charset="0"/>
                <a:cs typeface="Times New Roman" panose="02020603050405020304" pitchFamily="18" charset="0"/>
              </a:rPr>
              <a:t>50, },</a:t>
            </a:r>
            <a:br>
              <a:rPr lang="en-US" altLang="zh-CN" sz="2000" i="1" dirty="0" smtClean="0">
                <a:latin typeface="Times New Roman" panose="02020603050405020304" pitchFamily="18" charset="0"/>
                <a:cs typeface="Times New Roman" panose="02020603050405020304" pitchFamily="18" charset="0"/>
              </a:rPr>
            </a:br>
            <a:r>
              <a:rPr lang="en-US" altLang="zh-CN" sz="2000" i="1" dirty="0" smtClean="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_id: 2, </a:t>
            </a:r>
            <a:r>
              <a:rPr lang="en-US" altLang="zh-CN" sz="2000" i="1" dirty="0" err="1">
                <a:latin typeface="Times New Roman" panose="02020603050405020304" pitchFamily="18" charset="0"/>
                <a:cs typeface="Times New Roman" panose="02020603050405020304" pitchFamily="18" charset="0"/>
              </a:rPr>
              <a:t>cust_id</a:t>
            </a:r>
            <a:r>
              <a:rPr lang="en-US" altLang="zh-CN" sz="2000" i="1" dirty="0">
                <a:latin typeface="Times New Roman" panose="02020603050405020304" pitchFamily="18" charset="0"/>
                <a:cs typeface="Times New Roman" panose="02020603050405020304" pitchFamily="18" charset="0"/>
              </a:rPr>
              <a:t>: "xyz1", </a:t>
            </a:r>
            <a:r>
              <a:rPr lang="en-US" altLang="zh-CN" sz="2000" i="1" dirty="0" err="1">
                <a:latin typeface="Times New Roman" panose="02020603050405020304" pitchFamily="18" charset="0"/>
                <a:cs typeface="Times New Roman" panose="02020603050405020304" pitchFamily="18" charset="0"/>
              </a:rPr>
              <a:t>ord_date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ISODate</a:t>
            </a:r>
            <a:r>
              <a:rPr lang="en-US" altLang="zh-CN" sz="2000" i="1" dirty="0">
                <a:latin typeface="Times New Roman" panose="02020603050405020304" pitchFamily="18" charset="0"/>
                <a:cs typeface="Times New Roman" panose="02020603050405020304" pitchFamily="18" charset="0"/>
              </a:rPr>
              <a:t>("2013-10-01T17:04:11.102Z"), status: "A", amount: </a:t>
            </a:r>
            <a:r>
              <a:rPr lang="en-US" altLang="zh-CN" sz="2000" i="1" dirty="0" smtClean="0">
                <a:latin typeface="Times New Roman" panose="02020603050405020304" pitchFamily="18" charset="0"/>
                <a:cs typeface="Times New Roman" panose="02020603050405020304" pitchFamily="18" charset="0"/>
              </a:rPr>
              <a:t>100, },</a:t>
            </a:r>
            <a:br>
              <a:rPr lang="en-US" altLang="zh-CN" sz="2000" i="1" dirty="0" smtClean="0">
                <a:latin typeface="Times New Roman" panose="02020603050405020304" pitchFamily="18" charset="0"/>
                <a:cs typeface="Times New Roman" panose="02020603050405020304" pitchFamily="18" charset="0"/>
              </a:rPr>
            </a:br>
            <a:r>
              <a:rPr lang="en-US" altLang="zh-CN" sz="2000" i="1" dirty="0" smtClean="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_id: 3, </a:t>
            </a:r>
            <a:r>
              <a:rPr lang="en-US" altLang="zh-CN" sz="2000" i="1" dirty="0" err="1">
                <a:latin typeface="Times New Roman" panose="02020603050405020304" pitchFamily="18" charset="0"/>
                <a:cs typeface="Times New Roman" panose="02020603050405020304" pitchFamily="18" charset="0"/>
              </a:rPr>
              <a:t>cust_id</a:t>
            </a:r>
            <a:r>
              <a:rPr lang="en-US" altLang="zh-CN" sz="2000" i="1" dirty="0">
                <a:latin typeface="Times New Roman" panose="02020603050405020304" pitchFamily="18" charset="0"/>
                <a:cs typeface="Times New Roman" panose="02020603050405020304" pitchFamily="18" charset="0"/>
              </a:rPr>
              <a:t>: "xyz1", </a:t>
            </a:r>
            <a:r>
              <a:rPr lang="en-US" altLang="zh-CN" sz="2000" i="1" dirty="0" err="1">
                <a:latin typeface="Times New Roman" panose="02020603050405020304" pitchFamily="18" charset="0"/>
                <a:cs typeface="Times New Roman" panose="02020603050405020304" pitchFamily="18" charset="0"/>
              </a:rPr>
              <a:t>ord_date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ISODate</a:t>
            </a:r>
            <a:r>
              <a:rPr lang="en-US" altLang="zh-CN" sz="2000" i="1" dirty="0">
                <a:latin typeface="Times New Roman" panose="02020603050405020304" pitchFamily="18" charset="0"/>
                <a:cs typeface="Times New Roman" panose="02020603050405020304" pitchFamily="18" charset="0"/>
              </a:rPr>
              <a:t>("2013-10-12T17:04:11.102Z"), status: "D", amount: </a:t>
            </a:r>
            <a:r>
              <a:rPr lang="en-US" altLang="zh-CN" sz="2000" i="1" dirty="0" smtClean="0">
                <a:latin typeface="Times New Roman" panose="02020603050405020304" pitchFamily="18" charset="0"/>
                <a:cs typeface="Times New Roman" panose="02020603050405020304" pitchFamily="18" charset="0"/>
              </a:rPr>
              <a:t>25, },</a:t>
            </a:r>
            <a:br>
              <a:rPr lang="en-US" altLang="zh-CN" sz="2000" i="1" dirty="0" smtClean="0">
                <a:latin typeface="Times New Roman" panose="02020603050405020304" pitchFamily="18" charset="0"/>
                <a:cs typeface="Times New Roman" panose="02020603050405020304" pitchFamily="18" charset="0"/>
              </a:rPr>
            </a:br>
            <a:r>
              <a:rPr lang="en-US" altLang="zh-CN" sz="2000" i="1" dirty="0" smtClean="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_id: 4, </a:t>
            </a:r>
            <a:r>
              <a:rPr lang="en-US" altLang="zh-CN" sz="2000" i="1" dirty="0" err="1">
                <a:latin typeface="Times New Roman" panose="02020603050405020304" pitchFamily="18" charset="0"/>
                <a:cs typeface="Times New Roman" panose="02020603050405020304" pitchFamily="18" charset="0"/>
              </a:rPr>
              <a:t>cust_id</a:t>
            </a:r>
            <a:r>
              <a:rPr lang="en-US" altLang="zh-CN" sz="2000" i="1" dirty="0">
                <a:latin typeface="Times New Roman" panose="02020603050405020304" pitchFamily="18" charset="0"/>
                <a:cs typeface="Times New Roman" panose="02020603050405020304" pitchFamily="18" charset="0"/>
              </a:rPr>
              <a:t>: "xyz1", </a:t>
            </a:r>
            <a:r>
              <a:rPr lang="en-US" altLang="zh-CN" sz="2000" i="1" dirty="0" err="1">
                <a:latin typeface="Times New Roman" panose="02020603050405020304" pitchFamily="18" charset="0"/>
                <a:cs typeface="Times New Roman" panose="02020603050405020304" pitchFamily="18" charset="0"/>
              </a:rPr>
              <a:t>ord_date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ISODate</a:t>
            </a:r>
            <a:r>
              <a:rPr lang="en-US" altLang="zh-CN" sz="2000" i="1" dirty="0">
                <a:latin typeface="Times New Roman" panose="02020603050405020304" pitchFamily="18" charset="0"/>
                <a:cs typeface="Times New Roman" panose="02020603050405020304" pitchFamily="18" charset="0"/>
              </a:rPr>
              <a:t>("2013-10-11T17:04:11.102Z"), status: "D", amount: </a:t>
            </a:r>
            <a:r>
              <a:rPr lang="en-US" altLang="zh-CN" sz="2000" i="1" dirty="0" smtClean="0">
                <a:latin typeface="Times New Roman" panose="02020603050405020304" pitchFamily="18" charset="0"/>
                <a:cs typeface="Times New Roman" panose="02020603050405020304" pitchFamily="18" charset="0"/>
              </a:rPr>
              <a:t>125, },</a:t>
            </a:r>
            <a:br>
              <a:rPr lang="en-US" altLang="zh-CN" sz="2000" i="1" dirty="0" smtClean="0">
                <a:latin typeface="Times New Roman" panose="02020603050405020304" pitchFamily="18" charset="0"/>
                <a:cs typeface="Times New Roman" panose="02020603050405020304" pitchFamily="18" charset="0"/>
              </a:rPr>
            </a:br>
            <a:r>
              <a:rPr lang="en-US" altLang="zh-CN" sz="2000" i="1" dirty="0" smtClean="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_id: 5, </a:t>
            </a:r>
            <a:r>
              <a:rPr lang="en-US" altLang="zh-CN" sz="2000" i="1" dirty="0" err="1">
                <a:latin typeface="Times New Roman" panose="02020603050405020304" pitchFamily="18" charset="0"/>
                <a:cs typeface="Times New Roman" panose="02020603050405020304" pitchFamily="18" charset="0"/>
              </a:rPr>
              <a:t>cust_id</a:t>
            </a:r>
            <a:r>
              <a:rPr lang="en-US" altLang="zh-CN" sz="2000" i="1" dirty="0">
                <a:latin typeface="Times New Roman" panose="02020603050405020304" pitchFamily="18" charset="0"/>
                <a:cs typeface="Times New Roman" panose="02020603050405020304" pitchFamily="18" charset="0"/>
              </a:rPr>
              <a:t>: "abc1", </a:t>
            </a:r>
            <a:r>
              <a:rPr lang="en-US" altLang="zh-CN" sz="2000" i="1" dirty="0" err="1">
                <a:latin typeface="Times New Roman" panose="02020603050405020304" pitchFamily="18" charset="0"/>
                <a:cs typeface="Times New Roman" panose="02020603050405020304" pitchFamily="18" charset="0"/>
              </a:rPr>
              <a:t>ord_date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ISODate</a:t>
            </a:r>
            <a:r>
              <a:rPr lang="en-US" altLang="zh-CN" sz="2000" i="1" dirty="0">
                <a:latin typeface="Times New Roman" panose="02020603050405020304" pitchFamily="18" charset="0"/>
                <a:cs typeface="Times New Roman" panose="02020603050405020304" pitchFamily="18" charset="0"/>
              </a:rPr>
              <a:t>("2013-11-12T17:04:11.102Z"), status: "A", amount: </a:t>
            </a:r>
            <a:r>
              <a:rPr lang="en-US" altLang="zh-CN" sz="2000" i="1" dirty="0" smtClean="0">
                <a:latin typeface="Times New Roman" panose="02020603050405020304" pitchFamily="18" charset="0"/>
                <a:cs typeface="Times New Roman" panose="02020603050405020304" pitchFamily="18" charset="0"/>
              </a:rPr>
              <a:t>25, </a:t>
            </a:r>
            <a:r>
              <a:rPr lang="en-US" altLang="zh-CN" sz="2000" i="1" dirty="0">
                <a:latin typeface="Times New Roman" panose="02020603050405020304" pitchFamily="18" charset="0"/>
                <a:cs typeface="Times New Roman" panose="02020603050405020304" pitchFamily="18" charset="0"/>
              </a:rPr>
              <a:t>}</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 )</a:t>
            </a:r>
          </a:p>
          <a:p>
            <a:pPr>
              <a:spcBef>
                <a:spcPts val="1200"/>
              </a:spcBef>
            </a:pPr>
            <a:r>
              <a:rPr lang="en-US" altLang="zh-CN" dirty="0" smtClean="0">
                <a:latin typeface="Times New Roman" panose="02020603050405020304" pitchFamily="18" charset="0"/>
                <a:cs typeface="Times New Roman" panose="02020603050405020304" pitchFamily="18" charset="0"/>
              </a:rPr>
              <a:t>You can also try to use “</a:t>
            </a:r>
            <a:r>
              <a:rPr lang="en-US" altLang="zh-CN" dirty="0" err="1" smtClean="0">
                <a:latin typeface="Times New Roman" panose="02020603050405020304" pitchFamily="18" charset="0"/>
                <a:cs typeface="Times New Roman" panose="02020603050405020304" pitchFamily="18" charset="0"/>
              </a:rPr>
              <a:t>MongoImport</a:t>
            </a:r>
            <a:r>
              <a:rPr lang="en-US" altLang="zh-CN" dirty="0" smtClean="0">
                <a:latin typeface="Times New Roman" panose="02020603050405020304" pitchFamily="18" charset="0"/>
                <a:cs typeface="Times New Roman" panose="02020603050405020304" pitchFamily="18" charset="0"/>
              </a:rPr>
              <a:t>” tool to import </a:t>
            </a:r>
            <a:r>
              <a:rPr lang="en-US" altLang="zh-CN" dirty="0">
                <a:latin typeface="Times New Roman" panose="02020603050405020304" pitchFamily="18" charset="0"/>
                <a:cs typeface="Times New Roman" panose="02020603050405020304" pitchFamily="18" charset="0"/>
              </a:rPr>
              <a:t>the data, see details </a:t>
            </a:r>
            <a:r>
              <a:rPr lang="en-US" altLang="zh-CN" dirty="0" smtClean="0">
                <a:latin typeface="Times New Roman" panose="02020603050405020304" pitchFamily="18" charset="0"/>
                <a:cs typeface="Times New Roman" panose="02020603050405020304" pitchFamily="18" charset="0"/>
              </a:rPr>
              <a:t>here: </a:t>
            </a:r>
            <a:r>
              <a:rPr lang="en-US" altLang="zh-CN" dirty="0" smtClean="0">
                <a:latin typeface="Times New Roman" panose="02020603050405020304" pitchFamily="18" charset="0"/>
                <a:cs typeface="Times New Roman" panose="02020603050405020304" pitchFamily="18" charset="0"/>
                <a:hlinkClick r:id="rId3"/>
              </a:rPr>
              <a:t>https</a:t>
            </a:r>
            <a:r>
              <a:rPr lang="en-US" altLang="zh-CN" dirty="0">
                <a:latin typeface="Times New Roman" panose="02020603050405020304" pitchFamily="18" charset="0"/>
                <a:cs typeface="Times New Roman" panose="02020603050405020304" pitchFamily="18" charset="0"/>
                <a:hlinkClick r:id="rId3"/>
              </a:rPr>
              <a:t>://docs.mongodb.com/manual/reference/program/mongoimport/#</a:t>
            </a:r>
            <a:r>
              <a:rPr lang="en-US" altLang="zh-CN" dirty="0" smtClean="0">
                <a:latin typeface="Times New Roman" panose="02020603050405020304" pitchFamily="18" charset="0"/>
                <a:cs typeface="Times New Roman" panose="02020603050405020304" pitchFamily="18" charset="0"/>
                <a:hlinkClick r:id="rId3"/>
              </a:rPr>
              <a:t>bin.mongoimport</a:t>
            </a: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6723898"/>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a:latin typeface="Times New Roman" panose="02020603050405020304" pitchFamily="18" charset="0"/>
                <a:cs typeface="Times New Roman" panose="02020603050405020304" pitchFamily="18" charset="0"/>
              </a:rPr>
              <a:t>SQL </a:t>
            </a:r>
            <a:r>
              <a:rPr lang="en-US" altLang="zh-CN" sz="6000" b="1" dirty="0" smtClean="0">
                <a:latin typeface="Times New Roman" panose="02020603050405020304" pitchFamily="18" charset="0"/>
                <a:cs typeface="Times New Roman" panose="02020603050405020304" pitchFamily="18" charset="0"/>
              </a:rPr>
              <a:t>V.S. MongoDB aggregation</a:t>
            </a:r>
            <a:endParaRPr lang="zh-CN" altLang="en-US" sz="6000" b="1" dirty="0">
              <a:latin typeface="Times New Roman" panose="02020603050405020304" pitchFamily="18" charset="0"/>
              <a:cs typeface="Times New Roman" panose="02020603050405020304" pitchFamily="18" charset="0"/>
            </a:endParaRPr>
          </a:p>
        </p:txBody>
      </p:sp>
      <p:pic>
        <p:nvPicPr>
          <p:cNvPr id="5" name="Screen Shot 2016-08-14 at 11.59.02 AM.png"/>
          <p:cNvPicPr>
            <a:picLocks noChangeAspect="1"/>
          </p:cNvPicPr>
          <p:nvPr/>
        </p:nvPicPr>
        <p:blipFill>
          <a:blip r:embed="rId3">
            <a:extLst/>
          </a:blip>
          <a:stretch>
            <a:fillRect/>
          </a:stretch>
        </p:blipFill>
        <p:spPr>
          <a:xfrm>
            <a:off x="2421144" y="2089194"/>
            <a:ext cx="8162511" cy="7664406"/>
          </a:xfrm>
          <a:prstGeom prst="rect">
            <a:avLst/>
          </a:prstGeom>
          <a:ln w="12700">
            <a:miter lim="400000"/>
          </a:ln>
        </p:spPr>
      </p:pic>
    </p:spTree>
    <p:extLst>
      <p:ext uri="{BB962C8B-B14F-4D97-AF65-F5344CB8AC3E}">
        <p14:creationId xmlns:p14="http://schemas.microsoft.com/office/powerpoint/2010/main" val="610917566"/>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a:latin typeface="Times New Roman" panose="02020603050405020304" pitchFamily="18" charset="0"/>
                <a:cs typeface="Times New Roman" panose="02020603050405020304" pitchFamily="18" charset="0"/>
              </a:rPr>
              <a:t>Aggregation</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302485" y="3943201"/>
            <a:ext cx="12399829" cy="3414528"/>
          </a:xfrm>
        </p:spPr>
        <p:txBody>
          <a:bodyPr>
            <a:noAutofit/>
          </a:bodyPr>
          <a:lstStyle/>
          <a:p>
            <a:pPr>
              <a:spcBef>
                <a:spcPts val="1000"/>
              </a:spcBef>
            </a:pPr>
            <a:r>
              <a:rPr lang="en-US" altLang="zh-CN" dirty="0" smtClean="0">
                <a:latin typeface="Times New Roman" panose="02020603050405020304" pitchFamily="18" charset="0"/>
                <a:cs typeface="Times New Roman" panose="02020603050405020304" pitchFamily="18" charset="0"/>
              </a:rPr>
              <a:t>Aggregation </a:t>
            </a:r>
            <a:r>
              <a:rPr lang="en-US" altLang="zh-CN" dirty="0">
                <a:latin typeface="Times New Roman" panose="02020603050405020304" pitchFamily="18" charset="0"/>
                <a:cs typeface="Times New Roman" panose="02020603050405020304" pitchFamily="18" charset="0"/>
              </a:rPr>
              <a:t>operations process data records and return computed </a:t>
            </a:r>
            <a:r>
              <a:rPr lang="en-US" altLang="zh-CN" dirty="0" smtClean="0">
                <a:latin typeface="Times New Roman" panose="02020603050405020304" pitchFamily="18" charset="0"/>
                <a:cs typeface="Times New Roman" panose="02020603050405020304" pitchFamily="18" charset="0"/>
              </a:rPr>
              <a:t>results.</a:t>
            </a:r>
          </a:p>
          <a:p>
            <a:pPr>
              <a:spcBef>
                <a:spcPts val="1000"/>
              </a:spcBef>
            </a:pPr>
            <a:r>
              <a:rPr lang="en-US" altLang="zh-CN" dirty="0" smtClean="0">
                <a:latin typeface="Times New Roman" panose="02020603050405020304" pitchFamily="18" charset="0"/>
                <a:cs typeface="Times New Roman" panose="02020603050405020304" pitchFamily="18" charset="0"/>
              </a:rPr>
              <a:t>Aggregation </a:t>
            </a:r>
            <a:r>
              <a:rPr lang="en-US" altLang="zh-CN" dirty="0">
                <a:latin typeface="Times New Roman" panose="02020603050405020304" pitchFamily="18" charset="0"/>
                <a:cs typeface="Times New Roman" panose="02020603050405020304" pitchFamily="18" charset="0"/>
              </a:rPr>
              <a:t>operations group values from multiple documents together, and can perform a variety of operations on the grouped data to return a single </a:t>
            </a:r>
            <a:r>
              <a:rPr lang="en-US" altLang="zh-CN" dirty="0" smtClean="0">
                <a:latin typeface="Times New Roman" panose="02020603050405020304" pitchFamily="18" charset="0"/>
                <a:cs typeface="Times New Roman" panose="02020603050405020304" pitchFamily="18" charset="0"/>
              </a:rPr>
              <a:t>result.</a:t>
            </a:r>
          </a:p>
          <a:p>
            <a:pPr>
              <a:spcBef>
                <a:spcPts val="1000"/>
              </a:spcBef>
            </a:pPr>
            <a:r>
              <a:rPr lang="en-US" altLang="zh-CN" dirty="0" smtClean="0">
                <a:latin typeface="Times New Roman" panose="02020603050405020304" pitchFamily="18" charset="0"/>
                <a:cs typeface="Times New Roman" panose="02020603050405020304" pitchFamily="18" charset="0"/>
              </a:rPr>
              <a:t>MongoDB </a:t>
            </a:r>
            <a:r>
              <a:rPr lang="en-US" altLang="zh-CN" dirty="0">
                <a:latin typeface="Times New Roman" panose="02020603050405020304" pitchFamily="18" charset="0"/>
                <a:cs typeface="Times New Roman" panose="02020603050405020304" pitchFamily="18" charset="0"/>
              </a:rPr>
              <a:t>provides three ways to perform </a:t>
            </a:r>
            <a:r>
              <a:rPr lang="en-US" altLang="zh-CN" dirty="0" smtClean="0">
                <a:latin typeface="Times New Roman" panose="02020603050405020304" pitchFamily="18" charset="0"/>
                <a:cs typeface="Times New Roman" panose="02020603050405020304" pitchFamily="18" charset="0"/>
              </a:rPr>
              <a:t>aggregation:</a:t>
            </a:r>
          </a:p>
          <a:p>
            <a:pPr lvl="2">
              <a:spcBef>
                <a:spcPts val="1000"/>
              </a:spcBef>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the </a:t>
            </a:r>
            <a:r>
              <a:rPr lang="en-US" altLang="zh-CN" dirty="0">
                <a:latin typeface="Times New Roman" panose="02020603050405020304" pitchFamily="18" charset="0"/>
                <a:cs typeface="Times New Roman" panose="02020603050405020304" pitchFamily="18" charset="0"/>
              </a:rPr>
              <a:t>aggregation </a:t>
            </a:r>
            <a:r>
              <a:rPr lang="en-US" altLang="zh-CN" dirty="0" smtClean="0">
                <a:latin typeface="Times New Roman" panose="02020603050405020304" pitchFamily="18" charset="0"/>
                <a:cs typeface="Times New Roman" panose="02020603050405020304" pitchFamily="18" charset="0"/>
              </a:rPr>
              <a:t>pipeline;</a:t>
            </a:r>
          </a:p>
          <a:p>
            <a:pPr lvl="2">
              <a:spcBef>
                <a:spcPts val="1000"/>
              </a:spcBef>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the </a:t>
            </a:r>
            <a:r>
              <a:rPr lang="en-US" altLang="zh-CN" dirty="0">
                <a:latin typeface="Times New Roman" panose="02020603050405020304" pitchFamily="18" charset="0"/>
                <a:cs typeface="Times New Roman" panose="02020603050405020304" pitchFamily="18" charset="0"/>
              </a:rPr>
              <a:t>map-reduce </a:t>
            </a:r>
            <a:r>
              <a:rPr lang="en-US" altLang="zh-CN" dirty="0" smtClean="0">
                <a:latin typeface="Times New Roman" panose="02020603050405020304" pitchFamily="18" charset="0"/>
                <a:cs typeface="Times New Roman" panose="02020603050405020304" pitchFamily="18" charset="0"/>
              </a:rPr>
              <a:t>function; and</a:t>
            </a:r>
          </a:p>
          <a:p>
            <a:pPr lvl="2">
              <a:spcBef>
                <a:spcPts val="1000"/>
              </a:spcBef>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single </a:t>
            </a:r>
            <a:r>
              <a:rPr lang="en-US" altLang="zh-CN" dirty="0">
                <a:latin typeface="Times New Roman" panose="02020603050405020304" pitchFamily="18" charset="0"/>
                <a:cs typeface="Times New Roman" panose="02020603050405020304" pitchFamily="18" charset="0"/>
              </a:rPr>
              <a:t>purpose aggregation methods.</a:t>
            </a:r>
          </a:p>
        </p:txBody>
      </p:sp>
    </p:spTree>
    <p:extLst>
      <p:ext uri="{BB962C8B-B14F-4D97-AF65-F5344CB8AC3E}">
        <p14:creationId xmlns:p14="http://schemas.microsoft.com/office/powerpoint/2010/main" val="3375947378"/>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a:latin typeface="Times New Roman" panose="02020603050405020304" pitchFamily="18" charset="0"/>
                <a:cs typeface="Times New Roman" panose="02020603050405020304" pitchFamily="18" charset="0"/>
              </a:rPr>
              <a:t>Aggregation </a:t>
            </a:r>
            <a:r>
              <a:rPr lang="en-US" altLang="zh-CN" sz="6000" b="1" dirty="0" smtClean="0">
                <a:latin typeface="Times New Roman" panose="02020603050405020304" pitchFamily="18" charset="0"/>
                <a:cs typeface="Times New Roman" panose="02020603050405020304" pitchFamily="18" charset="0"/>
              </a:rPr>
              <a:t>pipeline</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196161" y="4793808"/>
            <a:ext cx="3950538" cy="2159887"/>
          </a:xfrm>
        </p:spPr>
        <p:txBody>
          <a:bodyPr>
            <a:noAutofit/>
          </a:bodyPr>
          <a:lstStyle/>
          <a:p>
            <a:pPr>
              <a:spcBef>
                <a:spcPts val="1000"/>
              </a:spcBef>
            </a:pPr>
            <a:r>
              <a:rPr lang="en-US" altLang="zh-CN" dirty="0">
                <a:latin typeface="Times New Roman" panose="02020603050405020304" pitchFamily="18" charset="0"/>
                <a:cs typeface="Times New Roman" panose="02020603050405020304" pitchFamily="18" charset="0"/>
              </a:rPr>
              <a:t>The aggregation pipeline is a framework for data aggregation modeled on the concept of data processing pipelines. Documents enter a multi-stage pipeline that transforms the documents into aggregated results.</a:t>
            </a:r>
          </a:p>
        </p:txBody>
      </p:sp>
      <p:pic>
        <p:nvPicPr>
          <p:cNvPr id="4" name="aggregation-pipeline.png"/>
          <p:cNvPicPr>
            <a:picLocks noChangeAspect="1"/>
          </p:cNvPicPr>
          <p:nvPr/>
        </p:nvPicPr>
        <p:blipFill>
          <a:blip r:embed="rId3">
            <a:extLst/>
          </a:blip>
          <a:stretch>
            <a:fillRect/>
          </a:stretch>
        </p:blipFill>
        <p:spPr>
          <a:xfrm>
            <a:off x="4146699" y="2501753"/>
            <a:ext cx="8711379" cy="6269901"/>
          </a:xfrm>
          <a:prstGeom prst="rect">
            <a:avLst/>
          </a:prstGeom>
          <a:ln w="12700">
            <a:miter lim="400000"/>
          </a:ln>
        </p:spPr>
      </p:pic>
    </p:spTree>
    <p:extLst>
      <p:ext uri="{BB962C8B-B14F-4D97-AF65-F5344CB8AC3E}">
        <p14:creationId xmlns:p14="http://schemas.microsoft.com/office/powerpoint/2010/main" val="815234259"/>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a:latin typeface="Times New Roman" panose="02020603050405020304" pitchFamily="18" charset="0"/>
                <a:cs typeface="Times New Roman" panose="02020603050405020304" pitchFamily="18" charset="0"/>
              </a:rPr>
              <a:t>Aggregation </a:t>
            </a:r>
            <a:r>
              <a:rPr lang="en-US" altLang="zh-CN" sz="6000" b="1" dirty="0" smtClean="0">
                <a:latin typeface="Times New Roman" panose="02020603050405020304" pitchFamily="18" charset="0"/>
                <a:cs typeface="Times New Roman" panose="02020603050405020304" pitchFamily="18" charset="0"/>
              </a:rPr>
              <a:t>pipeline (cont.)</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302485" y="3943201"/>
            <a:ext cx="12399829" cy="3414528"/>
          </a:xfrm>
        </p:spPr>
        <p:txBody>
          <a:bodyPr>
            <a:noAutofit/>
          </a:bodyPr>
          <a:lstStyle/>
          <a:p>
            <a:pPr>
              <a:spcBef>
                <a:spcPts val="1000"/>
              </a:spcBef>
            </a:pPr>
            <a:r>
              <a:rPr lang="en-US" altLang="zh-CN" dirty="0">
                <a:latin typeface="Times New Roman" panose="02020603050405020304" pitchFamily="18" charset="0"/>
                <a:cs typeface="Times New Roman" panose="02020603050405020304" pitchFamily="18" charset="0"/>
              </a:rPr>
              <a:t>MongoDB provides the </a:t>
            </a:r>
            <a:r>
              <a:rPr lang="en-US" altLang="zh-CN" dirty="0" smtClean="0">
                <a:latin typeface="Times New Roman" panose="02020603050405020304" pitchFamily="18" charset="0"/>
                <a:cs typeface="Times New Roman" panose="02020603050405020304" pitchFamily="18" charset="0"/>
              </a:rPr>
              <a:t>“</a:t>
            </a:r>
            <a:r>
              <a:rPr lang="en-US" altLang="zh-CN" b="1" dirty="0" err="1" smtClean="0">
                <a:latin typeface="Times New Roman" panose="02020603050405020304" pitchFamily="18" charset="0"/>
                <a:cs typeface="Times New Roman" panose="02020603050405020304" pitchFamily="18" charset="0"/>
              </a:rPr>
              <a:t>db.collection.aggregate</a:t>
            </a:r>
            <a:r>
              <a:rPr lang="en-US" altLang="zh-CN" b="1"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and </a:t>
            </a:r>
            <a:r>
              <a:rPr lang="en-US" altLang="zh-CN" dirty="0">
                <a:latin typeface="Times New Roman" panose="02020603050405020304" pitchFamily="18" charset="0"/>
                <a:cs typeface="Times New Roman" panose="02020603050405020304" pitchFamily="18" charset="0"/>
              </a:rPr>
              <a:t>the aggregate command for aggregation pipeline</a:t>
            </a:r>
            <a:r>
              <a:rPr lang="en-US" altLang="zh-CN" dirty="0" smtClean="0">
                <a:latin typeface="Times New Roman" panose="02020603050405020304" pitchFamily="18" charset="0"/>
                <a:cs typeface="Times New Roman" panose="02020603050405020304" pitchFamily="18" charset="0"/>
              </a:rPr>
              <a:t>.</a:t>
            </a:r>
          </a:p>
          <a:p>
            <a:pPr>
              <a:spcBef>
                <a:spcPts val="1000"/>
              </a:spcBef>
            </a:pPr>
            <a:r>
              <a:rPr lang="en-US" altLang="zh-CN" dirty="0" smtClean="0">
                <a:latin typeface="Times New Roman" panose="02020603050405020304" pitchFamily="18" charset="0"/>
                <a:cs typeface="Times New Roman" panose="02020603050405020304" pitchFamily="18" charset="0"/>
              </a:rPr>
              <a:t>An </a:t>
            </a:r>
            <a:r>
              <a:rPr lang="en-US" altLang="zh-CN" dirty="0">
                <a:latin typeface="Times New Roman" panose="02020603050405020304" pitchFamily="18" charset="0"/>
                <a:cs typeface="Times New Roman" panose="02020603050405020304" pitchFamily="18" charset="0"/>
              </a:rPr>
              <a:t>aggregation pipeline consists of stages with each stage processing the documents as they pass along the pipeline. Documents pass through the stages in sequence.</a:t>
            </a:r>
          </a:p>
          <a:p>
            <a:pPr>
              <a:spcBef>
                <a:spcPts val="1000"/>
              </a:spcBef>
            </a:pPr>
            <a:r>
              <a:rPr lang="en-US" altLang="zh-CN" dirty="0">
                <a:latin typeface="Times New Roman" panose="02020603050405020304" pitchFamily="18" charset="0"/>
                <a:cs typeface="Times New Roman" panose="02020603050405020304" pitchFamily="18" charset="0"/>
              </a:rPr>
              <a:t>$sort, $match, $limit, $group</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skip….</a:t>
            </a:r>
          </a:p>
          <a:p>
            <a:pPr>
              <a:spcBef>
                <a:spcPts val="1000"/>
              </a:spcBef>
            </a:pPr>
            <a:r>
              <a:rPr lang="en-US" altLang="zh-CN" b="1" dirty="0" smtClean="0">
                <a:latin typeface="Times New Roman" panose="02020603050405020304" pitchFamily="18" charset="0"/>
                <a:cs typeface="Times New Roman" panose="02020603050405020304" pitchFamily="18" charset="0"/>
              </a:rPr>
              <a:t>Exercise</a:t>
            </a:r>
            <a:r>
              <a:rPr lang="en-US" altLang="zh-CN" dirty="0" smtClean="0">
                <a:latin typeface="Times New Roman" panose="02020603050405020304" pitchFamily="18" charset="0"/>
                <a:cs typeface="Times New Roman" panose="02020603050405020304" pitchFamily="18" charset="0"/>
              </a:rPr>
              <a:t>: Check </a:t>
            </a:r>
            <a:r>
              <a:rPr lang="en-US" altLang="zh-CN" dirty="0">
                <a:latin typeface="Times New Roman" panose="02020603050405020304" pitchFamily="18" charset="0"/>
                <a:cs typeface="Times New Roman" panose="02020603050405020304" pitchFamily="18" charset="0"/>
              </a:rPr>
              <a:t>more aggregation pipeline operators </a:t>
            </a:r>
            <a:r>
              <a:rPr lang="en-US" altLang="zh-CN" dirty="0" smtClean="0">
                <a:latin typeface="Times New Roman" panose="02020603050405020304" pitchFamily="18" charset="0"/>
                <a:cs typeface="Times New Roman" panose="02020603050405020304" pitchFamily="18" charset="0"/>
              </a:rPr>
              <a:t>here: https</a:t>
            </a:r>
            <a:r>
              <a:rPr lang="en-US" altLang="zh-CN" dirty="0">
                <a:latin typeface="Times New Roman" panose="02020603050405020304" pitchFamily="18" charset="0"/>
                <a:cs typeface="Times New Roman" panose="02020603050405020304" pitchFamily="18" charset="0"/>
              </a:rPr>
              <a:t>://docs.mongodb.com/manual/reference/operator/aggregation/</a:t>
            </a:r>
          </a:p>
        </p:txBody>
      </p:sp>
    </p:spTree>
    <p:extLst>
      <p:ext uri="{BB962C8B-B14F-4D97-AF65-F5344CB8AC3E}">
        <p14:creationId xmlns:p14="http://schemas.microsoft.com/office/powerpoint/2010/main" val="1973621737"/>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Aggregation and cursor</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302484" y="2906881"/>
            <a:ext cx="12399829" cy="3414528"/>
          </a:xfrm>
        </p:spPr>
        <p:txBody>
          <a:bodyPr>
            <a:noAutofit/>
          </a:bodyPr>
          <a:lstStyle/>
          <a:p>
            <a:pPr>
              <a:spcBef>
                <a:spcPts val="1000"/>
              </a:spcBef>
            </a:pPr>
            <a:r>
              <a:rPr lang="en-US" altLang="zh-CN" dirty="0" smtClean="0">
                <a:latin typeface="Times New Roman" panose="02020603050405020304" pitchFamily="18" charset="0"/>
                <a:cs typeface="Times New Roman" panose="02020603050405020304" pitchFamily="18" charset="0"/>
              </a:rPr>
              <a:t>Exercise: How did you use cursor in SQL databases?</a:t>
            </a:r>
          </a:p>
          <a:p>
            <a:pPr>
              <a:spcBef>
                <a:spcPts val="1000"/>
              </a:spcBef>
            </a:pPr>
            <a:r>
              <a:rPr lang="en-US" altLang="zh-CN" dirty="0">
                <a:latin typeface="Times New Roman" panose="02020603050405020304" pitchFamily="18" charset="0"/>
                <a:cs typeface="Times New Roman" panose="02020603050405020304" pitchFamily="18" charset="0"/>
              </a:rPr>
              <a:t>In the mongo shell, if the cursor returned from the </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db.collection.aggregate</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 not assigned to a variable using the </a:t>
            </a:r>
            <a:r>
              <a:rPr lang="en-US" altLang="zh-CN" dirty="0" err="1">
                <a:latin typeface="Times New Roman" panose="02020603050405020304" pitchFamily="18" charset="0"/>
                <a:cs typeface="Times New Roman" panose="02020603050405020304" pitchFamily="18" charset="0"/>
              </a:rPr>
              <a:t>var</a:t>
            </a:r>
            <a:r>
              <a:rPr lang="en-US" altLang="zh-CN" dirty="0">
                <a:latin typeface="Times New Roman" panose="02020603050405020304" pitchFamily="18" charset="0"/>
                <a:cs typeface="Times New Roman" panose="02020603050405020304" pitchFamily="18" charset="0"/>
              </a:rPr>
              <a:t> keyword, then the mongo shell automatically iterates the cursor up to 20 times</a:t>
            </a:r>
            <a:r>
              <a:rPr lang="en-US" altLang="zh-CN"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spcBef>
                <a:spcPts val="1000"/>
              </a:spcBef>
            </a:pPr>
            <a:r>
              <a:rPr lang="en-US" altLang="zh-CN" dirty="0">
                <a:latin typeface="Times New Roman" panose="02020603050405020304" pitchFamily="18" charset="0"/>
                <a:cs typeface="Times New Roman" panose="02020603050405020304" pitchFamily="18" charset="0"/>
              </a:rPr>
              <a:t>Cursors returned from aggregation only supports cursor methods that operate on evaluated cursors (i.e. cursors whose first batch has been retrieved), such as the following methods:</a:t>
            </a:r>
          </a:p>
        </p:txBody>
      </p:sp>
      <p:pic>
        <p:nvPicPr>
          <p:cNvPr id="4" name="图片 3"/>
          <p:cNvPicPr>
            <a:picLocks noChangeAspect="1"/>
          </p:cNvPicPr>
          <p:nvPr/>
        </p:nvPicPr>
        <p:blipFill>
          <a:blip r:embed="rId3"/>
          <a:stretch>
            <a:fillRect/>
          </a:stretch>
        </p:blipFill>
        <p:spPr>
          <a:xfrm>
            <a:off x="2093277" y="7319962"/>
            <a:ext cx="7348164" cy="2006918"/>
          </a:xfrm>
          <a:prstGeom prst="rect">
            <a:avLst/>
          </a:prstGeom>
        </p:spPr>
      </p:pic>
    </p:spTree>
    <p:extLst>
      <p:ext uri="{BB962C8B-B14F-4D97-AF65-F5344CB8AC3E}">
        <p14:creationId xmlns:p14="http://schemas.microsoft.com/office/powerpoint/2010/main" val="1589395523"/>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a:t>
            </a:r>
            <a:endParaRPr lang="en-US" dirty="0"/>
          </a:p>
        </p:txBody>
      </p:sp>
      <p:sp>
        <p:nvSpPr>
          <p:cNvPr id="4" name="TextBox 3"/>
          <p:cNvSpPr txBox="1"/>
          <p:nvPr/>
        </p:nvSpPr>
        <p:spPr>
          <a:xfrm>
            <a:off x="884419" y="1998206"/>
            <a:ext cx="10545581"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dirty="0"/>
              <a:t>{ $group: { _id: &lt;expression&gt;, &lt;field1&gt;: { &lt;accumulator1&gt; : &lt;expression1&gt; }, ... } }</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5" name="Rectangle 1"/>
          <p:cNvSpPr>
            <a:spLocks noGrp="1" noChangeArrowheads="1"/>
          </p:cNvSpPr>
          <p:nvPr>
            <p:ph type="body" idx="1"/>
          </p:nvPr>
        </p:nvSpPr>
        <p:spPr bwMode="auto">
          <a:xfrm>
            <a:off x="574040" y="3787124"/>
            <a:ext cx="1185672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SzTx/>
              <a:buNone/>
            </a:pPr>
            <a:r>
              <a:rPr lang="en-US" altLang="en-US" sz="3200" dirty="0">
                <a:solidFill>
                  <a:schemeClr val="tx1"/>
                </a:solidFill>
                <a:latin typeface="Arial" panose="020B0604020202020204" pitchFamily="34" charset="0"/>
              </a:rPr>
              <a:t>The _id field is mandatory; however, you can specify an _id value of null to calculate accumulated values for all the input documents as a whole.</a:t>
            </a:r>
          </a:p>
          <a:p>
            <a:pPr marL="0" lvl="0" indent="0" defTabSz="914400" eaLnBrk="0" fontAlgn="base" hangingPunct="0">
              <a:spcBef>
                <a:spcPct val="0"/>
              </a:spcBef>
              <a:spcAft>
                <a:spcPct val="0"/>
              </a:spcAft>
              <a:buSzTx/>
              <a:buNone/>
            </a:pPr>
            <a:endParaRPr lang="en-US" altLang="en-US" sz="3200" dirty="0">
              <a:solidFill>
                <a:schemeClr val="tx1"/>
              </a:solidFill>
              <a:latin typeface="Arial" panose="020B0604020202020204" pitchFamily="34" charset="0"/>
            </a:endParaRPr>
          </a:p>
          <a:p>
            <a:pPr marL="0" lvl="0" indent="0" defTabSz="914400" eaLnBrk="0" fontAlgn="base" hangingPunct="0">
              <a:spcBef>
                <a:spcPct val="0"/>
              </a:spcBef>
              <a:spcAft>
                <a:spcPct val="0"/>
              </a:spcAft>
              <a:buSzTx/>
              <a:buNone/>
            </a:pPr>
            <a:r>
              <a:rPr lang="en-US" altLang="en-US" sz="3200" dirty="0">
                <a:solidFill>
                  <a:schemeClr val="tx1"/>
                </a:solidFill>
                <a:latin typeface="Arial" panose="020B0604020202020204" pitchFamily="34" charset="0"/>
              </a:rPr>
              <a:t>The remaining computed fields are optional and computed using the &lt;accumulator&gt; operators.</a:t>
            </a:r>
          </a:p>
        </p:txBody>
      </p:sp>
    </p:spTree>
    <p:extLst>
      <p:ext uri="{BB962C8B-B14F-4D97-AF65-F5344CB8AC3E}">
        <p14:creationId xmlns:p14="http://schemas.microsoft.com/office/powerpoint/2010/main" val="153233879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i="1" dirty="0" err="1" smtClean="0">
                <a:latin typeface="Times New Roman" panose="02020603050405020304" pitchFamily="18" charset="0"/>
                <a:cs typeface="Times New Roman" panose="02020603050405020304" pitchFamily="18" charset="0"/>
              </a:rPr>
              <a:t>db.collection.find</a:t>
            </a:r>
            <a:r>
              <a:rPr lang="en-US" altLang="zh-CN" sz="6000" b="1" i="1" dirty="0" smtClean="0">
                <a:latin typeface="Times New Roman" panose="02020603050405020304" pitchFamily="18" charset="0"/>
                <a:cs typeface="Times New Roman" panose="02020603050405020304" pitchFamily="18" charset="0"/>
              </a:rPr>
              <a:t>()</a:t>
            </a:r>
            <a:r>
              <a:rPr lang="en-US" altLang="zh-CN" sz="6000" b="1" dirty="0" smtClean="0">
                <a:latin typeface="Times New Roman" panose="02020603050405020304" pitchFamily="18" charset="0"/>
                <a:cs typeface="Times New Roman" panose="02020603050405020304" pitchFamily="18" charset="0"/>
              </a:rPr>
              <a:t> method</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572632" y="4641138"/>
            <a:ext cx="11859535" cy="2386511"/>
          </a:xfrm>
        </p:spPr>
        <p:txBody>
          <a:bodyPr>
            <a:noAutofit/>
          </a:bodyPr>
          <a:lstStyle/>
          <a:p>
            <a:r>
              <a:rPr lang="en-US" altLang="zh-CN" dirty="0">
                <a:latin typeface="Times New Roman" panose="02020603050405020304" pitchFamily="18" charset="0"/>
                <a:cs typeface="Times New Roman" panose="02020603050405020304" pitchFamily="18" charset="0"/>
              </a:rPr>
              <a:t>MongoDB provides the </a:t>
            </a:r>
            <a:r>
              <a:rPr lang="en-US" altLang="zh-CN" dirty="0" smtClean="0">
                <a:latin typeface="Times New Roman" panose="02020603050405020304" pitchFamily="18" charset="0"/>
                <a:cs typeface="Times New Roman" panose="02020603050405020304" pitchFamily="18" charset="0"/>
              </a:rPr>
              <a:t>“</a:t>
            </a:r>
            <a:r>
              <a:rPr lang="en-US" altLang="zh-CN" b="1" dirty="0" err="1" smtClean="0">
                <a:latin typeface="Times New Roman" panose="02020603050405020304" pitchFamily="18" charset="0"/>
                <a:cs typeface="Times New Roman" panose="02020603050405020304" pitchFamily="18" charset="0"/>
              </a:rPr>
              <a:t>db.collection.find</a:t>
            </a:r>
            <a:r>
              <a:rPr lang="en-US" altLang="zh-CN" b="1"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method to read documents from a collection. The </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db.collection.find</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method returns a cursor to the matching </a:t>
            </a:r>
            <a:r>
              <a:rPr lang="en-US" altLang="zh-CN" dirty="0" smtClean="0">
                <a:latin typeface="Times New Roman" panose="02020603050405020304" pitchFamily="18" charset="0"/>
                <a:cs typeface="Times New Roman" panose="02020603050405020304" pitchFamily="18" charset="0"/>
              </a:rPr>
              <a:t>documents.</a:t>
            </a:r>
            <a:br>
              <a:rPr lang="en-US" altLang="zh-CN" dirty="0" smtClean="0">
                <a:latin typeface="Times New Roman" panose="02020603050405020304" pitchFamily="18" charset="0"/>
                <a:cs typeface="Times New Roman" panose="02020603050405020304" pitchFamily="18" charset="0"/>
              </a:rPr>
            </a:br>
            <a:r>
              <a:rPr lang="en-US" altLang="zh-CN" dirty="0" smtClean="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db.collection.find</a:t>
            </a:r>
            <a:r>
              <a:rPr lang="en-US" altLang="zh-CN" i="1" dirty="0">
                <a:latin typeface="Times New Roman" panose="02020603050405020304" pitchFamily="18" charset="0"/>
                <a:cs typeface="Times New Roman" panose="02020603050405020304" pitchFamily="18" charset="0"/>
              </a:rPr>
              <a:t>( </a:t>
            </a:r>
            <a:r>
              <a:rPr lang="en-US" altLang="zh-CN" i="1" dirty="0">
                <a:solidFill>
                  <a:srgbClr val="FF0000"/>
                </a:solidFill>
                <a:latin typeface="Times New Roman" panose="02020603050405020304" pitchFamily="18" charset="0"/>
                <a:cs typeface="Times New Roman" panose="02020603050405020304" pitchFamily="18" charset="0"/>
              </a:rPr>
              <a:t>&lt;query filter&gt;, </a:t>
            </a:r>
            <a:r>
              <a:rPr lang="en-US" altLang="zh-CN" i="1" dirty="0">
                <a:latin typeface="Times New Roman" panose="02020603050405020304" pitchFamily="18" charset="0"/>
                <a:cs typeface="Times New Roman" panose="02020603050405020304" pitchFamily="18" charset="0"/>
              </a:rPr>
              <a:t>&lt;projection&gt; )</a:t>
            </a:r>
          </a:p>
          <a:p>
            <a:r>
              <a:rPr lang="en-US" altLang="zh-CN" dirty="0">
                <a:latin typeface="Times New Roman" panose="02020603050405020304" pitchFamily="18" charset="0"/>
                <a:cs typeface="Times New Roman" panose="02020603050405020304" pitchFamily="18" charset="0"/>
              </a:rPr>
              <a:t>For </a:t>
            </a:r>
            <a:r>
              <a:rPr lang="en-US" altLang="zh-CN" dirty="0" smtClean="0">
                <a:latin typeface="Times New Roman" panose="02020603050405020304" pitchFamily="18" charset="0"/>
                <a:cs typeface="Times New Roman" panose="02020603050405020304" pitchFamily="18" charset="0"/>
              </a:rPr>
              <a:t>this method</a:t>
            </a:r>
            <a:r>
              <a:rPr lang="en-US" altLang="zh-CN" dirty="0">
                <a:latin typeface="Times New Roman" panose="02020603050405020304" pitchFamily="18" charset="0"/>
                <a:cs typeface="Times New Roman" panose="02020603050405020304" pitchFamily="18" charset="0"/>
              </a:rPr>
              <a:t>, you can specify the following optional </a:t>
            </a:r>
            <a:r>
              <a:rPr lang="en-US" altLang="zh-CN" dirty="0" smtClean="0">
                <a:latin typeface="Times New Roman" panose="02020603050405020304" pitchFamily="18" charset="0"/>
                <a:cs typeface="Times New Roman" panose="02020603050405020304" pitchFamily="18" charset="0"/>
              </a:rPr>
              <a:t>fields:</a:t>
            </a:r>
            <a:br>
              <a:rPr lang="en-US" altLang="zh-CN" dirty="0" smtClean="0">
                <a:latin typeface="Times New Roman" panose="02020603050405020304" pitchFamily="18" charset="0"/>
                <a:cs typeface="Times New Roman" panose="02020603050405020304" pitchFamily="18" charset="0"/>
              </a:rPr>
            </a:br>
            <a:r>
              <a:rPr lang="en-US" altLang="zh-CN" dirty="0" smtClean="0">
                <a:latin typeface="Times New Roman" panose="02020603050405020304" pitchFamily="18" charset="0"/>
                <a:cs typeface="Times New Roman" panose="02020603050405020304" pitchFamily="18" charset="0"/>
              </a:rPr>
              <a:t>(1) a </a:t>
            </a:r>
            <a:r>
              <a:rPr lang="en-US" altLang="zh-CN" dirty="0">
                <a:latin typeface="Times New Roman" panose="02020603050405020304" pitchFamily="18" charset="0"/>
                <a:cs typeface="Times New Roman" panose="02020603050405020304" pitchFamily="18" charset="0"/>
              </a:rPr>
              <a:t>query filter to specify which documents to </a:t>
            </a:r>
            <a:r>
              <a:rPr lang="en-US" altLang="zh-CN" dirty="0" smtClean="0">
                <a:latin typeface="Times New Roman" panose="02020603050405020304" pitchFamily="18" charset="0"/>
                <a:cs typeface="Times New Roman" panose="02020603050405020304" pitchFamily="18" charset="0"/>
              </a:rPr>
              <a:t>return; and</a:t>
            </a:r>
            <a:br>
              <a:rPr lang="en-US" altLang="zh-CN" dirty="0" smtClean="0">
                <a:latin typeface="Times New Roman" panose="02020603050405020304" pitchFamily="18" charset="0"/>
                <a:cs typeface="Times New Roman" panose="02020603050405020304" pitchFamily="18" charset="0"/>
              </a:rPr>
            </a:br>
            <a:r>
              <a:rPr lang="en-US" altLang="zh-CN" dirty="0" smtClean="0">
                <a:latin typeface="Times New Roman" panose="02020603050405020304" pitchFamily="18" charset="0"/>
                <a:cs typeface="Times New Roman" panose="02020603050405020304" pitchFamily="18" charset="0"/>
              </a:rPr>
              <a:t>(2) a </a:t>
            </a:r>
            <a:r>
              <a:rPr lang="en-US" altLang="zh-CN" dirty="0">
                <a:latin typeface="Times New Roman" panose="02020603050405020304" pitchFamily="18" charset="0"/>
                <a:cs typeface="Times New Roman" panose="02020603050405020304" pitchFamily="18" charset="0"/>
              </a:rPr>
              <a:t>query projection to </a:t>
            </a:r>
            <a:r>
              <a:rPr lang="en-US" altLang="zh-CN" dirty="0" smtClean="0">
                <a:latin typeface="Times New Roman" panose="02020603050405020304" pitchFamily="18" charset="0"/>
                <a:cs typeface="Times New Roman" panose="02020603050405020304" pitchFamily="18" charset="0"/>
              </a:rPr>
              <a:t>specify </a:t>
            </a:r>
            <a:r>
              <a:rPr lang="en-US" altLang="zh-CN" dirty="0">
                <a:latin typeface="Times New Roman" panose="02020603050405020304" pitchFamily="18" charset="0"/>
                <a:cs typeface="Times New Roman" panose="02020603050405020304" pitchFamily="18" charset="0"/>
              </a:rPr>
              <a:t>which fields from the matching documents to return. The projection limits the amount of data that MongoDB returns to the client over the network.</a:t>
            </a:r>
          </a:p>
        </p:txBody>
      </p:sp>
    </p:spTree>
    <p:extLst>
      <p:ext uri="{BB962C8B-B14F-4D97-AF65-F5344CB8AC3E}">
        <p14:creationId xmlns:p14="http://schemas.microsoft.com/office/powerpoint/2010/main" val="1884966934"/>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896" y="457199"/>
            <a:ext cx="11099800" cy="842156"/>
          </a:xfrm>
        </p:spPr>
        <p:txBody>
          <a:bodyPr>
            <a:normAutofit fontScale="90000"/>
          </a:bodyPr>
          <a:lstStyle/>
          <a:p>
            <a:r>
              <a:rPr lang="en-US" dirty="0" smtClean="0"/>
              <a:t>Example: Group</a:t>
            </a:r>
            <a:endParaRPr lang="en-US" dirty="0"/>
          </a:p>
        </p:txBody>
      </p:sp>
      <p:sp>
        <p:nvSpPr>
          <p:cNvPr id="4" name="TextBox 3"/>
          <p:cNvSpPr txBox="1"/>
          <p:nvPr/>
        </p:nvSpPr>
        <p:spPr>
          <a:xfrm>
            <a:off x="1416571" y="1828851"/>
            <a:ext cx="10927829"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800" dirty="0" err="1"/>
              <a:t>db.createCollection</a:t>
            </a:r>
            <a:r>
              <a:rPr lang="en-US" sz="1800" dirty="0"/>
              <a:t>("sales</a:t>
            </a:r>
            <a:r>
              <a:rPr lang="en-US" sz="1800" dirty="0" smtClean="0"/>
              <a:t>")</a:t>
            </a:r>
          </a:p>
          <a:p>
            <a:pPr algn="l"/>
            <a:r>
              <a:rPr lang="en-US" sz="1800" dirty="0" err="1" smtClean="0"/>
              <a:t>db.sales.insertMany</a:t>
            </a:r>
            <a:r>
              <a:rPr lang="en-US" sz="1800" dirty="0" smtClean="0"/>
              <a:t>([</a:t>
            </a:r>
          </a:p>
          <a:p>
            <a:pPr algn="l"/>
            <a:r>
              <a:rPr lang="en-US" sz="1800" dirty="0" smtClean="0"/>
              <a:t>{ </a:t>
            </a:r>
            <a:r>
              <a:rPr lang="en-US" sz="1800" dirty="0"/>
              <a:t>"_id" : 1, "item" : "</a:t>
            </a:r>
            <a:r>
              <a:rPr lang="en-US" sz="1800" dirty="0" err="1"/>
              <a:t>abc</a:t>
            </a:r>
            <a:r>
              <a:rPr lang="en-US" sz="1800" dirty="0"/>
              <a:t>", "price" : 10, "quantity" : 2, "date" : </a:t>
            </a:r>
            <a:r>
              <a:rPr lang="en-US" sz="1800" dirty="0" err="1"/>
              <a:t>ISODate</a:t>
            </a:r>
            <a:r>
              <a:rPr lang="en-US" sz="1800" dirty="0"/>
              <a:t>("2014-03-01T08:00:00Z</a:t>
            </a:r>
            <a:r>
              <a:rPr lang="en-US" sz="1800" dirty="0" smtClean="0"/>
              <a:t>"), },</a:t>
            </a:r>
            <a:endParaRPr lang="en-US" sz="1800" dirty="0"/>
          </a:p>
          <a:p>
            <a:pPr algn="l"/>
            <a:r>
              <a:rPr lang="en-US" sz="1800" dirty="0"/>
              <a:t>{ "_id" : 2, "item" : "</a:t>
            </a:r>
            <a:r>
              <a:rPr lang="en-US" sz="1800" dirty="0" err="1"/>
              <a:t>jkl</a:t>
            </a:r>
            <a:r>
              <a:rPr lang="en-US" sz="1800" dirty="0"/>
              <a:t>", "price" : 20, "quantity" : 1, "date" : </a:t>
            </a:r>
            <a:r>
              <a:rPr lang="en-US" sz="1800" dirty="0" err="1"/>
              <a:t>ISODate</a:t>
            </a:r>
            <a:r>
              <a:rPr lang="en-US" sz="1800" dirty="0"/>
              <a:t>("2014-03-01T09:00:00Z</a:t>
            </a:r>
            <a:r>
              <a:rPr lang="en-US" sz="1800" dirty="0" smtClean="0"/>
              <a:t>"), },</a:t>
            </a:r>
            <a:endParaRPr lang="en-US" sz="1800" dirty="0"/>
          </a:p>
          <a:p>
            <a:pPr algn="l"/>
            <a:r>
              <a:rPr lang="en-US" sz="1800" dirty="0"/>
              <a:t>{ "_id" : 3, "item" : "xyz", "price" : 5, "quantity" : 10, "date" : </a:t>
            </a:r>
            <a:r>
              <a:rPr lang="en-US" sz="1800" dirty="0" err="1"/>
              <a:t>ISODate</a:t>
            </a:r>
            <a:r>
              <a:rPr lang="en-US" sz="1800" dirty="0"/>
              <a:t>("2014-03-15T09:00:00Z</a:t>
            </a:r>
            <a:r>
              <a:rPr lang="en-US" sz="1800" dirty="0" smtClean="0"/>
              <a:t>"), },</a:t>
            </a:r>
            <a:endParaRPr lang="en-US" sz="1800" dirty="0"/>
          </a:p>
          <a:p>
            <a:pPr algn="l"/>
            <a:r>
              <a:rPr lang="en-US" sz="1800" dirty="0"/>
              <a:t>{ "_id" : 4, "item" : "xyz", "price" : 5, "quantity" : 20, "date" : </a:t>
            </a:r>
            <a:r>
              <a:rPr lang="en-US" sz="1800" dirty="0" err="1"/>
              <a:t>ISODate</a:t>
            </a:r>
            <a:r>
              <a:rPr lang="en-US" sz="1800" dirty="0"/>
              <a:t>("2014-04-04T11:21:39.736Z</a:t>
            </a:r>
            <a:r>
              <a:rPr lang="en-US" sz="1800" dirty="0" smtClean="0"/>
              <a:t>"), },</a:t>
            </a:r>
            <a:endParaRPr lang="en-US" sz="1800" dirty="0"/>
          </a:p>
          <a:p>
            <a:pPr algn="l"/>
            <a:r>
              <a:rPr lang="en-US" sz="1800" dirty="0"/>
              <a:t>{ "_id" : 5, "item" : "</a:t>
            </a:r>
            <a:r>
              <a:rPr lang="en-US" sz="1800" dirty="0" err="1"/>
              <a:t>abc</a:t>
            </a:r>
            <a:r>
              <a:rPr lang="en-US" sz="1800" dirty="0"/>
              <a:t>", "price" : 10, "quantity" : 10, "date" : </a:t>
            </a:r>
            <a:r>
              <a:rPr lang="en-US" sz="1800" dirty="0" err="1"/>
              <a:t>ISODate</a:t>
            </a:r>
            <a:r>
              <a:rPr lang="en-US" sz="1800" dirty="0"/>
              <a:t>("2014-04-04T21:23:13.331Z</a:t>
            </a:r>
            <a:r>
              <a:rPr lang="en-US" sz="1800" dirty="0" smtClean="0"/>
              <a:t>"), }</a:t>
            </a:r>
          </a:p>
          <a:p>
            <a:pPr algn="l"/>
            <a:r>
              <a:rPr lang="en-US" sz="1800" dirty="0"/>
              <a:t>]</a:t>
            </a:r>
            <a:r>
              <a:rPr lang="en-US" sz="1800" dirty="0" smtClean="0"/>
              <a:t>)</a:t>
            </a:r>
            <a:endParaRPr kumimoji="0" lang="en-US" sz="1800" b="0" i="0" u="none" strike="noStrike" cap="none" spc="0" normalizeH="0" baseline="0" dirty="0">
              <a:ln>
                <a:noFill/>
              </a:ln>
              <a:solidFill>
                <a:srgbClr val="000000"/>
              </a:solidFill>
              <a:effectLst/>
              <a:uFillTx/>
              <a:sym typeface="Helvetica Light"/>
            </a:endParaRPr>
          </a:p>
        </p:txBody>
      </p:sp>
      <p:sp>
        <p:nvSpPr>
          <p:cNvPr id="5" name="TextBox 4"/>
          <p:cNvSpPr txBox="1"/>
          <p:nvPr/>
        </p:nvSpPr>
        <p:spPr>
          <a:xfrm>
            <a:off x="1311639" y="4563841"/>
            <a:ext cx="10170826" cy="34265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800" dirty="0" err="1"/>
              <a:t>db.sales.aggregate</a:t>
            </a:r>
            <a:r>
              <a:rPr lang="en-US" sz="1800" dirty="0"/>
              <a:t>(</a:t>
            </a:r>
          </a:p>
          <a:p>
            <a:pPr algn="l"/>
            <a:r>
              <a:rPr lang="en-US" sz="1800" dirty="0"/>
              <a:t>   [</a:t>
            </a:r>
          </a:p>
          <a:p>
            <a:pPr algn="l"/>
            <a:r>
              <a:rPr lang="en-US" sz="1800" dirty="0"/>
              <a:t>      {</a:t>
            </a:r>
          </a:p>
          <a:p>
            <a:pPr algn="l"/>
            <a:r>
              <a:rPr lang="en-US" sz="1800" dirty="0"/>
              <a:t>        $group : {</a:t>
            </a:r>
          </a:p>
          <a:p>
            <a:pPr algn="l"/>
            <a:r>
              <a:rPr lang="en-US" sz="1800" dirty="0"/>
              <a:t>           _id : { month: { $month: "$date" }, day: { $</a:t>
            </a:r>
            <a:r>
              <a:rPr lang="en-US" sz="1800" dirty="0" err="1"/>
              <a:t>dayOfMonth</a:t>
            </a:r>
            <a:r>
              <a:rPr lang="en-US" sz="1800" dirty="0"/>
              <a:t>: "$date" }, year: { $year: "$date" } },</a:t>
            </a:r>
          </a:p>
          <a:p>
            <a:pPr algn="l"/>
            <a:r>
              <a:rPr lang="en-US" sz="1800" dirty="0"/>
              <a:t>           </a:t>
            </a:r>
            <a:r>
              <a:rPr lang="en-US" sz="1800" dirty="0" err="1"/>
              <a:t>totalPrice</a:t>
            </a:r>
            <a:r>
              <a:rPr lang="en-US" sz="1800" dirty="0"/>
              <a:t>: { $sum: { $multiply: [ "$price", "$quantity" ] } },</a:t>
            </a:r>
          </a:p>
          <a:p>
            <a:pPr algn="l"/>
            <a:r>
              <a:rPr lang="en-US" sz="1800" dirty="0"/>
              <a:t>           </a:t>
            </a:r>
            <a:r>
              <a:rPr lang="en-US" sz="1800" dirty="0" err="1"/>
              <a:t>averageQuantity</a:t>
            </a:r>
            <a:r>
              <a:rPr lang="en-US" sz="1800" dirty="0"/>
              <a:t>: { $</a:t>
            </a:r>
            <a:r>
              <a:rPr lang="en-US" sz="1800" dirty="0" err="1"/>
              <a:t>avg</a:t>
            </a:r>
            <a:r>
              <a:rPr lang="en-US" sz="1800" dirty="0"/>
              <a:t>: "$quantity" },</a:t>
            </a:r>
          </a:p>
          <a:p>
            <a:pPr algn="l"/>
            <a:r>
              <a:rPr lang="en-US" sz="1800" dirty="0"/>
              <a:t>           count: { $sum: 1 }</a:t>
            </a:r>
          </a:p>
          <a:p>
            <a:pPr algn="l"/>
            <a:r>
              <a:rPr lang="en-US" sz="1800" dirty="0"/>
              <a:t>        }</a:t>
            </a:r>
          </a:p>
          <a:p>
            <a:pPr algn="l"/>
            <a:r>
              <a:rPr lang="en-US" sz="1800" dirty="0"/>
              <a:t>      }</a:t>
            </a:r>
          </a:p>
          <a:p>
            <a:pPr algn="l"/>
            <a:r>
              <a:rPr lang="en-US" sz="1800" dirty="0"/>
              <a:t>   ]</a:t>
            </a:r>
          </a:p>
          <a:p>
            <a:pPr algn="l"/>
            <a:r>
              <a:rPr lang="en-US" sz="1800" dirty="0"/>
              <a:t>)</a:t>
            </a:r>
            <a:endParaRPr kumimoji="0" lang="en-US" sz="1800" b="0" i="0" u="none" strike="noStrike" cap="none" spc="0" normalizeH="0" baseline="0" dirty="0">
              <a:ln>
                <a:noFill/>
              </a:ln>
              <a:solidFill>
                <a:srgbClr val="000000"/>
              </a:solidFill>
              <a:effectLst/>
              <a:uFillTx/>
              <a:sym typeface="Helvetica Light"/>
            </a:endParaRPr>
          </a:p>
        </p:txBody>
      </p:sp>
      <p:pic>
        <p:nvPicPr>
          <p:cNvPr id="6" name="Picture 5"/>
          <p:cNvPicPr>
            <a:picLocks noChangeAspect="1"/>
          </p:cNvPicPr>
          <p:nvPr/>
        </p:nvPicPr>
        <p:blipFill>
          <a:blip r:embed="rId2"/>
          <a:stretch>
            <a:fillRect/>
          </a:stretch>
        </p:blipFill>
        <p:spPr>
          <a:xfrm>
            <a:off x="533400" y="8224837"/>
            <a:ext cx="10751820" cy="1228725"/>
          </a:xfrm>
          <a:prstGeom prst="rect">
            <a:avLst/>
          </a:prstGeom>
        </p:spPr>
      </p:pic>
    </p:spTree>
    <p:extLst>
      <p:ext uri="{BB962C8B-B14F-4D97-AF65-F5344CB8AC3E}">
        <p14:creationId xmlns:p14="http://schemas.microsoft.com/office/powerpoint/2010/main" val="2973648696"/>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896" y="457199"/>
            <a:ext cx="11099800" cy="842156"/>
          </a:xfrm>
        </p:spPr>
        <p:txBody>
          <a:bodyPr>
            <a:normAutofit fontScale="90000"/>
          </a:bodyPr>
          <a:lstStyle/>
          <a:p>
            <a:r>
              <a:rPr lang="en-US" dirty="0" smtClean="0"/>
              <a:t>Example: Group</a:t>
            </a:r>
            <a:endParaRPr lang="en-US" dirty="0"/>
          </a:p>
        </p:txBody>
      </p:sp>
      <p:sp>
        <p:nvSpPr>
          <p:cNvPr id="5" name="TextBox 4"/>
          <p:cNvSpPr txBox="1"/>
          <p:nvPr/>
        </p:nvSpPr>
        <p:spPr>
          <a:xfrm>
            <a:off x="1574383" y="1896841"/>
            <a:ext cx="10170826" cy="34265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800" dirty="0" err="1"/>
              <a:t>db.sales.aggregate</a:t>
            </a:r>
            <a:r>
              <a:rPr lang="en-US" sz="1800" dirty="0"/>
              <a:t>(</a:t>
            </a:r>
          </a:p>
          <a:p>
            <a:pPr algn="l"/>
            <a:r>
              <a:rPr lang="en-US" sz="1800" dirty="0"/>
              <a:t>   [</a:t>
            </a:r>
          </a:p>
          <a:p>
            <a:pPr algn="l"/>
            <a:r>
              <a:rPr lang="en-US" sz="1800" dirty="0"/>
              <a:t>      {</a:t>
            </a:r>
          </a:p>
          <a:p>
            <a:pPr algn="l"/>
            <a:r>
              <a:rPr lang="en-US" sz="1800" dirty="0"/>
              <a:t>        $group : {</a:t>
            </a:r>
          </a:p>
          <a:p>
            <a:pPr algn="l"/>
            <a:r>
              <a:rPr lang="en-US" sz="1800" dirty="0"/>
              <a:t>           _id : null,</a:t>
            </a:r>
          </a:p>
          <a:p>
            <a:pPr algn="l"/>
            <a:r>
              <a:rPr lang="en-US" sz="1800" dirty="0"/>
              <a:t>           </a:t>
            </a:r>
            <a:r>
              <a:rPr lang="en-US" sz="1800" dirty="0" err="1"/>
              <a:t>totalPrice</a:t>
            </a:r>
            <a:r>
              <a:rPr lang="en-US" sz="1800" dirty="0"/>
              <a:t>: { $sum: { $multiply: [ "$price", "$quantity" ] } },</a:t>
            </a:r>
          </a:p>
          <a:p>
            <a:pPr algn="l"/>
            <a:r>
              <a:rPr lang="en-US" sz="1800" dirty="0"/>
              <a:t>           </a:t>
            </a:r>
            <a:r>
              <a:rPr lang="en-US" sz="1800" dirty="0" err="1"/>
              <a:t>averageQuantity</a:t>
            </a:r>
            <a:r>
              <a:rPr lang="en-US" sz="1800" dirty="0"/>
              <a:t>: { $</a:t>
            </a:r>
            <a:r>
              <a:rPr lang="en-US" sz="1800" dirty="0" err="1"/>
              <a:t>avg</a:t>
            </a:r>
            <a:r>
              <a:rPr lang="en-US" sz="1800" dirty="0"/>
              <a:t>: "$quantity" },</a:t>
            </a:r>
          </a:p>
          <a:p>
            <a:pPr algn="l"/>
            <a:r>
              <a:rPr lang="en-US" sz="1800" dirty="0"/>
              <a:t>           count: { $sum: 1 }</a:t>
            </a:r>
          </a:p>
          <a:p>
            <a:pPr algn="l"/>
            <a:r>
              <a:rPr lang="en-US" sz="1800" dirty="0"/>
              <a:t>        }</a:t>
            </a:r>
          </a:p>
          <a:p>
            <a:pPr algn="l"/>
            <a:r>
              <a:rPr lang="en-US" sz="1800" dirty="0"/>
              <a:t>      }</a:t>
            </a:r>
          </a:p>
          <a:p>
            <a:pPr algn="l"/>
            <a:r>
              <a:rPr lang="en-US" sz="1800" dirty="0"/>
              <a:t>   ]</a:t>
            </a:r>
          </a:p>
          <a:p>
            <a:pPr algn="l"/>
            <a:r>
              <a:rPr lang="en-US" sz="1800" dirty="0"/>
              <a:t>)</a:t>
            </a:r>
            <a:endParaRPr kumimoji="0" lang="en-US" sz="1800" b="0" i="0" u="none" strike="noStrike" cap="none" spc="0" normalizeH="0" baseline="0" dirty="0">
              <a:ln>
                <a:noFill/>
              </a:ln>
              <a:solidFill>
                <a:srgbClr val="000000"/>
              </a:solidFill>
              <a:effectLst/>
              <a:uFillTx/>
              <a:sym typeface="Helvetica Light"/>
            </a:endParaRPr>
          </a:p>
        </p:txBody>
      </p:sp>
      <p:pic>
        <p:nvPicPr>
          <p:cNvPr id="3" name="Picture 2"/>
          <p:cNvPicPr>
            <a:picLocks noChangeAspect="1"/>
          </p:cNvPicPr>
          <p:nvPr/>
        </p:nvPicPr>
        <p:blipFill>
          <a:blip r:embed="rId2"/>
          <a:stretch>
            <a:fillRect/>
          </a:stretch>
        </p:blipFill>
        <p:spPr>
          <a:xfrm>
            <a:off x="796206" y="5511227"/>
            <a:ext cx="11727180" cy="561975"/>
          </a:xfrm>
          <a:prstGeom prst="rect">
            <a:avLst/>
          </a:prstGeom>
        </p:spPr>
      </p:pic>
      <p:sp>
        <p:nvSpPr>
          <p:cNvPr id="7" name="TextBox 6"/>
          <p:cNvSpPr txBox="1"/>
          <p:nvPr/>
        </p:nvSpPr>
        <p:spPr>
          <a:xfrm>
            <a:off x="1444843" y="6671983"/>
            <a:ext cx="10170826"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800" dirty="0" err="1"/>
              <a:t>db.sales.aggregate</a:t>
            </a:r>
            <a:r>
              <a:rPr lang="en-US" sz="1800" dirty="0"/>
              <a:t>( [ { $group : { _id : </a:t>
            </a:r>
            <a:r>
              <a:rPr lang="en-US" sz="1800" dirty="0" smtClean="0"/>
              <a:t>"$price" </a:t>
            </a:r>
            <a:r>
              <a:rPr lang="en-US" sz="1800" dirty="0"/>
              <a:t>} } ] )</a:t>
            </a:r>
            <a:endParaRPr kumimoji="0" lang="en-US" sz="1800" b="0" i="0" u="none" strike="noStrike" cap="none" spc="0" normalizeH="0" baseline="0" dirty="0">
              <a:ln>
                <a:noFill/>
              </a:ln>
              <a:solidFill>
                <a:srgbClr val="000000"/>
              </a:solidFill>
              <a:effectLst/>
              <a:uFillTx/>
              <a:sym typeface="Helvetica Light"/>
            </a:endParaRPr>
          </a:p>
        </p:txBody>
      </p:sp>
      <p:pic>
        <p:nvPicPr>
          <p:cNvPr id="8" name="Picture 7"/>
          <p:cNvPicPr>
            <a:picLocks noChangeAspect="1"/>
          </p:cNvPicPr>
          <p:nvPr/>
        </p:nvPicPr>
        <p:blipFill>
          <a:blip r:embed="rId3"/>
          <a:stretch>
            <a:fillRect/>
          </a:stretch>
        </p:blipFill>
        <p:spPr>
          <a:xfrm>
            <a:off x="4571682" y="7586662"/>
            <a:ext cx="2581275" cy="1209675"/>
          </a:xfrm>
          <a:prstGeom prst="rect">
            <a:avLst/>
          </a:prstGeom>
        </p:spPr>
      </p:pic>
    </p:spTree>
    <p:extLst>
      <p:ext uri="{BB962C8B-B14F-4D97-AF65-F5344CB8AC3E}">
        <p14:creationId xmlns:p14="http://schemas.microsoft.com/office/powerpoint/2010/main" val="3725570008"/>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896" y="457199"/>
            <a:ext cx="11099800" cy="842156"/>
          </a:xfrm>
        </p:spPr>
        <p:txBody>
          <a:bodyPr>
            <a:normAutofit fontScale="90000"/>
          </a:bodyPr>
          <a:lstStyle/>
          <a:p>
            <a:r>
              <a:rPr lang="en-US" dirty="0" smtClean="0"/>
              <a:t>Example: Group</a:t>
            </a:r>
            <a:endParaRPr lang="en-US" dirty="0"/>
          </a:p>
        </p:txBody>
      </p:sp>
      <p:sp>
        <p:nvSpPr>
          <p:cNvPr id="4" name="TextBox 3"/>
          <p:cNvSpPr txBox="1"/>
          <p:nvPr/>
        </p:nvSpPr>
        <p:spPr>
          <a:xfrm>
            <a:off x="1416571" y="1828851"/>
            <a:ext cx="10927829"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800" dirty="0" err="1" smtClean="0"/>
              <a:t>db.createCollection</a:t>
            </a:r>
            <a:r>
              <a:rPr lang="en-US" sz="1800" dirty="0" smtClean="0"/>
              <a:t>(</a:t>
            </a:r>
            <a:r>
              <a:rPr lang="en-US" sz="1800" dirty="0"/>
              <a:t>"</a:t>
            </a:r>
            <a:r>
              <a:rPr lang="en-US" sz="1800" dirty="0" smtClean="0"/>
              <a:t>books")</a:t>
            </a:r>
          </a:p>
          <a:p>
            <a:pPr algn="l"/>
            <a:r>
              <a:rPr lang="en-US" sz="1800" dirty="0" err="1" smtClean="0"/>
              <a:t>db.books.insertMany</a:t>
            </a:r>
            <a:r>
              <a:rPr lang="en-US" sz="1800" dirty="0" smtClean="0"/>
              <a:t>([</a:t>
            </a:r>
          </a:p>
          <a:p>
            <a:pPr algn="l"/>
            <a:r>
              <a:rPr lang="en-US" sz="1800" dirty="0"/>
              <a:t>{ "_id" : 8751, "title" : "The Banquet", "author" : "Dante", "copies" : </a:t>
            </a:r>
            <a:r>
              <a:rPr lang="en-US" sz="1800" dirty="0" smtClean="0"/>
              <a:t>2, },</a:t>
            </a:r>
            <a:endParaRPr lang="en-US" sz="1800" dirty="0"/>
          </a:p>
          <a:p>
            <a:pPr algn="l"/>
            <a:r>
              <a:rPr lang="en-US" sz="1800" dirty="0"/>
              <a:t>{ "_id" : 8752, "title" : "Divine Comedy", "author" : "Dante", "copies" : </a:t>
            </a:r>
            <a:r>
              <a:rPr lang="en-US" sz="1800" dirty="0" smtClean="0"/>
              <a:t>1, },</a:t>
            </a:r>
            <a:endParaRPr lang="en-US" sz="1800" dirty="0"/>
          </a:p>
          <a:p>
            <a:pPr algn="l"/>
            <a:r>
              <a:rPr lang="en-US" sz="1800" dirty="0"/>
              <a:t>{ "_id" : 8645, "title" : "Eclogues", "author" : "Dante", "copies" : </a:t>
            </a:r>
            <a:r>
              <a:rPr lang="en-US" sz="1800" dirty="0" smtClean="0"/>
              <a:t>2, },</a:t>
            </a:r>
            <a:endParaRPr lang="en-US" sz="1800" dirty="0"/>
          </a:p>
          <a:p>
            <a:pPr algn="l"/>
            <a:r>
              <a:rPr lang="en-US" sz="1800" dirty="0"/>
              <a:t>{ "_id" : 7000, "title" : "The Odyssey", "author" : "Homer", "copies" : </a:t>
            </a:r>
            <a:r>
              <a:rPr lang="en-US" sz="1800" dirty="0" smtClean="0"/>
              <a:t>10, },</a:t>
            </a:r>
            <a:endParaRPr lang="en-US" sz="1800" dirty="0"/>
          </a:p>
          <a:p>
            <a:pPr algn="l"/>
            <a:r>
              <a:rPr lang="en-US" sz="1800" dirty="0"/>
              <a:t>{ "_id" : 7020, "title" : "Iliad", "author" : "Homer", "copies" : </a:t>
            </a:r>
            <a:r>
              <a:rPr lang="en-US" sz="1800" dirty="0" smtClean="0"/>
              <a:t>10, },</a:t>
            </a:r>
            <a:endParaRPr lang="en-US" sz="1800" dirty="0"/>
          </a:p>
          <a:p>
            <a:pPr algn="l"/>
            <a:r>
              <a:rPr lang="en-US" sz="1800" dirty="0" smtClean="0"/>
              <a:t>])</a:t>
            </a:r>
            <a:endParaRPr kumimoji="0" lang="en-US" sz="1800" b="0" i="0" u="none" strike="noStrike" cap="none" spc="0" normalizeH="0" baseline="0" dirty="0">
              <a:ln>
                <a:noFill/>
              </a:ln>
              <a:solidFill>
                <a:srgbClr val="000000"/>
              </a:solidFill>
              <a:effectLst/>
              <a:uFillTx/>
              <a:sym typeface="Helvetica Light"/>
            </a:endParaRPr>
          </a:p>
        </p:txBody>
      </p:sp>
      <p:sp>
        <p:nvSpPr>
          <p:cNvPr id="5" name="TextBox 4"/>
          <p:cNvSpPr txBox="1"/>
          <p:nvPr/>
        </p:nvSpPr>
        <p:spPr>
          <a:xfrm>
            <a:off x="1109896" y="4308804"/>
            <a:ext cx="10170826"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800" dirty="0" err="1"/>
              <a:t>db.books.aggregate</a:t>
            </a:r>
            <a:r>
              <a:rPr lang="en-US" sz="1800" dirty="0"/>
              <a:t>(</a:t>
            </a:r>
          </a:p>
          <a:p>
            <a:pPr algn="l"/>
            <a:r>
              <a:rPr lang="en-US" sz="1800" dirty="0"/>
              <a:t>   [</a:t>
            </a:r>
          </a:p>
          <a:p>
            <a:pPr algn="l"/>
            <a:r>
              <a:rPr lang="en-US" sz="1800" dirty="0"/>
              <a:t>     { $group : { _id : "$author", books: { $push: "$title" } } }</a:t>
            </a:r>
          </a:p>
          <a:p>
            <a:pPr algn="l"/>
            <a:r>
              <a:rPr lang="en-US" sz="1800" dirty="0"/>
              <a:t>   ]</a:t>
            </a:r>
          </a:p>
          <a:p>
            <a:pPr algn="l"/>
            <a:r>
              <a:rPr lang="en-US" sz="1800" dirty="0"/>
              <a:t>)</a:t>
            </a:r>
            <a:endParaRPr kumimoji="0" lang="en-US" sz="1800" b="0" i="0" u="none" strike="noStrike" cap="none" spc="0" normalizeH="0" baseline="0" dirty="0">
              <a:ln>
                <a:noFill/>
              </a:ln>
              <a:solidFill>
                <a:srgbClr val="000000"/>
              </a:solidFill>
              <a:effectLst/>
              <a:uFillTx/>
              <a:sym typeface="Helvetica Light"/>
            </a:endParaRPr>
          </a:p>
        </p:txBody>
      </p:sp>
      <p:pic>
        <p:nvPicPr>
          <p:cNvPr id="3" name="Picture 2"/>
          <p:cNvPicPr>
            <a:picLocks noChangeAspect="1"/>
          </p:cNvPicPr>
          <p:nvPr/>
        </p:nvPicPr>
        <p:blipFill>
          <a:blip r:embed="rId2"/>
          <a:stretch>
            <a:fillRect/>
          </a:stretch>
        </p:blipFill>
        <p:spPr>
          <a:xfrm>
            <a:off x="3665096" y="3958315"/>
            <a:ext cx="8986603" cy="809625"/>
          </a:xfrm>
          <a:prstGeom prst="rect">
            <a:avLst/>
          </a:prstGeom>
        </p:spPr>
      </p:pic>
      <p:sp>
        <p:nvSpPr>
          <p:cNvPr id="7" name="TextBox 6"/>
          <p:cNvSpPr txBox="1"/>
          <p:nvPr/>
        </p:nvSpPr>
        <p:spPr>
          <a:xfrm>
            <a:off x="1109896" y="6274590"/>
            <a:ext cx="10170826"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800"/>
              <a:t>db.books.aggregate</a:t>
            </a:r>
            <a:r>
              <a:rPr lang="en-US" sz="1800" dirty="0"/>
              <a:t>(</a:t>
            </a:r>
          </a:p>
          <a:p>
            <a:pPr algn="l"/>
            <a:r>
              <a:rPr lang="en-US" sz="1800" dirty="0"/>
              <a:t>   [</a:t>
            </a:r>
          </a:p>
          <a:p>
            <a:pPr algn="l"/>
            <a:r>
              <a:rPr lang="en-US" sz="1800" dirty="0"/>
              <a:t>      {$group : {_id:"$author", </a:t>
            </a:r>
            <a:r>
              <a:rPr lang="en-US" sz="1800" dirty="0" err="1"/>
              <a:t>totalCopy</a:t>
            </a:r>
            <a:r>
              <a:rPr lang="en-US" sz="1800" dirty="0"/>
              <a:t>: { $sum: "$copies"}}},   </a:t>
            </a:r>
          </a:p>
          <a:p>
            <a:pPr algn="l"/>
            <a:r>
              <a:rPr lang="en-US" sz="1800" dirty="0"/>
              <a:t>      {$sort:{</a:t>
            </a:r>
            <a:r>
              <a:rPr lang="en-US" sz="1800" dirty="0" err="1"/>
              <a:t>totalCopy</a:t>
            </a:r>
            <a:r>
              <a:rPr lang="en-US" sz="1800" dirty="0"/>
              <a:t>:-1} }</a:t>
            </a:r>
          </a:p>
          <a:p>
            <a:pPr algn="l"/>
            <a:r>
              <a:rPr lang="en-US" sz="1800" dirty="0"/>
              <a:t>   ]</a:t>
            </a:r>
          </a:p>
          <a:p>
            <a:pPr algn="l"/>
            <a:r>
              <a:rPr lang="en-US" sz="1800" dirty="0"/>
              <a:t>)</a:t>
            </a:r>
            <a:endParaRPr kumimoji="0" lang="en-US" sz="1800" b="0" i="0" u="none" strike="noStrike" cap="none" spc="0" normalizeH="0" baseline="0" dirty="0">
              <a:ln>
                <a:noFill/>
              </a:ln>
              <a:solidFill>
                <a:srgbClr val="000000"/>
              </a:solidFill>
              <a:effectLst/>
              <a:uFillTx/>
              <a:sym typeface="Helvetica Light"/>
            </a:endParaRPr>
          </a:p>
        </p:txBody>
      </p:sp>
      <p:pic>
        <p:nvPicPr>
          <p:cNvPr id="8" name="Picture 7"/>
          <p:cNvPicPr>
            <a:picLocks noChangeAspect="1"/>
          </p:cNvPicPr>
          <p:nvPr/>
        </p:nvPicPr>
        <p:blipFill>
          <a:blip r:embed="rId3"/>
          <a:stretch>
            <a:fillRect/>
          </a:stretch>
        </p:blipFill>
        <p:spPr>
          <a:xfrm>
            <a:off x="1416571" y="8288389"/>
            <a:ext cx="6705600" cy="866775"/>
          </a:xfrm>
          <a:prstGeom prst="rect">
            <a:avLst/>
          </a:prstGeom>
        </p:spPr>
      </p:pic>
    </p:spTree>
    <p:extLst>
      <p:ext uri="{BB962C8B-B14F-4D97-AF65-F5344CB8AC3E}">
        <p14:creationId xmlns:p14="http://schemas.microsoft.com/office/powerpoint/2010/main" val="1237050084"/>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a:latin typeface="Times New Roman" panose="02020603050405020304" pitchFamily="18" charset="0"/>
                <a:cs typeface="Times New Roman" panose="02020603050405020304" pitchFamily="18" charset="0"/>
              </a:rPr>
              <a:t>Aggregation </a:t>
            </a:r>
            <a:r>
              <a:rPr lang="en-US" altLang="zh-CN" sz="6000" b="1" dirty="0" smtClean="0">
                <a:latin typeface="Times New Roman" panose="02020603050405020304" pitchFamily="18" charset="0"/>
                <a:cs typeface="Times New Roman" panose="02020603050405020304" pitchFamily="18" charset="0"/>
              </a:rPr>
              <a:t>pipeline (cont.)</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302485" y="3369044"/>
            <a:ext cx="12399829" cy="1415608"/>
          </a:xfrm>
        </p:spPr>
        <p:txBody>
          <a:bodyPr>
            <a:noAutofit/>
          </a:bodyPr>
          <a:lstStyle/>
          <a:p>
            <a:pPr>
              <a:spcBef>
                <a:spcPts val="1000"/>
              </a:spcBef>
            </a:pPr>
            <a:r>
              <a:rPr lang="en-US" altLang="zh-CN" dirty="0">
                <a:latin typeface="Times New Roman" panose="02020603050405020304" pitchFamily="18" charset="0"/>
                <a:cs typeface="Times New Roman" panose="02020603050405020304" pitchFamily="18" charset="0"/>
              </a:rPr>
              <a:t>The following aggregation operation selects documents with status equal to "A", groups the matching documents by the </a:t>
            </a:r>
            <a:r>
              <a:rPr lang="en-US" altLang="zh-CN" dirty="0" err="1">
                <a:latin typeface="Times New Roman" panose="02020603050405020304" pitchFamily="18" charset="0"/>
                <a:cs typeface="Times New Roman" panose="02020603050405020304" pitchFamily="18" charset="0"/>
              </a:rPr>
              <a:t>cust_id</a:t>
            </a:r>
            <a:r>
              <a:rPr lang="en-US" altLang="zh-CN" dirty="0">
                <a:latin typeface="Times New Roman" panose="02020603050405020304" pitchFamily="18" charset="0"/>
                <a:cs typeface="Times New Roman" panose="02020603050405020304" pitchFamily="18" charset="0"/>
              </a:rPr>
              <a:t> field and calculates the total for each </a:t>
            </a:r>
            <a:r>
              <a:rPr lang="en-US" altLang="zh-CN" dirty="0" err="1">
                <a:latin typeface="Times New Roman" panose="02020603050405020304" pitchFamily="18" charset="0"/>
                <a:cs typeface="Times New Roman" panose="02020603050405020304" pitchFamily="18" charset="0"/>
              </a:rPr>
              <a:t>cust_id</a:t>
            </a:r>
            <a:r>
              <a:rPr lang="en-US" altLang="zh-CN" dirty="0">
                <a:latin typeface="Times New Roman" panose="02020603050405020304" pitchFamily="18" charset="0"/>
                <a:cs typeface="Times New Roman" panose="02020603050405020304" pitchFamily="18" charset="0"/>
              </a:rPr>
              <a:t> field from the sum of the amount field, and sorts the results by the total field in descending order:</a:t>
            </a:r>
            <a:endParaRPr lang="en-US" altLang="zh-CN" dirty="0" smtClean="0">
              <a:latin typeface="Times New Roman" panose="02020603050405020304" pitchFamily="18" charset="0"/>
              <a:cs typeface="Times New Roman" panose="02020603050405020304" pitchFamily="18" charset="0"/>
            </a:endParaRPr>
          </a:p>
        </p:txBody>
      </p:sp>
      <p:sp>
        <p:nvSpPr>
          <p:cNvPr id="4" name="矩形 3"/>
          <p:cNvSpPr/>
          <p:nvPr/>
        </p:nvSpPr>
        <p:spPr>
          <a:xfrm>
            <a:off x="2109970" y="5550196"/>
            <a:ext cx="10202531" cy="1938992"/>
          </a:xfrm>
          <a:prstGeom prst="rect">
            <a:avLst/>
          </a:prstGeom>
        </p:spPr>
        <p:txBody>
          <a:bodyPr wrap="square">
            <a:spAutoFit/>
          </a:bodyPr>
          <a:lstStyle/>
          <a:p>
            <a:pPr algn="l">
              <a:defRPr sz="2000"/>
            </a:pPr>
            <a:r>
              <a:rPr lang="en-US" altLang="zh-CN" sz="2400" dirty="0" err="1">
                <a:latin typeface="Times New Roman" panose="02020603050405020304" pitchFamily="18" charset="0"/>
                <a:cs typeface="Times New Roman" panose="02020603050405020304" pitchFamily="18" charset="0"/>
              </a:rPr>
              <a:t>db.orders.aggregate</a:t>
            </a:r>
            <a:r>
              <a:rPr lang="en-US" altLang="zh-CN" sz="2400" dirty="0">
                <a:latin typeface="Times New Roman" panose="02020603050405020304" pitchFamily="18" charset="0"/>
                <a:cs typeface="Times New Roman" panose="02020603050405020304" pitchFamily="18" charset="0"/>
              </a:rPr>
              <a:t>([</a:t>
            </a:r>
          </a:p>
          <a:p>
            <a:pPr algn="l">
              <a:defRPr sz="2000"/>
            </a:pPr>
            <a:r>
              <a:rPr lang="en-US" altLang="zh-CN" sz="2400" dirty="0">
                <a:latin typeface="Times New Roman" panose="02020603050405020304" pitchFamily="18" charset="0"/>
                <a:cs typeface="Times New Roman" panose="02020603050405020304" pitchFamily="18" charset="0"/>
              </a:rPr>
              <a:t>                     { $match: { status: "A" } },</a:t>
            </a:r>
          </a:p>
          <a:p>
            <a:pPr algn="l">
              <a:defRPr sz="2000"/>
            </a:pPr>
            <a:r>
              <a:rPr lang="en-US" altLang="zh-CN" sz="2400" dirty="0">
                <a:latin typeface="Times New Roman" panose="02020603050405020304" pitchFamily="18" charset="0"/>
                <a:cs typeface="Times New Roman" panose="02020603050405020304" pitchFamily="18" charset="0"/>
              </a:rPr>
              <a:t>                     { $group: { _id: "$</a:t>
            </a:r>
            <a:r>
              <a:rPr lang="en-US" altLang="zh-CN" sz="2400" dirty="0" err="1">
                <a:latin typeface="Times New Roman" panose="02020603050405020304" pitchFamily="18" charset="0"/>
                <a:cs typeface="Times New Roman" panose="02020603050405020304" pitchFamily="18" charset="0"/>
              </a:rPr>
              <a:t>cust_id</a:t>
            </a:r>
            <a:r>
              <a:rPr lang="en-US" altLang="zh-CN" sz="2400" dirty="0">
                <a:latin typeface="Times New Roman" panose="02020603050405020304" pitchFamily="18" charset="0"/>
                <a:cs typeface="Times New Roman" panose="02020603050405020304" pitchFamily="18" charset="0"/>
              </a:rPr>
              <a:t>", total: { $sum: "$amount" } } },</a:t>
            </a:r>
          </a:p>
          <a:p>
            <a:pPr algn="l">
              <a:defRPr sz="2000"/>
            </a:pPr>
            <a:r>
              <a:rPr lang="en-US" altLang="zh-CN" sz="2400" dirty="0">
                <a:latin typeface="Times New Roman" panose="02020603050405020304" pitchFamily="18" charset="0"/>
                <a:cs typeface="Times New Roman" panose="02020603050405020304" pitchFamily="18" charset="0"/>
              </a:rPr>
              <a:t>                     { $sort: { total: -1 } }</a:t>
            </a:r>
          </a:p>
          <a:p>
            <a:pPr algn="l">
              <a:defRPr sz="2000"/>
            </a:pPr>
            <a:r>
              <a:rPr lang="en-US" altLang="zh-CN" sz="2400" dirty="0">
                <a:latin typeface="Times New Roman" panose="02020603050405020304" pitchFamily="18" charset="0"/>
                <a:cs typeface="Times New Roman" panose="02020603050405020304" pitchFamily="18" charset="0"/>
              </a:rPr>
              <a:t>                   ])</a:t>
            </a:r>
          </a:p>
        </p:txBody>
      </p:sp>
      <p:pic>
        <p:nvPicPr>
          <p:cNvPr id="6" name="图片 5"/>
          <p:cNvPicPr>
            <a:picLocks noChangeAspect="1"/>
          </p:cNvPicPr>
          <p:nvPr/>
        </p:nvPicPr>
        <p:blipFill>
          <a:blip r:embed="rId3"/>
          <a:stretch>
            <a:fillRect/>
          </a:stretch>
        </p:blipFill>
        <p:spPr>
          <a:xfrm>
            <a:off x="302485" y="7489188"/>
            <a:ext cx="11978912" cy="2264412"/>
          </a:xfrm>
          <a:prstGeom prst="rect">
            <a:avLst/>
          </a:prstGeom>
        </p:spPr>
      </p:pic>
    </p:spTree>
    <p:extLst>
      <p:ext uri="{BB962C8B-B14F-4D97-AF65-F5344CB8AC3E}">
        <p14:creationId xmlns:p14="http://schemas.microsoft.com/office/powerpoint/2010/main" val="1495288175"/>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a:latin typeface="Times New Roman" panose="02020603050405020304" pitchFamily="18" charset="0"/>
                <a:cs typeface="Times New Roman" panose="02020603050405020304" pitchFamily="18" charset="0"/>
              </a:rPr>
              <a:t>Aggregation </a:t>
            </a:r>
            <a:r>
              <a:rPr lang="en-US" altLang="zh-CN" sz="6000" b="1" dirty="0" smtClean="0">
                <a:latin typeface="Times New Roman" panose="02020603050405020304" pitchFamily="18" charset="0"/>
                <a:cs typeface="Times New Roman" panose="02020603050405020304" pitchFamily="18" charset="0"/>
              </a:rPr>
              <a:t>pipeline (cont.)</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302485" y="3369044"/>
            <a:ext cx="12399829" cy="1415608"/>
          </a:xfrm>
        </p:spPr>
        <p:txBody>
          <a:bodyPr>
            <a:noAutofit/>
          </a:bodyPr>
          <a:lstStyle/>
          <a:p>
            <a:pPr>
              <a:spcBef>
                <a:spcPts val="1000"/>
              </a:spcBef>
            </a:pPr>
            <a:r>
              <a:rPr lang="en-US" altLang="zh-CN" dirty="0">
                <a:latin typeface="Times New Roman" panose="02020603050405020304" pitchFamily="18" charset="0"/>
                <a:cs typeface="Times New Roman" panose="02020603050405020304" pitchFamily="18" charset="0"/>
              </a:rPr>
              <a:t>The following aggregation operation sets the option explain to true to return information about the aggregation </a:t>
            </a:r>
            <a:r>
              <a:rPr lang="en-US" altLang="zh-CN" dirty="0" smtClean="0">
                <a:latin typeface="Times New Roman" panose="02020603050405020304" pitchFamily="18" charset="0"/>
                <a:cs typeface="Times New Roman" panose="02020603050405020304" pitchFamily="18" charset="0"/>
              </a:rPr>
              <a:t>operation.</a:t>
            </a:r>
          </a:p>
          <a:p>
            <a:pPr>
              <a:spcBef>
                <a:spcPts val="1000"/>
              </a:spcBef>
            </a:pPr>
            <a:r>
              <a:rPr lang="en-US" altLang="zh-CN" dirty="0" smtClean="0">
                <a:latin typeface="Times New Roman" panose="02020603050405020304" pitchFamily="18" charset="0"/>
                <a:cs typeface="Times New Roman" panose="02020603050405020304" pitchFamily="18" charset="0"/>
              </a:rPr>
              <a:t>The </a:t>
            </a:r>
            <a:r>
              <a:rPr lang="en-US" altLang="zh-CN" dirty="0">
                <a:latin typeface="Times New Roman" panose="02020603050405020304" pitchFamily="18" charset="0"/>
                <a:cs typeface="Times New Roman" panose="02020603050405020304" pitchFamily="18" charset="0"/>
              </a:rPr>
              <a:t>operation returns a cursor with the document that contains detailed information regarding the processing of the aggregation pipeline.</a:t>
            </a:r>
            <a:endParaRPr lang="en-US" altLang="zh-CN" dirty="0" smtClean="0">
              <a:latin typeface="Times New Roman" panose="02020603050405020304" pitchFamily="18" charset="0"/>
              <a:cs typeface="Times New Roman" panose="02020603050405020304" pitchFamily="18" charset="0"/>
            </a:endParaRPr>
          </a:p>
        </p:txBody>
      </p:sp>
      <p:sp>
        <p:nvSpPr>
          <p:cNvPr id="4" name="矩形 3"/>
          <p:cNvSpPr/>
          <p:nvPr/>
        </p:nvSpPr>
        <p:spPr>
          <a:xfrm>
            <a:off x="2109970" y="5550196"/>
            <a:ext cx="10202531" cy="3785652"/>
          </a:xfrm>
          <a:prstGeom prst="rect">
            <a:avLst/>
          </a:prstGeom>
        </p:spPr>
        <p:txBody>
          <a:bodyPr wrap="square">
            <a:spAutoFit/>
          </a:bodyPr>
          <a:lstStyle/>
          <a:p>
            <a:pPr algn="l">
              <a:defRPr sz="2000"/>
            </a:pPr>
            <a:r>
              <a:rPr lang="en-US" altLang="zh-CN" sz="2400" dirty="0" err="1">
                <a:latin typeface="Times New Roman" panose="02020603050405020304" pitchFamily="18" charset="0"/>
                <a:cs typeface="Times New Roman" panose="02020603050405020304" pitchFamily="18" charset="0"/>
              </a:rPr>
              <a:t>db.orders.aggregate</a:t>
            </a:r>
            <a:r>
              <a:rPr lang="en-US" altLang="zh-CN" sz="2400" dirty="0">
                <a:latin typeface="Times New Roman" panose="02020603050405020304" pitchFamily="18" charset="0"/>
                <a:cs typeface="Times New Roman" panose="02020603050405020304" pitchFamily="18" charset="0"/>
              </a:rPr>
              <a:t>(</a:t>
            </a:r>
          </a:p>
          <a:p>
            <a:pPr algn="l">
              <a:defRPr sz="2000"/>
            </a:pPr>
            <a:r>
              <a:rPr lang="en-US" altLang="zh-CN" sz="2400" dirty="0">
                <a:latin typeface="Times New Roman" panose="02020603050405020304" pitchFamily="18" charset="0"/>
                <a:cs typeface="Times New Roman" panose="02020603050405020304" pitchFamily="18" charset="0"/>
              </a:rPr>
              <a:t>                     [</a:t>
            </a:r>
          </a:p>
          <a:p>
            <a:pPr algn="l">
              <a:defRPr sz="2000"/>
            </a:pPr>
            <a:r>
              <a:rPr lang="en-US" altLang="zh-CN" sz="2400" dirty="0">
                <a:latin typeface="Times New Roman" panose="02020603050405020304" pitchFamily="18" charset="0"/>
                <a:cs typeface="Times New Roman" panose="02020603050405020304" pitchFamily="18" charset="0"/>
              </a:rPr>
              <a:t>                       { $match: { status: "A" } },</a:t>
            </a:r>
          </a:p>
          <a:p>
            <a:pPr algn="l">
              <a:defRPr sz="2000"/>
            </a:pPr>
            <a:r>
              <a:rPr lang="en-US" altLang="zh-CN" sz="2400" dirty="0">
                <a:latin typeface="Times New Roman" panose="02020603050405020304" pitchFamily="18" charset="0"/>
                <a:cs typeface="Times New Roman" panose="02020603050405020304" pitchFamily="18" charset="0"/>
              </a:rPr>
              <a:t>                       { $group: { _id: "$</a:t>
            </a:r>
            <a:r>
              <a:rPr lang="en-US" altLang="zh-CN" sz="2400" dirty="0" err="1">
                <a:latin typeface="Times New Roman" panose="02020603050405020304" pitchFamily="18" charset="0"/>
                <a:cs typeface="Times New Roman" panose="02020603050405020304" pitchFamily="18" charset="0"/>
              </a:rPr>
              <a:t>cust_id</a:t>
            </a:r>
            <a:r>
              <a:rPr lang="en-US" altLang="zh-CN" sz="2400" dirty="0">
                <a:latin typeface="Times New Roman" panose="02020603050405020304" pitchFamily="18" charset="0"/>
                <a:cs typeface="Times New Roman" panose="02020603050405020304" pitchFamily="18" charset="0"/>
              </a:rPr>
              <a:t>", total: { $sum: "$amount" } } },</a:t>
            </a:r>
          </a:p>
          <a:p>
            <a:pPr algn="l">
              <a:defRPr sz="2000"/>
            </a:pPr>
            <a:r>
              <a:rPr lang="en-US" altLang="zh-CN" sz="2400" dirty="0">
                <a:latin typeface="Times New Roman" panose="02020603050405020304" pitchFamily="18" charset="0"/>
                <a:cs typeface="Times New Roman" panose="02020603050405020304" pitchFamily="18" charset="0"/>
              </a:rPr>
              <a:t>                       { $sort: { total: -1 } }</a:t>
            </a:r>
          </a:p>
          <a:p>
            <a:pPr algn="l">
              <a:defRPr sz="2000"/>
            </a:pPr>
            <a:r>
              <a:rPr lang="en-US" altLang="zh-CN" sz="2400" dirty="0">
                <a:latin typeface="Times New Roman" panose="02020603050405020304" pitchFamily="18" charset="0"/>
                <a:cs typeface="Times New Roman" panose="02020603050405020304" pitchFamily="18" charset="0"/>
              </a:rPr>
              <a:t>                     ],</a:t>
            </a:r>
          </a:p>
          <a:p>
            <a:pPr algn="l">
              <a:defRPr sz="2000"/>
            </a:pPr>
            <a:r>
              <a:rPr lang="en-US" altLang="zh-CN" sz="2400" dirty="0">
                <a:latin typeface="Times New Roman" panose="02020603050405020304" pitchFamily="18" charset="0"/>
                <a:cs typeface="Times New Roman" panose="02020603050405020304" pitchFamily="18" charset="0"/>
              </a:rPr>
              <a:t>                     {</a:t>
            </a:r>
          </a:p>
          <a:p>
            <a:pPr algn="l">
              <a:defRPr sz="2000"/>
            </a:pPr>
            <a:r>
              <a:rPr lang="en-US" altLang="zh-CN" sz="2400" dirty="0">
                <a:latin typeface="Times New Roman" panose="02020603050405020304" pitchFamily="18" charset="0"/>
                <a:cs typeface="Times New Roman" panose="02020603050405020304" pitchFamily="18" charset="0"/>
              </a:rPr>
              <a:t>                       explain: true</a:t>
            </a:r>
          </a:p>
          <a:p>
            <a:pPr algn="l">
              <a:defRPr sz="2000"/>
            </a:pPr>
            <a:r>
              <a:rPr lang="en-US" altLang="zh-CN" sz="2400" dirty="0">
                <a:latin typeface="Times New Roman" panose="02020603050405020304" pitchFamily="18" charset="0"/>
                <a:cs typeface="Times New Roman" panose="02020603050405020304" pitchFamily="18" charset="0"/>
              </a:rPr>
              <a:t>                     }</a:t>
            </a:r>
          </a:p>
          <a:p>
            <a:pPr algn="l">
              <a:defRPr sz="2000"/>
            </a:pPr>
            <a:r>
              <a:rPr lang="en-US" altLang="zh-C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47947133"/>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[Exercise] Using User Preference dataset to exercise on aggregation</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302485" y="3673844"/>
            <a:ext cx="12399829" cy="1415608"/>
          </a:xfrm>
        </p:spPr>
        <p:txBody>
          <a:bodyPr>
            <a:noAutofit/>
          </a:bodyPr>
          <a:lstStyle/>
          <a:p>
            <a:pPr>
              <a:spcBef>
                <a:spcPts val="1000"/>
              </a:spcBef>
            </a:pPr>
            <a:r>
              <a:rPr lang="en-US" altLang="zh-CN" dirty="0" smtClean="0">
                <a:latin typeface="Times New Roman" panose="02020603050405020304" pitchFamily="18" charset="0"/>
                <a:cs typeface="Times New Roman" panose="02020603050405020304" pitchFamily="18" charset="0"/>
              </a:rPr>
              <a:t>Use the database: </a:t>
            </a:r>
            <a:r>
              <a:rPr lang="en-US" altLang="zh-CN" i="1" dirty="0" smtClean="0">
                <a:latin typeface="Times New Roman" panose="02020603050405020304" pitchFamily="18" charset="0"/>
                <a:cs typeface="Times New Roman" panose="02020603050405020304" pitchFamily="18" charset="0"/>
              </a:rPr>
              <a:t>use Employee</a:t>
            </a:r>
          </a:p>
          <a:p>
            <a:pPr>
              <a:spcBef>
                <a:spcPts val="1000"/>
              </a:spcBef>
            </a:pPr>
            <a:r>
              <a:rPr lang="en-US" altLang="zh-CN" dirty="0" smtClean="0">
                <a:latin typeface="Times New Roman" panose="02020603050405020304" pitchFamily="18" charset="0"/>
                <a:cs typeface="Times New Roman" panose="02020603050405020304" pitchFamily="18" charset="0"/>
              </a:rPr>
              <a:t>Create </a:t>
            </a:r>
            <a:r>
              <a:rPr lang="en-US" altLang="zh-CN" dirty="0" smtClean="0">
                <a:latin typeface="Times New Roman" panose="02020603050405020304" pitchFamily="18" charset="0"/>
                <a:cs typeface="Times New Roman" panose="02020603050405020304" pitchFamily="18" charset="0"/>
              </a:rPr>
              <a:t>a new collection named </a:t>
            </a:r>
            <a:r>
              <a:rPr lang="en-US"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interest</a:t>
            </a:r>
            <a:r>
              <a:rPr lang="en-US" altLang="zh-CN"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under “Employee” database. </a:t>
            </a:r>
            <a:r>
              <a:rPr lang="en-US" altLang="zh-CN" i="1" dirty="0" err="1" smtClean="0">
                <a:latin typeface="Times New Roman" panose="02020603050405020304" pitchFamily="18" charset="0"/>
                <a:cs typeface="Times New Roman" panose="02020603050405020304" pitchFamily="18" charset="0"/>
              </a:rPr>
              <a:t>db.createCollection</a:t>
            </a:r>
            <a:r>
              <a:rPr lang="en-US" altLang="zh-CN" i="1"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interest</a:t>
            </a:r>
            <a:r>
              <a:rPr lang="en-US" altLang="zh-CN" i="1" dirty="0" smtClean="0">
                <a:latin typeface="Times New Roman" panose="02020603050405020304" pitchFamily="18" charset="0"/>
                <a:cs typeface="Times New Roman" panose="02020603050405020304" pitchFamily="18" charset="0"/>
              </a:rPr>
              <a:t>”)</a:t>
            </a:r>
            <a:endParaRPr lang="en-US" altLang="zh-CN" i="1" dirty="0" smtClean="0">
              <a:latin typeface="Times New Roman" panose="02020603050405020304" pitchFamily="18" charset="0"/>
              <a:cs typeface="Times New Roman" panose="02020603050405020304" pitchFamily="18" charset="0"/>
            </a:endParaRPr>
          </a:p>
          <a:p>
            <a:pPr>
              <a:spcBef>
                <a:spcPts val="1000"/>
              </a:spcBef>
            </a:pPr>
            <a:r>
              <a:rPr lang="en-US" altLang="zh-CN" dirty="0" smtClean="0">
                <a:latin typeface="Times New Roman" panose="02020603050405020304" pitchFamily="18" charset="0"/>
                <a:cs typeface="Times New Roman" panose="02020603050405020304" pitchFamily="18" charset="0"/>
              </a:rPr>
              <a:t>Insert several documents in this collection:</a:t>
            </a:r>
          </a:p>
        </p:txBody>
      </p:sp>
      <p:sp>
        <p:nvSpPr>
          <p:cNvPr id="4" name="矩形 3"/>
          <p:cNvSpPr/>
          <p:nvPr/>
        </p:nvSpPr>
        <p:spPr>
          <a:xfrm>
            <a:off x="848456" y="6299465"/>
            <a:ext cx="11203844" cy="2308324"/>
          </a:xfrm>
          <a:prstGeom prst="rect">
            <a:avLst/>
          </a:prstGeom>
        </p:spPr>
        <p:txBody>
          <a:bodyPr wrap="square">
            <a:spAutoFit/>
          </a:bodyPr>
          <a:lstStyle/>
          <a:p>
            <a:pPr algn="l"/>
            <a:r>
              <a:rPr lang="en-US" altLang="zh-CN" sz="2400" dirty="0" err="1" smtClean="0">
                <a:latin typeface="Times New Roman" panose="02020603050405020304" pitchFamily="18" charset="0"/>
                <a:cs typeface="Times New Roman" panose="02020603050405020304" pitchFamily="18" charset="0"/>
              </a:rPr>
              <a:t>db.interest.insertMany</a:t>
            </a:r>
            <a:r>
              <a:rPr lang="en-US" altLang="zh-CN" sz="2400" dirty="0">
                <a:latin typeface="Times New Roman" panose="02020603050405020304" pitchFamily="18" charset="0"/>
                <a:cs typeface="Times New Roman" panose="02020603050405020304" pitchFamily="18" charset="0"/>
              </a:rPr>
              <a:t>(</a:t>
            </a:r>
          </a:p>
          <a:p>
            <a:pPr algn="l"/>
            <a:r>
              <a:rPr lang="en-US" altLang="zh-CN" sz="2400" dirty="0">
                <a:latin typeface="Times New Roman" panose="02020603050405020304" pitchFamily="18" charset="0"/>
                <a:cs typeface="Times New Roman" panose="02020603050405020304" pitchFamily="18" charset="0"/>
              </a:rPr>
              <a:t>   [</a:t>
            </a:r>
          </a:p>
          <a:p>
            <a:pPr algn="l"/>
            <a:r>
              <a:rPr lang="en-US" altLang="zh-CN" sz="2400" dirty="0">
                <a:latin typeface="Times New Roman" panose="02020603050405020304" pitchFamily="18" charset="0"/>
                <a:cs typeface="Times New Roman" panose="02020603050405020304" pitchFamily="18" charset="0"/>
              </a:rPr>
              <a:t>     { </a:t>
            </a:r>
            <a:r>
              <a:rPr lang="en-US" altLang="zh-CN" sz="2400" dirty="0" smtClean="0">
                <a:latin typeface="Times New Roman" panose="02020603050405020304" pitchFamily="18" charset="0"/>
                <a:cs typeface="Times New Roman" panose="02020603050405020304" pitchFamily="18" charset="0"/>
              </a:rPr>
              <a:t>_id: </a:t>
            </a:r>
            <a:r>
              <a:rPr lang="en-US" altLang="zh-CN" sz="2400"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jane</a:t>
            </a:r>
            <a:r>
              <a:rPr lang="en-US" altLang="zh-CN" sz="2400" dirty="0">
                <a:latin typeface="Times New Roman" panose="02020603050405020304" pitchFamily="18" charset="0"/>
                <a:cs typeface="Times New Roman" panose="02020603050405020304" pitchFamily="18" charset="0"/>
              </a:rPr>
              <a:t>", joined : </a:t>
            </a:r>
            <a:r>
              <a:rPr lang="en-US" altLang="zh-CN" sz="2400" dirty="0" err="1">
                <a:latin typeface="Times New Roman" panose="02020603050405020304" pitchFamily="18" charset="0"/>
                <a:cs typeface="Times New Roman" panose="02020603050405020304" pitchFamily="18" charset="0"/>
              </a:rPr>
              <a:t>ISODate</a:t>
            </a:r>
            <a:r>
              <a:rPr lang="en-US" altLang="zh-CN" sz="2400" dirty="0">
                <a:latin typeface="Times New Roman" panose="02020603050405020304" pitchFamily="18" charset="0"/>
                <a:cs typeface="Times New Roman" panose="02020603050405020304" pitchFamily="18" charset="0"/>
              </a:rPr>
              <a:t>("2011-03-02</a:t>
            </a:r>
            <a:r>
              <a:rPr lang="en-US" altLang="zh-CN" sz="2400" dirty="0" smtClean="0">
                <a:latin typeface="Times New Roman" panose="02020603050405020304" pitchFamily="18" charset="0"/>
                <a:cs typeface="Times New Roman" panose="02020603050405020304" pitchFamily="18" charset="0"/>
              </a:rPr>
              <a:t>"), likes: </a:t>
            </a:r>
            <a:r>
              <a:rPr lang="en-US" altLang="zh-CN" sz="2400" dirty="0">
                <a:latin typeface="Times New Roman" panose="02020603050405020304" pitchFamily="18" charset="0"/>
                <a:cs typeface="Times New Roman" panose="02020603050405020304" pitchFamily="18" charset="0"/>
              </a:rPr>
              <a:t>["golf", "</a:t>
            </a:r>
            <a:r>
              <a:rPr lang="en-US" altLang="zh-CN" sz="2400" dirty="0" smtClean="0">
                <a:latin typeface="Times New Roman" panose="02020603050405020304" pitchFamily="18" charset="0"/>
                <a:cs typeface="Times New Roman" panose="02020603050405020304" pitchFamily="18" charset="0"/>
              </a:rPr>
              <a:t>racquetball"],},</a:t>
            </a:r>
            <a:endParaRPr lang="en-US" altLang="zh-CN" sz="2400" dirty="0">
              <a:latin typeface="Times New Roman" panose="02020603050405020304" pitchFamily="18" charset="0"/>
              <a:cs typeface="Times New Roman" panose="02020603050405020304" pitchFamily="18" charset="0"/>
            </a:endParaRPr>
          </a:p>
          <a:p>
            <a:pPr algn="l"/>
            <a:r>
              <a:rPr lang="en-US" altLang="zh-CN" sz="2400" dirty="0">
                <a:latin typeface="Times New Roman" panose="02020603050405020304" pitchFamily="18" charset="0"/>
                <a:cs typeface="Times New Roman" panose="02020603050405020304" pitchFamily="18" charset="0"/>
              </a:rPr>
              <a:t>     {_id : "joe</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joined : </a:t>
            </a:r>
            <a:r>
              <a:rPr lang="en-US" altLang="zh-CN" sz="2400" dirty="0" err="1">
                <a:latin typeface="Times New Roman" panose="02020603050405020304" pitchFamily="18" charset="0"/>
                <a:cs typeface="Times New Roman" panose="02020603050405020304" pitchFamily="18" charset="0"/>
              </a:rPr>
              <a:t>ISODate</a:t>
            </a:r>
            <a:r>
              <a:rPr lang="en-US" altLang="zh-CN" sz="2400" dirty="0">
                <a:latin typeface="Times New Roman" panose="02020603050405020304" pitchFamily="18" charset="0"/>
                <a:cs typeface="Times New Roman" panose="02020603050405020304" pitchFamily="18" charset="0"/>
              </a:rPr>
              <a:t>("2012-07-02</a:t>
            </a:r>
            <a:r>
              <a:rPr lang="en-US" altLang="zh-CN" sz="2400" dirty="0" smtClean="0">
                <a:latin typeface="Times New Roman" panose="02020603050405020304" pitchFamily="18" charset="0"/>
                <a:cs typeface="Times New Roman" panose="02020603050405020304" pitchFamily="18" charset="0"/>
              </a:rPr>
              <a:t>"),  likes: </a:t>
            </a:r>
            <a:r>
              <a:rPr lang="en-US" altLang="zh-CN" sz="2400" dirty="0">
                <a:latin typeface="Times New Roman" panose="02020603050405020304" pitchFamily="18" charset="0"/>
                <a:cs typeface="Times New Roman" panose="02020603050405020304" pitchFamily="18" charset="0"/>
              </a:rPr>
              <a:t>["tennis", "golf", " </a:t>
            </a:r>
            <a:r>
              <a:rPr lang="en-US" altLang="zh-CN" sz="2400" dirty="0" smtClean="0">
                <a:latin typeface="Times New Roman" panose="02020603050405020304" pitchFamily="18" charset="0"/>
                <a:cs typeface="Times New Roman" panose="02020603050405020304" pitchFamily="18" charset="0"/>
              </a:rPr>
              <a:t>swimming"],}</a:t>
            </a:r>
          </a:p>
          <a:p>
            <a:pPr algn="l"/>
            <a:r>
              <a:rPr lang="en-US" altLang="zh-CN" sz="2400" dirty="0" smtClean="0">
                <a:latin typeface="Times New Roman" panose="02020603050405020304" pitchFamily="18" charset="0"/>
                <a:cs typeface="Times New Roman" panose="02020603050405020304" pitchFamily="18" charset="0"/>
              </a:rPr>
              <a:t>   ] </a:t>
            </a:r>
            <a:endParaRPr lang="en-US" altLang="zh-CN" sz="2400" dirty="0">
              <a:latin typeface="Times New Roman" panose="02020603050405020304" pitchFamily="18" charset="0"/>
              <a:cs typeface="Times New Roman" panose="02020603050405020304" pitchFamily="18" charset="0"/>
            </a:endParaRPr>
          </a:p>
          <a:p>
            <a:pPr algn="l"/>
            <a:r>
              <a:rPr lang="en-US" altLang="zh-CN" sz="2400" dirty="0">
                <a:latin typeface="Times New Roman" panose="02020603050405020304" pitchFamily="18" charset="0"/>
                <a:cs typeface="Times New Roman" panose="02020603050405020304" pitchFamily="18" charset="0"/>
              </a:rPr>
              <a:t>)</a:t>
            </a:r>
            <a:endParaRPr lang="zh-CN" altLang="en-US" sz="2400" dirty="0"/>
          </a:p>
        </p:txBody>
      </p:sp>
    </p:spTree>
    <p:extLst>
      <p:ext uri="{BB962C8B-B14F-4D97-AF65-F5344CB8AC3E}">
        <p14:creationId xmlns:p14="http://schemas.microsoft.com/office/powerpoint/2010/main" val="1722340629"/>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[Exercise] Using User Preference dataset to exercise on aggregation</a:t>
            </a:r>
            <a:endParaRPr lang="zh-CN" altLang="en-US" sz="6000" b="1" dirty="0">
              <a:latin typeface="Times New Roman" panose="02020603050405020304" pitchFamily="18" charset="0"/>
              <a:cs typeface="Times New Roman" panose="02020603050405020304" pitchFamily="18" charset="0"/>
            </a:endParaRPr>
          </a:p>
        </p:txBody>
      </p:sp>
      <p:sp>
        <p:nvSpPr>
          <p:cNvPr id="6" name="文本占位符 2"/>
          <p:cNvSpPr>
            <a:spLocks noGrp="1"/>
          </p:cNvSpPr>
          <p:nvPr>
            <p:ph type="body" idx="1"/>
          </p:nvPr>
        </p:nvSpPr>
        <p:spPr>
          <a:xfrm>
            <a:off x="952500" y="4835176"/>
            <a:ext cx="12399829" cy="1415608"/>
          </a:xfrm>
        </p:spPr>
        <p:txBody>
          <a:bodyPr>
            <a:noAutofit/>
          </a:bodyPr>
          <a:lstStyle/>
          <a:p>
            <a:pPr>
              <a:spcBef>
                <a:spcPts val="1000"/>
              </a:spcBef>
            </a:pPr>
            <a:r>
              <a:rPr lang="en-US" altLang="zh-CN" dirty="0" smtClean="0">
                <a:latin typeface="Times New Roman" panose="02020603050405020304" pitchFamily="18" charset="0"/>
                <a:cs typeface="Times New Roman" panose="02020603050405020304" pitchFamily="18" charset="0"/>
              </a:rPr>
              <a:t>Try following queries by yourselves:</a:t>
            </a:r>
          </a:p>
          <a:p>
            <a:pPr lvl="1">
              <a:spcBef>
                <a:spcPts val="1000"/>
              </a:spcBef>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Return Usernames Ordered by Join </a:t>
            </a:r>
            <a:r>
              <a:rPr lang="en-US" altLang="zh-CN" dirty="0" smtClean="0">
                <a:latin typeface="Times New Roman" panose="02020603050405020304" pitchFamily="18" charset="0"/>
                <a:cs typeface="Times New Roman" panose="02020603050405020304" pitchFamily="18" charset="0"/>
              </a:rPr>
              <a:t>Month</a:t>
            </a:r>
          </a:p>
          <a:p>
            <a:pPr lvl="1">
              <a:spcBef>
                <a:spcPts val="1000"/>
              </a:spcBef>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Return Total Number of Joins per </a:t>
            </a:r>
            <a:r>
              <a:rPr lang="en-US" altLang="zh-CN" dirty="0" smtClean="0">
                <a:latin typeface="Times New Roman" panose="02020603050405020304" pitchFamily="18" charset="0"/>
                <a:cs typeface="Times New Roman" panose="02020603050405020304" pitchFamily="18" charset="0"/>
              </a:rPr>
              <a:t>Month</a:t>
            </a:r>
          </a:p>
        </p:txBody>
      </p:sp>
    </p:spTree>
    <p:extLst>
      <p:ext uri="{BB962C8B-B14F-4D97-AF65-F5344CB8AC3E}">
        <p14:creationId xmlns:p14="http://schemas.microsoft.com/office/powerpoint/2010/main" val="4267528342"/>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6000" b="1" dirty="0" smtClean="0">
                <a:latin typeface="Times New Roman" panose="02020603050405020304" pitchFamily="18" charset="0"/>
                <a:cs typeface="Times New Roman" panose="02020603050405020304" pitchFamily="18" charset="0"/>
              </a:rPr>
              <a:t>[Exercise] </a:t>
            </a:r>
            <a:r>
              <a:rPr lang="en-US" altLang="zh-CN" sz="6000" b="1" dirty="0">
                <a:latin typeface="Times New Roman" panose="02020603050405020304" pitchFamily="18" charset="0"/>
                <a:cs typeface="Times New Roman" panose="02020603050405020304" pitchFamily="18" charset="0"/>
              </a:rPr>
              <a:t>Using User Preference dataset to exercise on aggregation(cont</a:t>
            </a:r>
            <a:r>
              <a:rPr lang="en-US" altLang="zh-CN" sz="6000" b="1" dirty="0" smtClean="0">
                <a:latin typeface="Times New Roman" panose="02020603050405020304" pitchFamily="18" charset="0"/>
                <a:cs typeface="Times New Roman" panose="02020603050405020304" pitchFamily="18" charset="0"/>
              </a:rPr>
              <a:t>.)</a:t>
            </a:r>
            <a:endParaRPr lang="zh-CN" altLang="en-US" sz="6000" b="1" dirty="0">
              <a:latin typeface="Times New Roman" panose="02020603050405020304" pitchFamily="18" charset="0"/>
              <a:cs typeface="Times New Roman" panose="02020603050405020304" pitchFamily="18" charset="0"/>
            </a:endParaRPr>
          </a:p>
        </p:txBody>
      </p:sp>
      <p:sp>
        <p:nvSpPr>
          <p:cNvPr id="6" name="矩形 5"/>
          <p:cNvSpPr/>
          <p:nvPr/>
        </p:nvSpPr>
        <p:spPr>
          <a:xfrm>
            <a:off x="1118042" y="4716363"/>
            <a:ext cx="6502400" cy="3785652"/>
          </a:xfrm>
          <a:prstGeom prst="rect">
            <a:avLst/>
          </a:prstGeom>
        </p:spPr>
        <p:txBody>
          <a:bodyPr>
            <a:spAutoFit/>
          </a:bodyPr>
          <a:lstStyle/>
          <a:p>
            <a:pPr algn="l">
              <a:defRPr sz="2000"/>
            </a:pPr>
            <a:r>
              <a:rPr lang="en-US" altLang="zh-CN" dirty="0" err="1" smtClean="0">
                <a:latin typeface="Times New Roman" panose="02020603050405020304" pitchFamily="18" charset="0"/>
                <a:cs typeface="Times New Roman" panose="02020603050405020304" pitchFamily="18" charset="0"/>
              </a:rPr>
              <a:t>db.interest.aggregate</a:t>
            </a:r>
            <a:r>
              <a:rPr lang="en-US" altLang="zh-CN" dirty="0">
                <a:latin typeface="Times New Roman" panose="02020603050405020304" pitchFamily="18" charset="0"/>
                <a:cs typeface="Times New Roman" panose="02020603050405020304" pitchFamily="18" charset="0"/>
              </a:rPr>
              <a:t>(</a:t>
            </a:r>
          </a:p>
          <a:p>
            <a:pPr algn="l">
              <a:defRPr sz="2000"/>
            </a:pPr>
            <a:r>
              <a:rPr lang="en-US" altLang="zh-CN" dirty="0">
                <a:latin typeface="Times New Roman" panose="02020603050405020304" pitchFamily="18" charset="0"/>
                <a:cs typeface="Times New Roman" panose="02020603050405020304" pitchFamily="18" charset="0"/>
              </a:rPr>
              <a:t>  [</a:t>
            </a:r>
          </a:p>
          <a:p>
            <a:pPr algn="l">
              <a:defRPr sz="2000"/>
            </a:pPr>
            <a:r>
              <a:rPr lang="en-US" altLang="zh-CN" dirty="0">
                <a:latin typeface="Times New Roman" panose="02020603050405020304" pitchFamily="18" charset="0"/>
                <a:cs typeface="Times New Roman" panose="02020603050405020304" pitchFamily="18" charset="0"/>
              </a:rPr>
              <a:t>    { $project :</a:t>
            </a:r>
          </a:p>
          <a:p>
            <a:pPr algn="l">
              <a:defRPr sz="2000"/>
            </a:pPr>
            <a:r>
              <a:rPr lang="en-US" altLang="zh-CN" dirty="0">
                <a:latin typeface="Times New Roman" panose="02020603050405020304" pitchFamily="18" charset="0"/>
                <a:cs typeface="Times New Roman" panose="02020603050405020304" pitchFamily="18" charset="0"/>
              </a:rPr>
              <a:t>       {</a:t>
            </a:r>
          </a:p>
          <a:p>
            <a:pPr algn="l">
              <a:defRPr sz="2000"/>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month_joined</a:t>
            </a:r>
            <a:r>
              <a:rPr lang="en-US" altLang="zh-CN" dirty="0">
                <a:latin typeface="Times New Roman" panose="02020603050405020304" pitchFamily="18" charset="0"/>
                <a:cs typeface="Times New Roman" panose="02020603050405020304" pitchFamily="18" charset="0"/>
              </a:rPr>
              <a:t> : { $month : "$joined" },</a:t>
            </a:r>
          </a:p>
          <a:p>
            <a:pPr algn="l">
              <a:defRPr sz="2000"/>
            </a:pPr>
            <a:r>
              <a:rPr lang="en-US" altLang="zh-CN" dirty="0">
                <a:latin typeface="Times New Roman" panose="02020603050405020304" pitchFamily="18" charset="0"/>
                <a:cs typeface="Times New Roman" panose="02020603050405020304" pitchFamily="18" charset="0"/>
              </a:rPr>
              <a:t>         name : "$_id",</a:t>
            </a:r>
          </a:p>
          <a:p>
            <a:pPr algn="l">
              <a:defRPr sz="2000"/>
            </a:pPr>
            <a:r>
              <a:rPr lang="en-US" altLang="zh-CN" dirty="0" smtClean="0">
                <a:latin typeface="Times New Roman" panose="02020603050405020304" pitchFamily="18" charset="0"/>
                <a:cs typeface="Times New Roman" panose="02020603050405020304" pitchFamily="18" charset="0"/>
              </a:rPr>
              <a:t>         _id : 0</a:t>
            </a:r>
          </a:p>
          <a:p>
            <a:pPr algn="l">
              <a:defRPr sz="2000"/>
            </a:pPr>
            <a:r>
              <a:rPr lang="en-US" altLang="zh-CN" dirty="0" smtClean="0">
                <a:latin typeface="Times New Roman" panose="02020603050405020304" pitchFamily="18" charset="0"/>
                <a:cs typeface="Times New Roman" panose="02020603050405020304" pitchFamily="18" charset="0"/>
              </a:rPr>
              <a:t>       }</a:t>
            </a:r>
          </a:p>
          <a:p>
            <a:pPr algn="l">
              <a:defRPr sz="2000"/>
            </a:pP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p>
          <a:p>
            <a:pPr algn="l">
              <a:defRPr sz="2000"/>
            </a:pPr>
            <a:r>
              <a:rPr lang="en-US" altLang="zh-CN" dirty="0">
                <a:latin typeface="Times New Roman" panose="02020603050405020304" pitchFamily="18" charset="0"/>
                <a:cs typeface="Times New Roman" panose="02020603050405020304" pitchFamily="18" charset="0"/>
              </a:rPr>
              <a:t>    { $sort : { </a:t>
            </a:r>
            <a:r>
              <a:rPr lang="en-US" altLang="zh-CN" dirty="0" err="1">
                <a:latin typeface="Times New Roman" panose="02020603050405020304" pitchFamily="18" charset="0"/>
                <a:cs typeface="Times New Roman" panose="02020603050405020304" pitchFamily="18" charset="0"/>
              </a:rPr>
              <a:t>month_joined</a:t>
            </a:r>
            <a:r>
              <a:rPr lang="en-US" altLang="zh-CN" dirty="0">
                <a:latin typeface="Times New Roman" panose="02020603050405020304" pitchFamily="18" charset="0"/>
                <a:cs typeface="Times New Roman" panose="02020603050405020304" pitchFamily="18" charset="0"/>
              </a:rPr>
              <a:t> : 1 } }</a:t>
            </a:r>
          </a:p>
          <a:p>
            <a:pPr algn="l">
              <a:defRPr sz="2000"/>
            </a:pPr>
            <a:r>
              <a:rPr lang="en-US" altLang="zh-CN" dirty="0">
                <a:latin typeface="Times New Roman" panose="02020603050405020304" pitchFamily="18" charset="0"/>
                <a:cs typeface="Times New Roman" panose="02020603050405020304" pitchFamily="18" charset="0"/>
              </a:rPr>
              <a:t>  ]</a:t>
            </a:r>
          </a:p>
          <a:p>
            <a:pPr algn="l">
              <a:defRPr sz="2000"/>
            </a:pPr>
            <a:r>
              <a:rPr lang="en-US" altLang="zh-CN" dirty="0">
                <a:latin typeface="Times New Roman" panose="02020603050405020304" pitchFamily="18" charset="0"/>
                <a:cs typeface="Times New Roman" panose="02020603050405020304" pitchFamily="18" charset="0"/>
              </a:rPr>
              <a:t>)</a:t>
            </a:r>
          </a:p>
        </p:txBody>
      </p:sp>
      <p:sp>
        <p:nvSpPr>
          <p:cNvPr id="9" name="矩形 8"/>
          <p:cNvSpPr/>
          <p:nvPr/>
        </p:nvSpPr>
        <p:spPr>
          <a:xfrm>
            <a:off x="952500" y="2915870"/>
            <a:ext cx="11625580" cy="954107"/>
          </a:xfrm>
          <a:prstGeom prst="rect">
            <a:avLst/>
          </a:prstGeom>
        </p:spPr>
        <p:txBody>
          <a:bodyPr wrap="square">
            <a:spAutoFit/>
          </a:bodyPr>
          <a:lstStyle/>
          <a:p>
            <a:pPr lvl="1" algn="l">
              <a:spcBef>
                <a:spcPts val="1000"/>
              </a:spcBef>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Return Usernames Ordered by Join </a:t>
            </a:r>
            <a:r>
              <a:rPr lang="en-US" altLang="zh-CN" sz="2800" dirty="0" smtClean="0">
                <a:latin typeface="Times New Roman" panose="02020603050405020304" pitchFamily="18" charset="0"/>
                <a:cs typeface="Times New Roman" panose="02020603050405020304" pitchFamily="18" charset="0"/>
              </a:rPr>
              <a:t>Month (write </a:t>
            </a:r>
            <a:r>
              <a:rPr lang="en-US" altLang="zh-CN" sz="2800" dirty="0">
                <a:latin typeface="Times New Roman" panose="02020603050405020304" pitchFamily="18" charset="0"/>
                <a:cs typeface="Times New Roman" panose="02020603050405020304" pitchFamily="18" charset="0"/>
              </a:rPr>
              <a:t>in SQL and NoSQL environments separately)</a:t>
            </a:r>
          </a:p>
        </p:txBody>
      </p:sp>
      <p:pic>
        <p:nvPicPr>
          <p:cNvPr id="4" name="图片 3"/>
          <p:cNvPicPr>
            <a:picLocks noChangeAspect="1"/>
          </p:cNvPicPr>
          <p:nvPr/>
        </p:nvPicPr>
        <p:blipFill>
          <a:blip r:embed="rId3"/>
          <a:stretch>
            <a:fillRect/>
          </a:stretch>
        </p:blipFill>
        <p:spPr>
          <a:xfrm>
            <a:off x="4720274" y="8344756"/>
            <a:ext cx="7857806" cy="1003645"/>
          </a:xfrm>
          <a:prstGeom prst="rect">
            <a:avLst/>
          </a:prstGeom>
        </p:spPr>
      </p:pic>
    </p:spTree>
    <p:extLst>
      <p:ext uri="{BB962C8B-B14F-4D97-AF65-F5344CB8AC3E}">
        <p14:creationId xmlns:p14="http://schemas.microsoft.com/office/powerpoint/2010/main" val="1110753511"/>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6000" b="1" dirty="0" smtClean="0">
                <a:latin typeface="Times New Roman" panose="02020603050405020304" pitchFamily="18" charset="0"/>
                <a:cs typeface="Times New Roman" panose="02020603050405020304" pitchFamily="18" charset="0"/>
              </a:rPr>
              <a:t>[Exercise] </a:t>
            </a:r>
            <a:r>
              <a:rPr lang="en-US" altLang="zh-CN" sz="6000" b="1" dirty="0">
                <a:latin typeface="Times New Roman" panose="02020603050405020304" pitchFamily="18" charset="0"/>
                <a:cs typeface="Times New Roman" panose="02020603050405020304" pitchFamily="18" charset="0"/>
              </a:rPr>
              <a:t>Using User Preference dataset to exercise on aggregation(cont</a:t>
            </a:r>
            <a:r>
              <a:rPr lang="en-US" altLang="zh-CN" sz="6000" b="1" dirty="0" smtClean="0">
                <a:latin typeface="Times New Roman" panose="02020603050405020304" pitchFamily="18" charset="0"/>
                <a:cs typeface="Times New Roman" panose="02020603050405020304" pitchFamily="18" charset="0"/>
              </a:rPr>
              <a:t>.)</a:t>
            </a:r>
            <a:endParaRPr lang="zh-CN" altLang="en-US" sz="6000" b="1" dirty="0">
              <a:latin typeface="Times New Roman" panose="02020603050405020304" pitchFamily="18" charset="0"/>
              <a:cs typeface="Times New Roman" panose="02020603050405020304" pitchFamily="18" charset="0"/>
            </a:endParaRPr>
          </a:p>
        </p:txBody>
      </p:sp>
      <p:sp>
        <p:nvSpPr>
          <p:cNvPr id="6" name="矩形 5"/>
          <p:cNvSpPr/>
          <p:nvPr/>
        </p:nvSpPr>
        <p:spPr>
          <a:xfrm>
            <a:off x="952500" y="5864377"/>
            <a:ext cx="9810438" cy="2246769"/>
          </a:xfrm>
          <a:prstGeom prst="rect">
            <a:avLst/>
          </a:prstGeom>
        </p:spPr>
        <p:txBody>
          <a:bodyPr wrap="square">
            <a:spAutoFit/>
          </a:bodyPr>
          <a:lstStyle/>
          <a:p>
            <a:pPr algn="l">
              <a:defRPr sz="2000"/>
            </a:pPr>
            <a:r>
              <a:rPr lang="en-US" altLang="zh-CN" dirty="0" err="1" smtClean="0">
                <a:latin typeface="Times New Roman" panose="02020603050405020304" pitchFamily="18" charset="0"/>
                <a:cs typeface="Times New Roman" panose="02020603050405020304" pitchFamily="18" charset="0"/>
              </a:rPr>
              <a:t>db.interest.aggregate</a:t>
            </a:r>
            <a:r>
              <a:rPr lang="en-US" altLang="zh-CN" dirty="0">
                <a:latin typeface="Times New Roman" panose="02020603050405020304" pitchFamily="18" charset="0"/>
                <a:cs typeface="Times New Roman" panose="02020603050405020304" pitchFamily="18" charset="0"/>
              </a:rPr>
              <a:t>(</a:t>
            </a:r>
          </a:p>
          <a:p>
            <a:pPr algn="l">
              <a:defRPr sz="2000"/>
            </a:pPr>
            <a:r>
              <a:rPr lang="en-US" altLang="zh-CN" dirty="0">
                <a:latin typeface="Times New Roman" panose="02020603050405020304" pitchFamily="18" charset="0"/>
                <a:cs typeface="Times New Roman" panose="02020603050405020304" pitchFamily="18" charset="0"/>
              </a:rPr>
              <a:t>  [</a:t>
            </a:r>
          </a:p>
          <a:p>
            <a:pPr algn="l">
              <a:defRPr sz="2000"/>
            </a:pPr>
            <a:r>
              <a:rPr lang="en-US" altLang="zh-CN" dirty="0">
                <a:latin typeface="Times New Roman" panose="02020603050405020304" pitchFamily="18" charset="0"/>
                <a:cs typeface="Times New Roman" panose="02020603050405020304" pitchFamily="18" charset="0"/>
              </a:rPr>
              <a:t>    { $project : { </a:t>
            </a:r>
            <a:r>
              <a:rPr lang="en-US" altLang="zh-CN" dirty="0" err="1">
                <a:latin typeface="Times New Roman" panose="02020603050405020304" pitchFamily="18" charset="0"/>
                <a:cs typeface="Times New Roman" panose="02020603050405020304" pitchFamily="18" charset="0"/>
              </a:rPr>
              <a:t>month_joined</a:t>
            </a:r>
            <a:r>
              <a:rPr lang="en-US" altLang="zh-CN" dirty="0">
                <a:latin typeface="Times New Roman" panose="02020603050405020304" pitchFamily="18" charset="0"/>
                <a:cs typeface="Times New Roman" panose="02020603050405020304" pitchFamily="18" charset="0"/>
              </a:rPr>
              <a:t> : { $month : "$joined" } } } ,</a:t>
            </a:r>
          </a:p>
          <a:p>
            <a:pPr algn="l">
              <a:defRPr sz="2000"/>
            </a:pPr>
            <a:r>
              <a:rPr lang="en-US" altLang="zh-CN" dirty="0">
                <a:latin typeface="Times New Roman" panose="02020603050405020304" pitchFamily="18" charset="0"/>
                <a:cs typeface="Times New Roman" panose="02020603050405020304" pitchFamily="18" charset="0"/>
              </a:rPr>
              <a:t>    { $group : { _id : {</a:t>
            </a:r>
            <a:r>
              <a:rPr lang="en-US" altLang="zh-CN" dirty="0" err="1">
                <a:latin typeface="Times New Roman" panose="02020603050405020304" pitchFamily="18" charset="0"/>
                <a:cs typeface="Times New Roman" panose="02020603050405020304" pitchFamily="18" charset="0"/>
              </a:rPr>
              <a:t>month_joined</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month_joined</a:t>
            </a:r>
            <a:r>
              <a:rPr lang="en-US" altLang="zh-CN" dirty="0">
                <a:latin typeface="Times New Roman" panose="02020603050405020304" pitchFamily="18" charset="0"/>
                <a:cs typeface="Times New Roman" panose="02020603050405020304" pitchFamily="18" charset="0"/>
              </a:rPr>
              <a:t>"} , number : { $sum : 1 } } },</a:t>
            </a:r>
          </a:p>
          <a:p>
            <a:pPr algn="l">
              <a:defRPr sz="2000"/>
            </a:pPr>
            <a:r>
              <a:rPr lang="en-US" altLang="zh-CN" dirty="0">
                <a:latin typeface="Times New Roman" panose="02020603050405020304" pitchFamily="18" charset="0"/>
                <a:cs typeface="Times New Roman" panose="02020603050405020304" pitchFamily="18" charset="0"/>
              </a:rPr>
              <a:t>    { $sort : { "_</a:t>
            </a:r>
            <a:r>
              <a:rPr lang="en-US" altLang="zh-CN" dirty="0" err="1">
                <a:latin typeface="Times New Roman" panose="02020603050405020304" pitchFamily="18" charset="0"/>
                <a:cs typeface="Times New Roman" panose="02020603050405020304" pitchFamily="18" charset="0"/>
              </a:rPr>
              <a:t>id.month_joined</a:t>
            </a:r>
            <a:r>
              <a:rPr lang="en-US" altLang="zh-CN" dirty="0">
                <a:latin typeface="Times New Roman" panose="02020603050405020304" pitchFamily="18" charset="0"/>
                <a:cs typeface="Times New Roman" panose="02020603050405020304" pitchFamily="18" charset="0"/>
              </a:rPr>
              <a:t>" : 1 } }</a:t>
            </a:r>
          </a:p>
          <a:p>
            <a:pPr algn="l">
              <a:defRPr sz="2000"/>
            </a:pPr>
            <a:r>
              <a:rPr lang="en-US" altLang="zh-CN" dirty="0">
                <a:latin typeface="Times New Roman" panose="02020603050405020304" pitchFamily="18" charset="0"/>
                <a:cs typeface="Times New Roman" panose="02020603050405020304" pitchFamily="18" charset="0"/>
              </a:rPr>
              <a:t>  ]</a:t>
            </a:r>
          </a:p>
          <a:p>
            <a:pPr algn="l">
              <a:defRPr sz="2000"/>
            </a:pPr>
            <a:r>
              <a:rPr lang="en-US" altLang="zh-CN" dirty="0">
                <a:latin typeface="Times New Roman" panose="02020603050405020304" pitchFamily="18" charset="0"/>
                <a:cs typeface="Times New Roman" panose="02020603050405020304" pitchFamily="18" charset="0"/>
              </a:rPr>
              <a:t>)</a:t>
            </a:r>
          </a:p>
        </p:txBody>
      </p:sp>
      <p:sp>
        <p:nvSpPr>
          <p:cNvPr id="9" name="矩形 8"/>
          <p:cNvSpPr/>
          <p:nvPr/>
        </p:nvSpPr>
        <p:spPr>
          <a:xfrm>
            <a:off x="952500" y="2915870"/>
            <a:ext cx="11625580" cy="1513235"/>
          </a:xfrm>
          <a:prstGeom prst="rect">
            <a:avLst/>
          </a:prstGeom>
        </p:spPr>
        <p:txBody>
          <a:bodyPr wrap="square">
            <a:spAutoFit/>
          </a:bodyPr>
          <a:lstStyle/>
          <a:p>
            <a:pPr lvl="1" algn="l">
              <a:spcBef>
                <a:spcPts val="1000"/>
              </a:spcBef>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Return Total Number of Joins per </a:t>
            </a:r>
            <a:r>
              <a:rPr lang="en-US" altLang="zh-CN" sz="2800" dirty="0" smtClean="0">
                <a:latin typeface="Times New Roman" panose="02020603050405020304" pitchFamily="18" charset="0"/>
                <a:cs typeface="Times New Roman" panose="02020603050405020304" pitchFamily="18" charset="0"/>
              </a:rPr>
              <a:t>Month (write </a:t>
            </a:r>
            <a:r>
              <a:rPr lang="en-US" altLang="zh-CN" sz="2800" dirty="0">
                <a:latin typeface="Times New Roman" panose="02020603050405020304" pitchFamily="18" charset="0"/>
                <a:cs typeface="Times New Roman" panose="02020603050405020304" pitchFamily="18" charset="0"/>
              </a:rPr>
              <a:t>in SQL and NoSQL environments separately</a:t>
            </a:r>
            <a:r>
              <a:rPr lang="en-US" altLang="zh-CN" sz="2800" dirty="0" smtClean="0">
                <a:latin typeface="Times New Roman" panose="02020603050405020304" pitchFamily="18" charset="0"/>
                <a:cs typeface="Times New Roman" panose="02020603050405020304" pitchFamily="18" charset="0"/>
              </a:rPr>
              <a:t>)</a:t>
            </a:r>
          </a:p>
          <a:p>
            <a:pPr lvl="1" indent="0" algn="l">
              <a:spcBef>
                <a:spcPts val="1000"/>
              </a:spcBef>
            </a:pPr>
            <a:endParaRPr lang="en-US" altLang="zh-CN" sz="2800" dirty="0">
              <a:latin typeface="Times New Roman" panose="02020603050405020304" pitchFamily="18" charset="0"/>
              <a:cs typeface="Times New Roman" panose="02020603050405020304" pitchFamily="18" charset="0"/>
            </a:endParaRPr>
          </a:p>
        </p:txBody>
      </p:sp>
      <p:sp>
        <p:nvSpPr>
          <p:cNvPr id="7" name="矩形 5"/>
          <p:cNvSpPr/>
          <p:nvPr/>
        </p:nvSpPr>
        <p:spPr>
          <a:xfrm>
            <a:off x="1299582" y="3891132"/>
            <a:ext cx="10310300" cy="1938992"/>
          </a:xfrm>
          <a:prstGeom prst="rect">
            <a:avLst/>
          </a:prstGeom>
        </p:spPr>
        <p:txBody>
          <a:bodyPr wrap="square">
            <a:spAutoFit/>
          </a:bodyPr>
          <a:lstStyle/>
          <a:p>
            <a:pPr algn="l">
              <a:defRPr sz="2000"/>
            </a:pPr>
            <a:r>
              <a:rPr lang="en-US" altLang="zh-CN" dirty="0" err="1">
                <a:latin typeface="Times New Roman" panose="02020603050405020304" pitchFamily="18" charset="0"/>
                <a:cs typeface="Times New Roman" panose="02020603050405020304" pitchFamily="18" charset="0"/>
              </a:rPr>
              <a:t>db.interest.insertMany</a:t>
            </a:r>
            <a:r>
              <a:rPr lang="en-US" altLang="zh-CN" dirty="0">
                <a:latin typeface="Times New Roman" panose="02020603050405020304" pitchFamily="18" charset="0"/>
                <a:cs typeface="Times New Roman" panose="02020603050405020304" pitchFamily="18" charset="0"/>
              </a:rPr>
              <a:t>(</a:t>
            </a:r>
          </a:p>
          <a:p>
            <a:pPr algn="l">
              <a:defRPr sz="2000"/>
            </a:pPr>
            <a:r>
              <a:rPr lang="en-US" altLang="zh-CN" dirty="0">
                <a:latin typeface="Times New Roman" panose="02020603050405020304" pitchFamily="18" charset="0"/>
                <a:cs typeface="Times New Roman" panose="02020603050405020304" pitchFamily="18" charset="0"/>
              </a:rPr>
              <a:t>   [</a:t>
            </a:r>
          </a:p>
          <a:p>
            <a:pPr algn="l">
              <a:defRPr sz="2000"/>
            </a:pPr>
            <a:r>
              <a:rPr lang="en-US" altLang="zh-CN" dirty="0">
                <a:latin typeface="Times New Roman" panose="02020603050405020304" pitchFamily="18" charset="0"/>
                <a:cs typeface="Times New Roman" panose="02020603050405020304" pitchFamily="18" charset="0"/>
              </a:rPr>
              <a:t>     { _id: "john", joined : </a:t>
            </a:r>
            <a:r>
              <a:rPr lang="en-US" altLang="zh-CN" dirty="0" err="1">
                <a:latin typeface="Times New Roman" panose="02020603050405020304" pitchFamily="18" charset="0"/>
                <a:cs typeface="Times New Roman" panose="02020603050405020304" pitchFamily="18" charset="0"/>
              </a:rPr>
              <a:t>ISODate</a:t>
            </a:r>
            <a:r>
              <a:rPr lang="en-US" altLang="zh-CN" dirty="0">
                <a:latin typeface="Times New Roman" panose="02020603050405020304" pitchFamily="18" charset="0"/>
                <a:cs typeface="Times New Roman" panose="02020603050405020304" pitchFamily="18" charset="0"/>
              </a:rPr>
              <a:t>("2011-03-06"), likes: ["golf", "basketball"],},</a:t>
            </a:r>
          </a:p>
          <a:p>
            <a:pPr algn="l">
              <a:defRPr sz="2000"/>
            </a:pPr>
            <a:r>
              <a:rPr lang="en-US" altLang="zh-CN" dirty="0">
                <a:latin typeface="Times New Roman" panose="02020603050405020304" pitchFamily="18" charset="0"/>
                <a:cs typeface="Times New Roman" panose="02020603050405020304" pitchFamily="18" charset="0"/>
              </a:rPr>
              <a:t>     {_id : "mike",  joined : </a:t>
            </a:r>
            <a:r>
              <a:rPr lang="en-US" altLang="zh-CN" dirty="0" err="1">
                <a:latin typeface="Times New Roman" panose="02020603050405020304" pitchFamily="18" charset="0"/>
                <a:cs typeface="Times New Roman" panose="02020603050405020304" pitchFamily="18" charset="0"/>
              </a:rPr>
              <a:t>ISODate</a:t>
            </a:r>
            <a:r>
              <a:rPr lang="en-US" altLang="zh-CN" dirty="0">
                <a:latin typeface="Times New Roman" panose="02020603050405020304" pitchFamily="18" charset="0"/>
                <a:cs typeface="Times New Roman" panose="02020603050405020304" pitchFamily="18" charset="0"/>
              </a:rPr>
              <a:t>("2012-07-31"),  likes: ["tennis"],}</a:t>
            </a:r>
          </a:p>
          <a:p>
            <a:pPr algn="l">
              <a:defRPr sz="2000"/>
            </a:pPr>
            <a:r>
              <a:rPr lang="en-US" altLang="zh-CN" dirty="0">
                <a:latin typeface="Times New Roman" panose="02020603050405020304" pitchFamily="18" charset="0"/>
                <a:cs typeface="Times New Roman" panose="02020603050405020304" pitchFamily="18" charset="0"/>
              </a:rPr>
              <a:t>   ] </a:t>
            </a:r>
          </a:p>
          <a:p>
            <a:pPr algn="l">
              <a:defRPr sz="2000"/>
            </a:pP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968457" y="8145399"/>
            <a:ext cx="8972550" cy="914400"/>
          </a:xfrm>
          <a:prstGeom prst="rect">
            <a:avLst/>
          </a:prstGeom>
        </p:spPr>
      </p:pic>
    </p:spTree>
    <p:extLst>
      <p:ext uri="{BB962C8B-B14F-4D97-AF65-F5344CB8AC3E}">
        <p14:creationId xmlns:p14="http://schemas.microsoft.com/office/powerpoint/2010/main" val="3670087503"/>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Map-reduce</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302485" y="3943201"/>
            <a:ext cx="12399829" cy="3414528"/>
          </a:xfrm>
        </p:spPr>
        <p:txBody>
          <a:bodyPr>
            <a:noAutofit/>
          </a:bodyPr>
          <a:lstStyle/>
          <a:p>
            <a:pPr>
              <a:spcBef>
                <a:spcPts val="1000"/>
              </a:spcBef>
            </a:pPr>
            <a:r>
              <a:rPr lang="en-US" altLang="zh-CN" dirty="0" smtClean="0">
                <a:latin typeface="Times New Roman" panose="02020603050405020304" pitchFamily="18" charset="0"/>
                <a:cs typeface="Times New Roman" panose="02020603050405020304" pitchFamily="18" charset="0"/>
              </a:rPr>
              <a:t>Similar to “Group by” in SQL.</a:t>
            </a:r>
          </a:p>
          <a:p>
            <a:pPr>
              <a:spcBef>
                <a:spcPts val="1000"/>
              </a:spcBef>
            </a:pPr>
            <a:r>
              <a:rPr lang="en-US" altLang="zh-CN" dirty="0" smtClean="0">
                <a:latin typeface="Times New Roman" panose="02020603050405020304" pitchFamily="18" charset="0"/>
                <a:cs typeface="Times New Roman" panose="02020603050405020304" pitchFamily="18" charset="0"/>
              </a:rPr>
              <a:t>In </a:t>
            </a:r>
            <a:r>
              <a:rPr lang="en-US" altLang="zh-CN" dirty="0">
                <a:latin typeface="Times New Roman" panose="02020603050405020304" pitchFamily="18" charset="0"/>
                <a:cs typeface="Times New Roman" panose="02020603050405020304" pitchFamily="18" charset="0"/>
              </a:rPr>
              <a:t>general, map-reduce operations have two </a:t>
            </a:r>
            <a:r>
              <a:rPr lang="en-US" altLang="zh-CN" dirty="0" smtClean="0">
                <a:latin typeface="Times New Roman" panose="02020603050405020304" pitchFamily="18" charset="0"/>
                <a:cs typeface="Times New Roman" panose="02020603050405020304" pitchFamily="18" charset="0"/>
              </a:rPr>
              <a:t>phases:</a:t>
            </a:r>
          </a:p>
          <a:p>
            <a:pPr lvl="1">
              <a:spcBef>
                <a:spcPts val="1000"/>
              </a:spcBef>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a </a:t>
            </a:r>
            <a:r>
              <a:rPr lang="en-US" altLang="zh-CN" dirty="0">
                <a:latin typeface="Times New Roman" panose="02020603050405020304" pitchFamily="18" charset="0"/>
                <a:cs typeface="Times New Roman" panose="02020603050405020304" pitchFamily="18" charset="0"/>
              </a:rPr>
              <a:t>map stage that processes each document and emits one or more objects for each input document, </a:t>
            </a:r>
            <a:r>
              <a:rPr lang="en-US" altLang="zh-CN" dirty="0" smtClean="0">
                <a:latin typeface="Times New Roman" panose="02020603050405020304" pitchFamily="18" charset="0"/>
                <a:cs typeface="Times New Roman" panose="02020603050405020304" pitchFamily="18" charset="0"/>
              </a:rPr>
              <a:t>and</a:t>
            </a:r>
          </a:p>
          <a:p>
            <a:pPr lvl="1">
              <a:spcBef>
                <a:spcPts val="1000"/>
              </a:spcBef>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reduce </a:t>
            </a:r>
            <a:r>
              <a:rPr lang="en-US" altLang="zh-CN" dirty="0">
                <a:latin typeface="Times New Roman" panose="02020603050405020304" pitchFamily="18" charset="0"/>
                <a:cs typeface="Times New Roman" panose="02020603050405020304" pitchFamily="18" charset="0"/>
              </a:rPr>
              <a:t>phase that combines the output of the map </a:t>
            </a:r>
            <a:r>
              <a:rPr lang="en-US" altLang="zh-CN" dirty="0" smtClean="0">
                <a:latin typeface="Times New Roman" panose="02020603050405020304" pitchFamily="18" charset="0"/>
                <a:cs typeface="Times New Roman" panose="02020603050405020304" pitchFamily="18" charset="0"/>
              </a:rPr>
              <a:t>operation.</a:t>
            </a:r>
          </a:p>
          <a:p>
            <a:pPr>
              <a:spcBef>
                <a:spcPts val="1000"/>
              </a:spcBef>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Optionally</a:t>
            </a:r>
            <a:r>
              <a:rPr lang="en-US" altLang="zh-CN" dirty="0">
                <a:latin typeface="Times New Roman" panose="02020603050405020304" pitchFamily="18" charset="0"/>
                <a:cs typeface="Times New Roman" panose="02020603050405020304" pitchFamily="18" charset="0"/>
              </a:rPr>
              <a:t>, map-reduce can have a finalize stage to make final modifications to the result. Like other aggregation operations, map-reduce can specify a query condition to select the input documents as well as sort and limit the results.</a:t>
            </a:r>
          </a:p>
          <a:p>
            <a:pPr>
              <a:spcBef>
                <a:spcPts val="1000"/>
              </a:spcBef>
            </a:pPr>
            <a:r>
              <a:rPr lang="en-US" altLang="zh-CN" dirty="0">
                <a:latin typeface="Times New Roman" panose="02020603050405020304" pitchFamily="18" charset="0"/>
                <a:cs typeface="Times New Roman" panose="02020603050405020304" pitchFamily="18" charset="0"/>
              </a:rPr>
              <a:t>Map-reduce can operate on a </a:t>
            </a:r>
            <a:r>
              <a:rPr lang="en-US" altLang="zh-CN" dirty="0" err="1">
                <a:latin typeface="Times New Roman" panose="02020603050405020304" pitchFamily="18" charset="0"/>
                <a:cs typeface="Times New Roman" panose="02020603050405020304" pitchFamily="18" charset="0"/>
              </a:rPr>
              <a:t>sharded</a:t>
            </a:r>
            <a:r>
              <a:rPr lang="en-US" altLang="zh-CN" dirty="0">
                <a:latin typeface="Times New Roman" panose="02020603050405020304" pitchFamily="18" charset="0"/>
                <a:cs typeface="Times New Roman" panose="02020603050405020304" pitchFamily="18" charset="0"/>
              </a:rPr>
              <a:t> collection. Map reduce operations can also output to a </a:t>
            </a:r>
            <a:r>
              <a:rPr lang="en-US" altLang="zh-CN" dirty="0" err="1">
                <a:latin typeface="Times New Roman" panose="02020603050405020304" pitchFamily="18" charset="0"/>
                <a:cs typeface="Times New Roman" panose="02020603050405020304" pitchFamily="18" charset="0"/>
              </a:rPr>
              <a:t>sharded</a:t>
            </a:r>
            <a:r>
              <a:rPr lang="en-US" altLang="zh-CN" dirty="0">
                <a:latin typeface="Times New Roman" panose="02020603050405020304" pitchFamily="18" charset="0"/>
                <a:cs typeface="Times New Roman" panose="02020603050405020304" pitchFamily="18" charset="0"/>
              </a:rPr>
              <a:t> collection.</a:t>
            </a:r>
          </a:p>
        </p:txBody>
      </p:sp>
    </p:spTree>
    <p:extLst>
      <p:ext uri="{BB962C8B-B14F-4D97-AF65-F5344CB8AC3E}">
        <p14:creationId xmlns:p14="http://schemas.microsoft.com/office/powerpoint/2010/main" val="98115588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Query all documents </a:t>
            </a:r>
            <a:r>
              <a:rPr lang="en-US" altLang="zh-CN" sz="6000" b="1" dirty="0">
                <a:latin typeface="Times New Roman" panose="02020603050405020304" pitchFamily="18" charset="0"/>
                <a:cs typeface="Times New Roman" panose="02020603050405020304" pitchFamily="18" charset="0"/>
              </a:rPr>
              <a:t>in a </a:t>
            </a:r>
            <a:r>
              <a:rPr lang="en-US" altLang="zh-CN" sz="6000" b="1" dirty="0" smtClean="0">
                <a:latin typeface="Times New Roman" panose="02020603050405020304" pitchFamily="18" charset="0"/>
                <a:cs typeface="Times New Roman" panose="02020603050405020304" pitchFamily="18" charset="0"/>
              </a:rPr>
              <a:t>collection (i.e., show documents)</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572632" y="3834711"/>
            <a:ext cx="11859535" cy="2386511"/>
          </a:xfrm>
        </p:spPr>
        <p:txBody>
          <a:bodyPr>
            <a:noAutofit/>
          </a:bodyPr>
          <a:lstStyle/>
          <a:p>
            <a:r>
              <a:rPr lang="en-US" altLang="zh-CN" i="1" dirty="0" err="1" smtClean="0">
                <a:latin typeface="Times New Roman" panose="02020603050405020304" pitchFamily="18" charset="0"/>
                <a:cs typeface="Times New Roman" panose="02020603050405020304" pitchFamily="18" charset="0"/>
              </a:rPr>
              <a:t>db.collection.find</a:t>
            </a:r>
            <a:r>
              <a:rPr lang="en-US" altLang="zh-CN" i="1" dirty="0">
                <a:latin typeface="Times New Roman" panose="02020603050405020304" pitchFamily="18" charset="0"/>
                <a:cs typeface="Times New Roman" panose="02020603050405020304" pitchFamily="18" charset="0"/>
              </a:rPr>
              <a:t>( &lt;query filter&gt;, &lt;projection&gt; )</a:t>
            </a:r>
          </a:p>
          <a:p>
            <a:r>
              <a:rPr lang="en-US" altLang="zh-CN" dirty="0">
                <a:latin typeface="Times New Roman" panose="02020603050405020304" pitchFamily="18" charset="0"/>
                <a:cs typeface="Times New Roman" panose="02020603050405020304" pitchFamily="18" charset="0"/>
              </a:rPr>
              <a:t>An empty query filter document ({}) selects all documents in the </a:t>
            </a:r>
            <a:r>
              <a:rPr lang="en-US" altLang="zh-CN" dirty="0" smtClean="0">
                <a:latin typeface="Times New Roman" panose="02020603050405020304" pitchFamily="18" charset="0"/>
                <a:cs typeface="Times New Roman" panose="02020603050405020304" pitchFamily="18" charset="0"/>
              </a:rPr>
              <a:t>collection:</a:t>
            </a:r>
          </a:p>
          <a:p>
            <a:r>
              <a:rPr lang="en-US" altLang="zh-CN" dirty="0" err="1">
                <a:latin typeface="Times New Roman" panose="02020603050405020304" pitchFamily="18" charset="0"/>
                <a:cs typeface="Times New Roman" panose="02020603050405020304" pitchFamily="18" charset="0"/>
              </a:rPr>
              <a:t>db.users.find</a:t>
            </a:r>
            <a:r>
              <a:rPr lang="en-US" altLang="zh-CN" dirty="0">
                <a:latin typeface="Times New Roman" panose="02020603050405020304" pitchFamily="18" charset="0"/>
                <a:cs typeface="Times New Roman" panose="02020603050405020304" pitchFamily="18" charset="0"/>
              </a:rPr>
              <a:t>( {} )</a:t>
            </a:r>
          </a:p>
          <a:p>
            <a:r>
              <a:rPr lang="en-US" altLang="zh-CN" dirty="0" err="1" smtClean="0">
                <a:latin typeface="Times New Roman" panose="02020603050405020304" pitchFamily="18" charset="0"/>
                <a:cs typeface="Times New Roman" panose="02020603050405020304" pitchFamily="18" charset="0"/>
              </a:rPr>
              <a:t>db.users.find</a:t>
            </a:r>
            <a:r>
              <a:rPr lang="en-US" altLang="zh-CN" dirty="0">
                <a:latin typeface="Times New Roman" panose="02020603050405020304" pitchFamily="18" charset="0"/>
                <a:cs typeface="Times New Roman" panose="02020603050405020304" pitchFamily="18" charset="0"/>
              </a:rPr>
              <a:t>()</a:t>
            </a:r>
          </a:p>
        </p:txBody>
      </p:sp>
      <p:pic>
        <p:nvPicPr>
          <p:cNvPr id="4" name="图片 3"/>
          <p:cNvPicPr>
            <a:picLocks noChangeAspect="1"/>
          </p:cNvPicPr>
          <p:nvPr/>
        </p:nvPicPr>
        <p:blipFill>
          <a:blip r:embed="rId3"/>
          <a:stretch>
            <a:fillRect/>
          </a:stretch>
        </p:blipFill>
        <p:spPr>
          <a:xfrm>
            <a:off x="347017" y="7452433"/>
            <a:ext cx="12085150" cy="2301167"/>
          </a:xfrm>
          <a:prstGeom prst="rect">
            <a:avLst/>
          </a:prstGeom>
        </p:spPr>
      </p:pic>
    </p:spTree>
    <p:extLst>
      <p:ext uri="{BB962C8B-B14F-4D97-AF65-F5344CB8AC3E}">
        <p14:creationId xmlns:p14="http://schemas.microsoft.com/office/powerpoint/2010/main" val="2609095197"/>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Map-reduce (cont.)</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662573" y="3149717"/>
            <a:ext cx="11859535" cy="2386511"/>
          </a:xfrm>
        </p:spPr>
        <p:txBody>
          <a:bodyPr>
            <a:noAutofit/>
          </a:bodyPr>
          <a:lstStyle/>
          <a:p>
            <a:r>
              <a:rPr lang="en-US" altLang="zh-CN" dirty="0">
                <a:latin typeface="Times New Roman" panose="02020603050405020304" pitchFamily="18" charset="0"/>
                <a:cs typeface="Times New Roman" panose="02020603050405020304" pitchFamily="18" charset="0"/>
              </a:rPr>
              <a:t>In the mongo shell, the </a:t>
            </a:r>
            <a:r>
              <a:rPr lang="en-US" altLang="zh-CN" dirty="0" smtClean="0">
                <a:latin typeface="Times New Roman" panose="02020603050405020304" pitchFamily="18" charset="0"/>
                <a:cs typeface="Times New Roman" panose="02020603050405020304" pitchFamily="18" charset="0"/>
              </a:rPr>
              <a:t>“</a:t>
            </a:r>
            <a:r>
              <a:rPr lang="en-US" altLang="zh-CN" b="1" dirty="0" err="1" smtClean="0">
                <a:latin typeface="Times New Roman" panose="02020603050405020304" pitchFamily="18" charset="0"/>
                <a:cs typeface="Times New Roman" panose="02020603050405020304" pitchFamily="18" charset="0"/>
              </a:rPr>
              <a:t>db.collection.mapReduce</a:t>
            </a:r>
            <a:r>
              <a:rPr lang="en-US" altLang="zh-CN" b="1"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method is a wrapper around the </a:t>
            </a:r>
            <a:r>
              <a:rPr lang="en-US" altLang="zh-CN" dirty="0" err="1">
                <a:latin typeface="Times New Roman" panose="02020603050405020304" pitchFamily="18" charset="0"/>
                <a:cs typeface="Times New Roman" panose="02020603050405020304" pitchFamily="18" charset="0"/>
              </a:rPr>
              <a:t>mapReduce</a:t>
            </a:r>
            <a:r>
              <a:rPr lang="en-US" altLang="zh-CN" dirty="0">
                <a:latin typeface="Times New Roman" panose="02020603050405020304" pitchFamily="18" charset="0"/>
                <a:cs typeface="Times New Roman" panose="02020603050405020304" pitchFamily="18" charset="0"/>
              </a:rPr>
              <a:t> command. The following examples use the </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db.collection.mapReduce</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method</a:t>
            </a:r>
            <a:r>
              <a:rPr lang="en-US" altLang="zh-CN"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Consider the following map-reduce operations on a collection </a:t>
            </a:r>
            <a:r>
              <a:rPr lang="en-US" altLang="zh-CN" b="1" dirty="0">
                <a:latin typeface="Times New Roman" panose="02020603050405020304" pitchFamily="18" charset="0"/>
                <a:cs typeface="Times New Roman" panose="02020603050405020304" pitchFamily="18" charset="0"/>
              </a:rPr>
              <a:t>orders</a:t>
            </a:r>
            <a:r>
              <a:rPr lang="en-US" altLang="zh-CN" dirty="0">
                <a:latin typeface="Times New Roman" panose="02020603050405020304" pitchFamily="18" charset="0"/>
                <a:cs typeface="Times New Roman" panose="02020603050405020304" pitchFamily="18" charset="0"/>
              </a:rPr>
              <a:t> that contains documents of the following prototype:</a:t>
            </a:r>
            <a:endParaRPr lang="en-US" altLang="zh-CN"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804980" y="6985416"/>
            <a:ext cx="11966892" cy="1546692"/>
          </a:xfrm>
          <a:prstGeom prst="rect">
            <a:avLst/>
          </a:prstGeom>
        </p:spPr>
      </p:pic>
    </p:spTree>
    <p:extLst>
      <p:ext uri="{BB962C8B-B14F-4D97-AF65-F5344CB8AC3E}">
        <p14:creationId xmlns:p14="http://schemas.microsoft.com/office/powerpoint/2010/main" val="1537496477"/>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Map-reduce – example</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572632" y="3277134"/>
            <a:ext cx="11859535" cy="2386511"/>
          </a:xfrm>
        </p:spPr>
        <p:txBody>
          <a:bodyPr>
            <a:noAutofit/>
          </a:bodyPr>
          <a:lstStyle/>
          <a:p>
            <a:r>
              <a:rPr lang="en-US" altLang="zh-CN" dirty="0">
                <a:latin typeface="Times New Roman" panose="02020603050405020304" pitchFamily="18" charset="0"/>
                <a:cs typeface="Times New Roman" panose="02020603050405020304" pitchFamily="18" charset="0"/>
              </a:rPr>
              <a:t>Return the Total </a:t>
            </a:r>
            <a:r>
              <a:rPr lang="en-US" altLang="zh-CN" dirty="0" smtClean="0">
                <a:latin typeface="Times New Roman" panose="02020603050405020304" pitchFamily="18" charset="0"/>
                <a:cs typeface="Times New Roman" panose="02020603050405020304" pitchFamily="18" charset="0"/>
              </a:rPr>
              <a:t>Amount </a:t>
            </a:r>
            <a:r>
              <a:rPr lang="en-US" altLang="zh-CN" dirty="0">
                <a:latin typeface="Times New Roman" panose="02020603050405020304" pitchFamily="18" charset="0"/>
                <a:cs typeface="Times New Roman" panose="02020603050405020304" pitchFamily="18" charset="0"/>
              </a:rPr>
              <a:t>Per </a:t>
            </a:r>
            <a:r>
              <a:rPr lang="en-US" altLang="zh-CN" dirty="0" smtClean="0">
                <a:latin typeface="Times New Roman" panose="02020603050405020304" pitchFamily="18" charset="0"/>
                <a:cs typeface="Times New Roman" panose="02020603050405020304" pitchFamily="18" charset="0"/>
              </a:rPr>
              <a:t>Customer</a:t>
            </a:r>
          </a:p>
          <a:p>
            <a:r>
              <a:rPr lang="en-US" altLang="zh-CN" dirty="0">
                <a:latin typeface="Times New Roman" panose="02020603050405020304" pitchFamily="18" charset="0"/>
                <a:cs typeface="Times New Roman" panose="02020603050405020304" pitchFamily="18" charset="0"/>
              </a:rPr>
              <a:t>Perform the map-reduce operation on the orders collection to group by the </a:t>
            </a:r>
            <a:r>
              <a:rPr lang="en-US" altLang="zh-CN" dirty="0" err="1">
                <a:latin typeface="Times New Roman" panose="02020603050405020304" pitchFamily="18" charset="0"/>
                <a:cs typeface="Times New Roman" panose="02020603050405020304" pitchFamily="18" charset="0"/>
              </a:rPr>
              <a:t>cust_id</a:t>
            </a:r>
            <a:r>
              <a:rPr lang="en-US" altLang="zh-CN" dirty="0">
                <a:latin typeface="Times New Roman" panose="02020603050405020304" pitchFamily="18" charset="0"/>
                <a:cs typeface="Times New Roman" panose="02020603050405020304" pitchFamily="18" charset="0"/>
              </a:rPr>
              <a:t>, and calculate the sum of the </a:t>
            </a:r>
            <a:r>
              <a:rPr lang="en-US" altLang="zh-CN" dirty="0" smtClean="0">
                <a:latin typeface="Times New Roman" panose="02020603050405020304" pitchFamily="18" charset="0"/>
                <a:cs typeface="Times New Roman" panose="02020603050405020304" pitchFamily="18" charset="0"/>
              </a:rPr>
              <a:t>amount </a:t>
            </a:r>
            <a:r>
              <a:rPr lang="en-US" altLang="zh-CN" dirty="0">
                <a:latin typeface="Times New Roman" panose="02020603050405020304" pitchFamily="18" charset="0"/>
                <a:cs typeface="Times New Roman" panose="02020603050405020304" pitchFamily="18" charset="0"/>
              </a:rPr>
              <a:t>for each </a:t>
            </a:r>
            <a:r>
              <a:rPr lang="en-US" altLang="zh-CN" dirty="0" err="1" smtClean="0">
                <a:latin typeface="Times New Roman" panose="02020603050405020304" pitchFamily="18" charset="0"/>
                <a:cs typeface="Times New Roman" panose="02020603050405020304" pitchFamily="18" charset="0"/>
              </a:rPr>
              <a:t>cust_id</a:t>
            </a: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9216469"/>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Map-reduce – example (cont.)</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572632" y="3277134"/>
            <a:ext cx="11859535" cy="2386511"/>
          </a:xfrm>
        </p:spPr>
        <p:txBody>
          <a:bodyPr>
            <a:noAutofit/>
          </a:bodyPr>
          <a:lstStyle/>
          <a:p>
            <a:r>
              <a:rPr lang="en-US" altLang="zh-CN" dirty="0" smtClean="0">
                <a:latin typeface="Times New Roman" panose="02020603050405020304" pitchFamily="18" charset="0"/>
                <a:cs typeface="Times New Roman" panose="02020603050405020304" pitchFamily="18" charset="0"/>
              </a:rPr>
              <a:t>1. Define </a:t>
            </a:r>
            <a:r>
              <a:rPr lang="en-US" altLang="zh-CN" dirty="0">
                <a:latin typeface="Times New Roman" panose="02020603050405020304" pitchFamily="18" charset="0"/>
                <a:cs typeface="Times New Roman" panose="02020603050405020304" pitchFamily="18" charset="0"/>
              </a:rPr>
              <a:t>the map function to process each input document:</a:t>
            </a:r>
          </a:p>
          <a:p>
            <a:pPr lvl="2">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In the function, </a:t>
            </a:r>
            <a:r>
              <a:rPr lang="en-US" altLang="zh-CN" dirty="0" smtClean="0">
                <a:latin typeface="Times New Roman" panose="02020603050405020304" pitchFamily="18" charset="0"/>
                <a:cs typeface="Times New Roman" panose="02020603050405020304" pitchFamily="18" charset="0"/>
              </a:rPr>
              <a:t>“this” </a:t>
            </a:r>
            <a:r>
              <a:rPr lang="en-US" altLang="zh-CN" dirty="0">
                <a:latin typeface="Times New Roman" panose="02020603050405020304" pitchFamily="18" charset="0"/>
                <a:cs typeface="Times New Roman" panose="02020603050405020304" pitchFamily="18" charset="0"/>
              </a:rPr>
              <a:t>refers to the document that the map-reduce operation is </a:t>
            </a:r>
            <a:r>
              <a:rPr lang="en-US" altLang="zh-CN" dirty="0" smtClean="0">
                <a:latin typeface="Times New Roman" panose="02020603050405020304" pitchFamily="18" charset="0"/>
                <a:cs typeface="Times New Roman" panose="02020603050405020304" pitchFamily="18" charset="0"/>
              </a:rPr>
              <a:t>processing.</a:t>
            </a:r>
          </a:p>
          <a:p>
            <a:pPr lvl="2">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The </a:t>
            </a:r>
            <a:r>
              <a:rPr lang="en-US" altLang="zh-CN" dirty="0">
                <a:latin typeface="Times New Roman" panose="02020603050405020304" pitchFamily="18" charset="0"/>
                <a:cs typeface="Times New Roman" panose="02020603050405020304" pitchFamily="18" charset="0"/>
              </a:rPr>
              <a:t>function maps the </a:t>
            </a:r>
            <a:r>
              <a:rPr lang="en-US" altLang="zh-CN" dirty="0" smtClean="0">
                <a:latin typeface="Times New Roman" panose="02020603050405020304" pitchFamily="18" charset="0"/>
                <a:cs typeface="Times New Roman" panose="02020603050405020304" pitchFamily="18" charset="0"/>
              </a:rPr>
              <a:t>amount </a:t>
            </a:r>
            <a:r>
              <a:rPr lang="en-US" altLang="zh-CN" dirty="0">
                <a:latin typeface="Times New Roman" panose="02020603050405020304" pitchFamily="18" charset="0"/>
                <a:cs typeface="Times New Roman" panose="02020603050405020304" pitchFamily="18" charset="0"/>
              </a:rPr>
              <a:t>to the </a:t>
            </a:r>
            <a:r>
              <a:rPr lang="en-US" altLang="zh-CN" dirty="0" err="1">
                <a:latin typeface="Times New Roman" panose="02020603050405020304" pitchFamily="18" charset="0"/>
                <a:cs typeface="Times New Roman" panose="02020603050405020304" pitchFamily="18" charset="0"/>
              </a:rPr>
              <a:t>cust_id</a:t>
            </a:r>
            <a:r>
              <a:rPr lang="en-US" altLang="zh-CN" dirty="0">
                <a:latin typeface="Times New Roman" panose="02020603050405020304" pitchFamily="18" charset="0"/>
                <a:cs typeface="Times New Roman" panose="02020603050405020304" pitchFamily="18" charset="0"/>
              </a:rPr>
              <a:t> for each document and emits the </a:t>
            </a:r>
            <a:r>
              <a:rPr lang="en-US" altLang="zh-CN" dirty="0" err="1">
                <a:latin typeface="Times New Roman" panose="02020603050405020304" pitchFamily="18" charset="0"/>
                <a:cs typeface="Times New Roman" panose="02020603050405020304" pitchFamily="18" charset="0"/>
              </a:rPr>
              <a:t>cust_id</a:t>
            </a:r>
            <a:r>
              <a:rPr lang="en-US" altLang="zh-CN" dirty="0">
                <a:latin typeface="Times New Roman" panose="02020603050405020304" pitchFamily="18" charset="0"/>
                <a:cs typeface="Times New Roman" panose="02020603050405020304" pitchFamily="18" charset="0"/>
              </a:rPr>
              <a:t> and </a:t>
            </a:r>
            <a:r>
              <a:rPr lang="en-US" altLang="zh-CN" dirty="0" smtClean="0">
                <a:latin typeface="Times New Roman" panose="02020603050405020304" pitchFamily="18" charset="0"/>
                <a:cs typeface="Times New Roman" panose="02020603050405020304" pitchFamily="18" charset="0"/>
              </a:rPr>
              <a:t>amount </a:t>
            </a:r>
            <a:r>
              <a:rPr lang="en-US" altLang="zh-CN" dirty="0">
                <a:latin typeface="Times New Roman" panose="02020603050405020304" pitchFamily="18" charset="0"/>
                <a:cs typeface="Times New Roman" panose="02020603050405020304" pitchFamily="18" charset="0"/>
              </a:rPr>
              <a:t>pair.</a:t>
            </a:r>
            <a:endParaRPr lang="en-US" altLang="zh-CN" dirty="0" smtClean="0">
              <a:latin typeface="Times New Roman" panose="02020603050405020304" pitchFamily="18" charset="0"/>
              <a:cs typeface="Times New Roman" panose="02020603050405020304" pitchFamily="18" charset="0"/>
            </a:endParaRPr>
          </a:p>
        </p:txBody>
      </p:sp>
      <p:sp>
        <p:nvSpPr>
          <p:cNvPr id="4" name="矩形 3"/>
          <p:cNvSpPr/>
          <p:nvPr/>
        </p:nvSpPr>
        <p:spPr>
          <a:xfrm>
            <a:off x="1826901" y="7026863"/>
            <a:ext cx="8976242" cy="1200329"/>
          </a:xfrm>
          <a:prstGeom prst="rect">
            <a:avLst/>
          </a:prstGeom>
        </p:spPr>
        <p:txBody>
          <a:bodyPr wrap="square">
            <a:spAutoFit/>
          </a:bodyPr>
          <a:lstStyle/>
          <a:p>
            <a:r>
              <a:rPr lang="zh-CN" altLang="en-US" sz="2400" dirty="0">
                <a:latin typeface="Times New Roman" panose="02020603050405020304" pitchFamily="18" charset="0"/>
                <a:cs typeface="Times New Roman" panose="02020603050405020304" pitchFamily="18" charset="0"/>
              </a:rPr>
              <a:t>var mapFunctio</a:t>
            </a:r>
            <a:r>
              <a:rPr lang="zh-CN" altLang="en-US" sz="2400" dirty="0" smtClean="0">
                <a:latin typeface="Times New Roman" panose="02020603050405020304" pitchFamily="18" charset="0"/>
                <a:cs typeface="Times New Roman" panose="02020603050405020304" pitchFamily="18" charset="0"/>
              </a:rPr>
              <a:t>n </a:t>
            </a:r>
            <a:r>
              <a:rPr lang="zh-CN" altLang="en-US" sz="2400" dirty="0">
                <a:latin typeface="Times New Roman" panose="02020603050405020304" pitchFamily="18" charset="0"/>
                <a:cs typeface="Times New Roman" panose="02020603050405020304" pitchFamily="18" charset="0"/>
              </a:rPr>
              <a:t>= function() {</a:t>
            </a:r>
          </a:p>
          <a:p>
            <a:r>
              <a:rPr lang="zh-CN" altLang="en-US" sz="2400" dirty="0">
                <a:latin typeface="Times New Roman" panose="02020603050405020304" pitchFamily="18" charset="0"/>
                <a:cs typeface="Times New Roman" panose="02020603050405020304" pitchFamily="18" charset="0"/>
              </a:rPr>
              <a:t>                       emit(this.cust_id, this</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amount</a:t>
            </a:r>
            <a:r>
              <a:rPr lang="zh-CN" altLang="en-US" sz="2400" dirty="0" smtClean="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p>
          <a:p>
            <a:r>
              <a:rPr lang="zh-CN" alt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0273292"/>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Map-reduce – example (cont.)</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572632" y="3277134"/>
            <a:ext cx="11859535" cy="2386511"/>
          </a:xfrm>
        </p:spPr>
        <p:txBody>
          <a:bodyPr>
            <a:noAutofit/>
          </a:bodyPr>
          <a:lstStyle/>
          <a:p>
            <a:r>
              <a:rPr lang="en-US" altLang="zh-CN" dirty="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Define the corresponding reduce function with two arguments </a:t>
            </a:r>
            <a:r>
              <a:rPr lang="en-US" altLang="zh-CN" dirty="0" err="1">
                <a:latin typeface="Times New Roman" panose="02020603050405020304" pitchFamily="18" charset="0"/>
                <a:cs typeface="Times New Roman" panose="02020603050405020304" pitchFamily="18" charset="0"/>
              </a:rPr>
              <a:t>keyCustId</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valuesPrices</a:t>
            </a:r>
            <a:r>
              <a:rPr lang="en-US" altLang="zh-CN"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The </a:t>
            </a:r>
            <a:r>
              <a:rPr lang="en-US" altLang="zh-CN" dirty="0" err="1">
                <a:latin typeface="Times New Roman" panose="02020603050405020304" pitchFamily="18" charset="0"/>
                <a:cs typeface="Times New Roman" panose="02020603050405020304" pitchFamily="18" charset="0"/>
              </a:rPr>
              <a:t>valuesPrices</a:t>
            </a:r>
            <a:r>
              <a:rPr lang="en-US" altLang="zh-CN" dirty="0">
                <a:latin typeface="Times New Roman" panose="02020603050405020304" pitchFamily="18" charset="0"/>
                <a:cs typeface="Times New Roman" panose="02020603050405020304" pitchFamily="18" charset="0"/>
              </a:rPr>
              <a:t> is an array whose elements are the price values emitted by the map function and grouped by </a:t>
            </a:r>
            <a:r>
              <a:rPr lang="en-US" altLang="zh-CN" dirty="0" err="1">
                <a:latin typeface="Times New Roman" panose="02020603050405020304" pitchFamily="18" charset="0"/>
                <a:cs typeface="Times New Roman" panose="02020603050405020304" pitchFamily="18" charset="0"/>
              </a:rPr>
              <a:t>keyCustId</a:t>
            </a:r>
            <a:r>
              <a:rPr lang="en-US" altLang="zh-CN"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The function reduces the </a:t>
            </a:r>
            <a:r>
              <a:rPr lang="en-US" altLang="zh-CN" dirty="0" err="1">
                <a:latin typeface="Times New Roman" panose="02020603050405020304" pitchFamily="18" charset="0"/>
                <a:cs typeface="Times New Roman" panose="02020603050405020304" pitchFamily="18" charset="0"/>
              </a:rPr>
              <a:t>valuesPrice</a:t>
            </a:r>
            <a:r>
              <a:rPr lang="en-US" altLang="zh-CN" dirty="0">
                <a:latin typeface="Times New Roman" panose="02020603050405020304" pitchFamily="18" charset="0"/>
                <a:cs typeface="Times New Roman" panose="02020603050405020304" pitchFamily="18" charset="0"/>
              </a:rPr>
              <a:t> array to the sum of its </a:t>
            </a:r>
            <a:r>
              <a:rPr lang="en-US" altLang="zh-CN" dirty="0" smtClean="0">
                <a:latin typeface="Times New Roman" panose="02020603050405020304" pitchFamily="18" charset="0"/>
                <a:cs typeface="Times New Roman" panose="02020603050405020304" pitchFamily="18" charset="0"/>
              </a:rPr>
              <a:t>elements.</a:t>
            </a:r>
          </a:p>
        </p:txBody>
      </p:sp>
      <p:sp>
        <p:nvSpPr>
          <p:cNvPr id="4" name="矩形 3"/>
          <p:cNvSpPr/>
          <p:nvPr/>
        </p:nvSpPr>
        <p:spPr>
          <a:xfrm>
            <a:off x="1293454" y="7719374"/>
            <a:ext cx="10417889" cy="1200329"/>
          </a:xfrm>
          <a:prstGeom prst="rect">
            <a:avLst/>
          </a:prstGeom>
        </p:spPr>
        <p:txBody>
          <a:bodyPr wrap="square">
            <a:spAutoFit/>
          </a:bodyPr>
          <a:lstStyle/>
          <a:p>
            <a:pPr algn="l"/>
            <a:r>
              <a:rPr lang="en-US" altLang="zh-CN" sz="2400" dirty="0" err="1">
                <a:latin typeface="Times New Roman" panose="02020603050405020304" pitchFamily="18" charset="0"/>
                <a:cs typeface="Times New Roman" panose="02020603050405020304" pitchFamily="18" charset="0"/>
              </a:rPr>
              <a:t>var</a:t>
            </a:r>
            <a:r>
              <a:rPr lang="en-US" altLang="zh-CN" sz="2400" dirty="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reduceFunction</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function(</a:t>
            </a:r>
            <a:r>
              <a:rPr lang="en-US" altLang="zh-CN" sz="2400" dirty="0" err="1" smtClean="0">
                <a:latin typeface="Times New Roman" panose="02020603050405020304" pitchFamily="18" charset="0"/>
                <a:cs typeface="Times New Roman" panose="02020603050405020304" pitchFamily="18" charset="0"/>
              </a:rPr>
              <a:t>cust_id</a:t>
            </a:r>
            <a:r>
              <a:rPr lang="en-US" altLang="zh-CN" sz="2400" dirty="0" smtClean="0">
                <a:latin typeface="Times New Roman" panose="02020603050405020304" pitchFamily="18" charset="0"/>
                <a:cs typeface="Times New Roman" panose="02020603050405020304" pitchFamily="18" charset="0"/>
              </a:rPr>
              <a:t>, amount) </a:t>
            </a:r>
            <a:r>
              <a:rPr lang="en-US" altLang="zh-CN" sz="2400" dirty="0">
                <a:latin typeface="Times New Roman" panose="02020603050405020304" pitchFamily="18" charset="0"/>
                <a:cs typeface="Times New Roman" panose="02020603050405020304" pitchFamily="18" charset="0"/>
              </a:rPr>
              <a:t>{</a:t>
            </a:r>
          </a:p>
          <a:p>
            <a:pPr algn="l"/>
            <a:r>
              <a:rPr lang="en-US" altLang="zh-CN" sz="2400" dirty="0">
                <a:latin typeface="Times New Roman" panose="02020603050405020304" pitchFamily="18" charset="0"/>
                <a:cs typeface="Times New Roman" panose="02020603050405020304" pitchFamily="18" charset="0"/>
              </a:rPr>
              <a:t>                          return </a:t>
            </a:r>
            <a:r>
              <a:rPr lang="en-US" altLang="zh-CN" sz="2400" dirty="0" err="1" smtClean="0">
                <a:latin typeface="Times New Roman" panose="02020603050405020304" pitchFamily="18" charset="0"/>
                <a:cs typeface="Times New Roman" panose="02020603050405020304" pitchFamily="18" charset="0"/>
              </a:rPr>
              <a:t>Array.sum</a:t>
            </a:r>
            <a:r>
              <a:rPr lang="en-US" altLang="zh-CN" sz="2400" dirty="0" smtClean="0">
                <a:latin typeface="Times New Roman" panose="02020603050405020304" pitchFamily="18" charset="0"/>
                <a:cs typeface="Times New Roman" panose="02020603050405020304" pitchFamily="18" charset="0"/>
              </a:rPr>
              <a:t>(amount);</a:t>
            </a:r>
            <a:endParaRPr lang="en-US" altLang="zh-CN" sz="2400" dirty="0">
              <a:latin typeface="Times New Roman" panose="02020603050405020304" pitchFamily="18" charset="0"/>
              <a:cs typeface="Times New Roman" panose="02020603050405020304" pitchFamily="18" charset="0"/>
            </a:endParaRPr>
          </a:p>
          <a:p>
            <a:pPr algn="l"/>
            <a:r>
              <a:rPr lang="en-US" altLang="zh-CN"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2490606"/>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Map-reduce – example (cont.)</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572630" y="4085208"/>
            <a:ext cx="11859535" cy="2386511"/>
          </a:xfrm>
        </p:spPr>
        <p:txBody>
          <a:bodyPr>
            <a:noAutofit/>
          </a:bodyPr>
          <a:lstStyle/>
          <a:p>
            <a:r>
              <a:rPr lang="en-US" altLang="zh-CN" dirty="0" smtClean="0">
                <a:latin typeface="Times New Roman" panose="02020603050405020304" pitchFamily="18" charset="0"/>
                <a:cs typeface="Times New Roman" panose="02020603050405020304" pitchFamily="18" charset="0"/>
              </a:rPr>
              <a:t>3. Perform </a:t>
            </a:r>
            <a:r>
              <a:rPr lang="en-US" altLang="zh-CN" dirty="0">
                <a:latin typeface="Times New Roman" panose="02020603050405020304" pitchFamily="18" charset="0"/>
                <a:cs typeface="Times New Roman" panose="02020603050405020304" pitchFamily="18" charset="0"/>
              </a:rPr>
              <a:t>the map-reduce on all documents in the orders collection using the mapFunction1 map function and the reduceFunction1 reduce </a:t>
            </a:r>
            <a:r>
              <a:rPr lang="en-US" altLang="zh-CN" dirty="0" smtClean="0">
                <a:latin typeface="Times New Roman" panose="02020603050405020304" pitchFamily="18" charset="0"/>
                <a:cs typeface="Times New Roman" panose="02020603050405020304" pitchFamily="18" charset="0"/>
              </a:rPr>
              <a:t>function.</a:t>
            </a:r>
          </a:p>
          <a:p>
            <a:r>
              <a:rPr lang="en-US" altLang="zh-CN" dirty="0" smtClean="0">
                <a:latin typeface="Times New Roman" panose="02020603050405020304" pitchFamily="18" charset="0"/>
                <a:cs typeface="Times New Roman" panose="02020603050405020304" pitchFamily="18" charset="0"/>
              </a:rPr>
              <a:t>This </a:t>
            </a:r>
            <a:r>
              <a:rPr lang="en-US" altLang="zh-CN" dirty="0">
                <a:latin typeface="Times New Roman" panose="02020603050405020304" pitchFamily="18" charset="0"/>
                <a:cs typeface="Times New Roman" panose="02020603050405020304" pitchFamily="18" charset="0"/>
              </a:rPr>
              <a:t>operation outputs the results to a collection named </a:t>
            </a:r>
            <a:r>
              <a:rPr lang="en-US" altLang="zh-CN" dirty="0" err="1">
                <a:latin typeface="Times New Roman" panose="02020603050405020304" pitchFamily="18" charset="0"/>
                <a:cs typeface="Times New Roman" panose="02020603050405020304" pitchFamily="18" charset="0"/>
              </a:rPr>
              <a:t>map_reduce_example</a:t>
            </a:r>
            <a:r>
              <a:rPr lang="en-US" altLang="zh-CN" dirty="0">
                <a:latin typeface="Times New Roman" panose="02020603050405020304" pitchFamily="18" charset="0"/>
                <a:cs typeface="Times New Roman" panose="02020603050405020304" pitchFamily="18" charset="0"/>
              </a:rPr>
              <a:t>. If the </a:t>
            </a:r>
            <a:r>
              <a:rPr lang="en-US" altLang="zh-CN" dirty="0" err="1">
                <a:latin typeface="Times New Roman" panose="02020603050405020304" pitchFamily="18" charset="0"/>
                <a:cs typeface="Times New Roman" panose="02020603050405020304" pitchFamily="18" charset="0"/>
              </a:rPr>
              <a:t>map_reduce_example</a:t>
            </a:r>
            <a:r>
              <a:rPr lang="en-US" altLang="zh-CN" dirty="0">
                <a:latin typeface="Times New Roman" panose="02020603050405020304" pitchFamily="18" charset="0"/>
                <a:cs typeface="Times New Roman" panose="02020603050405020304" pitchFamily="18" charset="0"/>
              </a:rPr>
              <a:t> collection already exists, the operation will replace the contents with the results of this map-reduce operation:</a:t>
            </a:r>
            <a:endParaRPr lang="en-US" altLang="zh-C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altLang="zh-CN" dirty="0" smtClean="0">
              <a:latin typeface="Times New Roman" panose="02020603050405020304" pitchFamily="18" charset="0"/>
              <a:cs typeface="Times New Roman" panose="02020603050405020304" pitchFamily="18" charset="0"/>
            </a:endParaRPr>
          </a:p>
        </p:txBody>
      </p:sp>
      <p:sp>
        <p:nvSpPr>
          <p:cNvPr id="4" name="矩形 3"/>
          <p:cNvSpPr/>
          <p:nvPr/>
        </p:nvSpPr>
        <p:spPr>
          <a:xfrm>
            <a:off x="3292375" y="7106722"/>
            <a:ext cx="10417889" cy="1938992"/>
          </a:xfrm>
          <a:prstGeom prst="rect">
            <a:avLst/>
          </a:prstGeom>
        </p:spPr>
        <p:txBody>
          <a:bodyPr wrap="square">
            <a:spAutoFit/>
          </a:bodyPr>
          <a:lstStyle/>
          <a:p>
            <a:pPr algn="l"/>
            <a:r>
              <a:rPr lang="en-US" altLang="zh-CN" sz="2400" dirty="0" err="1">
                <a:latin typeface="Times New Roman" panose="02020603050405020304" pitchFamily="18" charset="0"/>
                <a:cs typeface="Times New Roman" panose="02020603050405020304" pitchFamily="18" charset="0"/>
              </a:rPr>
              <a:t>db.orders.mapReduce</a:t>
            </a:r>
            <a:r>
              <a:rPr lang="en-US" altLang="zh-CN" sz="2400" dirty="0">
                <a:latin typeface="Times New Roman" panose="02020603050405020304" pitchFamily="18" charset="0"/>
                <a:cs typeface="Times New Roman" panose="02020603050405020304" pitchFamily="18" charset="0"/>
              </a:rPr>
              <a:t>(</a:t>
            </a:r>
          </a:p>
          <a:p>
            <a:pPr algn="l"/>
            <a:r>
              <a:rPr lang="en-US" altLang="zh-CN" sz="2400" dirty="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mapFunction</a:t>
            </a:r>
            <a:r>
              <a:rPr lang="en-US" altLang="zh-CN"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gn="l"/>
            <a:r>
              <a:rPr lang="en-US" altLang="zh-CN" sz="2400" dirty="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reduceFunction</a:t>
            </a:r>
            <a:r>
              <a:rPr lang="en-US" altLang="zh-CN"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gn="l"/>
            <a:r>
              <a:rPr lang="en-US" altLang="zh-CN" sz="2400" dirty="0">
                <a:latin typeface="Times New Roman" panose="02020603050405020304" pitchFamily="18" charset="0"/>
                <a:cs typeface="Times New Roman" panose="02020603050405020304" pitchFamily="18" charset="0"/>
              </a:rPr>
              <a:t>                     { out: </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totalamounts</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p>
          <a:p>
            <a:pPr algn="l"/>
            <a:r>
              <a:rPr lang="en-US" altLang="zh-CN"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sp>
        <p:nvSpPr>
          <p:cNvPr id="6" name="矩形 5"/>
          <p:cNvSpPr/>
          <p:nvPr/>
        </p:nvSpPr>
        <p:spPr>
          <a:xfrm>
            <a:off x="0" y="9045714"/>
            <a:ext cx="15110735" cy="707886"/>
          </a:xfrm>
          <a:prstGeom prst="rect">
            <a:avLst/>
          </a:prstGeom>
        </p:spPr>
        <p:txBody>
          <a:bodyPr wrap="square">
            <a:spAutoFit/>
          </a:bodyPr>
          <a:lstStyle/>
          <a:p>
            <a:pPr algn="l"/>
            <a:r>
              <a:rPr lang="en-US" altLang="zh-CN" sz="2000" dirty="0" smtClean="0">
                <a:latin typeface="Times New Roman" panose="02020603050405020304" pitchFamily="18" charset="0"/>
                <a:cs typeface="Times New Roman" panose="02020603050405020304" pitchFamily="18" charset="0"/>
              </a:rPr>
              <a:t>For more details of </a:t>
            </a:r>
            <a:r>
              <a:rPr lang="en-US" altLang="zh-CN" sz="2000" dirty="0" err="1" smtClean="0">
                <a:latin typeface="Times New Roman" panose="02020603050405020304" pitchFamily="18" charset="0"/>
                <a:cs typeface="Times New Roman" panose="02020603050405020304" pitchFamily="18" charset="0"/>
              </a:rPr>
              <a:t>mapReduce</a:t>
            </a:r>
            <a:r>
              <a:rPr lang="en-US" altLang="zh-CN" sz="2000" dirty="0" smtClean="0">
                <a:latin typeface="Times New Roman" panose="02020603050405020304" pitchFamily="18" charset="0"/>
                <a:cs typeface="Times New Roman" panose="02020603050405020304" pitchFamily="18" charset="0"/>
              </a:rPr>
              <a:t>() method, see here:</a:t>
            </a:r>
          </a:p>
          <a:p>
            <a:pPr algn="l"/>
            <a:r>
              <a:rPr lang="zh-CN" altLang="en-US" sz="2000" dirty="0" smtClean="0">
                <a:latin typeface="Times New Roman" panose="02020603050405020304" pitchFamily="18" charset="0"/>
                <a:cs typeface="Times New Roman" panose="02020603050405020304" pitchFamily="18" charset="0"/>
              </a:rPr>
              <a:t>https</a:t>
            </a:r>
            <a:r>
              <a:rPr lang="zh-CN" altLang="en-US" sz="2000" dirty="0">
                <a:latin typeface="Times New Roman" panose="02020603050405020304" pitchFamily="18" charset="0"/>
                <a:cs typeface="Times New Roman" panose="02020603050405020304" pitchFamily="18" charset="0"/>
              </a:rPr>
              <a:t>://docs.mongodb.com/manual/reference/method/db.collection.mapReduce/</a:t>
            </a:r>
          </a:p>
        </p:txBody>
      </p:sp>
    </p:spTree>
    <p:extLst>
      <p:ext uri="{BB962C8B-B14F-4D97-AF65-F5344CB8AC3E}">
        <p14:creationId xmlns:p14="http://schemas.microsoft.com/office/powerpoint/2010/main" val="3720761502"/>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896" y="457199"/>
            <a:ext cx="11099800" cy="842156"/>
          </a:xfrm>
        </p:spPr>
        <p:txBody>
          <a:bodyPr>
            <a:noAutofit/>
          </a:bodyPr>
          <a:lstStyle/>
          <a:p>
            <a:r>
              <a:rPr lang="en-US" sz="5400" dirty="0" smtClean="0"/>
              <a:t>Map-Reduce Example</a:t>
            </a:r>
            <a:endParaRPr lang="en-US" sz="5400" dirty="0"/>
          </a:p>
        </p:txBody>
      </p:sp>
      <p:sp>
        <p:nvSpPr>
          <p:cNvPr id="5" name="TextBox 4"/>
          <p:cNvSpPr txBox="1"/>
          <p:nvPr/>
        </p:nvSpPr>
        <p:spPr>
          <a:xfrm>
            <a:off x="1349114" y="1729222"/>
            <a:ext cx="10373193" cy="20415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800" dirty="0" err="1"/>
              <a:t>var</a:t>
            </a:r>
            <a:r>
              <a:rPr lang="en-US" sz="1800" dirty="0"/>
              <a:t> </a:t>
            </a:r>
            <a:r>
              <a:rPr lang="en-US" sz="1800" dirty="0" err="1"/>
              <a:t>mapFunction</a:t>
            </a:r>
            <a:r>
              <a:rPr lang="en-US" sz="1800" dirty="0"/>
              <a:t> = function() {emit(</a:t>
            </a:r>
            <a:r>
              <a:rPr lang="en-US" sz="1800" dirty="0" err="1"/>
              <a:t>this.cust_id</a:t>
            </a:r>
            <a:r>
              <a:rPr lang="en-US" sz="1800" dirty="0"/>
              <a:t>, </a:t>
            </a:r>
            <a:r>
              <a:rPr lang="en-US" sz="1800" dirty="0" err="1"/>
              <a:t>this.amount</a:t>
            </a:r>
            <a:r>
              <a:rPr lang="en-US" sz="1800" dirty="0"/>
              <a:t>);};</a:t>
            </a:r>
          </a:p>
          <a:p>
            <a:pPr algn="l"/>
            <a:r>
              <a:rPr lang="en-US" sz="1800" dirty="0" err="1"/>
              <a:t>var</a:t>
            </a:r>
            <a:r>
              <a:rPr lang="en-US" sz="1800" dirty="0"/>
              <a:t> </a:t>
            </a:r>
            <a:r>
              <a:rPr lang="en-US" sz="1800" dirty="0" err="1"/>
              <a:t>reduceFunction</a:t>
            </a:r>
            <a:r>
              <a:rPr lang="en-US" sz="1800" dirty="0"/>
              <a:t> = function(</a:t>
            </a:r>
            <a:r>
              <a:rPr lang="en-US" sz="1800" dirty="0" err="1"/>
              <a:t>cust_id</a:t>
            </a:r>
            <a:r>
              <a:rPr lang="en-US" sz="1800" dirty="0"/>
              <a:t>, amount) {return </a:t>
            </a:r>
            <a:r>
              <a:rPr lang="en-US" sz="1800" dirty="0" err="1"/>
              <a:t>Array.sum</a:t>
            </a:r>
            <a:r>
              <a:rPr lang="en-US" sz="1800" dirty="0"/>
              <a:t>(amount);};</a:t>
            </a:r>
          </a:p>
          <a:p>
            <a:pPr algn="l"/>
            <a:r>
              <a:rPr lang="en-US" sz="1800" dirty="0" err="1"/>
              <a:t>db.orders.mapReduce</a:t>
            </a:r>
            <a:r>
              <a:rPr lang="en-US" sz="1800" dirty="0"/>
              <a:t>(</a:t>
            </a:r>
          </a:p>
          <a:p>
            <a:pPr algn="l"/>
            <a:r>
              <a:rPr lang="en-US" sz="1800" dirty="0"/>
              <a:t>                     </a:t>
            </a:r>
            <a:r>
              <a:rPr lang="en-US" sz="1800" dirty="0" err="1"/>
              <a:t>mapFunction</a:t>
            </a:r>
            <a:r>
              <a:rPr lang="en-US" sz="1800" dirty="0"/>
              <a:t>,</a:t>
            </a:r>
          </a:p>
          <a:p>
            <a:pPr algn="l"/>
            <a:r>
              <a:rPr lang="en-US" sz="1800" dirty="0"/>
              <a:t>                     </a:t>
            </a:r>
            <a:r>
              <a:rPr lang="en-US" sz="1800" dirty="0" err="1"/>
              <a:t>reduceFunction</a:t>
            </a:r>
            <a:r>
              <a:rPr lang="en-US" sz="1800" dirty="0"/>
              <a:t>,</a:t>
            </a:r>
          </a:p>
          <a:p>
            <a:pPr algn="l"/>
            <a:r>
              <a:rPr lang="en-US" sz="1800" dirty="0"/>
              <a:t>                     { out: "</a:t>
            </a:r>
            <a:r>
              <a:rPr lang="en-US" sz="1800" dirty="0" err="1"/>
              <a:t>totalamounts</a:t>
            </a:r>
            <a:r>
              <a:rPr lang="en-US" sz="1800" dirty="0"/>
              <a:t>" }</a:t>
            </a:r>
          </a:p>
          <a:p>
            <a:pPr algn="l"/>
            <a:r>
              <a:rPr lang="en-US" sz="1800" dirty="0"/>
              <a:t>                   );</a:t>
            </a:r>
            <a:endParaRPr kumimoji="0" lang="en-US" sz="1800" b="0" i="0" u="none" strike="noStrike" cap="none" spc="0" normalizeH="0" baseline="0" dirty="0">
              <a:ln>
                <a:noFill/>
              </a:ln>
              <a:solidFill>
                <a:srgbClr val="000000"/>
              </a:solidFill>
              <a:effectLst/>
              <a:uFillTx/>
              <a:sym typeface="Helvetica Light"/>
            </a:endParaRPr>
          </a:p>
        </p:txBody>
      </p:sp>
      <p:sp>
        <p:nvSpPr>
          <p:cNvPr id="10" name="TextBox 9"/>
          <p:cNvSpPr txBox="1"/>
          <p:nvPr/>
        </p:nvSpPr>
        <p:spPr>
          <a:xfrm>
            <a:off x="7187783" y="2673595"/>
            <a:ext cx="4152275"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smtClean="0">
                <a:ln>
                  <a:noFill/>
                </a:ln>
                <a:solidFill>
                  <a:srgbClr val="000000"/>
                </a:solidFill>
                <a:effectLst/>
                <a:uFillTx/>
                <a:latin typeface="+mn-lt"/>
                <a:ea typeface="+mn-ea"/>
                <a:cs typeface="+mn-cs"/>
                <a:sym typeface="Helvetica Light"/>
              </a:rPr>
              <a:t>Result is in </a:t>
            </a:r>
            <a:r>
              <a:rPr kumimoji="0" lang="en-US" sz="2000" b="0" i="0" u="none" strike="noStrike" cap="none" spc="0" normalizeH="0" baseline="0" dirty="0" err="1" smtClean="0">
                <a:ln>
                  <a:noFill/>
                </a:ln>
                <a:solidFill>
                  <a:srgbClr val="000000"/>
                </a:solidFill>
                <a:effectLst/>
                <a:uFillTx/>
                <a:latin typeface="+mn-lt"/>
                <a:ea typeface="+mn-ea"/>
                <a:cs typeface="+mn-cs"/>
                <a:sym typeface="Helvetica Light"/>
              </a:rPr>
              <a:t>totalamounts</a:t>
            </a:r>
            <a:r>
              <a:rPr kumimoji="0" lang="en-US" sz="2000" b="0" i="0" u="none" strike="noStrike" cap="none" spc="0" normalizeH="0" dirty="0" smtClean="0">
                <a:ln>
                  <a:noFill/>
                </a:ln>
                <a:solidFill>
                  <a:srgbClr val="000000"/>
                </a:solidFill>
                <a:effectLst/>
                <a:uFillTx/>
                <a:latin typeface="+mn-lt"/>
                <a:ea typeface="+mn-ea"/>
                <a:cs typeface="+mn-cs"/>
                <a:sym typeface="Helvetica Light"/>
              </a:rPr>
              <a:t> collection</a:t>
            </a:r>
            <a:endParaRPr kumimoji="0" lang="en-US" sz="2000" b="0" i="0" u="none" strike="noStrike" cap="none" spc="0" normalizeH="0" baseline="0" dirty="0">
              <a:ln>
                <a:noFill/>
              </a:ln>
              <a:solidFill>
                <a:srgbClr val="000000"/>
              </a:solidFill>
              <a:effectLst/>
              <a:uFillTx/>
              <a:latin typeface="+mn-lt"/>
              <a:ea typeface="+mn-ea"/>
              <a:cs typeface="+mn-cs"/>
              <a:sym typeface="Helvetica Light"/>
            </a:endParaRPr>
          </a:p>
        </p:txBody>
      </p:sp>
      <p:pic>
        <p:nvPicPr>
          <p:cNvPr id="3" name="Picture 2"/>
          <p:cNvPicPr>
            <a:picLocks noChangeAspect="1"/>
          </p:cNvPicPr>
          <p:nvPr/>
        </p:nvPicPr>
        <p:blipFill>
          <a:blip r:embed="rId2"/>
          <a:stretch>
            <a:fillRect/>
          </a:stretch>
        </p:blipFill>
        <p:spPr>
          <a:xfrm>
            <a:off x="569835" y="3880099"/>
            <a:ext cx="10972591" cy="5638097"/>
          </a:xfrm>
          <a:prstGeom prst="rect">
            <a:avLst/>
          </a:prstGeom>
        </p:spPr>
      </p:pic>
    </p:spTree>
    <p:extLst>
      <p:ext uri="{BB962C8B-B14F-4D97-AF65-F5344CB8AC3E}">
        <p14:creationId xmlns:p14="http://schemas.microsoft.com/office/powerpoint/2010/main" val="4026520198"/>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896" y="457199"/>
            <a:ext cx="11099800" cy="842156"/>
          </a:xfrm>
        </p:spPr>
        <p:txBody>
          <a:bodyPr>
            <a:noAutofit/>
          </a:bodyPr>
          <a:lstStyle/>
          <a:p>
            <a:r>
              <a:rPr lang="en-US" sz="5400" dirty="0" smtClean="0"/>
              <a:t>Map-Reduce Example</a:t>
            </a:r>
            <a:endParaRPr lang="en-US" sz="5400" dirty="0"/>
          </a:p>
        </p:txBody>
      </p:sp>
      <p:sp>
        <p:nvSpPr>
          <p:cNvPr id="4" name="TextBox 3"/>
          <p:cNvSpPr txBox="1"/>
          <p:nvPr/>
        </p:nvSpPr>
        <p:spPr>
          <a:xfrm>
            <a:off x="1416571" y="1274853"/>
            <a:ext cx="10927829" cy="34265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800" dirty="0" err="1"/>
              <a:t>db.createCollection</a:t>
            </a:r>
            <a:r>
              <a:rPr lang="en-US" sz="1800" dirty="0"/>
              <a:t>("students</a:t>
            </a:r>
            <a:r>
              <a:rPr lang="en-US" sz="1800" dirty="0" smtClean="0"/>
              <a:t>")</a:t>
            </a:r>
          </a:p>
          <a:p>
            <a:pPr algn="l"/>
            <a:r>
              <a:rPr lang="en-US" sz="1800" dirty="0" err="1" smtClean="0"/>
              <a:t>db.students.insertMany</a:t>
            </a:r>
            <a:r>
              <a:rPr lang="en-US" sz="1800" dirty="0"/>
              <a:t>([</a:t>
            </a:r>
          </a:p>
          <a:p>
            <a:pPr algn="l"/>
            <a:r>
              <a:rPr lang="en-US" sz="1800" dirty="0"/>
              <a:t>{ "_id" : </a:t>
            </a:r>
            <a:r>
              <a:rPr lang="en-US" sz="1800" dirty="0" err="1"/>
              <a:t>ObjectId</a:t>
            </a:r>
            <a:r>
              <a:rPr lang="en-US" sz="1800" dirty="0"/>
              <a:t>("5a1f9ce431c157f3ec2aec39"), "name" : "</a:t>
            </a:r>
            <a:r>
              <a:rPr lang="en-US" sz="1800" dirty="0" err="1"/>
              <a:t>Midhu</a:t>
            </a:r>
            <a:r>
              <a:rPr lang="en-US" sz="1800" dirty="0"/>
              <a:t>", "subject" : "science", "marks" : 68, },</a:t>
            </a:r>
          </a:p>
          <a:p>
            <a:pPr algn="l"/>
            <a:r>
              <a:rPr lang="en-US" sz="1800" dirty="0"/>
              <a:t>{ "_id" : </a:t>
            </a:r>
            <a:r>
              <a:rPr lang="en-US" sz="1800" dirty="0" err="1"/>
              <a:t>ObjectId</a:t>
            </a:r>
            <a:r>
              <a:rPr lang="en-US" sz="1800" dirty="0"/>
              <a:t>("5a1f9ce431c157f3ec2aec3a"), "name" : "</a:t>
            </a:r>
            <a:r>
              <a:rPr lang="en-US" sz="1800" dirty="0" err="1"/>
              <a:t>Midhu</a:t>
            </a:r>
            <a:r>
              <a:rPr lang="en-US" sz="1800" dirty="0"/>
              <a:t>", "subject" : "</a:t>
            </a:r>
            <a:r>
              <a:rPr lang="en-US" sz="1800" dirty="0" err="1"/>
              <a:t>maths</a:t>
            </a:r>
            <a:r>
              <a:rPr lang="en-US" sz="1800" dirty="0"/>
              <a:t>", "marks" : 98, },</a:t>
            </a:r>
          </a:p>
          <a:p>
            <a:pPr algn="l"/>
            <a:r>
              <a:rPr lang="en-US" sz="1800" dirty="0"/>
              <a:t>{ "_id" : </a:t>
            </a:r>
            <a:r>
              <a:rPr lang="en-US" sz="1800" dirty="0" err="1"/>
              <a:t>ObjectId</a:t>
            </a:r>
            <a:r>
              <a:rPr lang="en-US" sz="1800" dirty="0"/>
              <a:t>("5a1f9ce431c157f3ec2aec3b"), "name" : "</a:t>
            </a:r>
            <a:r>
              <a:rPr lang="en-US" sz="1800" dirty="0" err="1"/>
              <a:t>Midhu</a:t>
            </a:r>
            <a:r>
              <a:rPr lang="en-US" sz="1800" dirty="0"/>
              <a:t>", "subject" : "sports", "marks" : 77, },</a:t>
            </a:r>
          </a:p>
          <a:p>
            <a:pPr algn="l"/>
            <a:r>
              <a:rPr lang="en-US" sz="1800" dirty="0"/>
              <a:t>{ "_id" : </a:t>
            </a:r>
            <a:r>
              <a:rPr lang="en-US" sz="1800" dirty="0" err="1"/>
              <a:t>ObjectId</a:t>
            </a:r>
            <a:r>
              <a:rPr lang="en-US" sz="1800" dirty="0"/>
              <a:t>("5a1f9ce431c157f3ec2aec3c"), "name" : "</a:t>
            </a:r>
            <a:r>
              <a:rPr lang="en-US" sz="1800" dirty="0" err="1"/>
              <a:t>Akhil</a:t>
            </a:r>
            <a:r>
              <a:rPr lang="en-US" sz="1800" dirty="0"/>
              <a:t>", "subject" : "science", "marks" : 67, },</a:t>
            </a:r>
          </a:p>
          <a:p>
            <a:pPr algn="l"/>
            <a:r>
              <a:rPr lang="en-US" sz="1800" dirty="0"/>
              <a:t>{ "_id" : </a:t>
            </a:r>
            <a:r>
              <a:rPr lang="en-US" sz="1800" dirty="0" err="1"/>
              <a:t>ObjectId</a:t>
            </a:r>
            <a:r>
              <a:rPr lang="en-US" sz="1800" dirty="0"/>
              <a:t>("5a1f9ce431c157f3ec2aec3d"), "name" : "</a:t>
            </a:r>
            <a:r>
              <a:rPr lang="en-US" sz="1800" dirty="0" err="1"/>
              <a:t>Akhil</a:t>
            </a:r>
            <a:r>
              <a:rPr lang="en-US" sz="1800" dirty="0"/>
              <a:t>", "subject" : "</a:t>
            </a:r>
            <a:r>
              <a:rPr lang="en-US" sz="1800" dirty="0" err="1"/>
              <a:t>maths</a:t>
            </a:r>
            <a:r>
              <a:rPr lang="en-US" sz="1800" dirty="0"/>
              <a:t>", "marks" : 87 ,},</a:t>
            </a:r>
          </a:p>
          <a:p>
            <a:pPr algn="l"/>
            <a:r>
              <a:rPr lang="en-US" sz="1800" dirty="0"/>
              <a:t>{ "_id" : </a:t>
            </a:r>
            <a:r>
              <a:rPr lang="en-US" sz="1800" dirty="0" err="1"/>
              <a:t>ObjectId</a:t>
            </a:r>
            <a:r>
              <a:rPr lang="en-US" sz="1800" dirty="0"/>
              <a:t>("5a1f9ce431c157f3ec2aec3e"), "name" : "</a:t>
            </a:r>
            <a:r>
              <a:rPr lang="en-US" sz="1800" dirty="0" err="1"/>
              <a:t>Akhil</a:t>
            </a:r>
            <a:r>
              <a:rPr lang="en-US" sz="1800" dirty="0"/>
              <a:t>", "subject" : "sports", "marks" : 89, },</a:t>
            </a:r>
          </a:p>
          <a:p>
            <a:pPr algn="l"/>
            <a:r>
              <a:rPr lang="en-US" sz="1800" dirty="0"/>
              <a:t>{ "_id" : </a:t>
            </a:r>
            <a:r>
              <a:rPr lang="en-US" sz="1800" dirty="0" err="1"/>
              <a:t>ObjectId</a:t>
            </a:r>
            <a:r>
              <a:rPr lang="en-US" sz="1800" dirty="0"/>
              <a:t>("5a1f9ce431c157f3ec2aec3f"), "name" : "Anish", "subject" : "science", "marks" : 67, },</a:t>
            </a:r>
          </a:p>
          <a:p>
            <a:pPr algn="l"/>
            <a:r>
              <a:rPr lang="en-US" sz="1800" dirty="0"/>
              <a:t>{ "_id" : </a:t>
            </a:r>
            <a:r>
              <a:rPr lang="en-US" sz="1800" dirty="0" err="1"/>
              <a:t>ObjectId</a:t>
            </a:r>
            <a:r>
              <a:rPr lang="en-US" sz="1800" dirty="0"/>
              <a:t>("5a1f9ce431c157f3ec2aec40"), "name" : "Anish", "subject" : "</a:t>
            </a:r>
            <a:r>
              <a:rPr lang="en-US" sz="1800" dirty="0" err="1"/>
              <a:t>maths</a:t>
            </a:r>
            <a:r>
              <a:rPr lang="en-US" sz="1800" dirty="0"/>
              <a:t>", "marks" : 78, },</a:t>
            </a:r>
          </a:p>
          <a:p>
            <a:pPr algn="l"/>
            <a:r>
              <a:rPr lang="en-US" sz="1800" dirty="0"/>
              <a:t>{ "_id" : </a:t>
            </a:r>
            <a:r>
              <a:rPr lang="en-US" sz="1800" dirty="0" err="1"/>
              <a:t>ObjectId</a:t>
            </a:r>
            <a:r>
              <a:rPr lang="en-US" sz="1800" dirty="0"/>
              <a:t>("5a1f9ce431c157f3ec2aec41"), "name" : "Anish", "subject" : "sports", "marks" : 90, },</a:t>
            </a:r>
          </a:p>
          <a:p>
            <a:pPr algn="l"/>
            <a:r>
              <a:rPr lang="en-US" sz="1800" dirty="0"/>
              <a:t>])</a:t>
            </a:r>
            <a:endParaRPr kumimoji="0" lang="en-US" sz="1800" b="0" i="0" u="none" strike="noStrike" cap="none" spc="0" normalizeH="0" baseline="0" dirty="0">
              <a:ln>
                <a:noFill/>
              </a:ln>
              <a:solidFill>
                <a:srgbClr val="000000"/>
              </a:solidFill>
              <a:effectLst/>
              <a:uFillTx/>
              <a:sym typeface="Helvetica Light"/>
            </a:endParaRPr>
          </a:p>
        </p:txBody>
      </p:sp>
      <p:sp>
        <p:nvSpPr>
          <p:cNvPr id="5" name="TextBox 4"/>
          <p:cNvSpPr txBox="1"/>
          <p:nvPr/>
        </p:nvSpPr>
        <p:spPr>
          <a:xfrm>
            <a:off x="1244184" y="5131862"/>
            <a:ext cx="6475750" cy="20415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800" dirty="0" err="1"/>
              <a:t>var</a:t>
            </a:r>
            <a:r>
              <a:rPr lang="en-US" sz="1800" dirty="0"/>
              <a:t> map = function() {emit(</a:t>
            </a:r>
            <a:r>
              <a:rPr lang="en-US" sz="1800" dirty="0" err="1"/>
              <a:t>this.name,this.marks</a:t>
            </a:r>
            <a:r>
              <a:rPr lang="en-US" sz="1800" dirty="0" smtClean="0"/>
              <a:t>);};</a:t>
            </a:r>
          </a:p>
          <a:p>
            <a:pPr algn="l"/>
            <a:r>
              <a:rPr lang="en-US" sz="1800" dirty="0" err="1"/>
              <a:t>var</a:t>
            </a:r>
            <a:r>
              <a:rPr lang="en-US" sz="1800" dirty="0"/>
              <a:t> reduce = function(</a:t>
            </a:r>
            <a:r>
              <a:rPr lang="en-US" sz="1800" dirty="0" err="1"/>
              <a:t>name,marks</a:t>
            </a:r>
            <a:r>
              <a:rPr lang="en-US" sz="1800" dirty="0"/>
              <a:t>) {return </a:t>
            </a:r>
            <a:r>
              <a:rPr lang="en-US" sz="1800" dirty="0" err="1"/>
              <a:t>Array.sum</a:t>
            </a:r>
            <a:r>
              <a:rPr lang="en-US" sz="1800" dirty="0"/>
              <a:t>(marks);}; </a:t>
            </a:r>
            <a:endParaRPr lang="en-US" sz="1800" dirty="0" smtClean="0"/>
          </a:p>
          <a:p>
            <a:pPr algn="l"/>
            <a:r>
              <a:rPr lang="en-US" sz="1800" dirty="0" err="1"/>
              <a:t>db.students.mapReduce</a:t>
            </a:r>
            <a:r>
              <a:rPr lang="en-US" sz="1800" dirty="0"/>
              <a:t>(</a:t>
            </a:r>
          </a:p>
          <a:p>
            <a:pPr algn="l"/>
            <a:r>
              <a:rPr lang="en-US" sz="1800" dirty="0"/>
              <a:t>   map,</a:t>
            </a:r>
          </a:p>
          <a:p>
            <a:pPr algn="l"/>
            <a:r>
              <a:rPr lang="en-US" sz="1800" dirty="0"/>
              <a:t>   reduce,</a:t>
            </a:r>
          </a:p>
          <a:p>
            <a:pPr algn="l"/>
            <a:r>
              <a:rPr lang="en-US" sz="1800" dirty="0"/>
              <a:t>   { out: "totals" }</a:t>
            </a:r>
          </a:p>
          <a:p>
            <a:pPr algn="l"/>
            <a:r>
              <a:rPr lang="en-US" sz="1800" dirty="0"/>
              <a:t>); </a:t>
            </a:r>
            <a:endParaRPr kumimoji="0" lang="en-US" sz="1800" b="0" i="0" u="none" strike="noStrike" cap="none" spc="0" normalizeH="0" baseline="0" dirty="0">
              <a:ln>
                <a:noFill/>
              </a:ln>
              <a:solidFill>
                <a:srgbClr val="000000"/>
              </a:solidFill>
              <a:effectLst/>
              <a:uFillTx/>
              <a:sym typeface="Helvetica Light"/>
            </a:endParaRPr>
          </a:p>
        </p:txBody>
      </p:sp>
      <p:pic>
        <p:nvPicPr>
          <p:cNvPr id="6" name="Picture 5"/>
          <p:cNvPicPr>
            <a:picLocks noChangeAspect="1"/>
          </p:cNvPicPr>
          <p:nvPr/>
        </p:nvPicPr>
        <p:blipFill>
          <a:blip r:embed="rId2"/>
          <a:stretch>
            <a:fillRect/>
          </a:stretch>
        </p:blipFill>
        <p:spPr>
          <a:xfrm>
            <a:off x="891915" y="7616598"/>
            <a:ext cx="4871803" cy="1115172"/>
          </a:xfrm>
          <a:prstGeom prst="rect">
            <a:avLst/>
          </a:prstGeom>
        </p:spPr>
      </p:pic>
      <p:pic>
        <p:nvPicPr>
          <p:cNvPr id="9" name="Picture 8"/>
          <p:cNvPicPr>
            <a:picLocks noChangeAspect="1"/>
          </p:cNvPicPr>
          <p:nvPr/>
        </p:nvPicPr>
        <p:blipFill>
          <a:blip r:embed="rId3"/>
          <a:stretch>
            <a:fillRect/>
          </a:stretch>
        </p:blipFill>
        <p:spPr>
          <a:xfrm>
            <a:off x="8012242" y="4701432"/>
            <a:ext cx="4332158" cy="4156101"/>
          </a:xfrm>
          <a:prstGeom prst="rect">
            <a:avLst/>
          </a:prstGeom>
        </p:spPr>
      </p:pic>
      <p:sp>
        <p:nvSpPr>
          <p:cNvPr id="10" name="TextBox 9"/>
          <p:cNvSpPr txBox="1"/>
          <p:nvPr/>
        </p:nvSpPr>
        <p:spPr>
          <a:xfrm>
            <a:off x="3567659" y="6242261"/>
            <a:ext cx="4152275"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Results is in totals</a:t>
            </a:r>
            <a:r>
              <a:rPr kumimoji="0" lang="en-US" sz="3600" b="0" i="0" u="none" strike="noStrike" cap="none" spc="0" normalizeH="0" dirty="0" smtClean="0">
                <a:ln>
                  <a:noFill/>
                </a:ln>
                <a:solidFill>
                  <a:srgbClr val="000000"/>
                </a:solidFill>
                <a:effectLst/>
                <a:uFillTx/>
                <a:latin typeface="+mn-lt"/>
                <a:ea typeface="+mn-ea"/>
                <a:cs typeface="+mn-cs"/>
                <a:sym typeface="Helvetica Light"/>
              </a:rPr>
              <a:t> collection</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737395812"/>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Times New Roman" panose="02020603050405020304" pitchFamily="18" charset="0"/>
                <a:cs typeface="Times New Roman" panose="02020603050405020304" pitchFamily="18" charset="0"/>
              </a:rPr>
              <a:t>IX. Summary</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5081623"/>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Summary</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952500" y="4177119"/>
            <a:ext cx="11099800" cy="2386511"/>
          </a:xfrm>
        </p:spPr>
        <p:txBody>
          <a:bodyPr>
            <a:noAutofit/>
          </a:bodyPr>
          <a:lstStyle/>
          <a:p>
            <a:pPr>
              <a:spcBef>
                <a:spcPts val="1200"/>
              </a:spcBef>
            </a:pPr>
            <a:r>
              <a:rPr lang="en-US" altLang="zh-CN" dirty="0" smtClean="0">
                <a:latin typeface="Times New Roman" panose="02020603050405020304" pitchFamily="18" charset="0"/>
                <a:cs typeface="Times New Roman" panose="02020603050405020304" pitchFamily="18" charset="0"/>
              </a:rPr>
              <a:t>Introduction</a:t>
            </a:r>
          </a:p>
          <a:p>
            <a:pPr>
              <a:spcBef>
                <a:spcPts val="1200"/>
              </a:spcBef>
            </a:pPr>
            <a:r>
              <a:rPr lang="en-US" altLang="zh-CN" dirty="0" smtClean="0">
                <a:latin typeface="Times New Roman" panose="02020603050405020304" pitchFamily="18" charset="0"/>
                <a:cs typeface="Times New Roman" panose="02020603050405020304" pitchFamily="18" charset="0"/>
              </a:rPr>
              <a:t>Installation</a:t>
            </a:r>
          </a:p>
          <a:p>
            <a:pPr>
              <a:spcBef>
                <a:spcPts val="1200"/>
              </a:spcBef>
            </a:pPr>
            <a:r>
              <a:rPr lang="en-US" altLang="zh-CN" dirty="0" smtClean="0">
                <a:latin typeface="Times New Roman" panose="02020603050405020304" pitchFamily="18" charset="0"/>
                <a:cs typeface="Times New Roman" panose="02020603050405020304" pitchFamily="18" charset="0"/>
              </a:rPr>
              <a:t>Create/Drop a database</a:t>
            </a:r>
          </a:p>
          <a:p>
            <a:pPr>
              <a:spcBef>
                <a:spcPts val="1200"/>
              </a:spcBef>
            </a:pPr>
            <a:r>
              <a:rPr lang="en-US" altLang="zh-CN" dirty="0" smtClean="0">
                <a:latin typeface="Times New Roman" panose="02020603050405020304" pitchFamily="18" charset="0"/>
                <a:cs typeface="Times New Roman" panose="02020603050405020304" pitchFamily="18" charset="0"/>
              </a:rPr>
              <a:t>Create/Drop a collection (in RDBS, table)</a:t>
            </a:r>
          </a:p>
          <a:p>
            <a:pPr>
              <a:spcBef>
                <a:spcPts val="1200"/>
              </a:spcBef>
            </a:pPr>
            <a:r>
              <a:rPr lang="en-US" altLang="zh-CN" dirty="0" smtClean="0">
                <a:latin typeface="Times New Roman" panose="02020603050405020304" pitchFamily="18" charset="0"/>
                <a:cs typeface="Times New Roman" panose="02020603050405020304" pitchFamily="18" charset="0"/>
              </a:rPr>
              <a:t>Insert/Delete documents (in RDBS, record)</a:t>
            </a:r>
          </a:p>
          <a:p>
            <a:pPr>
              <a:spcBef>
                <a:spcPts val="1200"/>
              </a:spcBef>
            </a:pPr>
            <a:r>
              <a:rPr lang="en-US" altLang="zh-CN" dirty="0" smtClean="0">
                <a:latin typeface="Times New Roman" panose="02020603050405020304" pitchFamily="18" charset="0"/>
                <a:cs typeface="Times New Roman" panose="02020603050405020304" pitchFamily="18" charset="0"/>
              </a:rPr>
              <a:t>Query documents</a:t>
            </a:r>
          </a:p>
          <a:p>
            <a:pPr>
              <a:spcBef>
                <a:spcPts val="1200"/>
              </a:spcBef>
            </a:pPr>
            <a:r>
              <a:rPr lang="en-US" altLang="zh-CN" dirty="0" smtClean="0">
                <a:latin typeface="Times New Roman" panose="02020603050405020304" pitchFamily="18" charset="0"/>
                <a:cs typeface="Times New Roman" panose="02020603050405020304" pitchFamily="18" charset="0"/>
              </a:rPr>
              <a:t>Update documents</a:t>
            </a:r>
          </a:p>
          <a:p>
            <a:pPr>
              <a:spcBef>
                <a:spcPts val="1200"/>
              </a:spcBef>
            </a:pPr>
            <a:r>
              <a:rPr lang="en-US" altLang="zh-CN" dirty="0" smtClean="0">
                <a:latin typeface="Times New Roman" panose="02020603050405020304" pitchFamily="18" charset="0"/>
                <a:cs typeface="Times New Roman" panose="02020603050405020304" pitchFamily="18" charset="0"/>
              </a:rPr>
              <a:t>Aggregation and map-reduce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013204"/>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[Optional] Data structure</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302485" y="3369043"/>
            <a:ext cx="12399829" cy="3414528"/>
          </a:xfrm>
        </p:spPr>
        <p:txBody>
          <a:bodyPr>
            <a:noAutofit/>
          </a:bodyPr>
          <a:lstStyle/>
          <a:p>
            <a:pPr>
              <a:spcBef>
                <a:spcPts val="1000"/>
              </a:spcBef>
            </a:pPr>
            <a:r>
              <a:rPr lang="en-US" altLang="zh-CN" dirty="0">
                <a:latin typeface="Times New Roman" panose="02020603050405020304" pitchFamily="18" charset="0"/>
                <a:cs typeface="Times New Roman" panose="02020603050405020304" pitchFamily="18" charset="0"/>
              </a:rPr>
              <a:t>The key decision in designing data models for MongoDB applications revolves around the structure of documents and how the application represents relationships between </a:t>
            </a:r>
            <a:r>
              <a:rPr lang="en-US" altLang="zh-CN" dirty="0" smtClean="0">
                <a:latin typeface="Times New Roman" panose="02020603050405020304" pitchFamily="18" charset="0"/>
                <a:cs typeface="Times New Roman" panose="02020603050405020304" pitchFamily="18" charset="0"/>
              </a:rPr>
              <a:t>data.</a:t>
            </a:r>
          </a:p>
          <a:p>
            <a:pPr>
              <a:spcBef>
                <a:spcPts val="1000"/>
              </a:spcBef>
            </a:pPr>
            <a:r>
              <a:rPr lang="en-US" altLang="zh-CN" dirty="0" smtClean="0">
                <a:latin typeface="Times New Roman" panose="02020603050405020304" pitchFamily="18" charset="0"/>
                <a:cs typeface="Times New Roman" panose="02020603050405020304" pitchFamily="18" charset="0"/>
              </a:rPr>
              <a:t>There </a:t>
            </a:r>
            <a:r>
              <a:rPr lang="en-US" altLang="zh-CN" dirty="0">
                <a:latin typeface="Times New Roman" panose="02020603050405020304" pitchFamily="18" charset="0"/>
                <a:cs typeface="Times New Roman" panose="02020603050405020304" pitchFamily="18" charset="0"/>
              </a:rPr>
              <a:t>are two tools that allow applications to represent these relationships: </a:t>
            </a:r>
            <a:r>
              <a:rPr lang="en-US" altLang="zh-CN" b="1" dirty="0">
                <a:solidFill>
                  <a:srgbClr val="FF0000"/>
                </a:solidFill>
                <a:latin typeface="Times New Roman" panose="02020603050405020304" pitchFamily="18" charset="0"/>
                <a:cs typeface="Times New Roman" panose="02020603050405020304" pitchFamily="18" charset="0"/>
              </a:rPr>
              <a:t>references</a:t>
            </a:r>
            <a:r>
              <a:rPr lang="en-US" altLang="zh-CN" dirty="0">
                <a:latin typeface="Times New Roman" panose="02020603050405020304" pitchFamily="18" charset="0"/>
                <a:cs typeface="Times New Roman" panose="02020603050405020304" pitchFamily="18" charset="0"/>
              </a:rPr>
              <a:t> and </a:t>
            </a:r>
            <a:r>
              <a:rPr lang="en-US" altLang="zh-CN" b="1" dirty="0">
                <a:solidFill>
                  <a:srgbClr val="FF0000"/>
                </a:solidFill>
                <a:latin typeface="Times New Roman" panose="02020603050405020304" pitchFamily="18" charset="0"/>
                <a:cs typeface="Times New Roman" panose="02020603050405020304" pitchFamily="18" charset="0"/>
              </a:rPr>
              <a:t>embedded documents</a:t>
            </a:r>
            <a:r>
              <a:rPr lang="en-US" altLang="zh-C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22002279"/>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a:latin typeface="Times New Roman" panose="02020603050405020304" pitchFamily="18" charset="0"/>
                <a:cs typeface="Times New Roman" panose="02020603050405020304" pitchFamily="18" charset="0"/>
              </a:rPr>
              <a:t>Specify </a:t>
            </a:r>
            <a:r>
              <a:rPr lang="en-US" altLang="zh-CN" sz="6000" b="1" dirty="0" smtClean="0">
                <a:latin typeface="Times New Roman" panose="02020603050405020304" pitchFamily="18" charset="0"/>
                <a:cs typeface="Times New Roman" panose="02020603050405020304" pitchFamily="18" charset="0"/>
              </a:rPr>
              <a:t>equality condition</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572632" y="5974432"/>
            <a:ext cx="11859535" cy="2386511"/>
          </a:xfrm>
        </p:spPr>
        <p:txBody>
          <a:bodyPr>
            <a:noAutofit/>
          </a:bodyPr>
          <a:lstStyle/>
          <a:p>
            <a:r>
              <a:rPr lang="en-US" altLang="zh-CN" dirty="0">
                <a:latin typeface="Times New Roman" panose="02020603050405020304" pitchFamily="18" charset="0"/>
                <a:cs typeface="Times New Roman" panose="02020603050405020304" pitchFamily="18" charset="0"/>
              </a:rPr>
              <a:t>A query filter document can specify equality condition with </a:t>
            </a:r>
            <a:r>
              <a:rPr lang="en-US" altLang="zh-CN" b="1" dirty="0">
                <a:latin typeface="Times New Roman" panose="02020603050405020304" pitchFamily="18" charset="0"/>
                <a:cs typeface="Times New Roman" panose="02020603050405020304" pitchFamily="18" charset="0"/>
              </a:rPr>
              <a:t>&lt;field&gt;:&lt;value&gt; </a:t>
            </a:r>
            <a:r>
              <a:rPr lang="en-US" altLang="zh-CN" dirty="0">
                <a:latin typeface="Times New Roman" panose="02020603050405020304" pitchFamily="18" charset="0"/>
                <a:cs typeface="Times New Roman" panose="02020603050405020304" pitchFamily="18" charset="0"/>
              </a:rPr>
              <a:t>expressions to select all documents that contain the &lt;field&gt; with the specified &lt;value</a:t>
            </a:r>
            <a:r>
              <a:rPr lang="en-US" altLang="zh-CN" dirty="0" smtClean="0">
                <a:latin typeface="Times New Roman" panose="02020603050405020304" pitchFamily="18" charset="0"/>
                <a:cs typeface="Times New Roman" panose="02020603050405020304" pitchFamily="18" charset="0"/>
              </a:rPr>
              <a:t>&gt;:</a:t>
            </a:r>
          </a:p>
          <a:p>
            <a:pPr marL="0" indent="0">
              <a:buNone/>
            </a:pPr>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Exercise: Please rewrite this query in a SQL style, given a relational database system.</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p:sp>
        <p:nvSpPr>
          <p:cNvPr id="4" name="矩形 3"/>
          <p:cNvSpPr/>
          <p:nvPr/>
        </p:nvSpPr>
        <p:spPr>
          <a:xfrm>
            <a:off x="3918197" y="5262611"/>
            <a:ext cx="5168403" cy="584775"/>
          </a:xfrm>
          <a:prstGeom prst="rect">
            <a:avLst/>
          </a:prstGeom>
        </p:spPr>
        <p:txBody>
          <a:bodyPr wrap="none">
            <a:spAutoFit/>
          </a:bodyPr>
          <a:lstStyle/>
          <a:p>
            <a:pPr algn="l"/>
            <a:r>
              <a:rPr lang="en-US" altLang="zh-CN" sz="3200" dirty="0" err="1">
                <a:latin typeface="Times New Roman" panose="02020603050405020304" pitchFamily="18" charset="0"/>
                <a:cs typeface="Times New Roman" panose="02020603050405020304" pitchFamily="18" charset="0"/>
              </a:rPr>
              <a:t>db.users.find</a:t>
            </a:r>
            <a:r>
              <a:rPr lang="en-US" altLang="zh-CN" sz="3200" dirty="0">
                <a:latin typeface="Times New Roman" panose="02020603050405020304" pitchFamily="18" charset="0"/>
                <a:cs typeface="Times New Roman" panose="02020603050405020304" pitchFamily="18" charset="0"/>
              </a:rPr>
              <a:t>( { status: "A" } )</a:t>
            </a:r>
          </a:p>
        </p:txBody>
      </p:sp>
      <p:pic>
        <p:nvPicPr>
          <p:cNvPr id="5" name="图片 4"/>
          <p:cNvPicPr>
            <a:picLocks noChangeAspect="1"/>
          </p:cNvPicPr>
          <p:nvPr/>
        </p:nvPicPr>
        <p:blipFill>
          <a:blip r:embed="rId3"/>
          <a:stretch>
            <a:fillRect/>
          </a:stretch>
        </p:blipFill>
        <p:spPr>
          <a:xfrm>
            <a:off x="1" y="6374079"/>
            <a:ext cx="13004800" cy="1377184"/>
          </a:xfrm>
          <a:prstGeom prst="rect">
            <a:avLst/>
          </a:prstGeom>
        </p:spPr>
      </p:pic>
    </p:spTree>
    <p:extLst>
      <p:ext uri="{BB962C8B-B14F-4D97-AF65-F5344CB8AC3E}">
        <p14:creationId xmlns:p14="http://schemas.microsoft.com/office/powerpoint/2010/main" val="1292234543"/>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[Optional] Reference</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302485" y="2263256"/>
            <a:ext cx="12399829" cy="2351273"/>
          </a:xfrm>
        </p:spPr>
        <p:txBody>
          <a:bodyPr>
            <a:noAutofit/>
          </a:bodyPr>
          <a:lstStyle/>
          <a:p>
            <a:pPr>
              <a:spcBef>
                <a:spcPts val="1000"/>
              </a:spcBef>
            </a:pPr>
            <a:r>
              <a:rPr lang="en-US" altLang="zh-CN" dirty="0">
                <a:latin typeface="Times New Roman" panose="02020603050405020304" pitchFamily="18" charset="0"/>
                <a:cs typeface="Times New Roman" panose="02020603050405020304" pitchFamily="18" charset="0"/>
              </a:rPr>
              <a:t>References store the relationships between data by including links or references from one document to another. Applications can resolve these references to access the related data. Broadly, these are normalized data </a:t>
            </a:r>
            <a:r>
              <a:rPr lang="en-US" altLang="zh-CN" dirty="0" smtClean="0">
                <a:latin typeface="Times New Roman" panose="02020603050405020304" pitchFamily="18" charset="0"/>
                <a:cs typeface="Times New Roman" panose="02020603050405020304" pitchFamily="18" charset="0"/>
              </a:rPr>
              <a:t>models.</a:t>
            </a:r>
            <a:endParaRPr lang="en-US" altLang="zh-CN" dirty="0">
              <a:latin typeface="Times New Roman" panose="02020603050405020304" pitchFamily="18" charset="0"/>
              <a:cs typeface="Times New Roman" panose="02020603050405020304" pitchFamily="18" charset="0"/>
            </a:endParaRPr>
          </a:p>
        </p:txBody>
      </p:sp>
      <p:pic>
        <p:nvPicPr>
          <p:cNvPr id="4" name="data-model-normalized.png"/>
          <p:cNvPicPr>
            <a:picLocks noChangeAspect="1"/>
          </p:cNvPicPr>
          <p:nvPr/>
        </p:nvPicPr>
        <p:blipFill>
          <a:blip r:embed="rId3">
            <a:extLst/>
          </a:blip>
          <a:stretch>
            <a:fillRect/>
          </a:stretch>
        </p:blipFill>
        <p:spPr>
          <a:xfrm>
            <a:off x="1930399" y="4422256"/>
            <a:ext cx="9144000" cy="5562601"/>
          </a:xfrm>
          <a:prstGeom prst="rect">
            <a:avLst/>
          </a:prstGeom>
          <a:ln w="12700">
            <a:miter lim="400000"/>
          </a:ln>
        </p:spPr>
      </p:pic>
    </p:spTree>
    <p:extLst>
      <p:ext uri="{BB962C8B-B14F-4D97-AF65-F5344CB8AC3E}">
        <p14:creationId xmlns:p14="http://schemas.microsoft.com/office/powerpoint/2010/main" val="1670476542"/>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[Optional] Embedded data</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302485" y="2576462"/>
            <a:ext cx="12399829" cy="2351273"/>
          </a:xfrm>
        </p:spPr>
        <p:txBody>
          <a:bodyPr>
            <a:noAutofit/>
          </a:bodyPr>
          <a:lstStyle/>
          <a:p>
            <a:pPr>
              <a:spcBef>
                <a:spcPts val="1000"/>
              </a:spcBef>
            </a:pPr>
            <a:r>
              <a:rPr lang="en-US" altLang="zh-CN" dirty="0" smtClean="0">
                <a:latin typeface="Times New Roman" panose="02020603050405020304" pitchFamily="18" charset="0"/>
                <a:cs typeface="Times New Roman" panose="02020603050405020304" pitchFamily="18" charset="0"/>
              </a:rPr>
              <a:t>Embedded </a:t>
            </a:r>
            <a:r>
              <a:rPr lang="en-US" altLang="zh-CN" dirty="0">
                <a:latin typeface="Times New Roman" panose="02020603050405020304" pitchFamily="18" charset="0"/>
                <a:cs typeface="Times New Roman" panose="02020603050405020304" pitchFamily="18" charset="0"/>
              </a:rPr>
              <a:t>documents capture relationships between data by storing related data in a single document structure. MongoDB documents make it possible to embed document structures in a field or array within a document. These </a:t>
            </a:r>
            <a:r>
              <a:rPr lang="en-US" altLang="zh-CN" dirty="0" smtClean="0">
                <a:latin typeface="Times New Roman" panose="02020603050405020304" pitchFamily="18" charset="0"/>
                <a:cs typeface="Times New Roman" panose="02020603050405020304" pitchFamily="18" charset="0"/>
              </a:rPr>
              <a:t>de-normalized </a:t>
            </a:r>
            <a:r>
              <a:rPr lang="en-US" altLang="zh-CN" dirty="0">
                <a:latin typeface="Times New Roman" panose="02020603050405020304" pitchFamily="18" charset="0"/>
                <a:cs typeface="Times New Roman" panose="02020603050405020304" pitchFamily="18" charset="0"/>
              </a:rPr>
              <a:t>data models allow applications to retrieve and manipulate related data in a single database operation.</a:t>
            </a:r>
          </a:p>
        </p:txBody>
      </p:sp>
      <p:pic>
        <p:nvPicPr>
          <p:cNvPr id="5" name="data-model-denormalized.png"/>
          <p:cNvPicPr>
            <a:picLocks noChangeAspect="1"/>
          </p:cNvPicPr>
          <p:nvPr/>
        </p:nvPicPr>
        <p:blipFill>
          <a:blip r:embed="rId3">
            <a:extLst/>
          </a:blip>
          <a:stretch>
            <a:fillRect/>
          </a:stretch>
        </p:blipFill>
        <p:spPr>
          <a:xfrm>
            <a:off x="2499831" y="5550196"/>
            <a:ext cx="9144001" cy="4352260"/>
          </a:xfrm>
          <a:prstGeom prst="rect">
            <a:avLst/>
          </a:prstGeom>
          <a:ln w="12700">
            <a:miter lim="400000"/>
          </a:ln>
        </p:spPr>
      </p:pic>
    </p:spTree>
    <p:extLst>
      <p:ext uri="{BB962C8B-B14F-4D97-AF65-F5344CB8AC3E}">
        <p14:creationId xmlns:p14="http://schemas.microsoft.com/office/powerpoint/2010/main" val="941457935"/>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[Optional] Other points that need to be explored…</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302485" y="4979420"/>
            <a:ext cx="12702315" cy="2351273"/>
          </a:xfrm>
        </p:spPr>
        <p:txBody>
          <a:bodyPr>
            <a:noAutofit/>
          </a:bodyPr>
          <a:lstStyle/>
          <a:p>
            <a:pPr>
              <a:spcBef>
                <a:spcPts val="0"/>
              </a:spcBef>
            </a:pPr>
            <a:r>
              <a:rPr lang="en-US" altLang="zh-CN" dirty="0" smtClean="0">
                <a:latin typeface="Times New Roman" panose="02020603050405020304" pitchFamily="18" charset="0"/>
                <a:cs typeface="Times New Roman" panose="02020603050405020304" pitchFamily="18" charset="0"/>
              </a:rPr>
              <a:t>Here are several materials for interesting points in MongoDB. We encourage you to explore them in your individual assignments, group projects, and future work:</a:t>
            </a:r>
          </a:p>
          <a:p>
            <a:pPr marL="0" indent="0">
              <a:spcBef>
                <a:spcPts val="0"/>
              </a:spcBef>
              <a:buNone/>
            </a:pPr>
            <a:endParaRPr lang="en-US" altLang="zh-CN" dirty="0" smtClean="0">
              <a:latin typeface="Times New Roman" panose="02020603050405020304" pitchFamily="18" charset="0"/>
              <a:cs typeface="Times New Roman" panose="02020603050405020304" pitchFamily="18" charset="0"/>
            </a:endParaRPr>
          </a:p>
          <a:p>
            <a:pPr>
              <a:spcBef>
                <a:spcPts val="0"/>
              </a:spcBef>
            </a:pPr>
            <a:r>
              <a:rPr lang="en-US" altLang="zh-CN" b="1" dirty="0" smtClean="0">
                <a:latin typeface="Times New Roman" panose="02020603050405020304" pitchFamily="18" charset="0"/>
                <a:cs typeface="Times New Roman" panose="02020603050405020304" pitchFamily="18" charset="0"/>
              </a:rPr>
              <a:t>Data </a:t>
            </a:r>
            <a:r>
              <a:rPr lang="en-US" altLang="zh-CN" b="1" dirty="0">
                <a:latin typeface="Times New Roman" panose="02020603050405020304" pitchFamily="18" charset="0"/>
                <a:cs typeface="Times New Roman" panose="02020603050405020304" pitchFamily="18" charset="0"/>
              </a:rPr>
              <a:t>Modeling</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hlinkClick r:id="rId3"/>
              </a:rPr>
              <a:t>https://docs.mongodb.com/v3.4/core/data-modeling-introduction</a:t>
            </a:r>
            <a:r>
              <a:rPr lang="en-US" altLang="zh-CN" dirty="0" smtClean="0">
                <a:latin typeface="Times New Roman" panose="02020603050405020304" pitchFamily="18" charset="0"/>
                <a:cs typeface="Times New Roman" panose="02020603050405020304" pitchFamily="18" charset="0"/>
                <a:hlinkClick r:id="rId3"/>
              </a:rPr>
              <a:t>/</a:t>
            </a:r>
            <a:endParaRPr lang="en-US" altLang="zh-CN" dirty="0" smtClean="0">
              <a:latin typeface="Times New Roman" panose="02020603050405020304" pitchFamily="18" charset="0"/>
              <a:cs typeface="Times New Roman" panose="02020603050405020304" pitchFamily="18" charset="0"/>
            </a:endParaRPr>
          </a:p>
          <a:p>
            <a:pPr>
              <a:spcBef>
                <a:spcPts val="0"/>
              </a:spcBef>
            </a:pPr>
            <a:r>
              <a:rPr lang="en-US" altLang="zh-CN" b="1" dirty="0">
                <a:latin typeface="Times New Roman" panose="02020603050405020304" pitchFamily="18" charset="0"/>
                <a:cs typeface="Times New Roman" panose="02020603050405020304" pitchFamily="18" charset="0"/>
              </a:rPr>
              <a:t>Index</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hlinkClick r:id="rId4"/>
              </a:rPr>
              <a:t>https://docs.mongodb.com/v3.4/indexes</a:t>
            </a:r>
            <a:r>
              <a:rPr lang="en-US" altLang="zh-CN" dirty="0" smtClean="0">
                <a:latin typeface="Times New Roman" panose="02020603050405020304" pitchFamily="18" charset="0"/>
                <a:cs typeface="Times New Roman" panose="02020603050405020304" pitchFamily="18" charset="0"/>
                <a:hlinkClick r:id="rId4"/>
              </a:rPr>
              <a:t>/</a:t>
            </a:r>
            <a:endParaRPr lang="en-US" altLang="zh-CN" dirty="0" smtClean="0">
              <a:latin typeface="Times New Roman" panose="02020603050405020304" pitchFamily="18" charset="0"/>
              <a:cs typeface="Times New Roman" panose="02020603050405020304" pitchFamily="18" charset="0"/>
            </a:endParaRPr>
          </a:p>
          <a:p>
            <a:pPr>
              <a:spcBef>
                <a:spcPts val="0"/>
              </a:spcBef>
            </a:pPr>
            <a:r>
              <a:rPr lang="en-US" altLang="zh-CN" b="1" dirty="0">
                <a:latin typeface="Times New Roman" panose="02020603050405020304" pitchFamily="18" charset="0"/>
                <a:cs typeface="Times New Roman" panose="02020603050405020304" pitchFamily="18" charset="0"/>
              </a:rPr>
              <a:t>Security</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hlinkClick r:id="rId5"/>
              </a:rPr>
              <a:t>https://docs.mongodb.com/v3.4/security</a:t>
            </a:r>
            <a:r>
              <a:rPr lang="en-US" altLang="zh-CN" dirty="0" smtClean="0">
                <a:latin typeface="Times New Roman" panose="02020603050405020304" pitchFamily="18" charset="0"/>
                <a:cs typeface="Times New Roman" panose="02020603050405020304" pitchFamily="18" charset="0"/>
                <a:hlinkClick r:id="rId5"/>
              </a:rPr>
              <a:t>/</a:t>
            </a:r>
            <a:endParaRPr lang="en-US" altLang="zh-CN" dirty="0" smtClean="0">
              <a:latin typeface="Times New Roman" panose="02020603050405020304" pitchFamily="18" charset="0"/>
              <a:cs typeface="Times New Roman" panose="02020603050405020304" pitchFamily="18" charset="0"/>
            </a:endParaRPr>
          </a:p>
          <a:p>
            <a:pPr>
              <a:spcBef>
                <a:spcPts val="0"/>
              </a:spcBef>
            </a:pPr>
            <a:r>
              <a:rPr lang="en-US" altLang="zh-CN" b="1" dirty="0" err="1" smtClean="0">
                <a:latin typeface="Times New Roman" panose="02020603050405020304" pitchFamily="18" charset="0"/>
                <a:cs typeface="Times New Roman" panose="02020603050405020304" pitchFamily="18" charset="0"/>
              </a:rPr>
              <a:t>Sharding</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hlinkClick r:id="rId6"/>
              </a:rPr>
              <a:t>https://docs.mongodb.com/v3.4/sharding</a:t>
            </a:r>
            <a:r>
              <a:rPr lang="en-US" altLang="zh-CN" dirty="0" smtClean="0">
                <a:latin typeface="Times New Roman" panose="02020603050405020304" pitchFamily="18" charset="0"/>
                <a:cs typeface="Times New Roman" panose="02020603050405020304" pitchFamily="18" charset="0"/>
                <a:hlinkClick r:id="rId6"/>
              </a:rPr>
              <a:t>/</a:t>
            </a:r>
            <a:endParaRPr lang="en-US" altLang="zh-CN" dirty="0" smtClean="0">
              <a:latin typeface="Times New Roman" panose="02020603050405020304" pitchFamily="18" charset="0"/>
              <a:cs typeface="Times New Roman" panose="02020603050405020304" pitchFamily="18" charset="0"/>
            </a:endParaRPr>
          </a:p>
          <a:p>
            <a:pPr>
              <a:spcBef>
                <a:spcPts val="0"/>
              </a:spcBef>
            </a:pPr>
            <a:r>
              <a:rPr lang="en-US" altLang="zh-CN" b="1" dirty="0">
                <a:latin typeface="Times New Roman" panose="02020603050405020304" pitchFamily="18" charset="0"/>
                <a:cs typeface="Times New Roman" panose="02020603050405020304" pitchFamily="18" charset="0"/>
              </a:rPr>
              <a:t>Text search</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hlinkClick r:id="rId7"/>
              </a:rPr>
              <a:t>https://docs.mongodb.com/v3.4/text-search</a:t>
            </a:r>
            <a:r>
              <a:rPr lang="en-US" altLang="zh-CN" dirty="0" smtClean="0">
                <a:latin typeface="Times New Roman" panose="02020603050405020304" pitchFamily="18" charset="0"/>
                <a:cs typeface="Times New Roman" panose="02020603050405020304" pitchFamily="18" charset="0"/>
                <a:hlinkClick r:id="rId7"/>
              </a:rPr>
              <a:t>/</a:t>
            </a: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6061549"/>
      </p:ext>
    </p:extLst>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[Optional] Other points that need to be explored… (cont.)</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302485" y="4979420"/>
            <a:ext cx="12702315" cy="2351273"/>
          </a:xfrm>
        </p:spPr>
        <p:txBody>
          <a:bodyPr>
            <a:noAutofit/>
          </a:bodyPr>
          <a:lstStyle/>
          <a:p>
            <a:pPr>
              <a:spcBef>
                <a:spcPts val="0"/>
              </a:spcBef>
            </a:pPr>
            <a:r>
              <a:rPr lang="en-US" altLang="zh-CN" b="1" dirty="0" smtClean="0">
                <a:latin typeface="Times New Roman" panose="02020603050405020304" pitchFamily="18" charset="0"/>
                <a:cs typeface="Times New Roman" panose="02020603050405020304" pitchFamily="18" charset="0"/>
              </a:rPr>
              <a:t>Using MongoDB with </a:t>
            </a:r>
            <a:r>
              <a:rPr lang="en-US" altLang="zh-CN" b="1" dirty="0">
                <a:latin typeface="Times New Roman" panose="02020603050405020304" pitchFamily="18" charset="0"/>
                <a:cs typeface="Times New Roman" panose="02020603050405020304" pitchFamily="18" charset="0"/>
              </a:rPr>
              <a:t>Python</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hlinkClick r:id="rId3"/>
              </a:rPr>
              <a:t>http://</a:t>
            </a:r>
            <a:r>
              <a:rPr lang="en-US" altLang="zh-CN" dirty="0" smtClean="0">
                <a:latin typeface="Times New Roman" panose="02020603050405020304" pitchFamily="18" charset="0"/>
                <a:cs typeface="Times New Roman" panose="02020603050405020304" pitchFamily="18" charset="0"/>
                <a:hlinkClick r:id="rId3"/>
              </a:rPr>
              <a:t>api.mongodb.com/python/current/tutorial.html</a:t>
            </a:r>
            <a:endParaRPr lang="en-US" altLang="zh-CN" dirty="0" smtClean="0">
              <a:latin typeface="Times New Roman" panose="02020603050405020304" pitchFamily="18" charset="0"/>
              <a:cs typeface="Times New Roman" panose="02020603050405020304" pitchFamily="18" charset="0"/>
            </a:endParaRPr>
          </a:p>
          <a:p>
            <a:pPr>
              <a:spcBef>
                <a:spcPts val="0"/>
              </a:spcBef>
            </a:pPr>
            <a:r>
              <a:rPr lang="en-US" altLang="zh-CN" b="1" dirty="0" smtClean="0">
                <a:latin typeface="Times New Roman" panose="02020603050405020304" pitchFamily="18" charset="0"/>
                <a:cs typeface="Times New Roman" panose="02020603050405020304" pitchFamily="18" charset="0"/>
              </a:rPr>
              <a:t>Using MongoDB </a:t>
            </a:r>
            <a:r>
              <a:rPr lang="en-US" altLang="zh-CN" b="1" dirty="0">
                <a:latin typeface="Times New Roman" panose="02020603050405020304" pitchFamily="18" charset="0"/>
                <a:cs typeface="Times New Roman" panose="02020603050405020304" pitchFamily="18" charset="0"/>
              </a:rPr>
              <a:t>with Java</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hlinkClick r:id="rId4"/>
              </a:rPr>
              <a:t>https://</a:t>
            </a:r>
            <a:r>
              <a:rPr lang="en-US" altLang="zh-CN" dirty="0" smtClean="0">
                <a:latin typeface="Times New Roman" panose="02020603050405020304" pitchFamily="18" charset="0"/>
                <a:cs typeface="Times New Roman" panose="02020603050405020304" pitchFamily="18" charset="0"/>
                <a:hlinkClick r:id="rId4"/>
              </a:rPr>
              <a:t>www.mongodb.com/blog/post/getting-started-with-mongodb-and-java-part-i</a:t>
            </a:r>
            <a:endParaRPr lang="en-US" altLang="zh-CN" dirty="0" smtClean="0">
              <a:latin typeface="Times New Roman" panose="02020603050405020304" pitchFamily="18" charset="0"/>
              <a:cs typeface="Times New Roman" panose="02020603050405020304" pitchFamily="18" charset="0"/>
            </a:endParaRPr>
          </a:p>
          <a:p>
            <a:pPr>
              <a:spcBef>
                <a:spcPts val="0"/>
              </a:spcBef>
            </a:pPr>
            <a:r>
              <a:rPr lang="en-US" altLang="zh-CN" b="1" dirty="0" smtClean="0">
                <a:latin typeface="Times New Roman" panose="02020603050405020304" pitchFamily="18" charset="0"/>
                <a:cs typeface="Times New Roman" panose="02020603050405020304" pitchFamily="18" charset="0"/>
              </a:rPr>
              <a:t>Capped collection </a:t>
            </a:r>
            <a:r>
              <a:rPr lang="en-US" altLang="zh-CN" dirty="0" smtClean="0">
                <a:latin typeface="Times New Roman" panose="02020603050405020304" pitchFamily="18" charset="0"/>
                <a:cs typeface="Times New Roman" panose="02020603050405020304" pitchFamily="18" charset="0"/>
              </a:rPr>
              <a:t>(why MongoDB can be used for </a:t>
            </a:r>
            <a:r>
              <a:rPr lang="en-US" altLang="zh-CN" dirty="0">
                <a:latin typeface="Times New Roman" panose="02020603050405020304" pitchFamily="18" charset="0"/>
                <a:cs typeface="Times New Roman" panose="02020603050405020304" pitchFamily="18" charset="0"/>
              </a:rPr>
              <a:t>big data!!): </a:t>
            </a:r>
            <a:r>
              <a:rPr lang="en-US" altLang="zh-CN" dirty="0">
                <a:latin typeface="Times New Roman" panose="02020603050405020304" pitchFamily="18" charset="0"/>
                <a:cs typeface="Times New Roman" panose="02020603050405020304" pitchFamily="18" charset="0"/>
                <a:hlinkClick r:id="rId5"/>
              </a:rPr>
              <a:t>https://docs.mongodb.com/manual/core/capped-collections</a:t>
            </a:r>
            <a:r>
              <a:rPr lang="en-US" altLang="zh-CN" dirty="0" smtClean="0">
                <a:latin typeface="Times New Roman" panose="02020603050405020304" pitchFamily="18" charset="0"/>
                <a:cs typeface="Times New Roman" panose="02020603050405020304" pitchFamily="18" charset="0"/>
                <a:hlinkClick r:id="rId5"/>
              </a:rPr>
              <a:t>/</a:t>
            </a:r>
            <a:endParaRPr lang="en-US" altLang="zh-CN" dirty="0" smtClean="0">
              <a:latin typeface="Times New Roman" panose="02020603050405020304" pitchFamily="18" charset="0"/>
              <a:cs typeface="Times New Roman" panose="02020603050405020304" pitchFamily="18" charset="0"/>
            </a:endParaRPr>
          </a:p>
          <a:p>
            <a:pPr>
              <a:spcBef>
                <a:spcPts val="0"/>
              </a:spcBef>
            </a:pPr>
            <a:r>
              <a:rPr lang="en-US" altLang="zh-CN" b="1" dirty="0" err="1" smtClean="0">
                <a:latin typeface="Times New Roman" panose="02020603050405020304" pitchFamily="18" charset="0"/>
                <a:cs typeface="Times New Roman" panose="02020603050405020304" pitchFamily="18" charset="0"/>
              </a:rPr>
              <a:t>GridFS</a:t>
            </a:r>
            <a:r>
              <a:rPr lang="en-US" altLang="zh-CN" dirty="0" smtClean="0">
                <a:latin typeface="Times New Roman" panose="02020603050405020304" pitchFamily="18" charset="0"/>
                <a:cs typeface="Times New Roman" panose="02020603050405020304" pitchFamily="18" charset="0"/>
              </a:rPr>
              <a:t> (how big files are stored and browsed in MongoDB!!): </a:t>
            </a:r>
            <a:r>
              <a:rPr lang="en-US" altLang="zh-CN" dirty="0">
                <a:latin typeface="Times New Roman" panose="02020603050405020304" pitchFamily="18" charset="0"/>
                <a:cs typeface="Times New Roman" panose="02020603050405020304" pitchFamily="18" charset="0"/>
                <a:hlinkClick r:id="rId6"/>
              </a:rPr>
              <a:t>https://docs.mongodb.com/manual/core/gridfs</a:t>
            </a:r>
            <a:r>
              <a:rPr lang="en-US" altLang="zh-CN" dirty="0" smtClean="0">
                <a:latin typeface="Times New Roman" panose="02020603050405020304" pitchFamily="18" charset="0"/>
                <a:cs typeface="Times New Roman" panose="02020603050405020304" pitchFamily="18" charset="0"/>
                <a:hlinkClick r:id="rId6"/>
              </a:rPr>
              <a:t>/</a:t>
            </a: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149113"/>
      </p:ext>
    </p:extLst>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Resources for MongoDB</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952500" y="4667432"/>
            <a:ext cx="11099800" cy="2386511"/>
          </a:xfrm>
        </p:spPr>
        <p:txBody>
          <a:bodyPr>
            <a:noAutofit/>
          </a:bodyPr>
          <a:lstStyle/>
          <a:p>
            <a:r>
              <a:rPr lang="en-US" altLang="zh-CN" dirty="0">
                <a:latin typeface="Times New Roman" panose="02020603050405020304" pitchFamily="18" charset="0"/>
                <a:cs typeface="Times New Roman" panose="02020603050405020304" pitchFamily="18" charset="0"/>
                <a:hlinkClick r:id="rId3"/>
              </a:rPr>
              <a:t>https://www.tutorialspoint.com/mongodb</a:t>
            </a:r>
            <a:r>
              <a:rPr lang="en-US" altLang="zh-CN" dirty="0" smtClean="0">
                <a:latin typeface="Times New Roman" panose="02020603050405020304" pitchFamily="18" charset="0"/>
                <a:cs typeface="Times New Roman" panose="02020603050405020304" pitchFamily="18" charset="0"/>
                <a:hlinkClick r:id="rId3"/>
              </a:rPr>
              <a:t>/</a:t>
            </a:r>
            <a:endParaRPr lang="en-US" altLang="zh-CN" dirty="0" smtClean="0">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hlinkClick r:id="rId4"/>
              </a:rPr>
              <a:t>https://docs.mongodb.com/v3.4/tutorial</a:t>
            </a:r>
            <a:r>
              <a:rPr lang="en-US" altLang="zh-CN" smtClean="0">
                <a:latin typeface="Times New Roman" panose="02020603050405020304" pitchFamily="18" charset="0"/>
                <a:cs typeface="Times New Roman" panose="02020603050405020304" pitchFamily="18" charset="0"/>
                <a:hlinkClick r:id="rId4"/>
              </a:rPr>
              <a:t>/</a:t>
            </a:r>
            <a:endParaRPr lang="en-US" altLang="zh-CN"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327519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a:latin typeface="Times New Roman" panose="02020603050405020304" pitchFamily="18" charset="0"/>
                <a:cs typeface="Times New Roman" panose="02020603050405020304" pitchFamily="18" charset="0"/>
              </a:rPr>
              <a:t>Specify </a:t>
            </a:r>
            <a:r>
              <a:rPr lang="en-US" altLang="zh-CN" sz="6000" b="1" dirty="0" smtClean="0">
                <a:latin typeface="Times New Roman" panose="02020603050405020304" pitchFamily="18" charset="0"/>
                <a:cs typeface="Times New Roman" panose="02020603050405020304" pitchFamily="18" charset="0"/>
              </a:rPr>
              <a:t>conditions using query operators</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572630" y="3033084"/>
            <a:ext cx="11859535" cy="2386511"/>
          </a:xfrm>
        </p:spPr>
        <p:txBody>
          <a:bodyPr>
            <a:noAutofit/>
          </a:bodyPr>
          <a:lstStyle/>
          <a:p>
            <a:r>
              <a:rPr lang="en-US" altLang="zh-CN" dirty="0">
                <a:latin typeface="Times New Roman" panose="02020603050405020304" pitchFamily="18" charset="0"/>
                <a:cs typeface="Times New Roman" panose="02020603050405020304" pitchFamily="18" charset="0"/>
              </a:rPr>
              <a:t>A query filter document can use the query operators to specify conditions in the </a:t>
            </a:r>
            <a:r>
              <a:rPr lang="en-US" altLang="zh-CN" dirty="0" smtClean="0">
                <a:latin typeface="Times New Roman" panose="02020603050405020304" pitchFamily="18" charset="0"/>
                <a:cs typeface="Times New Roman" panose="02020603050405020304" pitchFamily="18" charset="0"/>
              </a:rPr>
              <a:t>following form:</a:t>
            </a:r>
          </a:p>
          <a:p>
            <a:pPr marL="0" indent="0">
              <a:buNone/>
            </a:pP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&lt;field1&gt;: { &lt;operator1&gt;: &lt;value1&gt; }, ... </a:t>
            </a:r>
            <a:r>
              <a:rPr lang="en-US" altLang="zh-CN" i="1" dirty="0" smtClean="0">
                <a:latin typeface="Times New Roman" panose="02020603050405020304" pitchFamily="18" charset="0"/>
                <a:cs typeface="Times New Roman" panose="02020603050405020304" pitchFamily="18" charset="0"/>
              </a:rPr>
              <a:t>}</a:t>
            </a:r>
          </a:p>
          <a:p>
            <a:endParaRPr lang="en-US" altLang="zh-CN" dirty="0">
              <a:latin typeface="Times New Roman" panose="02020603050405020304" pitchFamily="18" charset="0"/>
              <a:cs typeface="Times New Roman" panose="02020603050405020304" pitchFamily="18" charset="0"/>
            </a:endParaRPr>
          </a:p>
        </p:txBody>
      </p:sp>
      <p:sp>
        <p:nvSpPr>
          <p:cNvPr id="4" name="矩形 3"/>
          <p:cNvSpPr/>
          <p:nvPr/>
        </p:nvSpPr>
        <p:spPr>
          <a:xfrm>
            <a:off x="2624572" y="5127207"/>
            <a:ext cx="7755649" cy="584775"/>
          </a:xfrm>
          <a:prstGeom prst="rect">
            <a:avLst/>
          </a:prstGeom>
        </p:spPr>
        <p:txBody>
          <a:bodyPr wrap="none">
            <a:spAutoFit/>
          </a:bodyPr>
          <a:lstStyle/>
          <a:p>
            <a:pPr algn="l"/>
            <a:r>
              <a:rPr lang="en-US" altLang="zh-CN" sz="3200" dirty="0" err="1">
                <a:latin typeface="Times New Roman" panose="02020603050405020304" pitchFamily="18" charset="0"/>
                <a:cs typeface="Times New Roman" panose="02020603050405020304" pitchFamily="18" charset="0"/>
              </a:rPr>
              <a:t>db.users.find</a:t>
            </a:r>
            <a:r>
              <a:rPr lang="en-US" altLang="zh-CN" sz="3200" dirty="0">
                <a:latin typeface="Times New Roman" panose="02020603050405020304" pitchFamily="18" charset="0"/>
                <a:cs typeface="Times New Roman" panose="02020603050405020304" pitchFamily="18" charset="0"/>
              </a:rPr>
              <a:t>( { status: { </a:t>
            </a:r>
            <a:r>
              <a:rPr lang="en-US" altLang="zh-CN" sz="3200" dirty="0">
                <a:solidFill>
                  <a:srgbClr val="FF0000"/>
                </a:solidFill>
                <a:latin typeface="Times New Roman" panose="02020603050405020304" pitchFamily="18" charset="0"/>
                <a:cs typeface="Times New Roman" panose="02020603050405020304" pitchFamily="18" charset="0"/>
              </a:rPr>
              <a:t>$in</a:t>
            </a:r>
            <a:r>
              <a:rPr lang="en-US" altLang="zh-CN" sz="3200" dirty="0">
                <a:latin typeface="Times New Roman" panose="02020603050405020304" pitchFamily="18" charset="0"/>
                <a:cs typeface="Times New Roman" panose="02020603050405020304" pitchFamily="18" charset="0"/>
              </a:rPr>
              <a:t>: [ "P", "D" ] } } )</a:t>
            </a:r>
          </a:p>
        </p:txBody>
      </p:sp>
      <p:pic>
        <p:nvPicPr>
          <p:cNvPr id="6" name="图片 5"/>
          <p:cNvPicPr>
            <a:picLocks noChangeAspect="1"/>
          </p:cNvPicPr>
          <p:nvPr/>
        </p:nvPicPr>
        <p:blipFill>
          <a:blip r:embed="rId3"/>
          <a:stretch>
            <a:fillRect/>
          </a:stretch>
        </p:blipFill>
        <p:spPr>
          <a:xfrm>
            <a:off x="-1" y="5981771"/>
            <a:ext cx="13161295" cy="2012698"/>
          </a:xfrm>
          <a:prstGeom prst="rect">
            <a:avLst/>
          </a:prstGeom>
        </p:spPr>
      </p:pic>
    </p:spTree>
    <p:extLst>
      <p:ext uri="{BB962C8B-B14F-4D97-AF65-F5344CB8AC3E}">
        <p14:creationId xmlns:p14="http://schemas.microsoft.com/office/powerpoint/2010/main" val="3720807123"/>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a:latin typeface="Times New Roman" panose="02020603050405020304" pitchFamily="18" charset="0"/>
                <a:cs typeface="Times New Roman" panose="02020603050405020304" pitchFamily="18" charset="0"/>
              </a:rPr>
              <a:t>Specify AND Conditions</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572628" y="4203736"/>
            <a:ext cx="11859535" cy="2386511"/>
          </a:xfrm>
        </p:spPr>
        <p:txBody>
          <a:bodyPr>
            <a:noAutofit/>
          </a:bodyPr>
          <a:lstStyle/>
          <a:p>
            <a:r>
              <a:rPr lang="en-US" altLang="zh-CN" dirty="0">
                <a:latin typeface="Times New Roman" panose="02020603050405020304" pitchFamily="18" charset="0"/>
                <a:cs typeface="Times New Roman" panose="02020603050405020304" pitchFamily="18" charset="0"/>
              </a:rPr>
              <a:t>A compound query can specify conditions for more than one field in the collection’s documents. Implicitly, a logical </a:t>
            </a:r>
            <a:r>
              <a:rPr lang="en-US" altLang="zh-CN" b="1" dirty="0">
                <a:latin typeface="Times New Roman" panose="02020603050405020304" pitchFamily="18" charset="0"/>
                <a:cs typeface="Times New Roman" panose="02020603050405020304" pitchFamily="18" charset="0"/>
              </a:rPr>
              <a:t>AND</a:t>
            </a:r>
            <a:r>
              <a:rPr lang="en-US" altLang="zh-CN" dirty="0">
                <a:latin typeface="Times New Roman" panose="02020603050405020304" pitchFamily="18" charset="0"/>
                <a:cs typeface="Times New Roman" panose="02020603050405020304" pitchFamily="18" charset="0"/>
              </a:rPr>
              <a:t> conjunction connects the clauses of a compound query so that the query selects the documents in the collection that match all the conditions.</a:t>
            </a:r>
          </a:p>
          <a:p>
            <a:r>
              <a:rPr lang="en-US" altLang="zh-CN" dirty="0">
                <a:latin typeface="Times New Roman" panose="02020603050405020304" pitchFamily="18" charset="0"/>
                <a:cs typeface="Times New Roman" panose="02020603050405020304" pitchFamily="18" charset="0"/>
              </a:rPr>
              <a:t>The following example retrieves all documents in the users collection where the status equals "A" </a:t>
            </a:r>
            <a:r>
              <a:rPr lang="en-US" altLang="zh-CN" b="1" dirty="0">
                <a:solidFill>
                  <a:srgbClr val="FF0000"/>
                </a:solidFill>
                <a:latin typeface="Times New Roman" panose="02020603050405020304" pitchFamily="18" charset="0"/>
                <a:cs typeface="Times New Roman" panose="02020603050405020304" pitchFamily="18" charset="0"/>
              </a:rPr>
              <a:t>and</a:t>
            </a:r>
            <a:r>
              <a:rPr lang="en-US" altLang="zh-CN" dirty="0">
                <a:latin typeface="Times New Roman" panose="02020603050405020304" pitchFamily="18" charset="0"/>
                <a:cs typeface="Times New Roman" panose="02020603050405020304" pitchFamily="18" charset="0"/>
              </a:rPr>
              <a:t> age is less than ($</a:t>
            </a:r>
            <a:r>
              <a:rPr lang="en-US" altLang="zh-CN" dirty="0" err="1">
                <a:latin typeface="Times New Roman" panose="02020603050405020304" pitchFamily="18" charset="0"/>
                <a:cs typeface="Times New Roman" panose="02020603050405020304" pitchFamily="18" charset="0"/>
              </a:rPr>
              <a:t>lt</a:t>
            </a:r>
            <a:r>
              <a:rPr lang="en-US" altLang="zh-CN" dirty="0">
                <a:latin typeface="Times New Roman" panose="02020603050405020304" pitchFamily="18" charset="0"/>
                <a:cs typeface="Times New Roman" panose="02020603050405020304" pitchFamily="18" charset="0"/>
              </a:rPr>
              <a:t>) 30:</a:t>
            </a:r>
          </a:p>
          <a:p>
            <a:endParaRPr lang="en-US" altLang="zh-CN" dirty="0">
              <a:latin typeface="Times New Roman" panose="02020603050405020304" pitchFamily="18" charset="0"/>
              <a:cs typeface="Times New Roman" panose="02020603050405020304" pitchFamily="18" charset="0"/>
            </a:endParaRPr>
          </a:p>
        </p:txBody>
      </p:sp>
      <p:sp>
        <p:nvSpPr>
          <p:cNvPr id="4" name="矩形 3"/>
          <p:cNvSpPr/>
          <p:nvPr/>
        </p:nvSpPr>
        <p:spPr>
          <a:xfrm>
            <a:off x="2624570" y="7321767"/>
            <a:ext cx="7755649" cy="584775"/>
          </a:xfrm>
          <a:prstGeom prst="rect">
            <a:avLst/>
          </a:prstGeom>
        </p:spPr>
        <p:txBody>
          <a:bodyPr wrap="none">
            <a:spAutoFit/>
          </a:bodyPr>
          <a:lstStyle/>
          <a:p>
            <a:pPr algn="l"/>
            <a:r>
              <a:rPr lang="en-US" altLang="zh-CN" sz="3200" dirty="0" err="1">
                <a:latin typeface="Times New Roman" panose="02020603050405020304" pitchFamily="18" charset="0"/>
                <a:cs typeface="Times New Roman" panose="02020603050405020304" pitchFamily="18" charset="0"/>
              </a:rPr>
              <a:t>db.users.find</a:t>
            </a:r>
            <a:r>
              <a:rPr lang="en-US" altLang="zh-CN" sz="3200" dirty="0">
                <a:latin typeface="Times New Roman" panose="02020603050405020304" pitchFamily="18" charset="0"/>
                <a:cs typeface="Times New Roman" panose="02020603050405020304" pitchFamily="18" charset="0"/>
              </a:rPr>
              <a:t>( { status: "A", age: { $</a:t>
            </a:r>
            <a:r>
              <a:rPr lang="en-US" altLang="zh-CN" sz="3200" dirty="0" err="1">
                <a:latin typeface="Times New Roman" panose="02020603050405020304" pitchFamily="18" charset="0"/>
                <a:cs typeface="Times New Roman" panose="02020603050405020304" pitchFamily="18" charset="0"/>
              </a:rPr>
              <a:t>lt</a:t>
            </a:r>
            <a:r>
              <a:rPr lang="en-US" altLang="zh-CN" sz="3200" dirty="0">
                <a:latin typeface="Times New Roman" panose="02020603050405020304" pitchFamily="18" charset="0"/>
                <a:cs typeface="Times New Roman" panose="02020603050405020304" pitchFamily="18" charset="0"/>
              </a:rPr>
              <a:t>: 30 } } )</a:t>
            </a:r>
          </a:p>
        </p:txBody>
      </p:sp>
      <p:pic>
        <p:nvPicPr>
          <p:cNvPr id="5" name="图片 4"/>
          <p:cNvPicPr>
            <a:picLocks noChangeAspect="1"/>
          </p:cNvPicPr>
          <p:nvPr/>
        </p:nvPicPr>
        <p:blipFill>
          <a:blip r:embed="rId3"/>
          <a:stretch>
            <a:fillRect/>
          </a:stretch>
        </p:blipFill>
        <p:spPr>
          <a:xfrm>
            <a:off x="1" y="7933308"/>
            <a:ext cx="13004800" cy="1001686"/>
          </a:xfrm>
          <a:prstGeom prst="rect">
            <a:avLst/>
          </a:prstGeom>
        </p:spPr>
      </p:pic>
    </p:spTree>
    <p:extLst>
      <p:ext uri="{BB962C8B-B14F-4D97-AF65-F5344CB8AC3E}">
        <p14:creationId xmlns:p14="http://schemas.microsoft.com/office/powerpoint/2010/main" val="3412660091"/>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a:latin typeface="Times New Roman" panose="02020603050405020304" pitchFamily="18" charset="0"/>
                <a:cs typeface="Times New Roman" panose="02020603050405020304" pitchFamily="18" charset="0"/>
              </a:rPr>
              <a:t>Specify </a:t>
            </a:r>
            <a:r>
              <a:rPr lang="en-US" altLang="zh-CN" sz="6000" b="1" dirty="0" smtClean="0">
                <a:latin typeface="Times New Roman" panose="02020603050405020304" pitchFamily="18" charset="0"/>
                <a:cs typeface="Times New Roman" panose="02020603050405020304" pitchFamily="18" charset="0"/>
              </a:rPr>
              <a:t>OR </a:t>
            </a:r>
            <a:r>
              <a:rPr lang="en-US" altLang="zh-CN" sz="6000" b="1" dirty="0">
                <a:latin typeface="Times New Roman" panose="02020603050405020304" pitchFamily="18" charset="0"/>
                <a:cs typeface="Times New Roman" panose="02020603050405020304" pitchFamily="18" charset="0"/>
              </a:rPr>
              <a:t>Conditions</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572632" y="3622035"/>
            <a:ext cx="11859535" cy="2386511"/>
          </a:xfrm>
        </p:spPr>
        <p:txBody>
          <a:bodyPr>
            <a:noAutofit/>
          </a:bodyPr>
          <a:lstStyle/>
          <a:p>
            <a:r>
              <a:rPr lang="en-US" altLang="zh-CN" dirty="0">
                <a:latin typeface="Times New Roman" panose="02020603050405020304" pitchFamily="18" charset="0"/>
                <a:cs typeface="Times New Roman" panose="02020603050405020304" pitchFamily="18" charset="0"/>
              </a:rPr>
              <a:t>Using the </a:t>
            </a:r>
            <a:r>
              <a:rPr lang="en-US" altLang="zh-CN" b="1" dirty="0">
                <a:latin typeface="Times New Roman" panose="02020603050405020304" pitchFamily="18" charset="0"/>
                <a:cs typeface="Times New Roman" panose="02020603050405020304" pitchFamily="18" charset="0"/>
              </a:rPr>
              <a:t>$or </a:t>
            </a:r>
            <a:r>
              <a:rPr lang="en-US" altLang="zh-CN" dirty="0">
                <a:latin typeface="Times New Roman" panose="02020603050405020304" pitchFamily="18" charset="0"/>
                <a:cs typeface="Times New Roman" panose="02020603050405020304" pitchFamily="18" charset="0"/>
              </a:rPr>
              <a:t>operator, you can specify a compound query that joins each clause with a logical </a:t>
            </a:r>
            <a:r>
              <a:rPr lang="en-US" altLang="zh-CN" b="1" dirty="0">
                <a:latin typeface="Times New Roman" panose="02020603050405020304" pitchFamily="18" charset="0"/>
                <a:cs typeface="Times New Roman" panose="02020603050405020304" pitchFamily="18" charset="0"/>
              </a:rPr>
              <a:t>OR</a:t>
            </a:r>
            <a:r>
              <a:rPr lang="en-US" altLang="zh-CN" dirty="0">
                <a:latin typeface="Times New Roman" panose="02020603050405020304" pitchFamily="18" charset="0"/>
                <a:cs typeface="Times New Roman" panose="02020603050405020304" pitchFamily="18" charset="0"/>
              </a:rPr>
              <a:t> conjunction so that the query selects the documents in the collection that match at least one condition.</a:t>
            </a:r>
          </a:p>
          <a:p>
            <a:r>
              <a:rPr lang="en-US" altLang="zh-CN" dirty="0">
                <a:latin typeface="Times New Roman" panose="02020603050405020304" pitchFamily="18" charset="0"/>
                <a:cs typeface="Times New Roman" panose="02020603050405020304" pitchFamily="18" charset="0"/>
              </a:rPr>
              <a:t>The following example retrieves all documents in the collection where the status equals "A" </a:t>
            </a:r>
            <a:r>
              <a:rPr lang="en-US" altLang="zh-CN" b="1" dirty="0">
                <a:solidFill>
                  <a:srgbClr val="FF0000"/>
                </a:solidFill>
                <a:latin typeface="Times New Roman" panose="02020603050405020304" pitchFamily="18" charset="0"/>
                <a:cs typeface="Times New Roman" panose="02020603050405020304" pitchFamily="18" charset="0"/>
              </a:rPr>
              <a:t>or</a:t>
            </a:r>
            <a:r>
              <a:rPr lang="en-US" altLang="zh-CN" dirty="0">
                <a:latin typeface="Times New Roman" panose="02020603050405020304" pitchFamily="18" charset="0"/>
                <a:cs typeface="Times New Roman" panose="02020603050405020304" pitchFamily="18" charset="0"/>
              </a:rPr>
              <a:t> age is less than ($</a:t>
            </a:r>
            <a:r>
              <a:rPr lang="en-US" altLang="zh-CN" dirty="0" err="1">
                <a:latin typeface="Times New Roman" panose="02020603050405020304" pitchFamily="18" charset="0"/>
                <a:cs typeface="Times New Roman" panose="02020603050405020304" pitchFamily="18" charset="0"/>
              </a:rPr>
              <a:t>lt</a:t>
            </a:r>
            <a:r>
              <a:rPr lang="en-US" altLang="zh-CN" dirty="0">
                <a:latin typeface="Times New Roman" panose="02020603050405020304" pitchFamily="18" charset="0"/>
                <a:cs typeface="Times New Roman" panose="02020603050405020304" pitchFamily="18" charset="0"/>
              </a:rPr>
              <a:t>) 30:</a:t>
            </a:r>
          </a:p>
          <a:p>
            <a:endParaRPr lang="en-US" altLang="zh-CN" dirty="0">
              <a:latin typeface="Times New Roman" panose="02020603050405020304" pitchFamily="18" charset="0"/>
              <a:cs typeface="Times New Roman" panose="02020603050405020304" pitchFamily="18" charset="0"/>
            </a:endParaRPr>
          </a:p>
        </p:txBody>
      </p:sp>
      <p:sp>
        <p:nvSpPr>
          <p:cNvPr id="4" name="矩形 3"/>
          <p:cNvSpPr/>
          <p:nvPr/>
        </p:nvSpPr>
        <p:spPr>
          <a:xfrm>
            <a:off x="1577813" y="6413175"/>
            <a:ext cx="9849171" cy="584775"/>
          </a:xfrm>
          <a:prstGeom prst="rect">
            <a:avLst/>
          </a:prstGeom>
        </p:spPr>
        <p:txBody>
          <a:bodyPr wrap="none">
            <a:spAutoFit/>
          </a:bodyPr>
          <a:lstStyle/>
          <a:p>
            <a:pPr algn="l"/>
            <a:r>
              <a:rPr lang="en-US" altLang="zh-CN" sz="3200" dirty="0" err="1">
                <a:latin typeface="Times New Roman" panose="02020603050405020304" pitchFamily="18" charset="0"/>
                <a:cs typeface="Times New Roman" panose="02020603050405020304" pitchFamily="18" charset="0"/>
              </a:rPr>
              <a:t>db.users.find</a:t>
            </a:r>
            <a:r>
              <a:rPr lang="en-US" altLang="zh-CN" sz="3200" dirty="0" smtClean="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or: [ { status: "A" }, { age: { $</a:t>
            </a:r>
            <a:r>
              <a:rPr lang="en-US" altLang="zh-CN" sz="3200" dirty="0" err="1">
                <a:latin typeface="Times New Roman" panose="02020603050405020304" pitchFamily="18" charset="0"/>
                <a:cs typeface="Times New Roman" panose="02020603050405020304" pitchFamily="18" charset="0"/>
              </a:rPr>
              <a:t>lt</a:t>
            </a:r>
            <a:r>
              <a:rPr lang="en-US" altLang="zh-CN" sz="3200" dirty="0">
                <a:latin typeface="Times New Roman" panose="02020603050405020304" pitchFamily="18" charset="0"/>
                <a:cs typeface="Times New Roman" panose="02020603050405020304" pitchFamily="18" charset="0"/>
              </a:rPr>
              <a:t>: 30 } } </a:t>
            </a:r>
            <a:r>
              <a:rPr lang="en-US" altLang="zh-CN" sz="3200" dirty="0" smtClean="0">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0" y="7124524"/>
            <a:ext cx="12968546" cy="2097853"/>
          </a:xfrm>
          <a:prstGeom prst="rect">
            <a:avLst/>
          </a:prstGeom>
        </p:spPr>
      </p:pic>
    </p:spTree>
    <p:extLst>
      <p:ext uri="{BB962C8B-B14F-4D97-AF65-F5344CB8AC3E}">
        <p14:creationId xmlns:p14="http://schemas.microsoft.com/office/powerpoint/2010/main" val="1025809889"/>
      </p:ext>
    </p:extLst>
  </p:cSld>
  <p:clrMapOvr>
    <a:masterClrMapping/>
  </p:clrMapOvr>
  <p:transition spd="med"/>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10.0&quot;&gt;&lt;object type=&quot;1&quot; unique_id=&quot;10001&quot;&gt;&lt;object type=&quot;2&quot; unique_id=&quot;10799&quot;&gt;&lt;object type=&quot;3&quot; unique_id=&quot;10800&quot;&gt;&lt;property id=&quot;20148&quot; value=&quot;5&quot;/&gt;&lt;property id=&quot;20300&quot; value=&quot;Slide 1 - &amp;quot;MongoDB: An Example of NoSQL Databases (II)&amp;quot;&quot;/&gt;&lt;property id=&quot;20307&quot; value=&quot;262&quot;/&gt;&lt;/object&gt;&lt;object type=&quot;3&quot; unique_id=&quot;10801&quot;&gt;&lt;property id=&quot;20148&quot; value=&quot;5&quot;/&gt;&lt;property id=&quot;20300&quot; value=&quot;Slide 2 - &amp;quot;Outline&amp;quot;&quot;/&gt;&lt;property id=&quot;20307&quot; value=&quot;452&quot;/&gt;&lt;/object&gt;&lt;object type=&quot;3&quot; unique_id=&quot;10802&quot;&gt;&lt;property id=&quot;20148&quot; value=&quot;5&quot;/&gt;&lt;property id=&quot;20300&quot; value=&quot;Slide 3 - &amp;quot;VI. Query documents&amp;quot;&quot;/&gt;&lt;property id=&quot;20307&quot; value=&quot;396&quot;/&gt;&lt;/object&gt;&lt;object type=&quot;3&quot; unique_id=&quot;10803&quot;&gt;&lt;property id=&quot;20148&quot; value=&quot;5&quot;/&gt;&lt;property id=&quot;20300&quot; value=&quot;Slide 4 - &amp;quot;db.collection.find() method&amp;quot;&quot;/&gt;&lt;property id=&quot;20307&quot; value=&quot;405&quot;/&gt;&lt;/object&gt;&lt;object type=&quot;3&quot; unique_id=&quot;10804&quot;&gt;&lt;property id=&quot;20148&quot; value=&quot;5&quot;/&gt;&lt;property id=&quot;20300&quot; value=&quot;Slide 5 - &amp;quot;Query all documents in a collection (i.e., show documents)&amp;quot;&quot;/&gt;&lt;property id=&quot;20307&quot; value=&quot;406&quot;/&gt;&lt;/object&gt;&lt;object type=&quot;3&quot; unique_id=&quot;10805&quot;&gt;&lt;property id=&quot;20148&quot; value=&quot;5&quot;/&gt;&lt;property id=&quot;20300&quot; value=&quot;Slide 6 - &amp;quot;Specify equality condition&amp;quot;&quot;/&gt;&lt;property id=&quot;20307&quot; value=&quot;407&quot;/&gt;&lt;/object&gt;&lt;object type=&quot;3&quot; unique_id=&quot;10806&quot;&gt;&lt;property id=&quot;20148&quot; value=&quot;5&quot;/&gt;&lt;property id=&quot;20300&quot; value=&quot;Slide 7 - &amp;quot;Specify conditions using query operators&amp;quot;&quot;/&gt;&lt;property id=&quot;20307&quot; value=&quot;408&quot;/&gt;&lt;/object&gt;&lt;object type=&quot;3&quot; unique_id=&quot;10807&quot;&gt;&lt;property id=&quot;20148&quot; value=&quot;5&quot;/&gt;&lt;property id=&quot;20300&quot; value=&quot;Slide 8 - &amp;quot;Specify AND Conditions&amp;quot;&quot;/&gt;&lt;property id=&quot;20307&quot; value=&quot;409&quot;/&gt;&lt;/object&gt;&lt;object type=&quot;3&quot; unique_id=&quot;10808&quot;&gt;&lt;property id=&quot;20148&quot; value=&quot;5&quot;/&gt;&lt;property id=&quot;20300&quot; value=&quot;Slide 9 - &amp;quot;Specify OR Conditions&amp;quot;&quot;/&gt;&lt;property id=&quot;20307&quot; value=&quot;410&quot;/&gt;&lt;/object&gt;&lt;object type=&quot;3&quot; unique_id=&quot;10809&quot;&gt;&lt;property id=&quot;20148&quot; value=&quot;5&quot;/&gt;&lt;property id=&quot;20300&quot; value=&quot;Slide 10 - &amp;quot;Specify AND and OR Conditions&amp;quot;&quot;/&gt;&lt;property id=&quot;20307&quot; value=&quot;411&quot;/&gt;&lt;/object&gt;&lt;object type=&quot;3&quot; unique_id=&quot;10810&quot;&gt;&lt;property id=&quot;20148&quot; value=&quot;5&quot;/&gt;&lt;property id=&quot;20300&quot; value=&quot;Slide 11 - &amp;quot;Commonly-used operations&amp;quot;&quot;/&gt;&lt;property id=&quot;20307&quot; value=&quot;413&quot;/&gt;&lt;/object&gt;&lt;object type=&quot;3&quot; unique_id=&quot;10811&quot;&gt;&lt;property id=&quot;20148&quot; value=&quot;5&quot;/&gt;&lt;property id=&quot;20300&quot; value=&quot;Slide 12 - &amp;quot;Regular expression (regex)&amp;quot;&quot;/&gt;&lt;property id=&quot;20307&quot; value=&quot;443&quot;/&gt;&lt;/object&gt;&lt;object type=&quot;3&quot; unique_id=&quot;10812&quot;&gt;&lt;property id=&quot;20148&quot; value=&quot;5&quot;/&gt;&lt;property id=&quot;20300&quot; value=&quot;Slide 13 - &amp;quot;Number of documents&amp;quot;&quot;/&gt;&lt;property id=&quot;20307&quot; value=&quot;444&quot;/&gt;&lt;/object&gt;&lt;object type=&quot;3&quot; unique_id=&quot;10813&quot;&gt;&lt;property id=&quot;20148&quot; value=&quot;5&quot;/&gt;&lt;property id=&quot;20300&quot; value=&quot;Slide 14 - &amp;quot;Limit your results&amp;quot;&quot;/&gt;&lt;property id=&quot;20307&quot; value=&quot;428&quot;/&gt;&lt;/object&gt;&lt;object type=&quot;3&quot; unique_id=&quot;10814&quot;&gt;&lt;property id=&quot;20148&quot; value=&quot;5&quot;/&gt;&lt;property id=&quot;20300&quot; value=&quot;Slide 15 - &amp;quot;Limit your results (cont.)&amp;quot;&quot;/&gt;&lt;property id=&quot;20307&quot; value=&quot;429&quot;/&gt;&lt;/object&gt;&lt;object type=&quot;3&quot; unique_id=&quot;10815&quot;&gt;&lt;property id=&quot;20148&quot; value=&quot;5&quot;/&gt;&lt;property id=&quot;20300&quot; value=&quot;Slide 16 - &amp;quot;Limit your results (cont.)&amp;quot;&quot;/&gt;&lt;property id=&quot;20307&quot; value=&quot;430&quot;/&gt;&lt;/object&gt;&lt;object type=&quot;3&quot; unique_id=&quot;10816&quot;&gt;&lt;property id=&quot;20148&quot; value=&quot;5&quot;/&gt;&lt;property id=&quot;20300&quot; value=&quot;Slide 17 - &amp;quot;Sorting your results&amp;quot;&quot;/&gt;&lt;property id=&quot;20307&quot; value=&quot;431&quot;/&gt;&lt;/object&gt;&lt;object type=&quot;3&quot; unique_id=&quot;10817&quot;&gt;&lt;property id=&quot;20148&quot; value=&quot;5&quot;/&gt;&lt;property id=&quot;20300&quot; value=&quot;Slide 18 - &amp;quot;Sorting your results (cont.)&amp;quot;&quot;/&gt;&lt;property id=&quot;20307&quot; value=&quot;432&quot;/&gt;&lt;/object&gt;&lt;object type=&quot;3&quot; unique_id=&quot;10818&quot;&gt;&lt;property id=&quot;20148&quot; value=&quot;5&quot;/&gt;&lt;property id=&quot;20300&quot; value=&quot;Slide 19 - &amp;quot;Sorting your results (cont.)&amp;quot;&quot;/&gt;&lt;property id=&quot;20307&quot; value=&quot;433&quot;/&gt;&lt;/object&gt;&lt;object type=&quot;3&quot; unique_id=&quot;10819&quot;&gt;&lt;property id=&quot;20148&quot; value=&quot;5&quot;/&gt;&lt;property id=&quot;20300&quot; value=&quot;Slide 20 - &amp;quot;Cursor in MongoDB&amp;quot;&quot;/&gt;&lt;property id=&quot;20307&quot; value=&quot;445&quot;/&gt;&lt;/object&gt;&lt;object type=&quot;3&quot; unique_id=&quot;10820&quot;&gt;&lt;property id=&quot;20148&quot; value=&quot;5&quot;/&gt;&lt;property id=&quot;20300&quot; value=&quot;Slide 21 - &amp;quot;Function&amp;quot;&quot;/&gt;&lt;property id=&quot;20307&quot; value=&quot;446&quot;/&gt;&lt;/object&gt;&lt;object type=&quot;3&quot; unique_id=&quot;10821&quot;&gt;&lt;property id=&quot;20148&quot; value=&quot;5&quot;/&gt;&lt;property id=&quot;20300&quot; value=&quot;Slide 22 - &amp;quot;[Optional] db.collection.find().pretty() method&amp;quot;&quot;/&gt;&lt;property id=&quot;20307&quot; value=&quot;414&quot;/&gt;&lt;/object&gt;&lt;object type=&quot;3&quot; unique_id=&quot;10822&quot;&gt;&lt;property id=&quot;20148&quot; value=&quot;5&quot;/&gt;&lt;property id=&quot;20300&quot; value=&quot;Slide 23 - &amp;quot;Recap: db.collection.find() method&amp;quot;&quot;/&gt;&lt;property id=&quot;20307&quot; value=&quot;418&quot;/&gt;&lt;/object&gt;&lt;object type=&quot;3&quot; unique_id=&quot;10823&quot;&gt;&lt;property id=&quot;20148&quot; value=&quot;5&quot;/&gt;&lt;property id=&quot;20300&quot; value=&quot;Slide 24 - &amp;quot;Projection document&amp;quot;&quot;/&gt;&lt;property id=&quot;20307&quot; value=&quot;415&quot;/&gt;&lt;/object&gt;&lt;object type=&quot;3&quot; unique_id=&quot;10824&quot;&gt;&lt;property id=&quot;20148&quot; value=&quot;5&quot;/&gt;&lt;property id=&quot;20300&quot; value=&quot;Slide 25 - &amp;quot;Projection document: Return the specified fields and the _id field only&amp;quot;&quot;/&gt;&lt;property id=&quot;20307&quot; value=&quot;416&quot;/&gt;&lt;/object&gt;&lt;object type=&quot;3&quot; unique_id=&quot;10825&quot;&gt;&lt;property id=&quot;20148&quot; value=&quot;5&quot;/&gt;&lt;property id=&quot;20300&quot; value=&quot;Slide 26 - &amp;quot;Projection document: Return all but the excluded field&amp;quot;&quot;/&gt;&lt;property id=&quot;20307&quot; value=&quot;417&quot;/&gt;&lt;/object&gt;&lt;object type=&quot;3&quot; unique_id=&quot;10826&quot;&gt;&lt;property id=&quot;20148&quot; value=&quot;5&quot;/&gt;&lt;property id=&quot;20300&quot; value=&quot;Slide 27 - &amp;quot;VII. Update documents&amp;quot;&quot;/&gt;&lt;property id=&quot;20307&quot; value=&quot;419&quot;/&gt;&lt;/object&gt;&lt;object type=&quot;3&quot; unique_id=&quot;10827&quot;&gt;&lt;property id=&quot;20148&quot; value=&quot;5&quot;/&gt;&lt;property id=&quot;20300&quot; value=&quot;Slide 28 - &amp;quot;Update documents&amp;quot;&quot;/&gt;&lt;property id=&quot;20307&quot; value=&quot;420&quot;/&gt;&lt;/object&gt;&lt;object type=&quot;3&quot; unique_id=&quot;10828&quot;&gt;&lt;property id=&quot;20148&quot; value=&quot;5&quot;/&gt;&lt;property id=&quot;20300&quot; value=&quot;Slide 29 - &amp;quot;Update one document&amp;quot;&quot;/&gt;&lt;property id=&quot;20307&quot; value=&quot;421&quot;/&gt;&lt;/object&gt;&lt;object type=&quot;3&quot; unique_id=&quot;10829&quot;&gt;&lt;property id=&quot;20148&quot; value=&quot;5&quot;/&gt;&lt;property id=&quot;20300&quot; value=&quot;Slide 30 - &amp;quot;Update many documents&amp;quot;&quot;/&gt;&lt;property id=&quot;20307&quot; value=&quot;425&quot;/&gt;&lt;/object&gt;&lt;object type=&quot;3&quot; unique_id=&quot;10830&quot;&gt;&lt;property id=&quot;20148&quot; value=&quot;5&quot;/&gt;&lt;property id=&quot;20300&quot; value=&quot;Slide 31 - &amp;quot;[Optional] Other related methods&amp;quot;&quot;/&gt;&lt;property id=&quot;20307&quot; value=&quot;426&quot;/&gt;&lt;/object&gt;&lt;object type=&quot;3&quot; unique_id=&quot;10831&quot;&gt;&lt;property id=&quot;20148&quot; value=&quot;5&quot;/&gt;&lt;property id=&quot;20300&quot; value=&quot;Slide 32 - &amp;quot;VIII. Aggregation&amp;quot;&quot;/&gt;&lt;property id=&quot;20307&quot; value=&quot;427&quot;/&gt;&lt;/object&gt;&lt;object type=&quot;3&quot; unique_id=&quot;10832&quot;&gt;&lt;property id=&quot;20148&quot; value=&quot;5&quot;/&gt;&lt;property id=&quot;20300&quot; value=&quot;Slide 33 - &amp;quot;Preparation for aggregation&amp;quot;&quot;/&gt;&lt;property id=&quot;20307&quot; value=&quot;447&quot;/&gt;&lt;/object&gt;&lt;object type=&quot;3&quot; unique_id=&quot;10833&quot;&gt;&lt;property id=&quot;20148&quot; value=&quot;5&quot;/&gt;&lt;property id=&quot;20300&quot; value=&quot;Slide 34 - &amp;quot;SQL V.S. MongoDB aggregation&amp;quot;&quot;/&gt;&lt;property id=&quot;20307&quot; value=&quot;476&quot;/&gt;&lt;/object&gt;&lt;object type=&quot;3&quot; unique_id=&quot;10834&quot;&gt;&lt;property id=&quot;20148&quot; value=&quot;5&quot;/&gt;&lt;property id=&quot;20300&quot; value=&quot;Slide 35 - &amp;quot;Aggregation&amp;quot;&quot;/&gt;&lt;property id=&quot;20307&quot; value=&quot;436&quot;/&gt;&lt;/object&gt;&lt;object type=&quot;3&quot; unique_id=&quot;10835&quot;&gt;&lt;property id=&quot;20148&quot; value=&quot;5&quot;/&gt;&lt;property id=&quot;20300&quot; value=&quot;Slide 36 - &amp;quot;Aggregation pipeline&amp;quot;&quot;/&gt;&lt;property id=&quot;20307&quot; value=&quot;437&quot;/&gt;&lt;/object&gt;&lt;object type=&quot;3&quot; unique_id=&quot;10836&quot;&gt;&lt;property id=&quot;20148&quot; value=&quot;5&quot;/&gt;&lt;property id=&quot;20300&quot; value=&quot;Slide 37 - &amp;quot;Aggregation pipeline (cont.)&amp;quot;&quot;/&gt;&lt;property id=&quot;20307&quot; value=&quot;438&quot;/&gt;&lt;/object&gt;&lt;object type=&quot;3&quot; unique_id=&quot;10837&quot;&gt;&lt;property id=&quot;20148&quot; value=&quot;5&quot;/&gt;&lt;property id=&quot;20300&quot; value=&quot;Slide 38 - &amp;quot;Aggregation and cursor&amp;quot;&quot;/&gt;&lt;property id=&quot;20307&quot; value=&quot;469&quot;/&gt;&lt;/object&gt;&lt;object type=&quot;3&quot; unique_id=&quot;10838&quot;&gt;&lt;property id=&quot;20148&quot; value=&quot;5&quot;/&gt;&lt;property id=&quot;20300&quot; value=&quot;Slide 43 - &amp;quot;Aggregation pipeline (cont.)&amp;quot;&quot;/&gt;&lt;property id=&quot;20307&quot; value=&quot;439&quot;/&gt;&lt;/object&gt;&lt;object type=&quot;3&quot; unique_id=&quot;10839&quot;&gt;&lt;property id=&quot;20148&quot; value=&quot;5&quot;/&gt;&lt;property id=&quot;20300&quot; value=&quot;Slide 44 - &amp;quot;Aggregation pipeline (cont.)&amp;quot;&quot;/&gt;&lt;property id=&quot;20307&quot; value=&quot;468&quot;/&gt;&lt;/object&gt;&lt;object type=&quot;3&quot; unique_id=&quot;10840&quot;&gt;&lt;property id=&quot;20148&quot; value=&quot;5&quot;/&gt;&lt;property id=&quot;20300&quot; value=&quot;Slide 45 - &amp;quot;[Exercise] Using User Preference dataset to exercise on aggregation&amp;quot;&quot;/&gt;&lt;property id=&quot;20307&quot; value=&quot;470&quot;/&gt;&lt;/object&gt;&lt;object type=&quot;3&quot; unique_id=&quot;10841&quot;&gt;&lt;property id=&quot;20148&quot; value=&quot;5&quot;/&gt;&lt;property id=&quot;20300&quot; value=&quot;Slide 46 - &amp;quot;[Exercise] Using User Preference dataset to exercise on aggregation&amp;quot;&quot;/&gt;&lt;property id=&quot;20307&quot; value=&quot;474&quot;/&gt;&lt;/object&gt;&lt;object type=&quot;3&quot; unique_id=&quot;10842&quot;&gt;&lt;property id=&quot;20148&quot; value=&quot;5&quot;/&gt;&lt;property id=&quot;20300&quot; value=&quot;Slide 47 - &amp;quot;[Exercise] Using User Preference dataset to exercise on aggregation(cont.)&amp;quot;&quot;/&gt;&lt;property id=&quot;20307&quot; value=&quot;472&quot;/&gt;&lt;/object&gt;&lt;object type=&quot;3&quot; unique_id=&quot;10843&quot;&gt;&lt;property id=&quot;20148&quot; value=&quot;5&quot;/&gt;&lt;property id=&quot;20300&quot; value=&quot;Slide 48 - &amp;quot;[Exercise] Using User Preference dataset to exercise on aggregation(cont.)&amp;quot;&quot;/&gt;&lt;property id=&quot;20307&quot; value=&quot;475&quot;/&gt;&lt;/object&gt;&lt;object type=&quot;3&quot; unique_id=&quot;10844&quot;&gt;&lt;property id=&quot;20148&quot; value=&quot;5&quot;/&gt;&lt;property id=&quot;20300&quot; value=&quot;Slide 49 - &amp;quot;Map-reduce&amp;quot;&quot;/&gt;&lt;property id=&quot;20307&quot; value=&quot;461&quot;/&gt;&lt;/object&gt;&lt;object type=&quot;3&quot; unique_id=&quot;10845&quot;&gt;&lt;property id=&quot;20148&quot; value=&quot;5&quot;/&gt;&lt;property id=&quot;20300&quot; value=&quot;Slide 50 - &amp;quot;Map-reduce (cont.)&amp;quot;&quot;/&gt;&lt;property id=&quot;20307&quot; value=&quot;463&quot;/&gt;&lt;/object&gt;&lt;object type=&quot;3&quot; unique_id=&quot;10846&quot;&gt;&lt;property id=&quot;20148&quot; value=&quot;5&quot;/&gt;&lt;property id=&quot;20300&quot; value=&quot;Slide 51 - &amp;quot;Map-reduce – example&amp;quot;&quot;/&gt;&lt;property id=&quot;20307&quot; value=&quot;464&quot;/&gt;&lt;/object&gt;&lt;object type=&quot;3&quot; unique_id=&quot;10847&quot;&gt;&lt;property id=&quot;20148&quot; value=&quot;5&quot;/&gt;&lt;property id=&quot;20300&quot; value=&quot;Slide 52 - &amp;quot;Map-reduce – example (cont.)&amp;quot;&quot;/&gt;&lt;property id=&quot;20307&quot; value=&quot;465&quot;/&gt;&lt;/object&gt;&lt;object type=&quot;3&quot; unique_id=&quot;10848&quot;&gt;&lt;property id=&quot;20148&quot; value=&quot;5&quot;/&gt;&lt;property id=&quot;20300&quot; value=&quot;Slide 53 - &amp;quot;Map-reduce – example (cont.)&amp;quot;&quot;/&gt;&lt;property id=&quot;20307&quot; value=&quot;466&quot;/&gt;&lt;/object&gt;&lt;object type=&quot;3&quot; unique_id=&quot;10849&quot;&gt;&lt;property id=&quot;20148&quot; value=&quot;5&quot;/&gt;&lt;property id=&quot;20300&quot; value=&quot;Slide 54 - &amp;quot;Map-reduce – example (cont.)&amp;quot;&quot;/&gt;&lt;property id=&quot;20307&quot; value=&quot;467&quot;/&gt;&lt;/object&gt;&lt;object type=&quot;3&quot; unique_id=&quot;10850&quot;&gt;&lt;property id=&quot;20148&quot; value=&quot;5&quot;/&gt;&lt;property id=&quot;20300&quot; value=&quot;Slide 57 - &amp;quot;IX. Summary&amp;quot;&quot;/&gt;&lt;property id=&quot;20307&quot; value=&quot;386&quot;/&gt;&lt;/object&gt;&lt;object type=&quot;3&quot; unique_id=&quot;10851&quot;&gt;&lt;property id=&quot;20148&quot; value=&quot;5&quot;/&gt;&lt;property id=&quot;20300&quot; value=&quot;Slide 58 - &amp;quot;Summary&amp;quot;&quot;/&gt;&lt;property id=&quot;20307&quot; value=&quot;387&quot;/&gt;&lt;/object&gt;&lt;object type=&quot;3&quot; unique_id=&quot;10852&quot;&gt;&lt;property id=&quot;20148&quot; value=&quot;5&quot;/&gt;&lt;property id=&quot;20300&quot; value=&quot;Slide 59 - &amp;quot;[Optional] Data structure&amp;quot;&quot;/&gt;&lt;property id=&quot;20307&quot; value=&quot;455&quot;/&gt;&lt;/object&gt;&lt;object type=&quot;3&quot; unique_id=&quot;10853&quot;&gt;&lt;property id=&quot;20148&quot; value=&quot;5&quot;/&gt;&lt;property id=&quot;20300&quot; value=&quot;Slide 60 - &amp;quot;[Optional] Reference&amp;quot;&quot;/&gt;&lt;property id=&quot;20307&quot; value=&quot;456&quot;/&gt;&lt;/object&gt;&lt;object type=&quot;3&quot; unique_id=&quot;10854&quot;&gt;&lt;property id=&quot;20148&quot; value=&quot;5&quot;/&gt;&lt;property id=&quot;20300&quot; value=&quot;Slide 61 - &amp;quot;[Optional] Embedded data&amp;quot;&quot;/&gt;&lt;property id=&quot;20307&quot; value=&quot;457&quot;/&gt;&lt;/object&gt;&lt;object type=&quot;3&quot; unique_id=&quot;10855&quot;&gt;&lt;property id=&quot;20148&quot; value=&quot;5&quot;/&gt;&lt;property id=&quot;20300&quot; value=&quot;Slide 62 - &amp;quot;[Optional] Other points that need to be explored…&amp;quot;&quot;/&gt;&lt;property id=&quot;20307&quot; value=&quot;453&quot;/&gt;&lt;/object&gt;&lt;object type=&quot;3&quot; unique_id=&quot;10856&quot;&gt;&lt;property id=&quot;20148&quot; value=&quot;5&quot;/&gt;&lt;property id=&quot;20300&quot; value=&quot;Slide 63 - &amp;quot;[Optional] Other points that need to be explored… (cont.)&amp;quot;&quot;/&gt;&lt;property id=&quot;20307&quot; value=&quot;458&quot;/&gt;&lt;/object&gt;&lt;object type=&quot;3&quot; unique_id=&quot;10857&quot;&gt;&lt;property id=&quot;20148&quot; value=&quot;5&quot;/&gt;&lt;property id=&quot;20300&quot; value=&quot;Slide 64 - &amp;quot;Resources for MongoDB&amp;quot;&quot;/&gt;&lt;property id=&quot;20307&quot; value=&quot;389&quot;/&gt;&lt;/object&gt;&lt;object type=&quot;3&quot; unique_id=&quot;160949&quot;&gt;&lt;property id=&quot;20148&quot; value=&quot;5&quot;/&gt;&lt;property id=&quot;20300&quot; value=&quot;Slide 39 - &amp;quot;Group&amp;quot;&quot;/&gt;&lt;property id=&quot;20307&quot; value=&quot;477&quot;/&gt;&lt;/object&gt;&lt;object type=&quot;3&quot; unique_id=&quot;160950&quot;&gt;&lt;property id=&quot;20148&quot; value=&quot;5&quot;/&gt;&lt;property id=&quot;20300&quot; value=&quot;Slide 40 - &amp;quot;Example: Group&amp;quot;&quot;/&gt;&lt;property id=&quot;20307&quot; value=&quot;478&quot;/&gt;&lt;/object&gt;&lt;object type=&quot;3&quot; unique_id=&quot;161137&quot;&gt;&lt;property id=&quot;20148&quot; value=&quot;5&quot;/&gt;&lt;property id=&quot;20300&quot; value=&quot;Slide 41 - &amp;quot;Example: Group&amp;quot;&quot;/&gt;&lt;property id=&quot;20307&quot; value=&quot;479&quot;/&gt;&lt;/object&gt;&lt;object type=&quot;3&quot; unique_id=&quot;161327&quot;&gt;&lt;property id=&quot;20148&quot; value=&quot;5&quot;/&gt;&lt;property id=&quot;20300&quot; value=&quot;Slide 42 - &amp;quot;Example: Group&amp;quot;&quot;/&gt;&lt;property id=&quot;20307&quot; value=&quot;480&quot;/&gt;&lt;/object&gt;&lt;object type=&quot;3&quot; unique_id=&quot;161904&quot;&gt;&lt;property id=&quot;20148&quot; value=&quot;5&quot;/&gt;&lt;property id=&quot;20300&quot; value=&quot;Slide 56 - &amp;quot;Map-Reduce Example&amp;quot;&quot;/&gt;&lt;property id=&quot;20307&quot; value=&quot;481&quot;/&gt;&lt;/object&gt;&lt;object type=&quot;3&quot; unique_id=&quot;162100&quot;&gt;&lt;property id=&quot;20148&quot; value=&quot;5&quot;/&gt;&lt;property id=&quot;20300&quot; value=&quot;Slide 55 - &amp;quot;Map-Reduce Example&amp;quot;&quot;/&gt;&lt;property id=&quot;20307&quot; value=&quot;482&quot;/&gt;&lt;/object&gt;&lt;/object&gt;&lt;object type=&quot;8&quot; unique_id=&quot;10917&quo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9475</TotalTime>
  <Words>4443</Words>
  <Application>Microsoft Office PowerPoint</Application>
  <PresentationFormat>Custom</PresentationFormat>
  <Paragraphs>429</Paragraphs>
  <Slides>64</Slides>
  <Notes>57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Helvetica Light</vt:lpstr>
      <vt:lpstr>Helvetica Neue</vt:lpstr>
      <vt:lpstr>SimSun</vt:lpstr>
      <vt:lpstr>Arial</vt:lpstr>
      <vt:lpstr>Times New Roman</vt:lpstr>
      <vt:lpstr>Wingdings</vt:lpstr>
      <vt:lpstr>White</vt:lpstr>
      <vt:lpstr>MongoDB: An Example of NoSQL Databases (II)</vt:lpstr>
      <vt:lpstr>Outline</vt:lpstr>
      <vt:lpstr>VI. Query documents</vt:lpstr>
      <vt:lpstr>db.collection.find() method</vt:lpstr>
      <vt:lpstr>Query all documents in a collection (i.e., show documents)</vt:lpstr>
      <vt:lpstr>Specify equality condition</vt:lpstr>
      <vt:lpstr>Specify conditions using query operators</vt:lpstr>
      <vt:lpstr>Specify AND Conditions</vt:lpstr>
      <vt:lpstr>Specify OR Conditions</vt:lpstr>
      <vt:lpstr>Specify AND and OR Conditions</vt:lpstr>
      <vt:lpstr>Commonly-used operations</vt:lpstr>
      <vt:lpstr>Regular expression (regex)</vt:lpstr>
      <vt:lpstr>Number of documents</vt:lpstr>
      <vt:lpstr>Limit your results</vt:lpstr>
      <vt:lpstr>Limit your results (cont.)</vt:lpstr>
      <vt:lpstr>Limit your results (cont.)</vt:lpstr>
      <vt:lpstr>Sorting your results</vt:lpstr>
      <vt:lpstr>Sorting your results (cont.)</vt:lpstr>
      <vt:lpstr>Sorting your results (cont.)</vt:lpstr>
      <vt:lpstr>Cursor in MongoDB</vt:lpstr>
      <vt:lpstr>Function</vt:lpstr>
      <vt:lpstr>[Optional] db.collection.find().pretty() method</vt:lpstr>
      <vt:lpstr>Recap: db.collection.find() method</vt:lpstr>
      <vt:lpstr>Projection document</vt:lpstr>
      <vt:lpstr>Projection document: Return the specified fields and the _id field only</vt:lpstr>
      <vt:lpstr>Projection document: Return all but the excluded field</vt:lpstr>
      <vt:lpstr>VII. Update documents</vt:lpstr>
      <vt:lpstr>Update documents</vt:lpstr>
      <vt:lpstr>Update one document</vt:lpstr>
      <vt:lpstr>Update many documents</vt:lpstr>
      <vt:lpstr>[Optional] Other related methods</vt:lpstr>
      <vt:lpstr>VIII. Aggregation</vt:lpstr>
      <vt:lpstr>Preparation for aggregation</vt:lpstr>
      <vt:lpstr>SQL V.S. MongoDB aggregation</vt:lpstr>
      <vt:lpstr>Aggregation</vt:lpstr>
      <vt:lpstr>Aggregation pipeline</vt:lpstr>
      <vt:lpstr>Aggregation pipeline (cont.)</vt:lpstr>
      <vt:lpstr>Aggregation and cursor</vt:lpstr>
      <vt:lpstr>Group</vt:lpstr>
      <vt:lpstr>Example: Group</vt:lpstr>
      <vt:lpstr>Example: Group</vt:lpstr>
      <vt:lpstr>Example: Group</vt:lpstr>
      <vt:lpstr>Aggregation pipeline (cont.)</vt:lpstr>
      <vt:lpstr>Aggregation pipeline (cont.)</vt:lpstr>
      <vt:lpstr>[Exercise] Using User Preference dataset to exercise on aggregation</vt:lpstr>
      <vt:lpstr>[Exercise] Using User Preference dataset to exercise on aggregation</vt:lpstr>
      <vt:lpstr>[Exercise] Using User Preference dataset to exercise on aggregation(cont.)</vt:lpstr>
      <vt:lpstr>[Exercise] Using User Preference dataset to exercise on aggregation(cont.)</vt:lpstr>
      <vt:lpstr>Map-reduce</vt:lpstr>
      <vt:lpstr>Map-reduce (cont.)</vt:lpstr>
      <vt:lpstr>Map-reduce – example</vt:lpstr>
      <vt:lpstr>Map-reduce – example (cont.)</vt:lpstr>
      <vt:lpstr>Map-reduce – example (cont.)</vt:lpstr>
      <vt:lpstr>Map-reduce – example (cont.)</vt:lpstr>
      <vt:lpstr>Map-Reduce Example</vt:lpstr>
      <vt:lpstr>Map-Reduce Example</vt:lpstr>
      <vt:lpstr>IX. Summary</vt:lpstr>
      <vt:lpstr>Summary</vt:lpstr>
      <vt:lpstr>[Optional] Data structure</vt:lpstr>
      <vt:lpstr>[Optional] Reference</vt:lpstr>
      <vt:lpstr>[Optional] Embedded data</vt:lpstr>
      <vt:lpstr>[Optional] Other points that need to be explored…</vt:lpstr>
      <vt:lpstr>[Optional] Other points that need to be explored… (cont.)</vt:lpstr>
      <vt:lpstr>Resources for MongoDB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An Example for NoSQL Databases</dc:title>
  <dc:creator>Yi BU</dc:creator>
  <cp:lastModifiedBy>Ding, Ying</cp:lastModifiedBy>
  <cp:revision>174</cp:revision>
  <dcterms:modified xsi:type="dcterms:W3CDTF">2018-09-26T00:39:30Z</dcterms:modified>
</cp:coreProperties>
</file>