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303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3" r:id="rId29"/>
    <p:sldId id="302" r:id="rId30"/>
    <p:sldId id="288" r:id="rId31"/>
    <p:sldId id="299" r:id="rId32"/>
    <p:sldId id="289" r:id="rId33"/>
    <p:sldId id="290" r:id="rId34"/>
    <p:sldId id="291" r:id="rId35"/>
    <p:sldId id="300" r:id="rId36"/>
    <p:sldId id="292" r:id="rId37"/>
    <p:sldId id="293" r:id="rId38"/>
    <p:sldId id="294" r:id="rId39"/>
    <p:sldId id="301" r:id="rId40"/>
    <p:sldId id="295" r:id="rId41"/>
    <p:sldId id="296" r:id="rId42"/>
    <p:sldId id="297" r:id="rId43"/>
    <p:sldId id="298" r:id="rId44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3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7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ython-visualization.github.io/foliu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ongodb.com/python/current/index.html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docs.mongodb.com/man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-visualization.github.io/folium/" TargetMode="External"/><Relationship Id="rId5" Type="http://schemas.openxmlformats.org/officeDocument/2006/relationships/hyperlink" Target="http://scikit-learn.org/stable/" TargetMode="External"/><Relationship Id="rId4" Type="http://schemas.openxmlformats.org/officeDocument/2006/relationships/hyperlink" Target="http://pandas.pydata.org/pandas-docs/stabl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ha41093/PyMongo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4C05-98CE-45DE-B2A2-314FAA107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 </a:t>
            </a:r>
            <a:r>
              <a:rPr lang="en-US" altLang="zh-CN" dirty="0" smtClean="0"/>
              <a:t>IV: </a:t>
            </a:r>
            <a:br>
              <a:rPr lang="en-US" altLang="zh-CN" dirty="0" smtClean="0"/>
            </a:br>
            <a:r>
              <a:rPr lang="en-US" altLang="zh-CN" dirty="0" smtClean="0"/>
              <a:t>Retail </a:t>
            </a:r>
            <a:r>
              <a:rPr lang="en-US" altLang="zh-CN" dirty="0"/>
              <a:t>Dataset (</a:t>
            </a:r>
            <a:r>
              <a:rPr lang="en-US" altLang="zh-CN" dirty="0" err="1"/>
              <a:t>PyMongo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8E6A8-9272-4ED3-8134-5563CAE68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315"/>
            <a:ext cx="8673427" cy="11895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11940" y="5436250"/>
            <a:ext cx="4753511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obtain the minimum, maximum and average unit price and quantity values.</a:t>
            </a:r>
          </a:p>
          <a:p>
            <a:r>
              <a:rPr lang="en-US" dirty="0"/>
              <a:t>We also obtain the minimum and maximum dates in the collection.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1" y="1056133"/>
            <a:ext cx="8530478" cy="1518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4" y="2631982"/>
            <a:ext cx="5910263" cy="2804268"/>
          </a:xfrm>
          <a:prstGeom prst="rect">
            <a:avLst/>
          </a:prstGeom>
        </p:spPr>
      </p:pic>
      <p:sp useBgFill="1">
        <p:nvSpPr>
          <p:cNvPr id="6" name="TextBox 5"/>
          <p:cNvSpPr txBox="1"/>
          <p:nvPr/>
        </p:nvSpPr>
        <p:spPr>
          <a:xfrm>
            <a:off x="6095999" y="2164957"/>
            <a:ext cx="593883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pipe1 = [{"$match":{"Quantity": {"$gt":1}}}, {"$group": {"_</a:t>
            </a:r>
            <a:r>
              <a:rPr lang="en-US" sz="1400" dirty="0" err="1"/>
              <a:t>id":None</a:t>
            </a:r>
            <a:r>
              <a:rPr lang="en-US" sz="1400" dirty="0"/>
              <a:t>, "</a:t>
            </a:r>
            <a:r>
              <a:rPr lang="en-US" sz="1400" dirty="0" err="1"/>
              <a:t>Quantity_min</a:t>
            </a:r>
            <a:r>
              <a:rPr lang="en-US" sz="1400" dirty="0"/>
              <a:t>":</a:t>
            </a:r>
          </a:p>
          <a:p>
            <a:r>
              <a:rPr lang="en-US" sz="1400" dirty="0"/>
              <a:t>        {"$min":"$Quantity"}, "</a:t>
            </a:r>
            <a:r>
              <a:rPr lang="en-US" sz="1400" dirty="0" err="1"/>
              <a:t>Quantity_max</a:t>
            </a:r>
            <a:r>
              <a:rPr lang="en-US" sz="1400" dirty="0"/>
              <a:t>":{"$max": "$Quantity"}, "</a:t>
            </a:r>
            <a:r>
              <a:rPr lang="en-US" sz="1400" dirty="0" err="1"/>
              <a:t>Quantity_mean</a:t>
            </a:r>
            <a:r>
              <a:rPr lang="en-US" sz="1400" dirty="0"/>
              <a:t>": {"$</a:t>
            </a:r>
            <a:r>
              <a:rPr lang="en-US" sz="1400" dirty="0" err="1"/>
              <a:t>avg</a:t>
            </a:r>
            <a:r>
              <a:rPr lang="en-US" sz="1400" dirty="0"/>
              <a:t>": "$Quantity"}}}]</a:t>
            </a:r>
          </a:p>
          <a:p>
            <a:r>
              <a:rPr lang="en-US" sz="1400" dirty="0"/>
              <a:t>pipe2 = [{"$match":{"</a:t>
            </a:r>
            <a:r>
              <a:rPr lang="en-US" sz="1400" dirty="0" err="1"/>
              <a:t>UnitPrice</a:t>
            </a:r>
            <a:r>
              <a:rPr lang="en-US" sz="1400" dirty="0"/>
              <a:t>": {"$gt":0}}}, {"$group":{"_</a:t>
            </a:r>
            <a:r>
              <a:rPr lang="en-US" sz="1400" dirty="0" err="1"/>
              <a:t>id":None</a:t>
            </a:r>
            <a:r>
              <a:rPr lang="en-US" sz="1400" dirty="0"/>
              <a:t>, "</a:t>
            </a:r>
            <a:r>
              <a:rPr lang="en-US" sz="1400" dirty="0" err="1"/>
              <a:t>UnitPrice_min</a:t>
            </a:r>
            <a:r>
              <a:rPr lang="en-US" sz="1400" dirty="0"/>
              <a:t>":{"$min":"$</a:t>
            </a:r>
            <a:r>
              <a:rPr lang="en-US" sz="1400" dirty="0" err="1"/>
              <a:t>UnitPrice</a:t>
            </a:r>
            <a:r>
              <a:rPr lang="en-US" sz="1400" smtClean="0"/>
              <a:t>"},        </a:t>
            </a:r>
            <a:r>
              <a:rPr lang="en-US" sz="1400" dirty="0"/>
              <a:t>"</a:t>
            </a:r>
            <a:r>
              <a:rPr lang="en-US" sz="1400" dirty="0" err="1"/>
              <a:t>UnitPrice_max</a:t>
            </a:r>
            <a:r>
              <a:rPr lang="en-US" sz="1400" dirty="0"/>
              <a:t>":{"$max":"$</a:t>
            </a:r>
            <a:r>
              <a:rPr lang="en-US" sz="1400" dirty="0" err="1"/>
              <a:t>UnitPrice</a:t>
            </a:r>
            <a:r>
              <a:rPr lang="en-US" sz="1400" dirty="0"/>
              <a:t>"},"</a:t>
            </a:r>
            <a:r>
              <a:rPr lang="en-US" sz="1400" dirty="0" err="1"/>
              <a:t>UnitPrice_mean</a:t>
            </a:r>
            <a:r>
              <a:rPr lang="en-US" sz="1400" dirty="0"/>
              <a:t>":{"$</a:t>
            </a:r>
            <a:r>
              <a:rPr lang="en-US" sz="1400" dirty="0" err="1"/>
              <a:t>avg</a:t>
            </a:r>
            <a:r>
              <a:rPr lang="en-US" sz="1400" dirty="0"/>
              <a:t>":"$</a:t>
            </a:r>
            <a:r>
              <a:rPr lang="en-US" sz="1400" dirty="0" err="1"/>
              <a:t>UnitPrice</a:t>
            </a:r>
            <a:r>
              <a:rPr lang="en-US" sz="1400" dirty="0"/>
              <a:t>"}}}]</a:t>
            </a:r>
          </a:p>
          <a:p>
            <a:r>
              <a:rPr lang="en-US" sz="1400" dirty="0"/>
              <a:t>pipe3 = [{"$group":{"_</a:t>
            </a:r>
            <a:r>
              <a:rPr lang="en-US" sz="1400" dirty="0" err="1"/>
              <a:t>id":None</a:t>
            </a:r>
            <a:r>
              <a:rPr lang="en-US" sz="1400" dirty="0"/>
              <a:t>, "</a:t>
            </a:r>
            <a:r>
              <a:rPr lang="en-US" sz="1400" dirty="0" err="1"/>
              <a:t>Date_min</a:t>
            </a:r>
            <a:r>
              <a:rPr lang="en-US" sz="1400" dirty="0"/>
              <a:t>":{"$min":"$</a:t>
            </a:r>
            <a:r>
              <a:rPr lang="en-US" sz="1400" dirty="0" err="1"/>
              <a:t>InvoiceDate</a:t>
            </a:r>
            <a:r>
              <a:rPr lang="en-US" sz="1400" dirty="0"/>
              <a:t>"}, "</a:t>
            </a:r>
            <a:r>
              <a:rPr lang="en-US" sz="1400" dirty="0" err="1"/>
              <a:t>Date_max</a:t>
            </a:r>
            <a:r>
              <a:rPr lang="en-US" sz="1400" dirty="0"/>
              <a:t>":{"$max":"$</a:t>
            </a:r>
            <a:r>
              <a:rPr lang="en-US" sz="1400" dirty="0" err="1"/>
              <a:t>InvoiceDate</a:t>
            </a:r>
            <a:r>
              <a:rPr lang="en-US" sz="1400" dirty="0"/>
              <a:t>"}}}]</a:t>
            </a:r>
          </a:p>
          <a:p>
            <a:endParaRPr lang="en-US" sz="1400" dirty="0"/>
          </a:p>
          <a:p>
            <a:r>
              <a:rPr lang="en-US" sz="1400" dirty="0"/>
              <a:t>cursor1 = </a:t>
            </a:r>
            <a:r>
              <a:rPr lang="en-US" sz="1400" dirty="0" err="1"/>
              <a:t>collection.aggregate</a:t>
            </a:r>
            <a:r>
              <a:rPr lang="en-US" sz="1400" dirty="0"/>
              <a:t>(pipeline = pipe1)</a:t>
            </a:r>
          </a:p>
          <a:p>
            <a:r>
              <a:rPr lang="en-US" sz="1400" dirty="0"/>
              <a:t>cursor2 = </a:t>
            </a:r>
            <a:r>
              <a:rPr lang="en-US" sz="1400" dirty="0" err="1"/>
              <a:t>collection.aggregate</a:t>
            </a:r>
            <a:r>
              <a:rPr lang="en-US" sz="1400" dirty="0"/>
              <a:t>(pipeline = pipe2)</a:t>
            </a:r>
          </a:p>
          <a:p>
            <a:r>
              <a:rPr lang="en-US" sz="1400" dirty="0"/>
              <a:t>cursor3 = </a:t>
            </a:r>
            <a:r>
              <a:rPr lang="en-US" sz="1400" dirty="0" err="1"/>
              <a:t>collection.aggregate</a:t>
            </a:r>
            <a:r>
              <a:rPr lang="en-US" sz="1400" dirty="0"/>
              <a:t>(pipeline = pipe3)</a:t>
            </a:r>
          </a:p>
          <a:p>
            <a:endParaRPr lang="en-US" sz="1400" dirty="0"/>
          </a:p>
          <a:p>
            <a:r>
              <a:rPr lang="en-US" sz="1400" dirty="0"/>
              <a:t>for doc in cursor1: </a:t>
            </a:r>
            <a:r>
              <a:rPr lang="en-US" sz="1400" dirty="0" err="1"/>
              <a:t>pprint.pprint</a:t>
            </a:r>
            <a:r>
              <a:rPr lang="en-US" sz="1400" dirty="0"/>
              <a:t> (doc)</a:t>
            </a:r>
          </a:p>
          <a:p>
            <a:r>
              <a:rPr lang="en-US" sz="1400" dirty="0"/>
              <a:t>for doc in cursor2: </a:t>
            </a:r>
            <a:r>
              <a:rPr lang="en-US" sz="1400" dirty="0" err="1"/>
              <a:t>pprint.pprint</a:t>
            </a:r>
            <a:r>
              <a:rPr lang="en-US" sz="1400" dirty="0"/>
              <a:t> (doc)</a:t>
            </a:r>
          </a:p>
          <a:p>
            <a:r>
              <a:rPr lang="en-US" sz="1400" dirty="0"/>
              <a:t>for doc in cursor3: </a:t>
            </a:r>
            <a:r>
              <a:rPr lang="en-US" sz="1400" dirty="0" err="1"/>
              <a:t>pprint.pprint</a:t>
            </a:r>
            <a:r>
              <a:rPr lang="en-US" sz="1400" dirty="0"/>
              <a:t> (doc)</a:t>
            </a:r>
          </a:p>
        </p:txBody>
      </p:sp>
    </p:spTree>
    <p:extLst>
      <p:ext uri="{BB962C8B-B14F-4D97-AF65-F5344CB8AC3E}">
        <p14:creationId xmlns:p14="http://schemas.microsoft.com/office/powerpoint/2010/main" val="408383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50825"/>
            <a:ext cx="28051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6005" y="5082559"/>
            <a:ext cx="9480255" cy="164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also implement the text search feature in </a:t>
            </a:r>
            <a:r>
              <a:rPr lang="en-US" dirty="0" err="1"/>
              <a:t>PyMongo</a:t>
            </a:r>
            <a:r>
              <a:rPr lang="en-US" dirty="0"/>
              <a:t> as shown above. </a:t>
            </a:r>
          </a:p>
          <a:p>
            <a:r>
              <a:rPr lang="en-US" dirty="0"/>
              <a:t>We create the text index using </a:t>
            </a:r>
            <a:r>
              <a:rPr lang="en-US" dirty="0" err="1"/>
              <a:t>create_index</a:t>
            </a:r>
            <a:r>
              <a:rPr lang="en-US" dirty="0"/>
              <a:t> and name it as </a:t>
            </a:r>
            <a:r>
              <a:rPr lang="en-US" dirty="0" err="1"/>
              <a:t>search_index</a:t>
            </a:r>
            <a:r>
              <a:rPr lang="en-US" dirty="0"/>
              <a:t>.</a:t>
            </a:r>
          </a:p>
          <a:p>
            <a:r>
              <a:rPr lang="en-US" dirty="0"/>
              <a:t>Then, similar to before we assign the results of the aggregation pipeline to a variable and iterate over the selected documents to print them in a pretty format.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83934-6F39-4B03-9591-360B050E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54" y="304569"/>
            <a:ext cx="7560992" cy="4483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71179" y="1689521"/>
            <a:ext cx="600112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collection.create_index</a:t>
            </a:r>
            <a:r>
              <a:rPr lang="en-US" dirty="0"/>
              <a:t>([('Description', </a:t>
            </a:r>
            <a:r>
              <a:rPr lang="en-US" dirty="0" err="1"/>
              <a:t>pymongo.TEXT</a:t>
            </a:r>
            <a:r>
              <a:rPr lang="en-US" dirty="0"/>
              <a:t>)], name='search_index',</a:t>
            </a:r>
            <a:r>
              <a:rPr lang="en-US" dirty="0" err="1"/>
              <a:t>default_language</a:t>
            </a:r>
            <a:r>
              <a:rPr lang="en-US" dirty="0"/>
              <a:t>='</a:t>
            </a:r>
            <a:r>
              <a:rPr lang="en-US" dirty="0" err="1"/>
              <a:t>english</a:t>
            </a:r>
            <a:r>
              <a:rPr lang="en-US" dirty="0"/>
              <a:t>')</a:t>
            </a:r>
          </a:p>
          <a:p>
            <a:r>
              <a:rPr lang="en-US" dirty="0"/>
              <a:t>pipe = [{"$match":{"$text":{"$</a:t>
            </a:r>
            <a:r>
              <a:rPr lang="en-US" dirty="0" err="1"/>
              <a:t>search":"KITCHEN</a:t>
            </a:r>
            <a:r>
              <a:rPr lang="en-US" dirty="0"/>
              <a:t> BEDROOM MUG DOORMAT PARASOL COFFEE TEA"}}},{"$</a:t>
            </a:r>
            <a:r>
              <a:rPr lang="en-US" dirty="0" err="1"/>
              <a:t>sortByCount</a:t>
            </a:r>
            <a:r>
              <a:rPr lang="en-US" dirty="0"/>
              <a:t>":"$Country"}]</a:t>
            </a:r>
          </a:p>
          <a:p>
            <a:r>
              <a:rPr lang="en-US" dirty="0"/>
              <a:t>cursor = </a:t>
            </a:r>
            <a:r>
              <a:rPr lang="en-US" dirty="0" err="1"/>
              <a:t>collection.aggregate</a:t>
            </a:r>
            <a:r>
              <a:rPr lang="en-US" dirty="0"/>
              <a:t>(pipeline = pipe)</a:t>
            </a:r>
          </a:p>
          <a:p>
            <a:r>
              <a:rPr lang="en-US" dirty="0"/>
              <a:t>for doc in cursor: </a:t>
            </a:r>
            <a:r>
              <a:rPr lang="en-US" dirty="0" err="1"/>
              <a:t>pprint.pprint</a:t>
            </a:r>
            <a:r>
              <a:rPr lang="en-US" dirty="0"/>
              <a:t>(doc)</a:t>
            </a:r>
          </a:p>
        </p:txBody>
      </p:sp>
    </p:spTree>
    <p:extLst>
      <p:ext uri="{BB962C8B-B14F-4D97-AF65-F5344CB8AC3E}">
        <p14:creationId xmlns:p14="http://schemas.microsoft.com/office/powerpoint/2010/main" val="10452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9" y="293245"/>
            <a:ext cx="22574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065286" y="5486400"/>
            <a:ext cx="7499402" cy="120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we implement the bucket aggregation stage via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r>
              <a:rPr lang="en-US" dirty="0"/>
              <a:t>We see that the syntax is similar to the MongoDB query for the same.</a:t>
            </a:r>
          </a:p>
          <a:p>
            <a:r>
              <a:rPr lang="en-US" dirty="0"/>
              <a:t>We use math.inf to represent Infinity in Python.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247C-1A8D-4F44-B8A5-CB95C5CB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7" y="293245"/>
            <a:ext cx="8398781" cy="4397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6970" y="1968079"/>
            <a:ext cx="541373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pipe = [</a:t>
            </a:r>
          </a:p>
          <a:p>
            <a:r>
              <a:rPr lang="en-US" dirty="0"/>
              <a:t>    {"$match":{"Quantity":{"$gt":1}}},</a:t>
            </a:r>
          </a:p>
          <a:p>
            <a:r>
              <a:rPr lang="en-US" dirty="0"/>
              <a:t>    {"$bucket":</a:t>
            </a:r>
          </a:p>
          <a:p>
            <a:r>
              <a:rPr lang="en-US" dirty="0"/>
              <a:t>    {"</a:t>
            </a:r>
            <a:r>
              <a:rPr lang="en-US" dirty="0" err="1"/>
              <a:t>groupBy</a:t>
            </a:r>
            <a:r>
              <a:rPr lang="en-US" dirty="0"/>
              <a:t>": "$Quantity",</a:t>
            </a:r>
          </a:p>
          <a:p>
            <a:r>
              <a:rPr lang="en-US" dirty="0"/>
              <a:t>    "boundaries":[1,10,40,100, math.inf],</a:t>
            </a:r>
          </a:p>
          <a:p>
            <a:r>
              <a:rPr lang="en-US" dirty="0"/>
              <a:t>    "default": "no quantity",</a:t>
            </a:r>
          </a:p>
          <a:p>
            <a:r>
              <a:rPr lang="en-US" dirty="0"/>
              <a:t>    "output": {"</a:t>
            </a:r>
            <a:r>
              <a:rPr lang="en-US" dirty="0" err="1"/>
              <a:t>avg_price</a:t>
            </a:r>
            <a:r>
              <a:rPr lang="en-US" dirty="0"/>
              <a:t>": {"$</a:t>
            </a:r>
            <a:r>
              <a:rPr lang="en-US" dirty="0" err="1"/>
              <a:t>avg</a:t>
            </a:r>
            <a:r>
              <a:rPr lang="en-US" dirty="0"/>
              <a:t>":"$</a:t>
            </a:r>
            <a:r>
              <a:rPr lang="en-US" dirty="0" err="1"/>
              <a:t>UnitPrice</a:t>
            </a:r>
            <a:r>
              <a:rPr lang="en-US" dirty="0"/>
              <a:t>"}, "</a:t>
            </a:r>
            <a:r>
              <a:rPr lang="en-US" dirty="0" err="1"/>
              <a:t>avg_quantity</a:t>
            </a:r>
            <a:r>
              <a:rPr lang="en-US" dirty="0"/>
              <a:t>":{"$</a:t>
            </a:r>
            <a:r>
              <a:rPr lang="en-US" dirty="0" err="1"/>
              <a:t>avg</a:t>
            </a:r>
            <a:r>
              <a:rPr lang="en-US" dirty="0"/>
              <a:t>":"$Quantity"}}}}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cursor = </a:t>
            </a:r>
            <a:r>
              <a:rPr lang="en-US" dirty="0" err="1"/>
              <a:t>collection.aggregate</a:t>
            </a:r>
            <a:r>
              <a:rPr lang="en-US" dirty="0"/>
              <a:t>(pipeline = pipe)</a:t>
            </a:r>
          </a:p>
          <a:p>
            <a:r>
              <a:rPr lang="en-US" dirty="0"/>
              <a:t>for doc in cursor: </a:t>
            </a:r>
            <a:r>
              <a:rPr lang="en-US" dirty="0" err="1"/>
              <a:t>pprint.pprint</a:t>
            </a:r>
            <a:r>
              <a:rPr lang="en-US" dirty="0"/>
              <a:t>(doc)</a:t>
            </a:r>
          </a:p>
        </p:txBody>
      </p:sp>
    </p:spTree>
    <p:extLst>
      <p:ext uri="{BB962C8B-B14F-4D97-AF65-F5344CB8AC3E}">
        <p14:creationId xmlns:p14="http://schemas.microsoft.com/office/powerpoint/2010/main" val="41169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88925"/>
            <a:ext cx="24194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064308" y="4737625"/>
            <a:ext cx="9498917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we implement the map reduce code using the </a:t>
            </a:r>
            <a:r>
              <a:rPr lang="en-US" dirty="0" err="1"/>
              <a:t>map_reduce</a:t>
            </a:r>
            <a:r>
              <a:rPr lang="en-US" dirty="0"/>
              <a:t> function for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r>
              <a:rPr lang="en-US" dirty="0"/>
              <a:t>We use the </a:t>
            </a:r>
            <a:r>
              <a:rPr lang="en-US" dirty="0" err="1"/>
              <a:t>bson</a:t>
            </a:r>
            <a:r>
              <a:rPr lang="en-US" dirty="0"/>
              <a:t> package to define the map and reduce functions.</a:t>
            </a:r>
          </a:p>
          <a:p>
            <a:r>
              <a:rPr lang="en-US" dirty="0"/>
              <a:t>The results are output as the collection ‘</a:t>
            </a:r>
            <a:r>
              <a:rPr lang="en-US" dirty="0" err="1"/>
              <a:t>myresults</a:t>
            </a:r>
            <a:r>
              <a:rPr lang="en-US" dirty="0"/>
              <a:t>’. The variable ‘result’ is used to iterate over the documents in the output. </a:t>
            </a:r>
          </a:p>
          <a:p>
            <a:pPr marL="0" indent="0">
              <a:buNone/>
            </a:pPr>
            <a:r>
              <a:rPr lang="en-US" sz="1500" dirty="0"/>
              <a:t>* Do not install the </a:t>
            </a:r>
            <a:r>
              <a:rPr lang="en-US" sz="1500" dirty="0" err="1"/>
              <a:t>bson</a:t>
            </a:r>
            <a:r>
              <a:rPr lang="en-US" sz="1500" dirty="0"/>
              <a:t> package separately. It is included within the </a:t>
            </a:r>
            <a:r>
              <a:rPr lang="en-US" sz="1500" dirty="0" err="1"/>
              <a:t>pymongo</a:t>
            </a:r>
            <a:r>
              <a:rPr lang="en-US" sz="1500" dirty="0"/>
              <a:t> package.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93C50-D909-4493-A361-1A10E324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56" y="187670"/>
            <a:ext cx="7601298" cy="4362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350" y="1614488"/>
            <a:ext cx="603342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bson.code</a:t>
            </a:r>
            <a:r>
              <a:rPr lang="en-US" dirty="0"/>
              <a:t> import Code</a:t>
            </a:r>
          </a:p>
          <a:p>
            <a:r>
              <a:rPr lang="en-US" dirty="0"/>
              <a:t>mapper = Code("""function(){emit (</a:t>
            </a:r>
            <a:r>
              <a:rPr lang="en-US" dirty="0" err="1"/>
              <a:t>this.Country</a:t>
            </a:r>
            <a:r>
              <a:rPr lang="en-US" dirty="0"/>
              <a:t>, {</a:t>
            </a:r>
            <a:r>
              <a:rPr lang="en-US" dirty="0" err="1"/>
              <a:t>customers:this.CustomerId</a:t>
            </a:r>
            <a:r>
              <a:rPr lang="en-US" dirty="0"/>
              <a:t>});}""")</a:t>
            </a:r>
          </a:p>
          <a:p>
            <a:r>
              <a:rPr lang="en-US" dirty="0"/>
              <a:t>reducer = Code("""function(</a:t>
            </a:r>
            <a:r>
              <a:rPr lang="en-US" dirty="0" err="1"/>
              <a:t>key,values</a:t>
            </a:r>
            <a:r>
              <a:rPr lang="en-US" dirty="0"/>
              <a:t>){</a:t>
            </a:r>
            <a:r>
              <a:rPr lang="en-US" dirty="0" err="1"/>
              <a:t>var</a:t>
            </a:r>
            <a:r>
              <a:rPr lang="en-US" dirty="0"/>
              <a:t> sum=0; </a:t>
            </a:r>
            <a:r>
              <a:rPr lang="en-US" dirty="0" err="1"/>
              <a:t>values.forEach</a:t>
            </a:r>
            <a:r>
              <a:rPr lang="en-US" dirty="0"/>
              <a:t>(function (doc){sum=sum+1;}); </a:t>
            </a:r>
          </a:p>
          <a:p>
            <a:r>
              <a:rPr lang="en-US" dirty="0"/>
              <a:t>return{</a:t>
            </a:r>
            <a:r>
              <a:rPr lang="en-US" dirty="0" err="1"/>
              <a:t>customers:sum</a:t>
            </a:r>
            <a:r>
              <a:rPr lang="en-US" dirty="0"/>
              <a:t>};}""")</a:t>
            </a:r>
          </a:p>
          <a:p>
            <a:r>
              <a:rPr lang="en-US" dirty="0"/>
              <a:t>result=</a:t>
            </a:r>
            <a:r>
              <a:rPr lang="en-US" dirty="0" err="1"/>
              <a:t>collection.map_reduce</a:t>
            </a:r>
            <a:r>
              <a:rPr lang="en-US" dirty="0"/>
              <a:t>(mapper, reducer, "</a:t>
            </a:r>
            <a:r>
              <a:rPr lang="en-US" dirty="0" err="1"/>
              <a:t>myresults</a:t>
            </a:r>
            <a:r>
              <a:rPr lang="en-US" dirty="0"/>
              <a:t>")</a:t>
            </a:r>
          </a:p>
          <a:p>
            <a:r>
              <a:rPr lang="en-US" dirty="0"/>
              <a:t>for doc in </a:t>
            </a:r>
            <a:r>
              <a:rPr lang="en-US" dirty="0" err="1"/>
              <a:t>result.find</a:t>
            </a:r>
            <a:r>
              <a:rPr lang="en-US" dirty="0"/>
              <a:t>():</a:t>
            </a:r>
            <a:r>
              <a:rPr lang="en-US" dirty="0" err="1"/>
              <a:t>pprint.pprint</a:t>
            </a:r>
            <a:r>
              <a:rPr lang="en-US" dirty="0"/>
              <a:t> (doc)</a:t>
            </a:r>
          </a:p>
        </p:txBody>
      </p:sp>
    </p:spTree>
    <p:extLst>
      <p:ext uri="{BB962C8B-B14F-4D97-AF65-F5344CB8AC3E}">
        <p14:creationId xmlns:p14="http://schemas.microsoft.com/office/powerpoint/2010/main" val="294821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mongo data into Pandas</a:t>
            </a:r>
          </a:p>
          <a:p>
            <a:r>
              <a:rPr lang="en-US" dirty="0" smtClean="0"/>
              <a:t>Data Analytics using the retail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67088" cy="1325563"/>
          </a:xfrm>
        </p:spPr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283383" y="4537599"/>
            <a:ext cx="9484630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Finally, we convert the MongoDB collection to a Pandas </a:t>
            </a:r>
            <a:r>
              <a:rPr lang="en-US" sz="1600" dirty="0" err="1"/>
              <a:t>dataframe</a:t>
            </a:r>
            <a:r>
              <a:rPr lang="en-US" sz="1600" dirty="0"/>
              <a:t> for easier analysis in Python.</a:t>
            </a:r>
          </a:p>
          <a:p>
            <a:r>
              <a:rPr lang="en-US" sz="1600" dirty="0"/>
              <a:t>Pandas is a library providing high-performance, easy-to-use data structures and data analysis tools for the Python programming language.</a:t>
            </a:r>
          </a:p>
          <a:p>
            <a:r>
              <a:rPr lang="en-US" sz="1600" dirty="0"/>
              <a:t>We can use the function </a:t>
            </a:r>
            <a:r>
              <a:rPr lang="en-US" sz="1600" dirty="0" err="1"/>
              <a:t>pandas.DataFrame</a:t>
            </a:r>
            <a:r>
              <a:rPr lang="en-US" sz="1600" dirty="0"/>
              <a:t> or </a:t>
            </a:r>
            <a:r>
              <a:rPr lang="en-US" sz="1600" dirty="0" err="1"/>
              <a:t>json_normalize</a:t>
            </a:r>
            <a:r>
              <a:rPr lang="en-US" sz="1600" dirty="0"/>
              <a:t> (included in Pandas especially for JSON documents) to do the same.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ED8E0-8828-40A7-B4DE-C42FE93A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00" y="199748"/>
            <a:ext cx="7416685" cy="4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3788" cy="1325563"/>
          </a:xfrm>
        </p:spPr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073833" y="4630155"/>
            <a:ext cx="10684780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After converting the MongoDB collection to a Pandas </a:t>
            </a:r>
            <a:r>
              <a:rPr lang="en-US" sz="1600" dirty="0" err="1"/>
              <a:t>dataframe</a:t>
            </a:r>
            <a:r>
              <a:rPr lang="en-US" sz="1600" dirty="0"/>
              <a:t>, we attempt to get all the fields in a Python-friendly format.</a:t>
            </a:r>
          </a:p>
          <a:p>
            <a:r>
              <a:rPr lang="en-US" sz="1600" dirty="0"/>
              <a:t>Therefore, we use the </a:t>
            </a:r>
            <a:r>
              <a:rPr lang="en-US" sz="1600" dirty="0" err="1"/>
              <a:t>bson</a:t>
            </a:r>
            <a:r>
              <a:rPr lang="en-US" sz="1600" dirty="0"/>
              <a:t> package again to generate a new field ‘</a:t>
            </a:r>
            <a:r>
              <a:rPr lang="en-US" sz="1600" dirty="0" err="1"/>
              <a:t>price_converted</a:t>
            </a:r>
            <a:r>
              <a:rPr lang="en-US" sz="1600" dirty="0"/>
              <a:t>’ which contains the ‘</a:t>
            </a:r>
            <a:r>
              <a:rPr lang="en-US" sz="1600" dirty="0" err="1"/>
              <a:t>UnitPrice</a:t>
            </a:r>
            <a:r>
              <a:rPr lang="en-US" sz="1600" dirty="0"/>
              <a:t>’ field values, but in a float/decimal format as opposed to the Decimal128 precision format in which it is stored in MongoDB.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AA009-AFE7-4A65-919D-A01AA7CD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83" y="305509"/>
            <a:ext cx="7584773" cy="1656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ECAE2-0AD8-4DC8-98E0-C9A0F1486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2" b="3218"/>
          <a:stretch/>
        </p:blipFill>
        <p:spPr>
          <a:xfrm>
            <a:off x="4567603" y="2017095"/>
            <a:ext cx="6112589" cy="26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7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2183495" y="4616341"/>
            <a:ext cx="7499402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further reduce the data frame by grouping the quantity and unit price values at the invoice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748CF-2052-4B17-A0C4-83C84D33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58" y="1690688"/>
            <a:ext cx="7670117" cy="29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466013" y="4529252"/>
            <a:ext cx="7499402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now import Python libraries for data preprocessing, analysis and evaluation.</a:t>
            </a:r>
          </a:p>
          <a:p>
            <a:r>
              <a:rPr lang="en-US" sz="1600" dirty="0"/>
              <a:t>One major library used in Python for this is scikit-learn/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  <a:p>
            <a:r>
              <a:rPr lang="en-US" sz="1600" dirty="0"/>
              <a:t>It provides simple and efficient tools for data mining and data analysis and is most prominently used for machine learning in Python.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8DDC9-C4FD-47BB-9E70-BCA331675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3382" b="-647"/>
          <a:stretch/>
        </p:blipFill>
        <p:spPr>
          <a:xfrm>
            <a:off x="1651751" y="1608615"/>
            <a:ext cx="7573343" cy="25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1363" cy="1325563"/>
          </a:xfrm>
        </p:spPr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330405" y="4362946"/>
            <a:ext cx="10009108" cy="20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can further simplify the data by encoding the categorical variables – the item description and country names.</a:t>
            </a:r>
          </a:p>
          <a:p>
            <a:r>
              <a:rPr lang="en-US" sz="1600" dirty="0"/>
              <a:t>Two common encodings that can be used are one-hot encoding (creating 1/0 based dummies for the categorical variable) or label encoding (creating numerical labels for the different levels in the categorical field).</a:t>
            </a:r>
          </a:p>
          <a:p>
            <a:r>
              <a:rPr lang="en-US" sz="1600" dirty="0"/>
              <a:t>Other possible encodings for categorical variables can also be explored.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3E503-46E8-4C9F-BA0E-3B08B91B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7" y="589364"/>
            <a:ext cx="7499402" cy="37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CA0-FBF2-4BA3-84C0-1A934140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6D6-A1AB-4330-8185-283D248B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235" y="498983"/>
            <a:ext cx="6281873" cy="3701883"/>
          </a:xfrm>
        </p:spPr>
        <p:txBody>
          <a:bodyPr>
            <a:normAutofit fontScale="62500" lnSpcReduction="20000"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PyMongo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is a Python distribution containing tools for working with MongoDB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We can use pip (Python Installer) to install </a:t>
            </a: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PyMongo</a:t>
            </a: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 install </a:t>
            </a:r>
            <a:r>
              <a:rPr lang="en-US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pymongo</a:t>
            </a:r>
            <a:endParaRPr lang="en-US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Download get-pip.py at: https://pip.pypa.io/en/stable/installing/</a:t>
            </a: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 get a specific version of </a:t>
            </a: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PyMongo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pip install </a:t>
            </a: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pymongo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==3.5.1</a:t>
            </a:r>
          </a:p>
          <a:p>
            <a:pPr marL="457200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 install using </a:t>
            </a: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conda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on Anaconda:</a:t>
            </a: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pt-BR" dirty="0"/>
              <a:t>conda install -c anaconda pymongo </a:t>
            </a:r>
          </a:p>
          <a:p>
            <a:pPr marL="457200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pt-B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We will further demostrate an example for PyMongo using Jupyter Notebook</a:t>
            </a: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44" y="3977028"/>
            <a:ext cx="8977744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2346299" y="4439147"/>
            <a:ext cx="7499402" cy="178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Another preprocessing methodology which can be employed is scaling our data.</a:t>
            </a:r>
          </a:p>
          <a:p>
            <a:r>
              <a:rPr lang="en-US" sz="1600" dirty="0"/>
              <a:t>This can be accomplished by using the </a:t>
            </a:r>
            <a:r>
              <a:rPr lang="en-US" sz="1600" dirty="0" err="1"/>
              <a:t>StandardScaler</a:t>
            </a:r>
            <a:r>
              <a:rPr lang="en-US" sz="1600" dirty="0"/>
              <a:t> function in 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  <a:p>
            <a:r>
              <a:rPr lang="en-US" sz="1600" dirty="0"/>
              <a:t>It standardizes features by removing the mean and scaling to unit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265A5-E8E4-46FD-88DA-2ED5F0A1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68" y="1736870"/>
            <a:ext cx="7547760" cy="24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2020967" y="4258172"/>
            <a:ext cx="8346996" cy="178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can now use the preprocessed datasets to implement a regression task for price of items.</a:t>
            </a:r>
          </a:p>
          <a:p>
            <a:r>
              <a:rPr lang="en-US" sz="1600" dirty="0"/>
              <a:t>To do the same, we first divide our dataset into training and testing subsets. </a:t>
            </a:r>
          </a:p>
          <a:p>
            <a:r>
              <a:rPr lang="en-US" sz="1600" dirty="0"/>
              <a:t>We do this using the </a:t>
            </a:r>
            <a:r>
              <a:rPr lang="en-US" sz="1600" dirty="0" err="1"/>
              <a:t>train_test_split</a:t>
            </a:r>
            <a:r>
              <a:rPr lang="en-US" sz="1600" dirty="0"/>
              <a:t> function in 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E08B-FF1C-43D6-94BE-1251231C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57" y="1736958"/>
            <a:ext cx="7590712" cy="25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6225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089091" y="4876974"/>
            <a:ext cx="9874183" cy="178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Now, we can implement a variety of regression models using this dataset. </a:t>
            </a:r>
          </a:p>
          <a:p>
            <a:r>
              <a:rPr lang="en-US" sz="1600" dirty="0"/>
              <a:t>In this example, we train and evaluate linear regression, polynomial regression, K-Nearest Neighbor, Random Forest and Multi-Layer Perceptron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3205D-C71A-4074-BC61-910C5143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54" y="227300"/>
            <a:ext cx="7490646" cy="1404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86636-A5C2-42D4-9C06-32E572D4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54" y="1821166"/>
            <a:ext cx="7426353" cy="1403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9EBBC-3B59-41DD-9D46-55CB10476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55" y="3414308"/>
            <a:ext cx="7199375" cy="15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8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17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87610" y="6116714"/>
            <a:ext cx="7499402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BF1DF-5729-4C98-A02A-6D80DD1E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30" y="162121"/>
            <a:ext cx="7497378" cy="270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27E64-6F26-40BD-8CE2-7D7511D8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30" y="2793471"/>
            <a:ext cx="7577978" cy="29209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EA11A-00D9-425E-B0F9-9F2EABE7B278}"/>
              </a:ext>
            </a:extLst>
          </p:cNvPr>
          <p:cNvSpPr txBox="1">
            <a:spLocks/>
          </p:cNvSpPr>
          <p:nvPr/>
        </p:nvSpPr>
        <p:spPr>
          <a:xfrm>
            <a:off x="2082560" y="5761752"/>
            <a:ext cx="7606434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learn more about these models and the parameters used, please read the </a:t>
            </a:r>
            <a:r>
              <a:rPr lang="en-US" sz="1600" dirty="0" err="1"/>
              <a:t>sklearn</a:t>
            </a:r>
            <a:r>
              <a:rPr lang="en-US" sz="1600" dirty="0"/>
              <a:t> documentation: </a:t>
            </a:r>
            <a:r>
              <a:rPr lang="en-US" sz="1600" dirty="0">
                <a:hlinkClick r:id="rId4"/>
              </a:rPr>
              <a:t>http://scikit-learn.org/stable/</a:t>
            </a:r>
            <a:r>
              <a:rPr lang="en-US" sz="1600" dirty="0"/>
              <a:t> (also included in Appendix)</a:t>
            </a:r>
          </a:p>
        </p:txBody>
      </p:sp>
    </p:spTree>
    <p:extLst>
      <p:ext uri="{BB962C8B-B14F-4D97-AF65-F5344CB8AC3E}">
        <p14:creationId xmlns:p14="http://schemas.microsoft.com/office/powerpoint/2010/main" val="285663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9038" cy="1325563"/>
          </a:xfrm>
        </p:spPr>
        <p:txBody>
          <a:bodyPr/>
          <a:lstStyle/>
          <a:p>
            <a:r>
              <a:rPr lang="en-US" dirty="0"/>
              <a:t>Example: Geospatial Data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87610" y="6116714"/>
            <a:ext cx="7499402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EA11A-00D9-425E-B0F9-9F2EABE7B278}"/>
              </a:ext>
            </a:extLst>
          </p:cNvPr>
          <p:cNvSpPr txBox="1">
            <a:spLocks/>
          </p:cNvSpPr>
          <p:nvPr/>
        </p:nvSpPr>
        <p:spPr>
          <a:xfrm>
            <a:off x="4642042" y="224675"/>
            <a:ext cx="7037263" cy="374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section we use the ‘shipwrecks’ collection (document structure in figure) in order to demonstrate how to view geospatial data using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r>
              <a:rPr lang="en-US" dirty="0"/>
              <a:t>We can do the same using ‘folium’ package in Python.</a:t>
            </a:r>
          </a:p>
          <a:p>
            <a:r>
              <a:rPr lang="en-US" dirty="0"/>
              <a:t>Folium makes it easy to visualize data that’s been manipulated in Python on an interactive leaflet map. It enables both the binding of data to a map for choropleth visualizations as well as passing rich vector/raster/HTML visualizations as markers on the map.</a:t>
            </a:r>
          </a:p>
          <a:p>
            <a:r>
              <a:rPr lang="en-US" dirty="0"/>
              <a:t>  To install folium via Anaconda use: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folium </a:t>
            </a:r>
          </a:p>
          <a:p>
            <a:r>
              <a:rPr lang="en-US" dirty="0"/>
              <a:t>To read more about folium visit: </a:t>
            </a:r>
            <a:r>
              <a:rPr lang="en-US" dirty="0">
                <a:hlinkClick r:id="rId2"/>
              </a:rPr>
              <a:t>https://python-visualization.github.io/folium/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614A0-3495-4495-9D4D-880B3745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98" y="4023360"/>
            <a:ext cx="3626665" cy="26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Geospatial Data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87610" y="6116714"/>
            <a:ext cx="7499402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EA11A-00D9-425E-B0F9-9F2EABE7B278}"/>
              </a:ext>
            </a:extLst>
          </p:cNvPr>
          <p:cNvSpPr txBox="1">
            <a:spLocks/>
          </p:cNvSpPr>
          <p:nvPr/>
        </p:nvSpPr>
        <p:spPr>
          <a:xfrm>
            <a:off x="1664471" y="4469844"/>
            <a:ext cx="9813154" cy="222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first import the required packages and connect to the MongoDB databases via </a:t>
            </a:r>
            <a:r>
              <a:rPr lang="en-US" dirty="0" err="1"/>
              <a:t>MongoClient</a:t>
            </a:r>
            <a:r>
              <a:rPr lang="en-US" dirty="0"/>
              <a:t>.</a:t>
            </a:r>
          </a:p>
          <a:p>
            <a:r>
              <a:rPr lang="en-US" dirty="0"/>
              <a:t>Post that, we take a small sample of the shipwrecks collection to display on the map.</a:t>
            </a:r>
          </a:p>
          <a:p>
            <a:r>
              <a:rPr lang="en-US" dirty="0"/>
              <a:t>Then, we add markers on our folium map (as per the coordinates in the collection) as shown above.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8B293-81F3-4721-B0D7-F93C740B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60" y="1690688"/>
            <a:ext cx="7641165" cy="27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Geospatial Data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87610" y="6116714"/>
            <a:ext cx="7499402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EA11A-00D9-425E-B0F9-9F2EABE7B278}"/>
              </a:ext>
            </a:extLst>
          </p:cNvPr>
          <p:cNvSpPr txBox="1">
            <a:spLocks/>
          </p:cNvSpPr>
          <p:nvPr/>
        </p:nvSpPr>
        <p:spPr>
          <a:xfrm>
            <a:off x="2545534" y="5698123"/>
            <a:ext cx="7717654" cy="12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now see the markers at the specified locations on the world map.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3C67F-C047-45E5-9F18-4297AC73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2" y="1477010"/>
            <a:ext cx="7559327" cy="45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Geospatial Data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4387610" y="6116714"/>
            <a:ext cx="7499402" cy="101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4EA11A-00D9-425E-B0F9-9F2EABE7B278}"/>
              </a:ext>
            </a:extLst>
          </p:cNvPr>
          <p:cNvSpPr txBox="1">
            <a:spLocks/>
          </p:cNvSpPr>
          <p:nvPr/>
        </p:nvSpPr>
        <p:spPr>
          <a:xfrm>
            <a:off x="2219325" y="5513033"/>
            <a:ext cx="9972676" cy="1225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zoom in further by double clicking on the markers to see specific 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75E5C-68CD-4C4A-8438-C2B62D70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53" y="1398840"/>
            <a:ext cx="7258746" cy="44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documentation: </a:t>
            </a:r>
            <a:r>
              <a:rPr lang="en-US" dirty="0">
                <a:hlinkClick r:id="rId2"/>
              </a:rPr>
              <a:t>https://docs.mongodb.com/manual/</a:t>
            </a:r>
            <a:endParaRPr lang="en-US" dirty="0"/>
          </a:p>
          <a:p>
            <a:r>
              <a:rPr lang="en-US" dirty="0" err="1"/>
              <a:t>PyMongo</a:t>
            </a:r>
            <a:r>
              <a:rPr lang="en-US" dirty="0"/>
              <a:t> documentation: </a:t>
            </a:r>
            <a:r>
              <a:rPr lang="en-US" dirty="0">
                <a:hlinkClick r:id="rId3"/>
              </a:rPr>
              <a:t>https://api.mongodb.com/python/current/index.html</a:t>
            </a:r>
            <a:endParaRPr lang="en-US" dirty="0"/>
          </a:p>
          <a:p>
            <a:r>
              <a:rPr lang="en-US" dirty="0"/>
              <a:t>Pandas documentation: </a:t>
            </a:r>
            <a:r>
              <a:rPr lang="en-US" dirty="0">
                <a:hlinkClick r:id="rId4"/>
              </a:rPr>
              <a:t>http://pandas.pydata.org/pandas-docs/stable/</a:t>
            </a:r>
            <a:endParaRPr lang="en-US" dirty="0"/>
          </a:p>
          <a:p>
            <a:r>
              <a:rPr lang="en-US" dirty="0"/>
              <a:t>Scikit-learn documentation: </a:t>
            </a:r>
            <a:r>
              <a:rPr lang="en-US" dirty="0">
                <a:hlinkClick r:id="rId5"/>
              </a:rPr>
              <a:t>http://scikit-learn.org/stable/</a:t>
            </a:r>
            <a:endParaRPr lang="en-US" dirty="0"/>
          </a:p>
          <a:p>
            <a:r>
              <a:rPr lang="en-US" dirty="0"/>
              <a:t>Folium documentation: </a:t>
            </a:r>
            <a:r>
              <a:rPr lang="en-US" dirty="0">
                <a:hlinkClick r:id="rId6"/>
              </a:rPr>
              <a:t>https://python-visualization.github.io/folium/</a:t>
            </a:r>
            <a:endParaRPr lang="en-US" dirty="0"/>
          </a:p>
          <a:p>
            <a:r>
              <a:rPr lang="en-US" dirty="0"/>
              <a:t>Wikipedia: </a:t>
            </a:r>
            <a:r>
              <a:rPr lang="en-US" dirty="0">
                <a:hlinkClick r:id="rId7"/>
              </a:rPr>
              <a:t>https://www.wikipedia.org/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9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979" y="199481"/>
            <a:ext cx="6449156" cy="1766657"/>
          </a:xfrm>
        </p:spPr>
        <p:txBody>
          <a:bodyPr>
            <a:normAutofit/>
          </a:bodyPr>
          <a:lstStyle/>
          <a:p>
            <a:r>
              <a:rPr lang="en-US" b="1" dirty="0"/>
              <a:t>Pandas</a:t>
            </a:r>
          </a:p>
          <a:p>
            <a:r>
              <a:rPr lang="en-US" dirty="0"/>
              <a:t>Pandas is an open source data analysis library for providing easy-to-use data structures and data analysis tools.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51610-3D8C-4170-8919-5DFC29EA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0" y="1869688"/>
            <a:ext cx="5674336" cy="2670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B4370-71B6-4C88-8DD2-8E89DD6C8592}"/>
              </a:ext>
            </a:extLst>
          </p:cNvPr>
          <p:cNvSpPr txBox="1"/>
          <p:nvPr/>
        </p:nvSpPr>
        <p:spPr>
          <a:xfrm>
            <a:off x="5297012" y="4504530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i="1" u="sng" dirty="0"/>
              <a:t>Pandas dataframes: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Pandas offers data frames as a way to store data in rectangular grids that can easily be overviewed. Each row of these grids corresponds to measurements or values of an instance, while each column is a vector containing data for a specific variable.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6204F0-5388-4E0B-90B4-88C57A60454F}"/>
              </a:ext>
            </a:extLst>
          </p:cNvPr>
          <p:cNvSpPr/>
          <p:nvPr/>
        </p:nvSpPr>
        <p:spPr>
          <a:xfrm>
            <a:off x="3482745" y="1947586"/>
            <a:ext cx="2864708" cy="2556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25BC68A-04B6-48F4-9192-F440E4AFB41D}"/>
              </a:ext>
            </a:extLst>
          </p:cNvPr>
          <p:cNvCxnSpPr>
            <a:cxnSpLocks/>
            <a:stCxn id="8" idx="6"/>
          </p:cNvCxnSpPr>
          <p:nvPr/>
        </p:nvCxnSpPr>
        <p:spPr>
          <a:xfrm flipH="1">
            <a:off x="6191839" y="3226058"/>
            <a:ext cx="155614" cy="1480203"/>
          </a:xfrm>
          <a:prstGeom prst="curvedConnector4">
            <a:avLst>
              <a:gd name="adj1" fmla="val -146902"/>
              <a:gd name="adj2" fmla="val 82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021C7C-A485-4620-B5F1-27D3267A4590}"/>
              </a:ext>
            </a:extLst>
          </p:cNvPr>
          <p:cNvSpPr txBox="1">
            <a:spLocks/>
          </p:cNvSpPr>
          <p:nvPr/>
        </p:nvSpPr>
        <p:spPr>
          <a:xfrm>
            <a:off x="5335950" y="6106366"/>
            <a:ext cx="7228912" cy="710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</a:t>
            </a:r>
            <a:r>
              <a:rPr lang="en-US" sz="1200" i="1" dirty="0"/>
              <a:t>Source: https://www.datacamp.com/community/tutorials/pandas-tutorial-dataframe-python</a:t>
            </a:r>
          </a:p>
        </p:txBody>
      </p:sp>
    </p:spTree>
    <p:extLst>
      <p:ext uri="{BB962C8B-B14F-4D97-AF65-F5344CB8AC3E}">
        <p14:creationId xmlns:p14="http://schemas.microsoft.com/office/powerpoint/2010/main" val="8592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CA0-FBF2-4BA3-84C0-1A934140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6D6-A1AB-4330-8185-283D248B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703" y="1171853"/>
            <a:ext cx="6622742" cy="4882718"/>
          </a:xfrm>
        </p:spPr>
        <p:txBody>
          <a:bodyPr>
            <a:normAutofit fontScale="92500" lnSpcReduction="10000"/>
          </a:bodyPr>
          <a:lstStyle/>
          <a:p>
            <a:pPr marL="457200" lvl="0" indent="-342900">
              <a:spcBef>
                <a:spcPts val="0"/>
              </a:spcBef>
              <a:buSzPts val="1800"/>
            </a:pP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narrative text.</a:t>
            </a:r>
          </a:p>
          <a:p>
            <a:pPr lvl="0">
              <a:spcBef>
                <a:spcPts val="1600"/>
              </a:spcBef>
            </a:pPr>
            <a:endParaRPr lang="en-US" dirty="0"/>
          </a:p>
          <a:p>
            <a:pPr marL="457200" lvl="0" indent="-342900">
              <a:spcBef>
                <a:spcPts val="1600"/>
              </a:spcBef>
              <a:buSzPts val="1800"/>
            </a:pPr>
            <a:r>
              <a:rPr lang="en-US" dirty="0"/>
              <a:t>Uses include: data cleaning and transformation, numerical simulation, statistical modeling, data visualization, machine learning, and much more.</a:t>
            </a:r>
          </a:p>
          <a:p>
            <a:pPr marL="457200" lvl="0" indent="-342900">
              <a:spcBef>
                <a:spcPts val="1600"/>
              </a:spcBef>
              <a:buSzPts val="1800"/>
            </a:pPr>
            <a:endParaRPr lang="en-US" dirty="0"/>
          </a:p>
          <a:p>
            <a:pPr marL="457200" lvl="0" indent="-342900">
              <a:spcBef>
                <a:spcPts val="1600"/>
              </a:spcBef>
              <a:buSzPts val="1800"/>
            </a:pPr>
            <a:r>
              <a:rPr lang="en-US" dirty="0" err="1"/>
              <a:t>Jupyter</a:t>
            </a:r>
            <a:r>
              <a:rPr lang="en-US" dirty="0"/>
              <a:t> Notebook can be used via Anaconda on Windows or Mac PCs.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C39D2-C50E-4AB7-BE92-616FCD43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3" y="1333794"/>
            <a:ext cx="4209407" cy="44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879" y="752368"/>
            <a:ext cx="6449156" cy="30716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Linear Regression:</a:t>
            </a:r>
          </a:p>
          <a:p>
            <a:r>
              <a:rPr lang="en-US" dirty="0"/>
              <a:t>This is a linear approach to modelling the relationship between a dependent variable and one or more explanatory variables. </a:t>
            </a:r>
          </a:p>
          <a:p>
            <a:r>
              <a:rPr lang="en-US" dirty="0"/>
              <a:t>The model takes the following form: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01D74-734A-4BEC-AE92-12460656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91" y="3838084"/>
            <a:ext cx="5905827" cy="2871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132C4-0475-4C1F-884D-FC4EE5B6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229" y="2767258"/>
            <a:ext cx="5791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039" y="540693"/>
            <a:ext cx="6449156" cy="3071674"/>
          </a:xfrm>
        </p:spPr>
        <p:txBody>
          <a:bodyPr>
            <a:normAutofit/>
          </a:bodyPr>
          <a:lstStyle/>
          <a:p>
            <a:r>
              <a:rPr lang="en-US" b="1" dirty="0"/>
              <a:t>Polynomial Regression:</a:t>
            </a:r>
          </a:p>
          <a:p>
            <a:r>
              <a:rPr lang="en-US" dirty="0"/>
              <a:t>This is a form of regression analysis in which the relationship between the independent variable </a:t>
            </a:r>
            <a:r>
              <a:rPr lang="en-US" i="1" dirty="0"/>
              <a:t>x</a:t>
            </a:r>
            <a:r>
              <a:rPr lang="en-US" dirty="0"/>
              <a:t> and the dependent variable </a:t>
            </a:r>
            <a:r>
              <a:rPr lang="en-US" i="1" dirty="0"/>
              <a:t>y</a:t>
            </a:r>
            <a:r>
              <a:rPr lang="en-US" dirty="0"/>
              <a:t> is modelled as an </a:t>
            </a:r>
            <a:r>
              <a:rPr lang="en-US" i="1" dirty="0"/>
              <a:t>n</a:t>
            </a:r>
            <a:r>
              <a:rPr lang="en-US" dirty="0"/>
              <a:t>th degree polynomial in </a:t>
            </a:r>
            <a:r>
              <a:rPr lang="en-US" i="1" dirty="0"/>
              <a:t>x.</a:t>
            </a:r>
            <a:endParaRPr lang="en-US" dirty="0"/>
          </a:p>
          <a:p>
            <a:r>
              <a:rPr lang="en-US" dirty="0"/>
              <a:t>The model takes the following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C636E-A8DC-4047-A220-1717FFC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8" y="1843167"/>
            <a:ext cx="4314825" cy="381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E41B17-04A7-438A-AA62-6476E4028914}"/>
              </a:ext>
            </a:extLst>
          </p:cNvPr>
          <p:cNvSpPr txBox="1">
            <a:spLocks/>
          </p:cNvSpPr>
          <p:nvPr/>
        </p:nvSpPr>
        <p:spPr>
          <a:xfrm>
            <a:off x="142514" y="2633264"/>
            <a:ext cx="6281873" cy="68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This can be modeled as polynomial regression using </a:t>
            </a:r>
            <a:r>
              <a:rPr lang="en-US" sz="1700" dirty="0" err="1"/>
              <a:t>PolynomialFeatures</a:t>
            </a:r>
            <a:r>
              <a:rPr lang="en-US" sz="1700" dirty="0"/>
              <a:t> in </a:t>
            </a:r>
            <a:r>
              <a:rPr lang="en-US" sz="1700" dirty="0" err="1"/>
              <a:t>sklearn</a:t>
            </a:r>
            <a:r>
              <a:rPr lang="en-US" sz="17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4589E-B530-483A-A674-DF41818D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02" y="3922474"/>
            <a:ext cx="6729921" cy="25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85" y="1176338"/>
            <a:ext cx="6281873" cy="169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K-Nearest Neighbors</a:t>
            </a:r>
          </a:p>
          <a:p>
            <a:r>
              <a:rPr lang="en-US" dirty="0"/>
              <a:t>In KNN, the target is predicted by local interpolation of the targets associated of the ‘k’ nearest neighbors in the training set.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9AAA6-A2BC-47A5-B508-3FA2ECDF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68" y="2605087"/>
            <a:ext cx="5536674" cy="3696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5E2803-18A7-4012-93B0-4B994287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797" y="1721097"/>
            <a:ext cx="1997583" cy="34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7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742" y="592218"/>
            <a:ext cx="6281873" cy="1691439"/>
          </a:xfrm>
        </p:spPr>
        <p:txBody>
          <a:bodyPr>
            <a:normAutofit/>
          </a:bodyPr>
          <a:lstStyle/>
          <a:p>
            <a:r>
              <a:rPr lang="en-US" b="1" dirty="0"/>
              <a:t>K-Nearest Neighbors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9565-8F1C-4340-9FEC-9F0911B3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98" y="2156488"/>
            <a:ext cx="6865677" cy="39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31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957" y="2001216"/>
            <a:ext cx="6281873" cy="18652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A random forest is an estimator that fits a number of classifying decision trees on various sub-samples of the dataset and uses averaging to improve the predictive accuracy and control over-fitting.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random forest">
            <a:extLst>
              <a:ext uri="{FF2B5EF4-FFF2-40B4-BE49-F238E27FC236}">
                <a16:creationId xmlns:a16="http://schemas.microsoft.com/office/drawing/2014/main" id="{550CF308-F5B6-4763-9D57-567739DF0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9" y="1690688"/>
            <a:ext cx="4158718" cy="38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18DA4-8E9C-42DC-B7AB-FB08869E94C4}"/>
              </a:ext>
            </a:extLst>
          </p:cNvPr>
          <p:cNvSpPr txBox="1">
            <a:spLocks/>
          </p:cNvSpPr>
          <p:nvPr/>
        </p:nvSpPr>
        <p:spPr>
          <a:xfrm>
            <a:off x="775509" y="6042301"/>
            <a:ext cx="9992503" cy="710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</a:t>
            </a:r>
            <a:r>
              <a:rPr lang="en-US" sz="1200" i="1" dirty="0"/>
              <a:t>Source: https://www.researchgate.net/figure/The-flowchart-of-random-forest-RF-for-regression-adapted-from-Rodriguez-Galiano-et_fig3_303835073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227E7-83CC-450B-867C-DA1BEBDE819C}"/>
              </a:ext>
            </a:extLst>
          </p:cNvPr>
          <p:cNvSpPr txBox="1"/>
          <p:nvPr/>
        </p:nvSpPr>
        <p:spPr>
          <a:xfrm>
            <a:off x="4445494" y="5516426"/>
            <a:ext cx="221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OOB: Out-of-bag sample</a:t>
            </a:r>
          </a:p>
        </p:txBody>
      </p:sp>
    </p:spTree>
    <p:extLst>
      <p:ext uri="{BB962C8B-B14F-4D97-AF65-F5344CB8AC3E}">
        <p14:creationId xmlns:p14="http://schemas.microsoft.com/office/powerpoint/2010/main" val="3691795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35" y="2093377"/>
            <a:ext cx="4016028" cy="9064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8CF80-A120-4E9E-8FB5-2D97E459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9" y="1746795"/>
            <a:ext cx="5630790" cy="47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54" y="1761667"/>
            <a:ext cx="3643259" cy="1039654"/>
          </a:xfrm>
        </p:spPr>
        <p:txBody>
          <a:bodyPr>
            <a:norm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9A7CA-FFE1-4616-835F-93119D6A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05" y="662679"/>
            <a:ext cx="6146395" cy="55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11" y="2073875"/>
            <a:ext cx="6281873" cy="1039654"/>
          </a:xfrm>
        </p:spPr>
        <p:txBody>
          <a:bodyPr>
            <a:norm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DC71F-DDA2-464E-8222-75C38195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46" y="892876"/>
            <a:ext cx="5086356" cy="4545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41C05-FA5F-443A-8FE3-96EE0D217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846" y="5437913"/>
            <a:ext cx="5010077" cy="12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97" y="531276"/>
            <a:ext cx="6281873" cy="60200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A multilayer perceptron (MLP) is a class of feedforward artificial neural network. An MLP consists of at least three layers of nodes. </a:t>
            </a:r>
          </a:p>
          <a:p>
            <a:r>
              <a:rPr lang="en-US" dirty="0"/>
              <a:t>Except for the input nodes, each node is a neuron that uses a nonlinear activation function. </a:t>
            </a:r>
          </a:p>
          <a:p>
            <a:r>
              <a:rPr lang="en-US" dirty="0"/>
              <a:t>MLP utilizes a supervised learning technique called backpropagation for training.</a:t>
            </a:r>
          </a:p>
          <a:p>
            <a:r>
              <a:rPr lang="en-US" dirty="0"/>
              <a:t>If a multilayer perceptron has a linear activation function in all neurons, then linear algebra shows that any number of layers can be reduced to a two-layer input-output model.</a:t>
            </a:r>
          </a:p>
          <a:p>
            <a:r>
              <a:rPr lang="en-US" dirty="0"/>
              <a:t>The two common activation functions (hyperbolic tangent and logistic function) are both sigmoids, and are described by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AEE89-C43F-49A0-968F-1D4E7CFF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1" y="3050123"/>
            <a:ext cx="3876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1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44" y="2250538"/>
            <a:ext cx="6281873" cy="1030777"/>
          </a:xfrm>
        </p:spPr>
        <p:txBody>
          <a:bodyPr>
            <a:norm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DABC9-9763-40C8-BFBC-7D6A16A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97" y="1262016"/>
            <a:ext cx="4957587" cy="43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CA0-FBF2-4BA3-84C0-1A934140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6D6-A1AB-4330-8185-283D248B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>
                <a:solidFill>
                  <a:srgbClr val="000000"/>
                </a:solidFill>
              </a:rPr>
              <a:t>You should have </a:t>
            </a:r>
            <a:r>
              <a:rPr lang="en-US" dirty="0" err="1">
                <a:solidFill>
                  <a:srgbClr val="000000"/>
                </a:solidFill>
              </a:rPr>
              <a:t>PyMongo</a:t>
            </a:r>
            <a:r>
              <a:rPr lang="en-US" dirty="0">
                <a:solidFill>
                  <a:srgbClr val="000000"/>
                </a:solidFill>
              </a:rPr>
              <a:t> installed in your system as a prerequisite to using MongoDB in Python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>
                <a:solidFill>
                  <a:srgbClr val="000000"/>
                </a:solidFill>
              </a:rPr>
              <a:t>To check the following query should run without any error in </a:t>
            </a:r>
            <a:r>
              <a:rPr lang="en-US" dirty="0" err="1">
                <a:solidFill>
                  <a:srgbClr val="000000"/>
                </a:solidFill>
              </a:rPr>
              <a:t>Jupyter</a:t>
            </a:r>
            <a:r>
              <a:rPr lang="en-US" dirty="0">
                <a:solidFill>
                  <a:srgbClr val="000000"/>
                </a:solidFill>
              </a:rPr>
              <a:t> Notebook</a:t>
            </a: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dirty="0">
                <a:solidFill>
                  <a:srgbClr val="000000"/>
                </a:solidFill>
              </a:rPr>
              <a:t>import </a:t>
            </a:r>
            <a:r>
              <a:rPr lang="en-US" dirty="0" err="1">
                <a:solidFill>
                  <a:srgbClr val="000000"/>
                </a:solidFill>
              </a:rPr>
              <a:t>pymongo</a:t>
            </a:r>
            <a:endParaRPr lang="en-US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>
                <a:solidFill>
                  <a:srgbClr val="000000"/>
                </a:solidFill>
              </a:rPr>
              <a:t>Before running the ‘import </a:t>
            </a:r>
            <a:r>
              <a:rPr lang="en-US" dirty="0" err="1">
                <a:solidFill>
                  <a:srgbClr val="000000"/>
                </a:solidFill>
              </a:rPr>
              <a:t>pymongo</a:t>
            </a:r>
            <a:r>
              <a:rPr lang="en-US" dirty="0">
                <a:solidFill>
                  <a:srgbClr val="000000"/>
                </a:solidFill>
              </a:rPr>
              <a:t>’ from your python file you should run an instance of MongoDB on the default host and port (as explained in the MongoDB slides)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5" y="2836326"/>
            <a:ext cx="6281873" cy="7378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8EF5D-60F9-4A14-8BF3-F8682E9B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09" y="914153"/>
            <a:ext cx="5422049" cy="53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09" y="2736314"/>
            <a:ext cx="6281873" cy="7378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ABEB-5C0D-4141-AB9C-3028012A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39" y="883417"/>
            <a:ext cx="5339051" cy="5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47" y="2474376"/>
            <a:ext cx="6218337" cy="1208331"/>
          </a:xfrm>
        </p:spPr>
        <p:txBody>
          <a:bodyPr>
            <a:norm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 err="1"/>
              <a:t>Sklearn</a:t>
            </a:r>
            <a:r>
              <a:rPr lang="en-US" dirty="0"/>
              <a:t> parameters: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A1EC5-3AC9-4B70-9F31-60E756EF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110" y="1124829"/>
            <a:ext cx="6536430" cy="33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2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E65-7B7D-4BFA-A449-B408B04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360-43D2-4AFF-8C1C-0AD08D9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733" y="1012055"/>
            <a:ext cx="6431402" cy="40278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Evaluation Metrics for Regression (</a:t>
            </a:r>
            <a:r>
              <a:rPr lang="en-US" b="1" dirty="0" err="1"/>
              <a:t>Sklearn</a:t>
            </a:r>
            <a:r>
              <a:rPr lang="en-US" b="1" dirty="0"/>
              <a:t>)</a:t>
            </a:r>
          </a:p>
          <a:p>
            <a:r>
              <a:rPr lang="en-US" dirty="0"/>
              <a:t>Explained Variance Score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Mean Squared Log Error</a:t>
            </a:r>
          </a:p>
          <a:p>
            <a:r>
              <a:rPr lang="en-US" dirty="0"/>
              <a:t>Median Absolute Error</a:t>
            </a:r>
          </a:p>
          <a:p>
            <a:r>
              <a:rPr lang="en-US" dirty="0"/>
              <a:t>R-Squared Score</a:t>
            </a:r>
          </a:p>
          <a:p>
            <a:r>
              <a:rPr lang="en-US" dirty="0"/>
              <a:t>Please visit the </a:t>
            </a:r>
            <a:r>
              <a:rPr lang="en-US" dirty="0" err="1"/>
              <a:t>sklearn</a:t>
            </a:r>
            <a:r>
              <a:rPr lang="en-US" dirty="0"/>
              <a:t> site and view the User Guide and documentation for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9E4FA-B336-417C-9488-AF600388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61" y="5162256"/>
            <a:ext cx="7494306" cy="11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92AF-E44D-4FF6-8C86-162382B0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57CE-DC0F-4CF1-8D24-57B8AC0A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discuss the ‘retail’ dataset example using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r>
              <a:rPr lang="en-US" dirty="0"/>
              <a:t>We will implement majority of the queries discussed for the retail dataset on </a:t>
            </a:r>
            <a:r>
              <a:rPr lang="en-US" dirty="0" err="1"/>
              <a:t>PyMongo</a:t>
            </a:r>
            <a:r>
              <a:rPr lang="en-US" dirty="0"/>
              <a:t>.</a:t>
            </a:r>
          </a:p>
          <a:p>
            <a:r>
              <a:rPr lang="en-US" dirty="0"/>
              <a:t>Additionally, we will convert the </a:t>
            </a:r>
            <a:r>
              <a:rPr lang="en-US" dirty="0" err="1"/>
              <a:t>PyMongo</a:t>
            </a:r>
            <a:r>
              <a:rPr lang="en-US" dirty="0"/>
              <a:t> collection to a Pandas </a:t>
            </a:r>
            <a:r>
              <a:rPr lang="en-US" dirty="0" err="1"/>
              <a:t>dataframe</a:t>
            </a:r>
            <a:r>
              <a:rPr lang="en-US" dirty="0"/>
              <a:t> and implement some regression algorithms on the same.</a:t>
            </a:r>
          </a:p>
          <a:p>
            <a:r>
              <a:rPr lang="en-US" dirty="0"/>
              <a:t>Please access the code and datasets at the given link: </a:t>
            </a:r>
            <a:r>
              <a:rPr lang="en-US" dirty="0" err="1" smtClean="0">
                <a:hlinkClick r:id="rId2"/>
              </a:rPr>
              <a:t>PyMongo</a:t>
            </a:r>
            <a:r>
              <a:rPr lang="en-US" dirty="0" smtClean="0">
                <a:hlinkClick r:id="rId2"/>
              </a:rPr>
              <a:t>-Examples</a:t>
            </a:r>
            <a:r>
              <a:rPr lang="en-US" dirty="0" smtClean="0"/>
              <a:t> (https://github.com/Neha41093/PyMongo-Examples)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7" y="0"/>
            <a:ext cx="10515600" cy="1325563"/>
          </a:xfrm>
        </p:spPr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A61A-AC37-4150-95EE-8005BA04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91" y="1167944"/>
            <a:ext cx="10209451" cy="1406614"/>
          </a:xfrm>
        </p:spPr>
        <p:txBody>
          <a:bodyPr/>
          <a:lstStyle/>
          <a:p>
            <a:r>
              <a:rPr lang="en-US" dirty="0"/>
              <a:t>We first import some relevant libraries and use the </a:t>
            </a:r>
            <a:r>
              <a:rPr lang="en-US" dirty="0" err="1"/>
              <a:t>MongoClient</a:t>
            </a:r>
            <a:r>
              <a:rPr lang="en-US" dirty="0"/>
              <a:t> instance to connect to multiple databases in MongoDB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19232-3BB3-442C-9BD6-36A3406A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6" t="1721"/>
          <a:stretch/>
        </p:blipFill>
        <p:spPr>
          <a:xfrm>
            <a:off x="2339737" y="2083433"/>
            <a:ext cx="7671038" cy="290736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305423" y="5084310"/>
            <a:ext cx="9685543" cy="1663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import the </a:t>
            </a:r>
            <a:r>
              <a:rPr lang="en-US" dirty="0" err="1"/>
              <a:t>pymong</a:t>
            </a:r>
            <a:r>
              <a:rPr lang="en-US" dirty="0"/>
              <a:t> package along with other packages like </a:t>
            </a:r>
            <a:r>
              <a:rPr lang="en-US" dirty="0" err="1"/>
              <a:t>pprint</a:t>
            </a:r>
            <a:r>
              <a:rPr lang="en-US" dirty="0"/>
              <a:t> (for pretty printing) and re (for using regular expressions).</a:t>
            </a:r>
          </a:p>
          <a:p>
            <a:r>
              <a:rPr lang="en-US" dirty="0"/>
              <a:t>We specify ‘localhost’ and the port number 27017 to connect.</a:t>
            </a:r>
          </a:p>
          <a:p>
            <a:r>
              <a:rPr lang="en-US" dirty="0"/>
              <a:t>We access the database ‘</a:t>
            </a:r>
            <a:r>
              <a:rPr lang="en-US" dirty="0" err="1"/>
              <a:t>MongoExample</a:t>
            </a:r>
            <a:r>
              <a:rPr lang="en-US" dirty="0"/>
              <a:t>’ and the collection ‘</a:t>
            </a:r>
            <a:r>
              <a:rPr lang="en-US" dirty="0" err="1"/>
              <a:t>retail_for_viz</a:t>
            </a:r>
            <a:r>
              <a:rPr lang="en-US" dirty="0"/>
              <a:t>’ as shown above.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99" y="4343401"/>
            <a:ext cx="2662237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8" y="455959"/>
            <a:ext cx="23955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1238811" y="4924915"/>
            <a:ext cx="10018603" cy="1663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then use the .find() operator to select all documents in the collection and return a cursor to the same (which is assigned to a variable : </a:t>
            </a:r>
            <a:r>
              <a:rPr lang="en-US" dirty="0" err="1"/>
              <a:t>doc_iterator</a:t>
            </a:r>
            <a:r>
              <a:rPr lang="en-US" dirty="0"/>
              <a:t>).</a:t>
            </a:r>
          </a:p>
          <a:p>
            <a:r>
              <a:rPr lang="en-US" dirty="0"/>
              <a:t>We can use this iterator variable to use different operations on all documents in the collection.</a:t>
            </a:r>
          </a:p>
          <a:p>
            <a:r>
              <a:rPr lang="en-US" dirty="0"/>
              <a:t>For example, </a:t>
            </a:r>
            <a:r>
              <a:rPr lang="en-US" dirty="0" err="1"/>
              <a:t>doc_iterator.count</a:t>
            </a:r>
            <a:r>
              <a:rPr lang="en-US" dirty="0"/>
              <a:t>() is equivalent to counting all documents in  the collection.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E6A07-800F-4C10-9937-B2E42964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98" y="306827"/>
            <a:ext cx="7499402" cy="4606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014" y="455959"/>
            <a:ext cx="2662237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2277825" y="4596044"/>
            <a:ext cx="7499402" cy="210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now execute the aggregation pipeline queries we had implemented earlier in Mongo shell.</a:t>
            </a:r>
          </a:p>
          <a:p>
            <a:r>
              <a:rPr lang="en-US" dirty="0"/>
              <a:t>Here we use the query to get the distribution of invoice/item transactions by country.</a:t>
            </a:r>
          </a:p>
          <a:p>
            <a:r>
              <a:rPr lang="en-US" dirty="0"/>
              <a:t>We see that we can use a variable to store the cursor to this pipeline and can iterate using the same over all the selected documents.</a:t>
            </a:r>
          </a:p>
          <a:p>
            <a:r>
              <a:rPr lang="en-US" dirty="0" err="1"/>
              <a:t>pprint</a:t>
            </a:r>
            <a:r>
              <a:rPr lang="en-US" dirty="0"/>
              <a:t> is used to print the documents in a pretty format (similar to .pretty())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4109C-8471-4EF8-8E01-62F146AB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466324"/>
            <a:ext cx="6577013" cy="29891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3275" y="1752600"/>
            <a:ext cx="503872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 = [</a:t>
            </a:r>
          </a:p>
          <a:p>
            <a:r>
              <a:rPr lang="en-US" dirty="0"/>
              <a:t>    {"$group": {"_id":"$Country", "</a:t>
            </a:r>
            <a:r>
              <a:rPr lang="en-US" dirty="0" err="1"/>
              <a:t>num_transactions</a:t>
            </a:r>
            <a:r>
              <a:rPr lang="en-US" dirty="0"/>
              <a:t>":{"$sum":1}}},</a:t>
            </a:r>
          </a:p>
          <a:p>
            <a:r>
              <a:rPr lang="en-US" dirty="0"/>
              <a:t>    {"$sort": {"</a:t>
            </a:r>
            <a:r>
              <a:rPr lang="en-US" dirty="0" err="1"/>
              <a:t>num_transactions</a:t>
            </a:r>
            <a:r>
              <a:rPr lang="en-US" dirty="0"/>
              <a:t>": -1}},</a:t>
            </a:r>
          </a:p>
          <a:p>
            <a:r>
              <a:rPr lang="en-US" dirty="0"/>
              <a:t>    {"$limit":10}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cursor = </a:t>
            </a:r>
            <a:r>
              <a:rPr lang="en-US" dirty="0" err="1"/>
              <a:t>collection.aggregate</a:t>
            </a:r>
            <a:r>
              <a:rPr lang="en-US" dirty="0"/>
              <a:t>(pipeline = pipe)</a:t>
            </a:r>
          </a:p>
          <a:p>
            <a:r>
              <a:rPr lang="en-US" dirty="0"/>
              <a:t>for doc in cursor:</a:t>
            </a:r>
          </a:p>
          <a:p>
            <a:r>
              <a:rPr lang="en-US" dirty="0"/>
              <a:t>    </a:t>
            </a:r>
            <a:r>
              <a:rPr lang="en-US" dirty="0" err="1"/>
              <a:t>pprint.pprint</a:t>
            </a:r>
            <a:r>
              <a:rPr lang="en-US" dirty="0"/>
              <a:t>(doc)</a:t>
            </a:r>
          </a:p>
        </p:txBody>
      </p:sp>
    </p:spTree>
    <p:extLst>
      <p:ext uri="{BB962C8B-B14F-4D97-AF65-F5344CB8AC3E}">
        <p14:creationId xmlns:p14="http://schemas.microsoft.com/office/powerpoint/2010/main" val="395976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D8E-C95B-47C8-B76A-CD2ED16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Retail Dataset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80E8A-AD07-435A-B0F3-5D96C73E0D81}"/>
              </a:ext>
            </a:extLst>
          </p:cNvPr>
          <p:cNvSpPr txBox="1">
            <a:spLocks/>
          </p:cNvSpPr>
          <p:nvPr/>
        </p:nvSpPr>
        <p:spPr>
          <a:xfrm>
            <a:off x="838200" y="4315399"/>
            <a:ext cx="8553265" cy="210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we implement the query to get the distribution of quantity of items bought.</a:t>
            </a:r>
          </a:p>
          <a:p>
            <a:r>
              <a:rPr lang="en-US" dirty="0"/>
              <a:t>We can observe that there is no change in how the aggregation stages are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EDE4-7B9E-4253-AFF5-5E021FB8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9" y="1416054"/>
            <a:ext cx="7359724" cy="2789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1608" y="2077081"/>
            <a:ext cx="68549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 = [</a:t>
            </a:r>
          </a:p>
          <a:p>
            <a:r>
              <a:rPr lang="en-US" dirty="0"/>
              <a:t>    {"$match":{"Quantity": {"$gt":1}}},</a:t>
            </a:r>
          </a:p>
          <a:p>
            <a:r>
              <a:rPr lang="en-US" dirty="0"/>
              <a:t>    {"$group":{"_id":"$Quantity", "</a:t>
            </a:r>
            <a:r>
              <a:rPr lang="en-US" dirty="0" err="1"/>
              <a:t>num_transactions</a:t>
            </a:r>
            <a:r>
              <a:rPr lang="en-US" dirty="0"/>
              <a:t>":{"$sum":1}}},</a:t>
            </a:r>
          </a:p>
          <a:p>
            <a:r>
              <a:rPr lang="en-US" dirty="0"/>
              <a:t>    {"$sort":{"</a:t>
            </a:r>
            <a:r>
              <a:rPr lang="en-US" dirty="0" err="1"/>
              <a:t>num_transactions</a:t>
            </a:r>
            <a:r>
              <a:rPr lang="en-US" dirty="0"/>
              <a:t>":-1}},</a:t>
            </a:r>
          </a:p>
          <a:p>
            <a:r>
              <a:rPr lang="en-US" dirty="0"/>
              <a:t>    {"$limit":10}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cursor = </a:t>
            </a:r>
            <a:r>
              <a:rPr lang="en-US" dirty="0" err="1"/>
              <a:t>collection.aggregate</a:t>
            </a:r>
            <a:r>
              <a:rPr lang="en-US" dirty="0"/>
              <a:t>(pipeline = pipe)</a:t>
            </a:r>
          </a:p>
          <a:p>
            <a:r>
              <a:rPr lang="en-US" dirty="0"/>
              <a:t>for doc in cursor: </a:t>
            </a:r>
            <a:r>
              <a:rPr lang="en-US" dirty="0" err="1"/>
              <a:t>pprint.pprint</a:t>
            </a:r>
            <a:r>
              <a:rPr lang="en-US" dirty="0"/>
              <a:t>(doc)</a:t>
            </a:r>
          </a:p>
        </p:txBody>
      </p:sp>
    </p:spTree>
    <p:extLst>
      <p:ext uri="{BB962C8B-B14F-4D97-AF65-F5344CB8AC3E}">
        <p14:creationId xmlns:p14="http://schemas.microsoft.com/office/powerpoint/2010/main" val="1803772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1.0&quot;&gt;&lt;object type=&quot;1&quot; unique_id=&quot;10001&quot;&gt;&lt;object type=&quot;2&quot; unique_id=&quot;163749&quot;&gt;&lt;object type=&quot;3&quot; unique_id=&quot;163750&quot;&gt;&lt;property id=&quot;20148&quot; value=&quot;5&quot;/&gt;&lt;property id=&quot;20300&quot; value=&quot;Slide 1 - &amp;quot;MongoDB IV:  Retail Dataset (PyMongo)&amp;quot;&quot;/&gt;&lt;property id=&quot;20307&quot; value=&quot;256&quot;/&gt;&lt;/object&gt;&lt;object type=&quot;3&quot; unique_id=&quot;163751&quot;&gt;&lt;property id=&quot;20148&quot; value=&quot;5&quot;/&gt;&lt;property id=&quot;20300&quot; value=&quot;Slide 2 - &amp;quot;Introduction to PyMongo&amp;quot;&quot;/&gt;&lt;property id=&quot;20307&quot; value=&quot;257&quot;/&gt;&lt;/object&gt;&lt;object type=&quot;3&quot; unique_id=&quot;163752&quot;&gt;&lt;property id=&quot;20148&quot; value=&quot;5&quot;/&gt;&lt;property id=&quot;20300&quot; value=&quot;Slide 3 - &amp;quot;Jupyter Notebook&amp;quot;&quot;/&gt;&lt;property id=&quot;20307&quot; value=&quot;274&quot;/&gt;&lt;/object&gt;&lt;object type=&quot;3&quot; unique_id=&quot;163753&quot;&gt;&lt;property id=&quot;20148&quot; value=&quot;5&quot;/&gt;&lt;property id=&quot;20300&quot; value=&quot;Slide 4 - &amp;quot;Introduction to PyMongo&amp;quot;&quot;/&gt;&lt;property id=&quot;20307&quot; value=&quot;264&quot;/&gt;&lt;/object&gt;&lt;object type=&quot;3&quot; unique_id=&quot;163754&quot;&gt;&lt;property id=&quot;20148&quot; value=&quot;5&quot;/&gt;&lt;property id=&quot;20300&quot; value=&quot;Slide 5 - &amp;quot;Example: Retail Dataset&amp;quot;&quot;/&gt;&lt;property id=&quot;20307&quot; value=&quot;265&quot;/&gt;&lt;/object&gt;&lt;object type=&quot;3&quot; unique_id=&quot;163755&quot;&gt;&lt;property id=&quot;20148&quot; value=&quot;5&quot;/&gt;&lt;property id=&quot;20300&quot; value=&quot;Slide 6 - &amp;quot;Example: Retail Dataset&amp;quot;&quot;/&gt;&lt;property id=&quot;20307&quot; value=&quot;266&quot;/&gt;&lt;/object&gt;&lt;object type=&quot;3&quot; unique_id=&quot;163756&quot;&gt;&lt;property id=&quot;20148&quot; value=&quot;5&quot;/&gt;&lt;property id=&quot;20300&quot; value=&quot;Slide 7 - &amp;quot;Example: Retail Dataset&amp;quot;&quot;/&gt;&lt;property id=&quot;20307&quot; value=&quot;267&quot;/&gt;&lt;/object&gt;&lt;object type=&quot;3&quot; unique_id=&quot;163757&quot;&gt;&lt;property id=&quot;20148&quot; value=&quot;5&quot;/&gt;&lt;property id=&quot;20300&quot; value=&quot;Slide 8 - &amp;quot;Example: Retail Dataset&amp;quot;&quot;/&gt;&lt;property id=&quot;20307&quot; value=&quot;268&quot;/&gt;&lt;/object&gt;&lt;object type=&quot;3&quot; unique_id=&quot;163758&quot;&gt;&lt;property id=&quot;20148&quot; value=&quot;5&quot;/&gt;&lt;property id=&quot;20300&quot; value=&quot;Slide 9 - &amp;quot;Example: Retail Dataset&amp;quot;&quot;/&gt;&lt;property id=&quot;20307&quot; value=&quot;269&quot;/&gt;&lt;/object&gt;&lt;object type=&quot;3&quot; unique_id=&quot;163759&quot;&gt;&lt;property id=&quot;20148&quot; value=&quot;5&quot;/&gt;&lt;property id=&quot;20300&quot; value=&quot;Slide 10 - &amp;quot;Example: Retail Dataset&amp;quot;&quot;/&gt;&lt;property id=&quot;20307&quot; value=&quot;270&quot;/&gt;&lt;/object&gt;&lt;object type=&quot;3&quot; unique_id=&quot;163760&quot;&gt;&lt;property id=&quot;20148&quot; value=&quot;5&quot;/&gt;&lt;property id=&quot;20300&quot; value=&quot;Slide 11 - &amp;quot;Example: Retail Dataset&amp;quot;&quot;/&gt;&lt;property id=&quot;20307&quot; value=&quot;271&quot;/&gt;&lt;/object&gt;&lt;object type=&quot;3&quot; unique_id=&quot;163761&quot;&gt;&lt;property id=&quot;20148&quot; value=&quot;5&quot;/&gt;&lt;property id=&quot;20300&quot; value=&quot;Slide 12 - &amp;quot;Example: Retail Dataset&amp;quot;&quot;/&gt;&lt;property id=&quot;20307&quot; value=&quot;272&quot;/&gt;&lt;/object&gt;&lt;object type=&quot;3&quot; unique_id=&quot;163762&quot;&gt;&lt;property id=&quot;20148&quot; value=&quot;5&quot;/&gt;&lt;property id=&quot;20300&quot; value=&quot;Slide 13 - &amp;quot;Example: Retail Dataset&amp;quot;&quot;/&gt;&lt;property id=&quot;20307&quot; value=&quot;273&quot;/&gt;&lt;/object&gt;&lt;object type=&quot;3&quot; unique_id=&quot;163763&quot;&gt;&lt;property id=&quot;20148&quot; value=&quot;5&quot;/&gt;&lt;property id=&quot;20300&quot; value=&quot;Slide 15 - &amp;quot;Example: Retail Dataset&amp;quot;&quot;/&gt;&lt;property id=&quot;20307&quot; value=&quot;275&quot;/&gt;&lt;/object&gt;&lt;object type=&quot;3&quot; unique_id=&quot;163764&quot;&gt;&lt;property id=&quot;20148&quot; value=&quot;5&quot;/&gt;&lt;property id=&quot;20300&quot; value=&quot;Slide 16 - &amp;quot;Example: Retail Dataset&amp;quot;&quot;/&gt;&lt;property id=&quot;20307&quot; value=&quot;276&quot;/&gt;&lt;/object&gt;&lt;object type=&quot;3&quot; unique_id=&quot;163765&quot;&gt;&lt;property id=&quot;20148&quot; value=&quot;5&quot;/&gt;&lt;property id=&quot;20300&quot; value=&quot;Slide 17 - &amp;quot;Example: Retail Dataset&amp;quot;&quot;/&gt;&lt;property id=&quot;20307&quot; value=&quot;277&quot;/&gt;&lt;/object&gt;&lt;object type=&quot;3&quot; unique_id=&quot;163766&quot;&gt;&lt;property id=&quot;20148&quot; value=&quot;5&quot;/&gt;&lt;property id=&quot;20300&quot; value=&quot;Slide 18 - &amp;quot;Example: Retail Dataset&amp;quot;&quot;/&gt;&lt;property id=&quot;20307&quot; value=&quot;279&quot;/&gt;&lt;/object&gt;&lt;object type=&quot;3&quot; unique_id=&quot;163767&quot;&gt;&lt;property id=&quot;20148&quot; value=&quot;5&quot;/&gt;&lt;property id=&quot;20300&quot; value=&quot;Slide 19 - &amp;quot;Example: Retail Dataset&amp;quot;&quot;/&gt;&lt;property id=&quot;20307&quot; value=&quot;278&quot;/&gt;&lt;/object&gt;&lt;object type=&quot;3&quot; unique_id=&quot;163768&quot;&gt;&lt;property id=&quot;20148&quot; value=&quot;5&quot;/&gt;&lt;property id=&quot;20300&quot; value=&quot;Slide 20 - &amp;quot;Example: Retail Dataset&amp;quot;&quot;/&gt;&lt;property id=&quot;20307&quot; value=&quot;280&quot;/&gt;&lt;/object&gt;&lt;object type=&quot;3&quot; unique_id=&quot;163769&quot;&gt;&lt;property id=&quot;20148&quot; value=&quot;5&quot;/&gt;&lt;property id=&quot;20300&quot; value=&quot;Slide 21 - &amp;quot;Example: Retail Dataset&amp;quot;&quot;/&gt;&lt;property id=&quot;20307&quot; value=&quot;281&quot;/&gt;&lt;/object&gt;&lt;object type=&quot;3&quot; unique_id=&quot;163770&quot;&gt;&lt;property id=&quot;20148&quot; value=&quot;5&quot;/&gt;&lt;property id=&quot;20300&quot; value=&quot;Slide 22 - &amp;quot;Example: Retail Dataset&amp;quot;&quot;/&gt;&lt;property id=&quot;20307&quot; value=&quot;282&quot;/&gt;&lt;/object&gt;&lt;object type=&quot;3&quot; unique_id=&quot;163771&quot;&gt;&lt;property id=&quot;20148&quot; value=&quot;5&quot;/&gt;&lt;property id=&quot;20300&quot; value=&quot;Slide 23 - &amp;quot;Example: Retail Dataset&amp;quot;&quot;/&gt;&lt;property id=&quot;20307&quot; value=&quot;283&quot;/&gt;&lt;/object&gt;&lt;object type=&quot;3&quot; unique_id=&quot;163772&quot;&gt;&lt;property id=&quot;20148&quot; value=&quot;5&quot;/&gt;&lt;property id=&quot;20300&quot; value=&quot;Slide 24 - &amp;quot;Example: Geospatial Data&amp;quot;&quot;/&gt;&lt;property id=&quot;20307&quot; value=&quot;284&quot;/&gt;&lt;/object&gt;&lt;object type=&quot;3&quot; unique_id=&quot;163773&quot;&gt;&lt;property id=&quot;20148&quot; value=&quot;5&quot;/&gt;&lt;property id=&quot;20300&quot; value=&quot;Slide 25 - &amp;quot;Example: Geospatial Data&amp;quot;&quot;/&gt;&lt;property id=&quot;20307&quot; value=&quot;285&quot;/&gt;&lt;/object&gt;&lt;object type=&quot;3&quot; unique_id=&quot;163774&quot;&gt;&lt;property id=&quot;20148&quot; value=&quot;5&quot;/&gt;&lt;property id=&quot;20300&quot; value=&quot;Slide 26 - &amp;quot;Example: Geospatial Data&amp;quot;&quot;/&gt;&lt;property id=&quot;20307&quot; value=&quot;286&quot;/&gt;&lt;/object&gt;&lt;object type=&quot;3&quot; unique_id=&quot;163775&quot;&gt;&lt;property id=&quot;20148&quot; value=&quot;5&quot;/&gt;&lt;property id=&quot;20300&quot; value=&quot;Slide 27 - &amp;quot;Example: Geospatial Data&amp;quot;&quot;/&gt;&lt;property id=&quot;20307&quot; value=&quot;287&quot;/&gt;&lt;/object&gt;&lt;object type=&quot;3&quot; unique_id=&quot;163776&quot;&gt;&lt;property id=&quot;20148&quot; value=&quot;5&quot;/&gt;&lt;property id=&quot;20300&quot; value=&quot;Slide 28 - &amp;quot;References&amp;quot;&quot;/&gt;&lt;property id=&quot;20307&quot; value=&quot;263&quot;/&gt;&lt;/object&gt;&lt;object type=&quot;3&quot; unique_id=&quot;163777&quot;&gt;&lt;property id=&quot;20148&quot; value=&quot;5&quot;/&gt;&lt;property id=&quot;20300&quot; value=&quot;Slide 29 - &amp;quot;Appendix&amp;quot;&quot;/&gt;&lt;property id=&quot;20307&quot; value=&quot;302&quot;/&gt;&lt;/object&gt;&lt;object type=&quot;3&quot; unique_id=&quot;163778&quot;&gt;&lt;property id=&quot;20148&quot; value=&quot;5&quot;/&gt;&lt;property id=&quot;20300&quot; value=&quot;Slide 30 - &amp;quot;Appendix&amp;quot;&quot;/&gt;&lt;property id=&quot;20307&quot; value=&quot;288&quot;/&gt;&lt;/object&gt;&lt;object type=&quot;3&quot; unique_id=&quot;163779&quot;&gt;&lt;property id=&quot;20148&quot; value=&quot;5&quot;/&gt;&lt;property id=&quot;20300&quot; value=&quot;Slide 31 - &amp;quot;Appendix&amp;quot;&quot;/&gt;&lt;property id=&quot;20307&quot; value=&quot;299&quot;/&gt;&lt;/object&gt;&lt;object type=&quot;3&quot; unique_id=&quot;163780&quot;&gt;&lt;property id=&quot;20148&quot; value=&quot;5&quot;/&gt;&lt;property id=&quot;20300&quot; value=&quot;Slide 32 - &amp;quot;Appendix&amp;quot;&quot;/&gt;&lt;property id=&quot;20307&quot; value=&quot;289&quot;/&gt;&lt;/object&gt;&lt;object type=&quot;3&quot; unique_id=&quot;163781&quot;&gt;&lt;property id=&quot;20148&quot; value=&quot;5&quot;/&gt;&lt;property id=&quot;20300&quot; value=&quot;Slide 33 - &amp;quot;Appendix&amp;quot;&quot;/&gt;&lt;property id=&quot;20307&quot; value=&quot;290&quot;/&gt;&lt;/object&gt;&lt;object type=&quot;3&quot; unique_id=&quot;163782&quot;&gt;&lt;property id=&quot;20148&quot; value=&quot;5&quot;/&gt;&lt;property id=&quot;20300&quot; value=&quot;Slide 34 - &amp;quot;Appendix&amp;quot;&quot;/&gt;&lt;property id=&quot;20307&quot; value=&quot;291&quot;/&gt;&lt;/object&gt;&lt;object type=&quot;3&quot; unique_id=&quot;163783&quot;&gt;&lt;property id=&quot;20148&quot; value=&quot;5&quot;/&gt;&lt;property id=&quot;20300&quot; value=&quot;Slide 35 - &amp;quot;Appendix&amp;quot;&quot;/&gt;&lt;property id=&quot;20307&quot; value=&quot;300&quot;/&gt;&lt;/object&gt;&lt;object type=&quot;3&quot; unique_id=&quot;163784&quot;&gt;&lt;property id=&quot;20148&quot; value=&quot;5&quot;/&gt;&lt;property id=&quot;20300&quot; value=&quot;Slide 36 - &amp;quot;Appendix&amp;quot;&quot;/&gt;&lt;property id=&quot;20307&quot; value=&quot;292&quot;/&gt;&lt;/object&gt;&lt;object type=&quot;3&quot; unique_id=&quot;163785&quot;&gt;&lt;property id=&quot;20148&quot; value=&quot;5&quot;/&gt;&lt;property id=&quot;20300&quot; value=&quot;Slide 37 - &amp;quot;Appendix&amp;quot;&quot;/&gt;&lt;property id=&quot;20307&quot; value=&quot;293&quot;/&gt;&lt;/object&gt;&lt;object type=&quot;3&quot; unique_id=&quot;163786&quot;&gt;&lt;property id=&quot;20148&quot; value=&quot;5&quot;/&gt;&lt;property id=&quot;20300&quot; value=&quot;Slide 38 - &amp;quot;Appendix&amp;quot;&quot;/&gt;&lt;property id=&quot;20307&quot; value=&quot;294&quot;/&gt;&lt;/object&gt;&lt;object type=&quot;3&quot; unique_id=&quot;163787&quot;&gt;&lt;property id=&quot;20148&quot; value=&quot;5&quot;/&gt;&lt;property id=&quot;20300&quot; value=&quot;Slide 39 - &amp;quot;Appendix&amp;quot;&quot;/&gt;&lt;property id=&quot;20307&quot; value=&quot;301&quot;/&gt;&lt;/object&gt;&lt;object type=&quot;3&quot; unique_id=&quot;163788&quot;&gt;&lt;property id=&quot;20148&quot; value=&quot;5&quot;/&gt;&lt;property id=&quot;20300&quot; value=&quot;Slide 40 - &amp;quot;Appendix&amp;quot;&quot;/&gt;&lt;property id=&quot;20307&quot; value=&quot;295&quot;/&gt;&lt;/object&gt;&lt;object type=&quot;3&quot; unique_id=&quot;163789&quot;&gt;&lt;property id=&quot;20148&quot; value=&quot;5&quot;/&gt;&lt;property id=&quot;20300&quot; value=&quot;Slide 41 - &amp;quot;Appendix&amp;quot;&quot;/&gt;&lt;property id=&quot;20307&quot; value=&quot;296&quot;/&gt;&lt;/object&gt;&lt;object type=&quot;3&quot; unique_id=&quot;163790&quot;&gt;&lt;property id=&quot;20148&quot; value=&quot;5&quot;/&gt;&lt;property id=&quot;20300&quot; value=&quot;Slide 42 - &amp;quot;Appendix&amp;quot;&quot;/&gt;&lt;property id=&quot;20307&quot; value=&quot;297&quot;/&gt;&lt;/object&gt;&lt;object type=&quot;3&quot; unique_id=&quot;163791&quot;&gt;&lt;property id=&quot;20148&quot; value=&quot;5&quot;/&gt;&lt;property id=&quot;20300&quot; value=&quot;Slide 43 - &amp;quot;Appendix&amp;quot;&quot;/&gt;&lt;property id=&quot;20307&quot; value=&quot;298&quot;/&gt;&lt;/object&gt;&lt;object type=&quot;3&quot; unique_id=&quot;168487&quot;&gt;&lt;property id=&quot;20148&quot; value=&quot;5&quot;/&gt;&lt;property id=&quot;20300&quot; value=&quot;Slide 14 - &amp;quot;Other examples&amp;quot;&quot;/&gt;&lt;property id=&quot;20307&quot; value=&quot;303&quot;/&gt;&lt;/object&gt;&lt;/object&gt;&lt;object type=&quot;8&quot; unique_id=&quot;1638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11860</TotalTime>
  <Words>2157</Words>
  <Application>Microsoft Office PowerPoint</Application>
  <PresentationFormat>Widescreen</PresentationFormat>
  <Paragraphs>231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等线 Light</vt:lpstr>
      <vt:lpstr>Arial</vt:lpstr>
      <vt:lpstr>Calibri</vt:lpstr>
      <vt:lpstr>Calibri Light</vt:lpstr>
      <vt:lpstr>Wingdings</vt:lpstr>
      <vt:lpstr>Office Theme</vt:lpstr>
      <vt:lpstr>MongoDB IV:  Retail Dataset (PyMongo)</vt:lpstr>
      <vt:lpstr>Introduction to PyMongo</vt:lpstr>
      <vt:lpstr>Jupyter Notebook</vt:lpstr>
      <vt:lpstr>Introduction to PyMongo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Other examples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Retail Dataset</vt:lpstr>
      <vt:lpstr>Example: Geospatial Data</vt:lpstr>
      <vt:lpstr>Example: Geospatial Data</vt:lpstr>
      <vt:lpstr>Example: Geospatial Data</vt:lpstr>
      <vt:lpstr>Example: Geospatial Data</vt:lpstr>
      <vt:lpstr>References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MonogoDb Queries</dc:title>
  <dc:creator>Rawat, Neha</dc:creator>
  <cp:lastModifiedBy>Ding, Ying</cp:lastModifiedBy>
  <cp:revision>391</cp:revision>
  <dcterms:created xsi:type="dcterms:W3CDTF">2018-09-15T20:20:23Z</dcterms:created>
  <dcterms:modified xsi:type="dcterms:W3CDTF">2019-02-06T22:38:33Z</dcterms:modified>
</cp:coreProperties>
</file>