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Calibri Light" panose="020F0302020204030204" pitchFamily="34" charset="0"/>
      <p:regular r:id="rId41"/>
      <p:italic r:id="rId42"/>
    </p:embeddedFont>
    <p:embeddedFont>
      <p:font typeface="Ubuntu Mono" panose="020B060402020202020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Comic Sans MS" panose="030F0702030302020204" pitchFamily="66" charset="0"/>
      <p:regular r:id="rId51"/>
      <p:bold r:id="rId52"/>
      <p:italic r:id="rId53"/>
      <p:boldItalic r:id="rId54"/>
    </p:embeddedFont>
  </p:embeddedFontLst>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35842D-8800-4000-AF08-752EDF125AE4}">
  <a:tblStyle styleId="{2035842D-8800-4000-AF08-752EDF125A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8" autoAdjust="0"/>
    <p:restoredTop sz="94660"/>
  </p:normalViewPr>
  <p:slideViewPr>
    <p:cSldViewPr snapToGrid="0">
      <p:cViewPr varScale="1">
        <p:scale>
          <a:sx n="101" d="100"/>
          <a:sy n="101" d="100"/>
        </p:scale>
        <p:origin x="211"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42779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0367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b2a63bd3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b2a63bd3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1689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b2a63bd3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b2a63bd3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4400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b2a63bd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b2a63bd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126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b2a63bd3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b2a63bd3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89098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b2a63bd3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b2a63bd3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85784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b2a63bd3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b2a63bd3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04731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b2a63bd3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b2a63bd3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31773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b2a63bd35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b2a63bd35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53983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b2a63bd3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b2a63bd3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531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b2a63bd35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b2a63bd3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0537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9865d858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9865d858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1863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b2a63bd3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b2a63bd3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27902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2a63bd35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2a63bd35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8708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b2a63bd3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b2a63bd35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19550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b2a63bd35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b2a63bd3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02363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b2a63bd3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b2a63bd3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2800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b2a63bd3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b2a63bd3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80079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b2a63bd3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b2a63bd3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40635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b2a63bd3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b2a63bd3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30603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b2a63bd3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b2a63bd3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3054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b2a63bd3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b2a63bd3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891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9f4548c1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9f4548c1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7796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b2a63bd3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b2a63bd3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3204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b2a63bd35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b2a63bd35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75729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b2a63bd35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b2a63bd35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61419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b2a63bd35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b2a63bd35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16774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b2a63bd35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b2a63bd35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68118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b2a63bd3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b2a63bd3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7168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b2a63bd35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b2a63bd35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90406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b2a63bd35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b2a63bd35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8566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b2a63bd35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b2a63bd35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8956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9f4548c1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9f4548c1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2994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9f4548c1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9f4548c1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169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9f4548c1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9f4548c1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221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9f4548c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9f4548c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104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9f4548c1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9f4548c1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2704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b2a63bd3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b2a63bd3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823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0E0E34-256D-46A7-A1C5-4832D6C338BF}"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996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E0E34-256D-46A7-A1C5-4832D6C338BF}"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80930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E0E34-256D-46A7-A1C5-4832D6C338BF}"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11615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478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E0E34-256D-46A7-A1C5-4832D6C338BF}"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41830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0E0E34-256D-46A7-A1C5-4832D6C338BF}" type="datetimeFigureOut">
              <a:rPr lang="en-US" smtClean="0"/>
              <a:t>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16526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0E0E34-256D-46A7-A1C5-4832D6C338BF}" type="datetimeFigureOut">
              <a:rPr lang="en-US" smtClean="0"/>
              <a:t>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15502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0E0E34-256D-46A7-A1C5-4832D6C338BF}" type="datetimeFigureOut">
              <a:rPr lang="en-US" smtClean="0"/>
              <a:t>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5242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0E0E34-256D-46A7-A1C5-4832D6C338BF}" type="datetimeFigureOut">
              <a:rPr lang="en-US" smtClean="0"/>
              <a:t>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71441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E0E34-256D-46A7-A1C5-4832D6C338BF}" type="datetimeFigureOut">
              <a:rPr lang="en-US" smtClean="0"/>
              <a:t>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24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E0E0E34-256D-46A7-A1C5-4832D6C338BF}" type="datetimeFigureOut">
              <a:rPr lang="en-US" smtClean="0"/>
              <a:t>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41371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E0E0E34-256D-46A7-A1C5-4832D6C338BF}" type="datetimeFigureOut">
              <a:rPr lang="en-US" smtClean="0"/>
              <a:t>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15000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E0E0E34-256D-46A7-A1C5-4832D6C338BF}" type="datetimeFigureOut">
              <a:rPr lang="en-US" smtClean="0"/>
              <a:t>2/9/19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9524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ongodb.com/manual/reference/glossary/#term-cursor"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2776165"/>
            <a:ext cx="7136700" cy="1022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MongoDB VI: </a:t>
            </a:r>
            <a:r>
              <a:rPr lang="en" dirty="0" smtClean="0"/>
              <a:t/>
            </a:r>
            <a:br>
              <a:rPr lang="en" dirty="0" smtClean="0"/>
            </a:br>
            <a:r>
              <a:rPr lang="en" dirty="0" smtClean="0"/>
              <a:t>H1B </a:t>
            </a:r>
            <a:r>
              <a:rPr lang="en" dirty="0" smtClean="0"/>
              <a:t>dataset (with PyMongo) </a:t>
            </a:r>
            <a:r>
              <a:rPr lang="en" dirty="0"/>
              <a:t>	</a:t>
            </a:r>
            <a:endParaRPr dirty="0"/>
          </a:p>
        </p:txBody>
      </p:sp>
      <p:sp>
        <p:nvSpPr>
          <p:cNvPr id="67" name="Google Shape;67;p13"/>
          <p:cNvSpPr txBox="1">
            <a:spLocks noGrp="1"/>
          </p:cNvSpPr>
          <p:nvPr>
            <p:ph type="subTitle" idx="1"/>
          </p:nvPr>
        </p:nvSpPr>
        <p:spPr>
          <a:xfrm>
            <a:off x="2137250" y="4225077"/>
            <a:ext cx="4870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Continued….</a:t>
            </a:r>
            <a:endParaRPr/>
          </a:p>
        </p:txBody>
      </p:sp>
      <p:sp>
        <p:nvSpPr>
          <p:cNvPr id="122" name="Google Shape;122;p2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latin typeface="Arial"/>
                <a:ea typeface="Arial"/>
                <a:cs typeface="Arial"/>
                <a:sym typeface="Arial"/>
              </a:rPr>
              <a:t>db.collection.find() method returns a cursor to the documents that match the query criteria. </a:t>
            </a:r>
            <a:endParaRPr>
              <a:solidFill>
                <a:srgbClr val="000000"/>
              </a:solidFill>
              <a:latin typeface="Arial"/>
              <a:ea typeface="Arial"/>
              <a:cs typeface="Arial"/>
              <a:sym typeface="Arial"/>
            </a:endParaRPr>
          </a:p>
          <a:p>
            <a:pPr marL="457200" lvl="0" indent="-342900">
              <a:spcBef>
                <a:spcPts val="0"/>
              </a:spcBef>
              <a:spcAft>
                <a:spcPts val="0"/>
              </a:spcAft>
              <a:buClr>
                <a:srgbClr val="000000"/>
              </a:buClr>
              <a:buSzPts val="1800"/>
              <a:buChar char="●"/>
            </a:pPr>
            <a:r>
              <a:rPr lang="en">
                <a:solidFill>
                  <a:srgbClr val="000000"/>
                </a:solidFill>
                <a:latin typeface="Arial"/>
                <a:ea typeface="Arial"/>
                <a:cs typeface="Arial"/>
                <a:sym typeface="Arial"/>
              </a:rPr>
              <a:t>When the find() method “returns documents,” the method is actually returning a cursor to the documents.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prstGeom prst="rect">
            <a:avLst/>
          </a:prstGeom>
        </p:spPr>
        <p:txBody>
          <a:bodyPr spcFirstLastPara="1" wrap="square" lIns="91425" tIns="91425" rIns="91425" bIns="91425" anchor="t" anchorCtr="0">
            <a:noAutofit/>
          </a:bodyPr>
          <a:lstStyle/>
          <a:p>
            <a:pPr marL="1828800" lvl="0" indent="457200">
              <a:spcBef>
                <a:spcPts val="0"/>
              </a:spcBef>
              <a:spcAft>
                <a:spcPts val="0"/>
              </a:spcAft>
              <a:buNone/>
            </a:pPr>
            <a:r>
              <a:rPr lang="en"/>
              <a:t>Basic Queries</a:t>
            </a:r>
            <a:endParaRPr/>
          </a:p>
        </p:txBody>
      </p:sp>
      <p:sp>
        <p:nvSpPr>
          <p:cNvPr id="128" name="Google Shape;128;p2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1400"/>
              </a:spcBef>
              <a:spcAft>
                <a:spcPts val="0"/>
              </a:spcAft>
              <a:buClr>
                <a:srgbClr val="000000"/>
              </a:buClr>
              <a:buSzPts val="1800"/>
              <a:buChar char="●"/>
            </a:pPr>
            <a:r>
              <a:rPr lang="en" b="1">
                <a:solidFill>
                  <a:srgbClr val="000000"/>
                </a:solidFill>
                <a:latin typeface="Arial"/>
                <a:ea typeface="Arial"/>
                <a:cs typeface="Arial"/>
                <a:sym typeface="Arial"/>
              </a:rPr>
              <a:t>Find All Documents in a Collection</a:t>
            </a:r>
            <a:endParaRPr b="1">
              <a:solidFill>
                <a:srgbClr val="000000"/>
              </a:solidFill>
              <a:latin typeface="Arial"/>
              <a:ea typeface="Arial"/>
              <a:cs typeface="Arial"/>
              <a:sym typeface="Arial"/>
            </a:endParaRPr>
          </a:p>
          <a:p>
            <a:pPr marL="457200" lvl="0" indent="0" rtl="0">
              <a:spcBef>
                <a:spcPts val="1400"/>
              </a:spcBef>
              <a:spcAft>
                <a:spcPts val="0"/>
              </a:spcAft>
              <a:buNone/>
            </a:pPr>
            <a:r>
              <a:rPr lang="en">
                <a:solidFill>
                  <a:srgbClr val="000000"/>
                </a:solidFill>
                <a:latin typeface="Arial"/>
                <a:ea typeface="Arial"/>
                <a:cs typeface="Arial"/>
                <a:sym typeface="Arial"/>
              </a:rPr>
              <a:t>The find() method with no parameters returns all documents from a collection and returns all fields for the documents.</a:t>
            </a:r>
            <a:endParaRPr>
              <a:solidFill>
                <a:srgbClr val="000000"/>
              </a:solidFill>
              <a:latin typeface="Arial"/>
              <a:ea typeface="Arial"/>
              <a:cs typeface="Arial"/>
              <a:sym typeface="Arial"/>
            </a:endParaRPr>
          </a:p>
          <a:p>
            <a:pPr marL="0" lvl="0" indent="0" rtl="0">
              <a:spcBef>
                <a:spcPts val="1400"/>
              </a:spcBef>
              <a:spcAft>
                <a:spcPts val="0"/>
              </a:spcAft>
              <a:buNone/>
            </a:pPr>
            <a:r>
              <a:rPr lang="en">
                <a:solidFill>
                  <a:srgbClr val="000000"/>
                </a:solidFill>
                <a:latin typeface="Arial"/>
                <a:ea typeface="Arial"/>
                <a:cs typeface="Arial"/>
                <a:sym typeface="Arial"/>
              </a:rPr>
              <a:t>       db.collection.find()</a:t>
            </a:r>
            <a:endParaRPr>
              <a:solidFill>
                <a:srgbClr val="000000"/>
              </a:solidFill>
              <a:latin typeface="Arial"/>
              <a:ea typeface="Arial"/>
              <a:cs typeface="Arial"/>
              <a:sym typeface="Arial"/>
            </a:endParaRPr>
          </a:p>
          <a:p>
            <a:pPr marL="457200" lvl="0" indent="-342900" rtl="0">
              <a:spcBef>
                <a:spcPts val="1400"/>
              </a:spcBef>
              <a:spcAft>
                <a:spcPts val="0"/>
              </a:spcAft>
              <a:buClr>
                <a:srgbClr val="000000"/>
              </a:buClr>
              <a:buSzPts val="1800"/>
              <a:buFont typeface="Arial"/>
              <a:buChar char="●"/>
            </a:pPr>
            <a:r>
              <a:rPr lang="en" b="1">
                <a:solidFill>
                  <a:srgbClr val="000000"/>
                </a:solidFill>
                <a:latin typeface="Arial"/>
                <a:ea typeface="Arial"/>
                <a:cs typeface="Arial"/>
                <a:sym typeface="Arial"/>
              </a:rPr>
              <a:t>Find Documents that Match Query Criteria</a:t>
            </a:r>
            <a:endParaRPr b="1">
              <a:solidFill>
                <a:srgbClr val="000000"/>
              </a:solidFill>
              <a:latin typeface="Arial"/>
              <a:ea typeface="Arial"/>
              <a:cs typeface="Arial"/>
              <a:sym typeface="Arial"/>
            </a:endParaRPr>
          </a:p>
          <a:p>
            <a:pPr marL="457200" lvl="0" indent="0" rtl="0">
              <a:spcBef>
                <a:spcPts val="1400"/>
              </a:spcBef>
              <a:spcAft>
                <a:spcPts val="400"/>
              </a:spcAft>
              <a:buNone/>
            </a:pPr>
            <a:r>
              <a:rPr lang="en">
                <a:solidFill>
                  <a:srgbClr val="000000"/>
                </a:solidFill>
                <a:latin typeface="Arial"/>
                <a:ea typeface="Arial"/>
                <a:cs typeface="Arial"/>
                <a:sym typeface="Arial"/>
              </a:rPr>
              <a:t>To find documents that match a set of selection criteria, call find() with the &lt;criteria&gt; parameter. </a:t>
            </a:r>
            <a:endParaRPr>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4" name="Google Shape;134;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en">
                <a:solidFill>
                  <a:srgbClr val="000000"/>
                </a:solidFill>
              </a:rPr>
              <a:t>db.collection.find( { parameter_name: { $gt: 50 } } )</a:t>
            </a:r>
            <a:endParaRPr>
              <a:solidFill>
                <a:srgbClr val="000000"/>
              </a:solidFill>
            </a:endParaRPr>
          </a:p>
          <a:p>
            <a:pPr marL="457200" lvl="0" indent="0" rtl="0">
              <a:spcBef>
                <a:spcPts val="1600"/>
              </a:spcBef>
              <a:spcAft>
                <a:spcPts val="0"/>
              </a:spcAft>
              <a:buNone/>
            </a:pPr>
            <a:r>
              <a:rPr lang="en">
                <a:solidFill>
                  <a:srgbClr val="000000"/>
                </a:solidFill>
              </a:rPr>
              <a:t>Returns all the documents whose value for given  parameter is greater than 50</a:t>
            </a:r>
            <a:endParaRPr>
              <a:solidFill>
                <a:srgbClr val="000000"/>
              </a:solidFill>
            </a:endParaRPr>
          </a:p>
          <a:p>
            <a:pPr marL="457200" lvl="0" indent="-342900" rtl="0">
              <a:spcBef>
                <a:spcPts val="1600"/>
              </a:spcBef>
              <a:spcAft>
                <a:spcPts val="0"/>
              </a:spcAft>
              <a:buClr>
                <a:srgbClr val="000000"/>
              </a:buClr>
              <a:buSzPts val="1800"/>
              <a:buChar char="●"/>
            </a:pPr>
            <a:r>
              <a:rPr lang="en" b="1">
                <a:solidFill>
                  <a:srgbClr val="000000"/>
                </a:solidFill>
                <a:latin typeface="Arial"/>
                <a:ea typeface="Arial"/>
                <a:cs typeface="Arial"/>
                <a:sym typeface="Arial"/>
              </a:rPr>
              <a:t>Query for Equality</a:t>
            </a:r>
            <a:endParaRPr b="1">
              <a:solidFill>
                <a:srgbClr val="000000"/>
              </a:solidFill>
              <a:latin typeface="Arial"/>
              <a:ea typeface="Arial"/>
              <a:cs typeface="Arial"/>
              <a:sym typeface="Arial"/>
            </a:endParaRPr>
          </a:p>
          <a:p>
            <a:pPr marL="457200" lvl="0" indent="0" rtl="0">
              <a:spcBef>
                <a:spcPts val="1200"/>
              </a:spcBef>
              <a:spcAft>
                <a:spcPts val="0"/>
              </a:spcAft>
              <a:buNone/>
            </a:pPr>
            <a:r>
              <a:rPr lang="en">
                <a:solidFill>
                  <a:srgbClr val="000000"/>
                </a:solidFill>
                <a:latin typeface="Arial"/>
                <a:ea typeface="Arial"/>
                <a:cs typeface="Arial"/>
                <a:sym typeface="Arial"/>
              </a:rPr>
              <a:t>The following operation returns documents in the given collection where _id  equals 100:</a:t>
            </a:r>
            <a:endParaRPr>
              <a:solidFill>
                <a:srgbClr val="000000"/>
              </a:solidFill>
              <a:latin typeface="Arial"/>
              <a:ea typeface="Arial"/>
              <a:cs typeface="Arial"/>
              <a:sym typeface="Arial"/>
            </a:endParaRPr>
          </a:p>
          <a:p>
            <a:pPr marL="0" lvl="0" indent="0">
              <a:spcBef>
                <a:spcPts val="200"/>
              </a:spcBef>
              <a:spcAft>
                <a:spcPts val="0"/>
              </a:spcAft>
              <a:buNone/>
            </a:pPr>
            <a:r>
              <a:rPr lang="en">
                <a:solidFill>
                  <a:srgbClr val="000000"/>
                </a:solidFill>
              </a:rPr>
              <a:t>	db.collection.find( { _id: 100 } )</a:t>
            </a:r>
            <a:endParaRPr>
              <a:solidFill>
                <a:srgbClr val="000000"/>
              </a:solidFill>
            </a:endParaRPr>
          </a:p>
          <a:p>
            <a:pPr marL="0" lvl="0" indent="0">
              <a:spcBef>
                <a:spcPts val="1600"/>
              </a:spcBef>
              <a:spcAft>
                <a:spcPts val="0"/>
              </a:spcAft>
              <a:buNone/>
            </a:pPr>
            <a:endParaRPr>
              <a:solidFill>
                <a:srgbClr val="000000"/>
              </a:solidFill>
            </a:endParaRPr>
          </a:p>
          <a:p>
            <a:pPr marL="0" lvl="0" indent="0" rtl="0">
              <a:spcBef>
                <a:spcPts val="1600"/>
              </a:spcBef>
              <a:spcAft>
                <a:spcPts val="0"/>
              </a:spcAft>
              <a:buNone/>
            </a:pPr>
            <a:endParaRPr>
              <a:solidFill>
                <a:srgbClr val="000000"/>
              </a:solidFill>
            </a:endParaRPr>
          </a:p>
          <a:p>
            <a:pPr marL="0" lvl="0" indent="0" rtl="0">
              <a:spcBef>
                <a:spcPts val="1600"/>
              </a:spcBef>
              <a:spcAft>
                <a:spcPts val="0"/>
              </a:spcAft>
              <a:buNone/>
            </a:pPr>
            <a:endParaRPr>
              <a:solidFill>
                <a:srgbClr val="000000"/>
              </a:solidFill>
            </a:endParaRPr>
          </a:p>
          <a:p>
            <a:pPr marL="0" lvl="0" indent="0" rtl="0">
              <a:spcBef>
                <a:spcPts val="1600"/>
              </a:spcBef>
              <a:spcAft>
                <a:spcPts val="0"/>
              </a:spcAft>
              <a:buNone/>
            </a:pPr>
            <a:endParaRPr>
              <a:solidFill>
                <a:srgbClr val="000000"/>
              </a:solidFill>
            </a:endParaRPr>
          </a:p>
          <a:p>
            <a:pPr marL="0" lvl="0" indent="0">
              <a:spcBef>
                <a:spcPts val="1600"/>
              </a:spcBef>
              <a:spcAft>
                <a:spcPts val="16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0" name="Google Shape;140;p25"/>
          <p:cNvSpPr txBox="1">
            <a:spLocks noGrp="1"/>
          </p:cNvSpPr>
          <p:nvPr>
            <p:ph type="body" idx="1"/>
          </p:nvPr>
        </p:nvSpPr>
        <p:spPr>
          <a:xfrm>
            <a:off x="311700" y="1266325"/>
            <a:ext cx="8520600" cy="3922200"/>
          </a:xfrm>
          <a:prstGeom prst="rect">
            <a:avLst/>
          </a:prstGeom>
        </p:spPr>
        <p:txBody>
          <a:bodyPr spcFirstLastPara="1" wrap="square" lIns="91425" tIns="91425" rIns="91425" bIns="91425" anchor="t" anchorCtr="0">
            <a:noAutofit/>
          </a:bodyPr>
          <a:lstStyle/>
          <a:p>
            <a:pPr marL="457200" lvl="0" indent="-342900" rtl="0">
              <a:spcBef>
                <a:spcPts val="1200"/>
              </a:spcBef>
              <a:spcAft>
                <a:spcPts val="0"/>
              </a:spcAft>
              <a:buClr>
                <a:srgbClr val="000000"/>
              </a:buClr>
              <a:buSzPts val="1800"/>
              <a:buChar char="●"/>
            </a:pPr>
            <a:r>
              <a:rPr lang="en" b="1">
                <a:solidFill>
                  <a:srgbClr val="000000"/>
                </a:solidFill>
                <a:latin typeface="Arial"/>
                <a:ea typeface="Arial"/>
                <a:cs typeface="Arial"/>
                <a:sym typeface="Arial"/>
              </a:rPr>
              <a:t>Query for Ranges</a:t>
            </a:r>
            <a:endParaRPr b="1">
              <a:solidFill>
                <a:srgbClr val="000000"/>
              </a:solidFill>
              <a:latin typeface="Arial"/>
              <a:ea typeface="Arial"/>
              <a:cs typeface="Arial"/>
              <a:sym typeface="Arial"/>
            </a:endParaRPr>
          </a:p>
          <a:p>
            <a:pPr marL="457200" lvl="0" indent="0" rtl="0">
              <a:spcBef>
                <a:spcPts val="1200"/>
              </a:spcBef>
              <a:spcAft>
                <a:spcPts val="0"/>
              </a:spcAft>
              <a:buNone/>
            </a:pPr>
            <a:r>
              <a:rPr lang="en">
                <a:solidFill>
                  <a:srgbClr val="000000"/>
                </a:solidFill>
                <a:latin typeface="Arial"/>
                <a:ea typeface="Arial"/>
                <a:cs typeface="Arial"/>
                <a:sym typeface="Arial"/>
              </a:rPr>
              <a:t>Combine comparison operators to specify ranges. The following operation returns documents with field between value1 and value2:</a:t>
            </a:r>
            <a:endParaRPr>
              <a:solidFill>
                <a:srgbClr val="000000"/>
              </a:solidFill>
              <a:latin typeface="Arial"/>
              <a:ea typeface="Arial"/>
              <a:cs typeface="Arial"/>
              <a:sym typeface="Arial"/>
            </a:endParaRPr>
          </a:p>
          <a:p>
            <a:pPr marL="0" lvl="0" indent="457200" rtl="0">
              <a:spcBef>
                <a:spcPts val="200"/>
              </a:spcBef>
              <a:spcAft>
                <a:spcPts val="0"/>
              </a:spcAft>
              <a:buNone/>
            </a:pPr>
            <a:r>
              <a:rPr lang="en">
                <a:solidFill>
                  <a:srgbClr val="000000"/>
                </a:solidFill>
              </a:rPr>
              <a:t>db.collection.find( { field: { $gt: value1, $lt: value2 } } );</a:t>
            </a:r>
            <a:endParaRPr>
              <a:solidFill>
                <a:srgbClr val="000000"/>
              </a:solidFill>
            </a:endParaRPr>
          </a:p>
          <a:p>
            <a:pPr marL="457200" lvl="0" indent="-342900" rtl="0">
              <a:spcBef>
                <a:spcPts val="1600"/>
              </a:spcBef>
              <a:spcAft>
                <a:spcPts val="0"/>
              </a:spcAft>
              <a:buClr>
                <a:srgbClr val="000000"/>
              </a:buClr>
              <a:buSzPts val="1800"/>
              <a:buFont typeface="Arial"/>
              <a:buChar char="●"/>
            </a:pPr>
            <a:r>
              <a:rPr lang="en" b="1">
                <a:solidFill>
                  <a:srgbClr val="000000"/>
                </a:solidFill>
                <a:latin typeface="Arial"/>
                <a:ea typeface="Arial"/>
                <a:cs typeface="Arial"/>
                <a:sym typeface="Arial"/>
              </a:rPr>
              <a:t>Query a Field that Contains an Array</a:t>
            </a:r>
            <a:endParaRPr b="1">
              <a:solidFill>
                <a:srgbClr val="000000"/>
              </a:solidFill>
              <a:latin typeface="Arial"/>
              <a:ea typeface="Arial"/>
              <a:cs typeface="Arial"/>
              <a:sym typeface="Arial"/>
            </a:endParaRPr>
          </a:p>
          <a:p>
            <a:pPr marL="457200" lvl="0" indent="0" rtl="0">
              <a:spcBef>
                <a:spcPts val="1200"/>
              </a:spcBef>
              <a:spcAft>
                <a:spcPts val="0"/>
              </a:spcAft>
              <a:buNone/>
            </a:pPr>
            <a:r>
              <a:rPr lang="en">
                <a:solidFill>
                  <a:srgbClr val="000000"/>
                </a:solidFill>
                <a:latin typeface="Arial"/>
                <a:ea typeface="Arial"/>
                <a:cs typeface="Arial"/>
                <a:sym typeface="Arial"/>
              </a:rPr>
              <a:t>If a field contains an array and your query has multiple conditional operators, the field as a whole will match if either a single array element meets the conditions or a combination of array elements meet the conditions.</a:t>
            </a:r>
            <a:endParaRPr>
              <a:solidFill>
                <a:srgbClr val="000000"/>
              </a:solidFill>
              <a:latin typeface="Arial"/>
              <a:ea typeface="Arial"/>
              <a:cs typeface="Arial"/>
              <a:sym typeface="Arial"/>
            </a:endParaRPr>
          </a:p>
          <a:p>
            <a:pPr marL="0" lvl="0" indent="0" rtl="0">
              <a:spcBef>
                <a:spcPts val="1200"/>
              </a:spcBef>
              <a:spcAft>
                <a:spcPts val="200"/>
              </a:spcAft>
              <a:buNone/>
            </a:pPr>
            <a:r>
              <a:rPr lang="en">
                <a:solidFill>
                  <a:srgbClr val="000000"/>
                </a:solidFill>
                <a:latin typeface="Arial"/>
                <a:ea typeface="Arial"/>
                <a:cs typeface="Arial"/>
                <a:sym typeface="Arial"/>
              </a:rPr>
              <a:t>    db.collection.find( { parameter_name: { $gt: lower_bound, $lt: upper_bound } } )</a:t>
            </a:r>
            <a:endParaRPr>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prstGeom prst="rect">
            <a:avLst/>
          </a:prstGeom>
        </p:spPr>
        <p:txBody>
          <a:bodyPr spcFirstLastPara="1" wrap="square" lIns="91425" tIns="91425" rIns="91425" bIns="91425" anchor="t" anchorCtr="0">
            <a:noAutofit/>
          </a:bodyPr>
          <a:lstStyle/>
          <a:p>
            <a:pPr marL="1828800" lvl="0" indent="457200" rtl="0">
              <a:spcBef>
                <a:spcPts val="0"/>
              </a:spcBef>
              <a:spcAft>
                <a:spcPts val="0"/>
              </a:spcAft>
              <a:buNone/>
            </a:pPr>
            <a:r>
              <a:rPr lang="en"/>
              <a:t>Projection parameter</a:t>
            </a:r>
            <a:endParaRPr/>
          </a:p>
        </p:txBody>
      </p:sp>
      <p:sp>
        <p:nvSpPr>
          <p:cNvPr id="146" name="Google Shape;146;p2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The projection parameter determines which fields are returned in the matching documents.</a:t>
            </a:r>
            <a:endParaRPr>
              <a:solidFill>
                <a:srgbClr val="000000"/>
              </a:solidFill>
            </a:endParaRPr>
          </a:p>
          <a:p>
            <a:pPr marL="457200" lvl="0" indent="-342900" rtl="0">
              <a:spcBef>
                <a:spcPts val="0"/>
              </a:spcBef>
              <a:spcAft>
                <a:spcPts val="0"/>
              </a:spcAft>
              <a:buClr>
                <a:srgbClr val="000000"/>
              </a:buClr>
              <a:buSzPts val="1800"/>
              <a:buChar char="●"/>
            </a:pPr>
            <a:r>
              <a:rPr lang="en">
                <a:solidFill>
                  <a:srgbClr val="000000"/>
                </a:solidFill>
              </a:rPr>
              <a:t>The projection parameter takes a document of the following form:</a:t>
            </a:r>
            <a:endParaRPr>
              <a:solidFill>
                <a:srgbClr val="000000"/>
              </a:solidFill>
            </a:endParaRPr>
          </a:p>
          <a:p>
            <a:pPr marL="457200" lvl="0" indent="457200" rtl="0">
              <a:spcBef>
                <a:spcPts val="1600"/>
              </a:spcBef>
              <a:spcAft>
                <a:spcPts val="0"/>
              </a:spcAft>
              <a:buNone/>
            </a:pPr>
            <a:r>
              <a:rPr lang="en">
                <a:solidFill>
                  <a:srgbClr val="000000"/>
                </a:solidFill>
              </a:rPr>
              <a:t>{ field1: &lt;value&gt;, field2: &lt;value&gt; ... }</a:t>
            </a:r>
            <a:endParaRPr>
              <a:solidFill>
                <a:srgbClr val="000000"/>
              </a:solidFill>
            </a:endParaRPr>
          </a:p>
          <a:p>
            <a:pPr marL="457200" lvl="0" indent="-342900" rtl="0">
              <a:spcBef>
                <a:spcPts val="1600"/>
              </a:spcBef>
              <a:spcAft>
                <a:spcPts val="0"/>
              </a:spcAft>
              <a:buClr>
                <a:srgbClr val="000000"/>
              </a:buClr>
              <a:buSzPts val="1800"/>
              <a:buChar char="●"/>
            </a:pPr>
            <a:r>
              <a:rPr lang="en">
                <a:solidFill>
                  <a:srgbClr val="000000"/>
                </a:solidFill>
              </a:rPr>
              <a:t> The &lt;value&gt; can be any of the following:</a:t>
            </a:r>
            <a:endParaRPr>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1 or true to include the field in the return documents.</a:t>
            </a:r>
            <a:endParaRPr sz="1600">
              <a:solidFill>
                <a:srgbClr val="000000"/>
              </a:solidFill>
            </a:endParaRPr>
          </a:p>
          <a:p>
            <a:pPr marL="914400" lvl="1" indent="-330200" rtl="0">
              <a:spcBef>
                <a:spcPts val="0"/>
              </a:spcBef>
              <a:spcAft>
                <a:spcPts val="0"/>
              </a:spcAft>
              <a:buClr>
                <a:srgbClr val="000000"/>
              </a:buClr>
              <a:buSzPts val="1600"/>
              <a:buChar char="○"/>
            </a:pPr>
            <a:r>
              <a:rPr lang="en" sz="1600">
                <a:solidFill>
                  <a:srgbClr val="000000"/>
                </a:solidFill>
              </a:rPr>
              <a:t>0 or false to exclude the field.</a:t>
            </a:r>
            <a:endParaRPr sz="1600">
              <a:solidFill>
                <a:srgbClr val="000000"/>
              </a:solidFill>
            </a:endParaRPr>
          </a:p>
          <a:p>
            <a:pPr marL="0" lvl="0" indent="0" rtl="0">
              <a:spcBef>
                <a:spcPts val="1600"/>
              </a:spcBef>
              <a:spcAft>
                <a:spcPts val="1600"/>
              </a:spcAf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prstGeom prst="rect">
            <a:avLst/>
          </a:prstGeom>
        </p:spPr>
        <p:txBody>
          <a:bodyPr spcFirstLastPara="1" wrap="square" lIns="91425" tIns="91425" rIns="91425" bIns="91425" anchor="t" anchorCtr="0">
            <a:noAutofit/>
          </a:bodyPr>
          <a:lstStyle/>
          <a:p>
            <a:pPr marL="1371600" lvl="0" indent="457200" rtl="0">
              <a:spcBef>
                <a:spcPts val="0"/>
              </a:spcBef>
              <a:spcAft>
                <a:spcPts val="0"/>
              </a:spcAft>
              <a:buNone/>
            </a:pPr>
            <a:r>
              <a:rPr lang="en"/>
              <a:t>Projection (Continued)</a:t>
            </a:r>
            <a:endParaRPr/>
          </a:p>
        </p:txBody>
      </p:sp>
      <p:sp>
        <p:nvSpPr>
          <p:cNvPr id="152" name="Google Shape;152;p2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latin typeface="Arial"/>
                <a:ea typeface="Arial"/>
                <a:cs typeface="Arial"/>
                <a:sym typeface="Arial"/>
              </a:rPr>
              <a:t>For the _id field, you do not have to explicitly specify _id: 1 to return the _id field. The find() method always returns the _id field unless you specify _id: 0 to suppress the field.</a:t>
            </a:r>
            <a:endParaRPr>
              <a:solidFill>
                <a:srgbClr val="000000"/>
              </a:solidFill>
              <a:latin typeface="Arial"/>
              <a:ea typeface="Arial"/>
              <a:cs typeface="Arial"/>
              <a:sym typeface="Arial"/>
            </a:endParaRPr>
          </a:p>
          <a:p>
            <a:pPr marL="457200" lvl="0" indent="-342900" rtl="0">
              <a:spcBef>
                <a:spcPts val="0"/>
              </a:spcBef>
              <a:spcAft>
                <a:spcPts val="0"/>
              </a:spcAft>
              <a:buClr>
                <a:srgbClr val="000000"/>
              </a:buClr>
              <a:buSzPts val="1800"/>
              <a:buChar char="●"/>
            </a:pPr>
            <a:r>
              <a:rPr lang="en">
                <a:solidFill>
                  <a:srgbClr val="000000"/>
                </a:solidFill>
                <a:latin typeface="Arial"/>
                <a:ea typeface="Arial"/>
                <a:cs typeface="Arial"/>
                <a:sym typeface="Arial"/>
              </a:rPr>
              <a:t>A projection cannot contain both include and exclude specifications, except for the exclusion of the _id field. In projections that explicitly include fields, the _id field is the only field that you can explicitly exclude.</a:t>
            </a:r>
            <a:endParaRPr>
              <a:solidFill>
                <a:srgbClr val="000000"/>
              </a:solidFill>
              <a:latin typeface="Arial"/>
              <a:ea typeface="Arial"/>
              <a:cs typeface="Arial"/>
              <a:sym typeface="Arial"/>
            </a:endParaRPr>
          </a:p>
          <a:p>
            <a:pPr marL="0" lvl="0" indent="0" rtl="0">
              <a:spcBef>
                <a:spcPts val="1600"/>
              </a:spcBef>
              <a:spcAft>
                <a:spcPts val="1600"/>
              </a:spcAft>
              <a:buNone/>
            </a:pPr>
            <a:endParaRPr>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266675" y="163650"/>
            <a:ext cx="8520600" cy="707400"/>
          </a:xfrm>
          <a:prstGeom prst="rect">
            <a:avLst/>
          </a:prstGeom>
        </p:spPr>
        <p:txBody>
          <a:bodyPr spcFirstLastPara="1" wrap="square" lIns="91425" tIns="91425" rIns="91425" bIns="91425" anchor="t" anchorCtr="0">
            <a:noAutofit/>
          </a:bodyPr>
          <a:lstStyle/>
          <a:p>
            <a:pPr marL="1371600" lvl="0" indent="457200" rtl="0">
              <a:spcBef>
                <a:spcPts val="0"/>
              </a:spcBef>
              <a:spcAft>
                <a:spcPts val="0"/>
              </a:spcAft>
              <a:buNone/>
            </a:pPr>
            <a:r>
              <a:rPr lang="en"/>
              <a:t>Example of Projection</a:t>
            </a:r>
            <a:endParaRPr/>
          </a:p>
        </p:txBody>
      </p:sp>
      <p:sp>
        <p:nvSpPr>
          <p:cNvPr id="158" name="Google Shape;158;p28"/>
          <p:cNvSpPr txBox="1">
            <a:spLocks noGrp="1"/>
          </p:cNvSpPr>
          <p:nvPr>
            <p:ph type="body" idx="1"/>
          </p:nvPr>
        </p:nvSpPr>
        <p:spPr>
          <a:xfrm>
            <a:off x="311700" y="990425"/>
            <a:ext cx="8520600" cy="357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The following operation returns all the documents from the products collection where qty is greater than 25 and returns only the _id, item and qty fields:</a:t>
            </a:r>
            <a:endParaRPr>
              <a:solidFill>
                <a:srgbClr val="000000"/>
              </a:solidFill>
            </a:endParaRPr>
          </a:p>
          <a:p>
            <a:pPr marL="0" lvl="0" indent="457200" rtl="0">
              <a:spcBef>
                <a:spcPts val="1600"/>
              </a:spcBef>
              <a:spcAft>
                <a:spcPts val="0"/>
              </a:spcAft>
              <a:buNone/>
            </a:pPr>
            <a:r>
              <a:rPr lang="en">
                <a:solidFill>
                  <a:srgbClr val="000000"/>
                </a:solidFill>
              </a:rPr>
              <a:t>db.products.find( { qty: { $gt: 25 } }, { item: 1, qty: 1 } )</a:t>
            </a:r>
            <a:endParaRPr>
              <a:solidFill>
                <a:srgbClr val="000000"/>
              </a:solidFill>
            </a:endParaRPr>
          </a:p>
          <a:p>
            <a:pPr marL="457200" lvl="0" indent="-342900" rtl="0">
              <a:spcBef>
                <a:spcPts val="1600"/>
              </a:spcBef>
              <a:spcAft>
                <a:spcPts val="0"/>
              </a:spcAft>
              <a:buClr>
                <a:srgbClr val="000000"/>
              </a:buClr>
              <a:buSzPts val="1800"/>
              <a:buChar char="●"/>
            </a:pPr>
            <a:r>
              <a:rPr lang="en" b="1">
                <a:solidFill>
                  <a:srgbClr val="000000"/>
                </a:solidFill>
                <a:latin typeface="Arial"/>
                <a:ea typeface="Arial"/>
                <a:cs typeface="Arial"/>
                <a:sym typeface="Arial"/>
              </a:rPr>
              <a:t>Explicitly Exclude Fields</a:t>
            </a:r>
            <a:endParaRPr b="1">
              <a:solidFill>
                <a:srgbClr val="000000"/>
              </a:solidFill>
              <a:latin typeface="Arial"/>
              <a:ea typeface="Arial"/>
              <a:cs typeface="Arial"/>
              <a:sym typeface="Arial"/>
            </a:endParaRPr>
          </a:p>
          <a:p>
            <a:pPr marL="0" lvl="0" indent="0" rtl="0">
              <a:spcBef>
                <a:spcPts val="200"/>
              </a:spcBef>
              <a:spcAft>
                <a:spcPts val="0"/>
              </a:spcAft>
              <a:buNone/>
            </a:pPr>
            <a:r>
              <a:rPr lang="en">
                <a:solidFill>
                  <a:srgbClr val="000000"/>
                </a:solidFill>
              </a:rPr>
              <a:t>	db.collection.find( { }, { attribute_name:0 } )</a:t>
            </a:r>
            <a:endParaRPr b="1">
              <a:solidFill>
                <a:srgbClr val="000000"/>
              </a:solidFill>
              <a:latin typeface="Arial"/>
              <a:ea typeface="Arial"/>
              <a:cs typeface="Arial"/>
              <a:sym typeface="Arial"/>
            </a:endParaRPr>
          </a:p>
          <a:p>
            <a:pPr marL="457200" lvl="0" indent="-342900" rtl="0">
              <a:spcBef>
                <a:spcPts val="1600"/>
              </a:spcBef>
              <a:spcAft>
                <a:spcPts val="0"/>
              </a:spcAft>
              <a:buClr>
                <a:srgbClr val="000000"/>
              </a:buClr>
              <a:buSzPts val="1800"/>
              <a:buChar char="●"/>
            </a:pPr>
            <a:r>
              <a:rPr lang="en" b="1">
                <a:solidFill>
                  <a:srgbClr val="000000"/>
                </a:solidFill>
                <a:latin typeface="Arial"/>
                <a:ea typeface="Arial"/>
                <a:cs typeface="Arial"/>
                <a:sym typeface="Arial"/>
              </a:rPr>
              <a:t>Explicitly exclude the _id Field</a:t>
            </a:r>
            <a:endParaRPr b="1">
              <a:solidFill>
                <a:srgbClr val="000000"/>
              </a:solidFill>
              <a:latin typeface="Arial"/>
              <a:ea typeface="Arial"/>
              <a:cs typeface="Arial"/>
              <a:sym typeface="Arial"/>
            </a:endParaRPr>
          </a:p>
          <a:p>
            <a:pPr marL="0" lvl="0" indent="0" rtl="0">
              <a:spcBef>
                <a:spcPts val="200"/>
              </a:spcBef>
              <a:spcAft>
                <a:spcPts val="0"/>
              </a:spcAft>
              <a:buClr>
                <a:srgbClr val="000000"/>
              </a:buClr>
              <a:buSzPts val="1100"/>
              <a:buFont typeface="Arial"/>
              <a:buNone/>
            </a:pPr>
            <a:r>
              <a:rPr lang="en">
                <a:solidFill>
                  <a:srgbClr val="000000"/>
                </a:solidFill>
              </a:rPr>
              <a:t>	db.collection.find({},{_id:0})</a:t>
            </a:r>
            <a:endParaRPr>
              <a:solidFill>
                <a:srgbClr val="000000"/>
              </a:solidFill>
            </a:endParaRPr>
          </a:p>
          <a:p>
            <a:pPr marL="0" lvl="0" indent="0" rtl="0">
              <a:spcBef>
                <a:spcPts val="1600"/>
              </a:spcBef>
              <a:spcAft>
                <a:spcPts val="0"/>
              </a:spcAft>
              <a:buClr>
                <a:srgbClr val="000000"/>
              </a:buClr>
              <a:buSzPts val="1100"/>
              <a:buFont typeface="Arial"/>
              <a:buNone/>
            </a:pPr>
            <a:endParaRPr>
              <a:solidFill>
                <a:srgbClr val="000000"/>
              </a:solidFill>
            </a:endParaRPr>
          </a:p>
          <a:p>
            <a:pPr marL="0" lvl="0" indent="0">
              <a:spcBef>
                <a:spcPts val="1600"/>
              </a:spcBef>
              <a:spcAft>
                <a:spcPts val="0"/>
              </a:spcAft>
              <a:buNone/>
            </a:pPr>
            <a:endParaRPr>
              <a:solidFill>
                <a:srgbClr val="000000"/>
              </a:solidFill>
            </a:endParaRPr>
          </a:p>
          <a:p>
            <a:pPr marL="0" lvl="0" indent="0" rtl="0">
              <a:spcBef>
                <a:spcPts val="1600"/>
              </a:spcBef>
              <a:spcAft>
                <a:spcPts val="0"/>
              </a:spcAft>
              <a:buNone/>
            </a:pPr>
            <a:endParaRPr>
              <a:solidFill>
                <a:srgbClr val="000000"/>
              </a:solidFill>
            </a:endParaRPr>
          </a:p>
          <a:p>
            <a:pPr marL="0" lvl="0" indent="0" rtl="0">
              <a:spcBef>
                <a:spcPts val="1600"/>
              </a:spcBef>
              <a:spcAft>
                <a:spcPts val="1600"/>
              </a:spcAft>
              <a:buNone/>
            </a:pP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57200">
              <a:spcBef>
                <a:spcPts val="0"/>
              </a:spcBef>
              <a:spcAft>
                <a:spcPts val="0"/>
              </a:spcAft>
              <a:buNone/>
            </a:pPr>
            <a:r>
              <a:rPr lang="en"/>
              <a:t>How to iterate over the returned Cursor?</a:t>
            </a:r>
            <a:endParaRPr/>
          </a:p>
        </p:txBody>
      </p:sp>
      <p:sp>
        <p:nvSpPr>
          <p:cNvPr id="164" name="Google Shape;164;p29"/>
          <p:cNvSpPr txBox="1">
            <a:spLocks noGrp="1"/>
          </p:cNvSpPr>
          <p:nvPr>
            <p:ph type="body" idx="1"/>
          </p:nvPr>
        </p:nvSpPr>
        <p:spPr>
          <a:xfrm>
            <a:off x="311700" y="1266325"/>
            <a:ext cx="8520600" cy="3730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latin typeface="Arial"/>
                <a:ea typeface="Arial"/>
                <a:cs typeface="Arial"/>
                <a:sym typeface="Arial"/>
              </a:rPr>
              <a:t>The find() method returns a cursor to the results.</a:t>
            </a:r>
            <a:endParaRPr>
              <a:solidFill>
                <a:srgbClr val="000000"/>
              </a:solidFill>
              <a:latin typeface="Arial"/>
              <a:ea typeface="Arial"/>
              <a:cs typeface="Arial"/>
              <a:sym typeface="Arial"/>
            </a:endParaRPr>
          </a:p>
          <a:p>
            <a:pPr marL="457200" lvl="0" indent="-342900" rtl="0">
              <a:spcBef>
                <a:spcPts val="0"/>
              </a:spcBef>
              <a:spcAft>
                <a:spcPts val="0"/>
              </a:spcAft>
              <a:buClr>
                <a:srgbClr val="000000"/>
              </a:buClr>
              <a:buSzPts val="1800"/>
              <a:buChar char="●"/>
            </a:pPr>
            <a:r>
              <a:rPr lang="en">
                <a:solidFill>
                  <a:srgbClr val="000000"/>
                </a:solidFill>
                <a:latin typeface="Arial"/>
                <a:ea typeface="Arial"/>
                <a:cs typeface="Arial"/>
                <a:sym typeface="Arial"/>
              </a:rPr>
              <a:t>In the mongo shell, if the returned cursor is not assigned to a variable using the var keyword, the cursor is automatically iterated to access up to the first 20 documents that match the query. You can set the DBQuery.shellBatchSize variable to change the number of automatically iterated documents.</a:t>
            </a:r>
            <a:endParaRPr>
              <a:solidFill>
                <a:srgbClr val="000000"/>
              </a:solidFill>
              <a:latin typeface="Arial"/>
              <a:ea typeface="Arial"/>
              <a:cs typeface="Arial"/>
              <a:sym typeface="Arial"/>
            </a:endParaRPr>
          </a:p>
          <a:p>
            <a:pPr marL="457200" lvl="0" indent="-3429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To manually iterate over the results, assign the returned cursor to a variable with the var keyword</a:t>
            </a:r>
            <a:endParaRPr>
              <a:solidFill>
                <a:srgbClr val="000000"/>
              </a:solidFill>
              <a:latin typeface="Arial"/>
              <a:ea typeface="Arial"/>
              <a:cs typeface="Arial"/>
              <a:sym typeface="Arial"/>
            </a:endParaRPr>
          </a:p>
          <a:p>
            <a:pPr marL="457200" lvl="0" indent="-342900" rtl="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With Variable Name</a:t>
            </a:r>
            <a:endParaRPr b="1">
              <a:solidFill>
                <a:srgbClr val="000000"/>
              </a:solidFill>
              <a:latin typeface="Arial"/>
              <a:ea typeface="Arial"/>
              <a:cs typeface="Arial"/>
              <a:sym typeface="Arial"/>
            </a:endParaRPr>
          </a:p>
          <a:p>
            <a:pPr marL="457200" lvl="0" indent="0" rtl="0">
              <a:spcBef>
                <a:spcPts val="200"/>
              </a:spcBef>
              <a:spcAft>
                <a:spcPts val="0"/>
              </a:spcAft>
              <a:buNone/>
            </a:pPr>
            <a:r>
              <a:rPr lang="en">
                <a:solidFill>
                  <a:srgbClr val="000000"/>
                </a:solidFill>
                <a:latin typeface="Arial"/>
                <a:ea typeface="Arial"/>
                <a:cs typeface="Arial"/>
                <a:sym typeface="Arial"/>
              </a:rPr>
              <a:t>The following example uses the variable myCursor to iterate over the cursor and print the matching documents:</a:t>
            </a:r>
            <a:endParaRPr>
              <a:solidFill>
                <a:srgbClr val="000000"/>
              </a:solidFill>
              <a:latin typeface="Arial"/>
              <a:ea typeface="Arial"/>
              <a:cs typeface="Arial"/>
              <a:sym typeface="Arial"/>
            </a:endParaRPr>
          </a:p>
          <a:p>
            <a:pPr marL="0" lvl="0" indent="457200" rtl="0">
              <a:spcBef>
                <a:spcPts val="0"/>
              </a:spcBef>
              <a:spcAft>
                <a:spcPts val="0"/>
              </a:spcAft>
              <a:buNone/>
            </a:pPr>
            <a:r>
              <a:rPr lang="en" sz="1600">
                <a:solidFill>
                  <a:srgbClr val="000000"/>
                </a:solidFill>
                <a:latin typeface="Arial"/>
                <a:ea typeface="Arial"/>
                <a:cs typeface="Arial"/>
                <a:sym typeface="Arial"/>
              </a:rPr>
              <a:t>var myCursor = db.bios.find( );</a:t>
            </a:r>
            <a:br>
              <a:rPr lang="en" sz="1600">
                <a:solidFill>
                  <a:srgbClr val="000000"/>
                </a:solidFill>
                <a:latin typeface="Arial"/>
                <a:ea typeface="Arial"/>
                <a:cs typeface="Arial"/>
                <a:sym typeface="Arial"/>
              </a:rPr>
            </a:br>
            <a:r>
              <a:rPr lang="en" sz="1100">
                <a:solidFill>
                  <a:srgbClr val="000000"/>
                </a:solidFill>
                <a:latin typeface="Arial"/>
                <a:ea typeface="Arial"/>
                <a:cs typeface="Arial"/>
                <a:sym typeface="Arial"/>
              </a:rPr>
              <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marL="0" lvl="0" indent="0" rtl="0">
              <a:spcBef>
                <a:spcPts val="1600"/>
              </a:spcBef>
              <a:spcAft>
                <a:spcPts val="0"/>
              </a:spcAft>
              <a:buNone/>
            </a:pPr>
            <a:endParaRPr>
              <a:solidFill>
                <a:srgbClr val="000000"/>
              </a:solidFill>
              <a:latin typeface="Arial"/>
              <a:ea typeface="Arial"/>
              <a:cs typeface="Arial"/>
              <a:sym typeface="Arial"/>
            </a:endParaRPr>
          </a:p>
          <a:p>
            <a:pPr marL="0" lvl="0" indent="0">
              <a:spcBef>
                <a:spcPts val="1600"/>
              </a:spcBef>
              <a:spcAft>
                <a:spcPts val="1600"/>
              </a:spcAft>
              <a:buNone/>
            </a:pP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body" idx="1"/>
          </p:nvPr>
        </p:nvSpPr>
        <p:spPr>
          <a:xfrm>
            <a:off x="311700" y="213850"/>
            <a:ext cx="8520600" cy="4794000"/>
          </a:xfrm>
          <a:prstGeom prst="rect">
            <a:avLst/>
          </a:prstGeom>
        </p:spPr>
        <p:txBody>
          <a:bodyPr spcFirstLastPara="1" wrap="square" lIns="91425" tIns="91425" rIns="91425" bIns="91425" anchor="t" anchorCtr="0">
            <a:noAutofit/>
          </a:bodyPr>
          <a:lstStyle/>
          <a:p>
            <a:pPr marL="457200" lvl="0" indent="-342900" rtl="0">
              <a:spcBef>
                <a:spcPts val="1200"/>
              </a:spcBef>
              <a:spcAft>
                <a:spcPts val="0"/>
              </a:spcAft>
              <a:buClr>
                <a:srgbClr val="000000"/>
              </a:buClr>
              <a:buSzPts val="1800"/>
              <a:buChar char="●"/>
            </a:pPr>
            <a:r>
              <a:rPr lang="en" b="1" dirty="0">
                <a:solidFill>
                  <a:srgbClr val="000000"/>
                </a:solidFill>
                <a:latin typeface="Arial"/>
                <a:ea typeface="Arial"/>
                <a:cs typeface="Arial"/>
                <a:sym typeface="Arial"/>
              </a:rPr>
              <a:t>With next() Method</a:t>
            </a:r>
            <a:endParaRPr b="1" dirty="0">
              <a:solidFill>
                <a:srgbClr val="000000"/>
              </a:solidFill>
              <a:latin typeface="Arial"/>
              <a:ea typeface="Arial"/>
              <a:cs typeface="Arial"/>
              <a:sym typeface="Arial"/>
            </a:endParaRPr>
          </a:p>
          <a:p>
            <a:pPr marL="0" lvl="0" indent="0" rtl="0">
              <a:spcBef>
                <a:spcPts val="1200"/>
              </a:spcBef>
              <a:spcAft>
                <a:spcPts val="0"/>
              </a:spcAft>
              <a:buNone/>
            </a:pPr>
            <a:endParaRPr b="1" dirty="0">
              <a:solidFill>
                <a:srgbClr val="000000"/>
              </a:solidFill>
              <a:latin typeface="Arial"/>
              <a:ea typeface="Arial"/>
              <a:cs typeface="Arial"/>
              <a:sym typeface="Arial"/>
            </a:endParaRPr>
          </a:p>
          <a:p>
            <a:pPr marL="457200" lvl="0" indent="0" rtl="0">
              <a:spcBef>
                <a:spcPts val="200"/>
              </a:spcBef>
              <a:spcAft>
                <a:spcPts val="0"/>
              </a:spcAft>
              <a:buNone/>
            </a:pPr>
            <a:r>
              <a:rPr lang="en" dirty="0">
                <a:solidFill>
                  <a:srgbClr val="000000"/>
                </a:solidFill>
                <a:latin typeface="Arial"/>
                <a:ea typeface="Arial"/>
                <a:cs typeface="Arial"/>
                <a:sym typeface="Arial"/>
              </a:rPr>
              <a:t>The following example uses the cursor method next() to access the </a:t>
            </a:r>
            <a:endParaRPr dirty="0">
              <a:solidFill>
                <a:srgbClr val="000000"/>
              </a:solidFill>
              <a:latin typeface="Arial"/>
              <a:ea typeface="Arial"/>
              <a:cs typeface="Arial"/>
              <a:sym typeface="Arial"/>
            </a:endParaRPr>
          </a:p>
          <a:p>
            <a:pPr marL="457200" lvl="0" indent="0" rtl="0">
              <a:spcBef>
                <a:spcPts val="0"/>
              </a:spcBef>
              <a:spcAft>
                <a:spcPts val="0"/>
              </a:spcAft>
              <a:buNone/>
            </a:pPr>
            <a:r>
              <a:rPr lang="en" dirty="0">
                <a:solidFill>
                  <a:srgbClr val="000000"/>
                </a:solidFill>
                <a:latin typeface="Arial"/>
                <a:ea typeface="Arial"/>
                <a:cs typeface="Arial"/>
                <a:sym typeface="Arial"/>
              </a:rPr>
              <a:t>documents:</a:t>
            </a:r>
            <a:endParaRPr dirty="0">
              <a:solidFill>
                <a:srgbClr val="000000"/>
              </a:solidFill>
            </a:endParaRPr>
          </a:p>
          <a:p>
            <a:pPr marL="457200" lvl="0" indent="0" rtl="0">
              <a:spcBef>
                <a:spcPts val="0"/>
              </a:spcBef>
              <a:spcAft>
                <a:spcPts val="0"/>
              </a:spcAft>
              <a:buNone/>
            </a:pPr>
            <a:r>
              <a:rPr lang="en" dirty="0">
                <a:solidFill>
                  <a:srgbClr val="000000"/>
                </a:solidFill>
                <a:latin typeface="Ubuntu Mono"/>
                <a:ea typeface="Ubuntu Mono"/>
                <a:cs typeface="Ubuntu Mono"/>
                <a:sym typeface="Ubuntu Mono"/>
              </a:rPr>
              <a:t>var myCursor = db.bios.find( );</a:t>
            </a:r>
            <a:endParaRPr dirty="0">
              <a:solidFill>
                <a:srgbClr val="000000"/>
              </a:solidFill>
              <a:latin typeface="Ubuntu Mono"/>
              <a:ea typeface="Ubuntu Mono"/>
              <a:cs typeface="Ubuntu Mono"/>
              <a:sym typeface="Ubuntu Mono"/>
            </a:endParaRPr>
          </a:p>
          <a:p>
            <a:pPr marL="457200" lvl="0" indent="0" rtl="0">
              <a:spcBef>
                <a:spcPts val="1600"/>
              </a:spcBef>
              <a:spcAft>
                <a:spcPts val="0"/>
              </a:spcAft>
              <a:buNone/>
            </a:pPr>
            <a:r>
              <a:rPr lang="en" dirty="0">
                <a:solidFill>
                  <a:srgbClr val="000000"/>
                </a:solidFill>
                <a:latin typeface="Ubuntu Mono"/>
                <a:ea typeface="Ubuntu Mono"/>
                <a:cs typeface="Ubuntu Mono"/>
                <a:sym typeface="Ubuntu Mono"/>
              </a:rPr>
              <a:t>var myDocument = myCursor.hasNext() ? myCursor.next() : null;</a:t>
            </a:r>
            <a:endParaRPr dirty="0">
              <a:solidFill>
                <a:srgbClr val="000000"/>
              </a:solidFill>
              <a:latin typeface="Ubuntu Mono"/>
              <a:ea typeface="Ubuntu Mono"/>
              <a:cs typeface="Ubuntu Mono"/>
              <a:sym typeface="Ubuntu Mono"/>
            </a:endParaRPr>
          </a:p>
          <a:p>
            <a:pPr marL="457200" lvl="0" indent="0" rtl="0">
              <a:spcBef>
                <a:spcPts val="1600"/>
              </a:spcBef>
              <a:spcAft>
                <a:spcPts val="0"/>
              </a:spcAft>
              <a:buNone/>
            </a:pPr>
            <a:r>
              <a:rPr lang="en" dirty="0">
                <a:solidFill>
                  <a:srgbClr val="000000"/>
                </a:solidFill>
                <a:latin typeface="Ubuntu Mono"/>
                <a:ea typeface="Ubuntu Mono"/>
                <a:cs typeface="Ubuntu Mono"/>
                <a:sym typeface="Ubuntu Mono"/>
              </a:rPr>
              <a:t>if (myDocument) {</a:t>
            </a:r>
            <a:endParaRPr dirty="0">
              <a:solidFill>
                <a:srgbClr val="000000"/>
              </a:solidFill>
              <a:latin typeface="Ubuntu Mono"/>
              <a:ea typeface="Ubuntu Mono"/>
              <a:cs typeface="Ubuntu Mono"/>
              <a:sym typeface="Ubuntu Mono"/>
            </a:endParaRPr>
          </a:p>
          <a:p>
            <a:pPr marL="457200" lvl="0" indent="0" rtl="0">
              <a:spcBef>
                <a:spcPts val="1600"/>
              </a:spcBef>
              <a:spcAft>
                <a:spcPts val="0"/>
              </a:spcAft>
              <a:buNone/>
            </a:pPr>
            <a:r>
              <a:rPr lang="en" dirty="0">
                <a:solidFill>
                  <a:srgbClr val="000000"/>
                </a:solidFill>
                <a:latin typeface="Ubuntu Mono"/>
                <a:ea typeface="Ubuntu Mono"/>
                <a:cs typeface="Ubuntu Mono"/>
                <a:sym typeface="Ubuntu Mono"/>
              </a:rPr>
              <a:t>	var myName = myDocument.name;</a:t>
            </a:r>
            <a:endParaRPr dirty="0">
              <a:solidFill>
                <a:srgbClr val="000000"/>
              </a:solidFill>
              <a:latin typeface="Ubuntu Mono"/>
              <a:ea typeface="Ubuntu Mono"/>
              <a:cs typeface="Ubuntu Mono"/>
              <a:sym typeface="Ubuntu Mono"/>
            </a:endParaRPr>
          </a:p>
          <a:p>
            <a:pPr marL="457200" lvl="0" indent="0" rtl="0">
              <a:spcBef>
                <a:spcPts val="1600"/>
              </a:spcBef>
              <a:spcAft>
                <a:spcPts val="0"/>
              </a:spcAft>
              <a:buNone/>
            </a:pPr>
            <a:r>
              <a:rPr lang="en" dirty="0">
                <a:solidFill>
                  <a:srgbClr val="000000"/>
                </a:solidFill>
                <a:latin typeface="Ubuntu Mono"/>
                <a:ea typeface="Ubuntu Mono"/>
                <a:cs typeface="Ubuntu Mono"/>
                <a:sym typeface="Ubuntu Mono"/>
              </a:rPr>
              <a:t>	print (tojson(myName));</a:t>
            </a:r>
            <a:endParaRPr dirty="0">
              <a:solidFill>
                <a:srgbClr val="000000"/>
              </a:solidFill>
              <a:latin typeface="Ubuntu Mono"/>
              <a:ea typeface="Ubuntu Mono"/>
              <a:cs typeface="Ubuntu Mono"/>
              <a:sym typeface="Ubuntu Mono"/>
            </a:endParaRPr>
          </a:p>
          <a:p>
            <a:pPr marL="457200" lvl="0" indent="0">
              <a:spcBef>
                <a:spcPts val="1600"/>
              </a:spcBef>
              <a:spcAft>
                <a:spcPts val="1600"/>
              </a:spcAft>
              <a:buNone/>
            </a:pPr>
            <a:r>
              <a:rPr lang="en" dirty="0">
                <a:solidFill>
                  <a:srgbClr val="000000"/>
                </a:solidFill>
                <a:latin typeface="Ubuntu Mono"/>
                <a:ea typeface="Ubuntu Mono"/>
                <a:cs typeface="Ubuntu Mono"/>
                <a:sym typeface="Ubuntu Mono"/>
              </a:rPr>
              <a:t>}</a:t>
            </a:r>
            <a:endParaRPr dirty="0">
              <a:solidFill>
                <a:srgbClr val="000000"/>
              </a:solidFill>
              <a:latin typeface="Ubuntu Mono"/>
              <a:ea typeface="Ubuntu Mono"/>
              <a:cs typeface="Ubuntu Mono"/>
              <a:sym typeface="Ubuntu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body" idx="1"/>
          </p:nvPr>
        </p:nvSpPr>
        <p:spPr>
          <a:xfrm>
            <a:off x="311700" y="315150"/>
            <a:ext cx="8520600" cy="4254000"/>
          </a:xfrm>
          <a:prstGeom prst="rect">
            <a:avLst/>
          </a:prstGeom>
        </p:spPr>
        <p:txBody>
          <a:bodyPr spcFirstLastPara="1" wrap="square" lIns="91425" tIns="91425" rIns="91425" bIns="91425" anchor="t" anchorCtr="0">
            <a:noAutofit/>
          </a:bodyPr>
          <a:lstStyle/>
          <a:p>
            <a:pPr marL="457200" lvl="0" indent="-342900" rtl="0">
              <a:spcBef>
                <a:spcPts val="1200"/>
              </a:spcBef>
              <a:spcAft>
                <a:spcPts val="0"/>
              </a:spcAft>
              <a:buClr>
                <a:srgbClr val="000000"/>
              </a:buClr>
              <a:buSzPts val="1800"/>
              <a:buChar char="●"/>
            </a:pPr>
            <a:r>
              <a:rPr lang="en" b="1">
                <a:solidFill>
                  <a:srgbClr val="000000"/>
                </a:solidFill>
                <a:latin typeface="Arial"/>
                <a:ea typeface="Arial"/>
                <a:cs typeface="Arial"/>
                <a:sym typeface="Arial"/>
              </a:rPr>
              <a:t>With forEach() Method</a:t>
            </a:r>
            <a:endParaRPr b="1">
              <a:solidFill>
                <a:srgbClr val="000000"/>
              </a:solidFill>
              <a:latin typeface="Arial"/>
              <a:ea typeface="Arial"/>
              <a:cs typeface="Arial"/>
              <a:sym typeface="Arial"/>
            </a:endParaRPr>
          </a:p>
          <a:p>
            <a:pPr marL="0" lvl="0" indent="0" rtl="0">
              <a:spcBef>
                <a:spcPts val="1200"/>
              </a:spcBef>
              <a:spcAft>
                <a:spcPts val="0"/>
              </a:spcAft>
              <a:buNone/>
            </a:pPr>
            <a:endParaRPr b="1">
              <a:solidFill>
                <a:srgbClr val="000000"/>
              </a:solidFill>
              <a:latin typeface="Arial"/>
              <a:ea typeface="Arial"/>
              <a:cs typeface="Arial"/>
              <a:sym typeface="Arial"/>
            </a:endParaRPr>
          </a:p>
          <a:p>
            <a:pPr marL="457200" lvl="0" indent="0" rtl="0">
              <a:spcBef>
                <a:spcPts val="200"/>
              </a:spcBef>
              <a:spcAft>
                <a:spcPts val="0"/>
              </a:spcAft>
              <a:buNone/>
            </a:pPr>
            <a:r>
              <a:rPr lang="en">
                <a:solidFill>
                  <a:srgbClr val="000000"/>
                </a:solidFill>
                <a:latin typeface="Arial"/>
                <a:ea typeface="Arial"/>
                <a:cs typeface="Arial"/>
                <a:sym typeface="Arial"/>
              </a:rPr>
              <a:t>The following example uses the cursor method forEach() to iterate the cursor and access the documents:</a:t>
            </a:r>
            <a:endParaRPr>
              <a:solidFill>
                <a:srgbClr val="000000"/>
              </a:solidFill>
              <a:latin typeface="Arial"/>
              <a:ea typeface="Arial"/>
              <a:cs typeface="Arial"/>
              <a:sym typeface="Arial"/>
            </a:endParaRPr>
          </a:p>
          <a:p>
            <a:pPr marL="457200" lvl="0" indent="0" rtl="0">
              <a:spcBef>
                <a:spcPts val="1600"/>
              </a:spcBef>
              <a:spcAft>
                <a:spcPts val="0"/>
              </a:spcAft>
              <a:buNone/>
            </a:pPr>
            <a:r>
              <a:rPr lang="en">
                <a:solidFill>
                  <a:srgbClr val="000000"/>
                </a:solidFill>
                <a:latin typeface="Arial"/>
                <a:ea typeface="Arial"/>
                <a:cs typeface="Arial"/>
                <a:sym typeface="Arial"/>
              </a:rPr>
              <a:t>var myCursor = db.bios.find( );</a:t>
            </a:r>
            <a:endParaRPr>
              <a:solidFill>
                <a:srgbClr val="000000"/>
              </a:solidFill>
              <a:latin typeface="Arial"/>
              <a:ea typeface="Arial"/>
              <a:cs typeface="Arial"/>
              <a:sym typeface="Arial"/>
            </a:endParaRPr>
          </a:p>
          <a:p>
            <a:pPr marL="457200" lvl="0" indent="0" rtl="0">
              <a:spcBef>
                <a:spcPts val="1600"/>
              </a:spcBef>
              <a:spcAft>
                <a:spcPts val="0"/>
              </a:spcAft>
              <a:buNone/>
            </a:pPr>
            <a:r>
              <a:rPr lang="en">
                <a:solidFill>
                  <a:srgbClr val="000000"/>
                </a:solidFill>
                <a:latin typeface="Arial"/>
                <a:ea typeface="Arial"/>
                <a:cs typeface="Arial"/>
                <a:sym typeface="Arial"/>
              </a:rPr>
              <a:t>myCursor.forEach(printjson);</a:t>
            </a:r>
            <a:endParaRPr>
              <a:solidFill>
                <a:srgbClr val="000000"/>
              </a:solidFill>
              <a:latin typeface="Arial"/>
              <a:ea typeface="Arial"/>
              <a:cs typeface="Arial"/>
              <a:sym typeface="Arial"/>
            </a:endParaRPr>
          </a:p>
          <a:p>
            <a:pPr marL="0" lvl="0" indent="0">
              <a:spcBef>
                <a:spcPts val="1600"/>
              </a:spcBef>
              <a:spcAft>
                <a:spcPts val="1600"/>
              </a:spcAft>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Autofit/>
          </a:bodyPr>
          <a:lstStyle/>
          <a:p>
            <a:pPr marL="1371600" lvl="0" indent="457200">
              <a:spcBef>
                <a:spcPts val="0"/>
              </a:spcBef>
              <a:spcAft>
                <a:spcPts val="0"/>
              </a:spcAft>
              <a:buNone/>
            </a:pPr>
            <a:r>
              <a:rPr lang="en" dirty="0" smtClean="0"/>
              <a:t>Recap: Introduction </a:t>
            </a:r>
            <a:r>
              <a:rPr lang="en" dirty="0"/>
              <a:t>to PyMongo</a:t>
            </a:r>
            <a:endParaRPr dirty="0"/>
          </a:p>
        </p:txBody>
      </p:sp>
      <p:sp>
        <p:nvSpPr>
          <p:cNvPr id="73" name="Google Shape;73;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latin typeface="Arial"/>
                <a:ea typeface="Arial"/>
                <a:cs typeface="Arial"/>
                <a:sym typeface="Arial"/>
              </a:rPr>
              <a:t>PyMongo is a Python distribution containing tools for working with MongoDB</a:t>
            </a:r>
            <a:endParaRPr>
              <a:solidFill>
                <a:srgbClr val="000000"/>
              </a:solidFill>
              <a:latin typeface="Arial"/>
              <a:ea typeface="Arial"/>
              <a:cs typeface="Arial"/>
              <a:sym typeface="Arial"/>
            </a:endParaRPr>
          </a:p>
          <a:p>
            <a:pPr marL="457200" lvl="0" indent="-342900" rtl="0">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We can use pip (Python Installer) to install PyMongo	</a:t>
            </a:r>
            <a:endParaRPr>
              <a:solidFill>
                <a:srgbClr val="000000"/>
              </a:solidFill>
              <a:latin typeface="Arial"/>
              <a:ea typeface="Arial"/>
              <a:cs typeface="Arial"/>
              <a:sym typeface="Arial"/>
            </a:endParaRPr>
          </a:p>
          <a:p>
            <a:pPr marL="914400" lvl="1" indent="-330200" rtl="0">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pip install PyMongo</a:t>
            </a:r>
            <a:endParaRPr sz="1600">
              <a:solidFill>
                <a:srgbClr val="000000"/>
              </a:solidFill>
              <a:latin typeface="Arial"/>
              <a:ea typeface="Arial"/>
              <a:cs typeface="Arial"/>
              <a:sym typeface="Arial"/>
            </a:endParaRPr>
          </a:p>
          <a:p>
            <a:pPr marL="457200" lvl="0" indent="-342900" rtl="0">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To get a specific version of pymongo:</a:t>
            </a:r>
            <a:endParaRPr>
              <a:solidFill>
                <a:srgbClr val="000000"/>
              </a:solidFill>
              <a:latin typeface="Arial"/>
              <a:ea typeface="Arial"/>
              <a:cs typeface="Arial"/>
              <a:sym typeface="Arial"/>
            </a:endParaRPr>
          </a:p>
          <a:p>
            <a:pPr marL="914400" lvl="1" indent="-330200" rtl="0">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pip install pymongo==3.5.1</a:t>
            </a:r>
            <a:endParaRPr sz="1600">
              <a:solidFill>
                <a:srgbClr val="000000"/>
              </a:solidFill>
              <a:latin typeface="Arial"/>
              <a:ea typeface="Arial"/>
              <a:cs typeface="Arial"/>
              <a:sym typeface="Arial"/>
            </a:endParaRPr>
          </a:p>
          <a:p>
            <a:pPr marL="457200" lvl="0" indent="0" rtl="0">
              <a:lnSpc>
                <a:spcPct val="150000"/>
              </a:lnSpc>
              <a:spcBef>
                <a:spcPts val="1600"/>
              </a:spcBef>
              <a:spcAft>
                <a:spcPts val="0"/>
              </a:spcAft>
              <a:buNone/>
            </a:pPr>
            <a:endParaRPr>
              <a:solidFill>
                <a:srgbClr val="000000"/>
              </a:solidFill>
              <a:latin typeface="Arial"/>
              <a:ea typeface="Arial"/>
              <a:cs typeface="Arial"/>
              <a:sym typeface="Arial"/>
            </a:endParaRPr>
          </a:p>
          <a:p>
            <a:pPr marL="457200" lvl="0" indent="0" rtl="0">
              <a:lnSpc>
                <a:spcPct val="150000"/>
              </a:lnSpc>
              <a:spcBef>
                <a:spcPts val="1600"/>
              </a:spcBef>
              <a:spcAft>
                <a:spcPts val="1600"/>
              </a:spcAft>
              <a:buNone/>
            </a:pPr>
            <a:endParaRPr sz="16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prstGeom prst="rect">
            <a:avLst/>
          </a:prstGeom>
        </p:spPr>
        <p:txBody>
          <a:bodyPr spcFirstLastPara="1" wrap="square" lIns="91425" tIns="91425" rIns="91425" bIns="91425" anchor="t" anchorCtr="0">
            <a:noAutofit/>
          </a:bodyPr>
          <a:lstStyle/>
          <a:p>
            <a:pPr marL="914400" lvl="0" indent="457200">
              <a:spcBef>
                <a:spcPts val="0"/>
              </a:spcBef>
              <a:spcAft>
                <a:spcPts val="0"/>
              </a:spcAft>
              <a:buNone/>
            </a:pPr>
            <a:r>
              <a:rPr lang="en"/>
              <a:t>Modify the behaviour of cursor</a:t>
            </a:r>
            <a:endParaRPr/>
          </a:p>
        </p:txBody>
      </p:sp>
      <p:sp>
        <p:nvSpPr>
          <p:cNvPr id="180" name="Google Shape;180;p3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latin typeface="Arial"/>
                <a:ea typeface="Arial"/>
                <a:cs typeface="Arial"/>
                <a:sym typeface="Arial"/>
              </a:rPr>
              <a:t>The mongo shell and the drivers provide several cursor methods that call on the cursor returned by the find() method to modify its behavior.</a:t>
            </a:r>
            <a:endParaRPr>
              <a:solidFill>
                <a:srgbClr val="000000"/>
              </a:solidFill>
              <a:latin typeface="Arial"/>
              <a:ea typeface="Arial"/>
              <a:cs typeface="Arial"/>
              <a:sym typeface="Arial"/>
            </a:endParaRPr>
          </a:p>
          <a:p>
            <a:pPr marL="457200" lvl="0" indent="-342900" rtl="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Order Documents in the Result Set</a:t>
            </a:r>
            <a:endParaRPr b="1">
              <a:solidFill>
                <a:srgbClr val="000000"/>
              </a:solidFill>
              <a:latin typeface="Arial"/>
              <a:ea typeface="Arial"/>
              <a:cs typeface="Arial"/>
              <a:sym typeface="Arial"/>
            </a:endParaRPr>
          </a:p>
          <a:p>
            <a:pPr marL="457200" lvl="0" indent="0" rtl="0">
              <a:spcBef>
                <a:spcPts val="200"/>
              </a:spcBef>
              <a:spcAft>
                <a:spcPts val="0"/>
              </a:spcAft>
              <a:buNone/>
            </a:pPr>
            <a:r>
              <a:rPr lang="en">
                <a:solidFill>
                  <a:srgbClr val="000000"/>
                </a:solidFill>
                <a:latin typeface="Arial"/>
                <a:ea typeface="Arial"/>
                <a:cs typeface="Arial"/>
                <a:sym typeface="Arial"/>
              </a:rPr>
              <a:t>The sort() method orders the documents in the result set. The following operation returns documents in the students collection sorted in ascending order by the name field:</a:t>
            </a:r>
            <a:endParaRPr>
              <a:solidFill>
                <a:srgbClr val="000000"/>
              </a:solidFill>
              <a:latin typeface="Arial"/>
              <a:ea typeface="Arial"/>
              <a:cs typeface="Arial"/>
              <a:sym typeface="Arial"/>
            </a:endParaRPr>
          </a:p>
          <a:p>
            <a:pPr marL="0" lvl="0" indent="0" rtl="0">
              <a:spcBef>
                <a:spcPts val="0"/>
              </a:spcBef>
              <a:spcAft>
                <a:spcPts val="0"/>
              </a:spcAft>
              <a:buNone/>
            </a:pPr>
            <a:r>
              <a:rPr lang="en">
                <a:solidFill>
                  <a:srgbClr val="000000"/>
                </a:solidFill>
                <a:latin typeface="Ubuntu Mono"/>
                <a:ea typeface="Ubuntu Mono"/>
                <a:cs typeface="Ubuntu Mono"/>
                <a:sym typeface="Ubuntu Mono"/>
              </a:rPr>
              <a:t> 	db.students.find().sort( { name: 1 } )</a:t>
            </a:r>
            <a:r>
              <a:rPr lang="en">
                <a:solidFill>
                  <a:srgbClr val="000000"/>
                </a:solidFill>
                <a:latin typeface="Arial"/>
                <a:ea typeface="Arial"/>
                <a:cs typeface="Arial"/>
                <a:sym typeface="Arial"/>
              </a:rPr>
              <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marL="0" lvl="0" indent="0">
              <a:spcBef>
                <a:spcPts val="1600"/>
              </a:spcBef>
              <a:spcAft>
                <a:spcPts val="1600"/>
              </a:spcAft>
              <a:buNone/>
            </a:pPr>
            <a:endParaRPr>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body" idx="1"/>
          </p:nvPr>
        </p:nvSpPr>
        <p:spPr>
          <a:xfrm>
            <a:off x="311700" y="168825"/>
            <a:ext cx="8520600" cy="4400100"/>
          </a:xfrm>
          <a:prstGeom prst="rect">
            <a:avLst/>
          </a:prstGeom>
        </p:spPr>
        <p:txBody>
          <a:bodyPr spcFirstLastPara="1" wrap="square" lIns="91425" tIns="91425" rIns="91425" bIns="91425" anchor="t" anchorCtr="0">
            <a:noAutofit/>
          </a:bodyPr>
          <a:lstStyle/>
          <a:p>
            <a:pPr marL="457200" lvl="0" indent="-342900" rtl="0">
              <a:spcBef>
                <a:spcPts val="1200"/>
              </a:spcBef>
              <a:spcAft>
                <a:spcPts val="0"/>
              </a:spcAft>
              <a:buClr>
                <a:srgbClr val="000000"/>
              </a:buClr>
              <a:buSzPts val="1800"/>
              <a:buChar char="●"/>
            </a:pPr>
            <a:r>
              <a:rPr lang="en" b="1">
                <a:solidFill>
                  <a:srgbClr val="000000"/>
                </a:solidFill>
                <a:latin typeface="Arial"/>
                <a:ea typeface="Arial"/>
                <a:cs typeface="Arial"/>
                <a:sym typeface="Arial"/>
              </a:rPr>
              <a:t>Limit the Number of Documents to Return</a:t>
            </a:r>
            <a:endParaRPr b="1">
              <a:solidFill>
                <a:srgbClr val="000000"/>
              </a:solidFill>
              <a:latin typeface="Arial"/>
              <a:ea typeface="Arial"/>
              <a:cs typeface="Arial"/>
              <a:sym typeface="Arial"/>
            </a:endParaRPr>
          </a:p>
          <a:p>
            <a:pPr marL="0" lvl="0" indent="457200" rtl="0">
              <a:spcBef>
                <a:spcPts val="200"/>
              </a:spcBef>
              <a:spcAft>
                <a:spcPts val="0"/>
              </a:spcAft>
              <a:buNone/>
            </a:pPr>
            <a:endParaRPr>
              <a:solidFill>
                <a:srgbClr val="000000"/>
              </a:solidFill>
              <a:latin typeface="Arial"/>
              <a:ea typeface="Arial"/>
              <a:cs typeface="Arial"/>
              <a:sym typeface="Arial"/>
            </a:endParaRPr>
          </a:p>
          <a:p>
            <a:pPr marL="0" lvl="0" indent="457200" rtl="0">
              <a:spcBef>
                <a:spcPts val="0"/>
              </a:spcBef>
              <a:spcAft>
                <a:spcPts val="0"/>
              </a:spcAft>
              <a:buNone/>
            </a:pPr>
            <a:r>
              <a:rPr lang="en">
                <a:solidFill>
                  <a:srgbClr val="000000"/>
                </a:solidFill>
                <a:latin typeface="Arial"/>
                <a:ea typeface="Arial"/>
                <a:cs typeface="Arial"/>
                <a:sym typeface="Arial"/>
              </a:rPr>
              <a:t>The limit() method limits the number of documents in the result set. </a:t>
            </a:r>
            <a:endParaRPr>
              <a:solidFill>
                <a:srgbClr val="000000"/>
              </a:solidFill>
              <a:latin typeface="Arial"/>
              <a:ea typeface="Arial"/>
              <a:cs typeface="Arial"/>
              <a:sym typeface="Arial"/>
            </a:endParaRPr>
          </a:p>
          <a:p>
            <a:pPr marL="0" lvl="0" indent="457200" rtl="0">
              <a:spcBef>
                <a:spcPts val="0"/>
              </a:spcBef>
              <a:spcAft>
                <a:spcPts val="0"/>
              </a:spcAft>
              <a:buNone/>
            </a:pPr>
            <a:r>
              <a:rPr lang="en">
                <a:solidFill>
                  <a:srgbClr val="000000"/>
                </a:solidFill>
                <a:latin typeface="Arial"/>
                <a:ea typeface="Arial"/>
                <a:cs typeface="Arial"/>
                <a:sym typeface="Arial"/>
              </a:rPr>
              <a:t>The following operation returns at most 5 documents in the students collection:</a:t>
            </a:r>
            <a:endParaRPr>
              <a:solidFill>
                <a:srgbClr val="000000"/>
              </a:solidFill>
              <a:latin typeface="Arial"/>
              <a:ea typeface="Arial"/>
              <a:cs typeface="Arial"/>
              <a:sym typeface="Arial"/>
            </a:endParaRPr>
          </a:p>
          <a:p>
            <a:pPr marL="0" lvl="0" indent="457200" rtl="0">
              <a:spcBef>
                <a:spcPts val="0"/>
              </a:spcBef>
              <a:spcAft>
                <a:spcPts val="0"/>
              </a:spcAft>
              <a:buNone/>
            </a:pPr>
            <a:r>
              <a:rPr lang="en">
                <a:solidFill>
                  <a:srgbClr val="000000"/>
                </a:solidFill>
                <a:latin typeface="Ubuntu Mono"/>
                <a:ea typeface="Ubuntu Mono"/>
                <a:cs typeface="Ubuntu Mono"/>
                <a:sym typeface="Ubuntu Mono"/>
              </a:rPr>
              <a:t>db.students.find().limit(5)</a:t>
            </a:r>
            <a:endParaRPr>
              <a:solidFill>
                <a:srgbClr val="000000"/>
              </a:solidFill>
              <a:latin typeface="Ubuntu Mono"/>
              <a:ea typeface="Ubuntu Mono"/>
              <a:cs typeface="Ubuntu Mono"/>
              <a:sym typeface="Ubuntu Mono"/>
            </a:endParaRPr>
          </a:p>
          <a:p>
            <a:pPr marL="0" lvl="0" indent="457200" rtl="0">
              <a:spcBef>
                <a:spcPts val="1600"/>
              </a:spcBef>
              <a:spcAft>
                <a:spcPts val="0"/>
              </a:spcAft>
              <a:buNone/>
            </a:pPr>
            <a:r>
              <a:rPr lang="en">
                <a:solidFill>
                  <a:srgbClr val="000000"/>
                </a:solidFill>
                <a:latin typeface="Arial"/>
                <a:ea typeface="Arial"/>
                <a:cs typeface="Arial"/>
                <a:sym typeface="Arial"/>
              </a:rPr>
              <a:t>limit() corresponds to the LIMIT statement in SQL.</a:t>
            </a:r>
            <a:endParaRPr>
              <a:solidFill>
                <a:srgbClr val="000000"/>
              </a:solidFill>
              <a:latin typeface="Arial"/>
              <a:ea typeface="Arial"/>
              <a:cs typeface="Arial"/>
              <a:sym typeface="Arial"/>
            </a:endParaRPr>
          </a:p>
          <a:p>
            <a:pPr marL="457200" lvl="0" indent="-342900" rtl="0">
              <a:spcBef>
                <a:spcPts val="1600"/>
              </a:spcBef>
              <a:spcAft>
                <a:spcPts val="0"/>
              </a:spcAft>
              <a:buClr>
                <a:srgbClr val="000000"/>
              </a:buClr>
              <a:buSzPts val="1800"/>
              <a:buFont typeface="Arial"/>
              <a:buChar char="●"/>
            </a:pPr>
            <a:r>
              <a:rPr lang="en" b="1">
                <a:solidFill>
                  <a:srgbClr val="000000"/>
                </a:solidFill>
                <a:latin typeface="Arial"/>
                <a:ea typeface="Arial"/>
                <a:cs typeface="Arial"/>
                <a:sym typeface="Arial"/>
              </a:rPr>
              <a:t>Set the Starting Point of the Result Set</a:t>
            </a:r>
            <a:endParaRPr b="1">
              <a:solidFill>
                <a:srgbClr val="000000"/>
              </a:solidFill>
              <a:latin typeface="Arial"/>
              <a:ea typeface="Arial"/>
              <a:cs typeface="Arial"/>
              <a:sym typeface="Arial"/>
            </a:endParaRPr>
          </a:p>
          <a:p>
            <a:pPr marL="457200" lvl="0" indent="0" rtl="0">
              <a:spcBef>
                <a:spcPts val="1200"/>
              </a:spcBef>
              <a:spcAft>
                <a:spcPts val="0"/>
              </a:spcAft>
              <a:buNone/>
            </a:pPr>
            <a:r>
              <a:rPr lang="en">
                <a:solidFill>
                  <a:srgbClr val="000000"/>
                </a:solidFill>
                <a:latin typeface="Arial"/>
                <a:ea typeface="Arial"/>
                <a:cs typeface="Arial"/>
                <a:sym typeface="Arial"/>
              </a:rPr>
              <a:t>The skip() method controls the starting point of the results set. The following operation skips the first 5 documents in the students collection and returns all remaining documents: </a:t>
            </a:r>
            <a:r>
              <a:rPr lang="en">
                <a:solidFill>
                  <a:srgbClr val="000000"/>
                </a:solidFill>
                <a:latin typeface="Ubuntu Mono"/>
                <a:ea typeface="Ubuntu Mono"/>
                <a:cs typeface="Ubuntu Mono"/>
                <a:sym typeface="Ubuntu Mono"/>
              </a:rPr>
              <a:t>db.students.find().skip( 5 )</a:t>
            </a:r>
            <a:r>
              <a:rPr lang="en">
                <a:solidFill>
                  <a:srgbClr val="000000"/>
                </a:solidFill>
                <a:latin typeface="Arial"/>
                <a:ea typeface="Arial"/>
                <a:cs typeface="Arial"/>
                <a:sym typeface="Arial"/>
              </a:rPr>
              <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marL="0" lvl="0" indent="0" rtl="0">
              <a:spcBef>
                <a:spcPts val="1200"/>
              </a:spcBef>
              <a:spcAft>
                <a:spcPts val="0"/>
              </a:spcAft>
              <a:buNone/>
            </a:pPr>
            <a:endParaRPr>
              <a:solidFill>
                <a:srgbClr val="000000"/>
              </a:solidFill>
              <a:latin typeface="Arial"/>
              <a:ea typeface="Arial"/>
              <a:cs typeface="Arial"/>
              <a:sym typeface="Arial"/>
            </a:endParaRPr>
          </a:p>
          <a:p>
            <a:pPr marL="0" lvl="0" indent="0" rtl="0">
              <a:spcBef>
                <a:spcPts val="200"/>
              </a:spcBef>
              <a:spcAft>
                <a:spcPts val="0"/>
              </a:spcAft>
              <a:buNone/>
            </a:pPr>
            <a:endParaRPr>
              <a:solidFill>
                <a:srgbClr val="000000"/>
              </a:solidFill>
              <a:latin typeface="Arial"/>
              <a:ea typeface="Arial"/>
              <a:cs typeface="Arial"/>
              <a:sym typeface="Arial"/>
            </a:endParaRPr>
          </a:p>
          <a:p>
            <a:pPr marL="0" lvl="0" indent="0">
              <a:spcBef>
                <a:spcPts val="1600"/>
              </a:spcBef>
              <a:spcAft>
                <a:spcPts val="1600"/>
              </a:spcAft>
              <a:buNone/>
            </a:pP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body" idx="1"/>
          </p:nvPr>
        </p:nvSpPr>
        <p:spPr>
          <a:xfrm>
            <a:off x="311700" y="348900"/>
            <a:ext cx="8520600" cy="4220100"/>
          </a:xfrm>
          <a:prstGeom prst="rect">
            <a:avLst/>
          </a:prstGeom>
        </p:spPr>
        <p:txBody>
          <a:bodyPr spcFirstLastPara="1" wrap="square" lIns="91425" tIns="91425" rIns="91425" bIns="91425" anchor="t" anchorCtr="0">
            <a:noAutofit/>
          </a:bodyPr>
          <a:lstStyle/>
          <a:p>
            <a:pPr marL="457200" lvl="0" indent="-342900" rtl="0">
              <a:spcBef>
                <a:spcPts val="1200"/>
              </a:spcBef>
              <a:spcAft>
                <a:spcPts val="0"/>
              </a:spcAft>
              <a:buClr>
                <a:srgbClr val="000000"/>
              </a:buClr>
              <a:buSzPts val="1800"/>
              <a:buChar char="●"/>
            </a:pPr>
            <a:r>
              <a:rPr lang="en" b="1">
                <a:solidFill>
                  <a:srgbClr val="000000"/>
                </a:solidFill>
                <a:latin typeface="Arial"/>
                <a:ea typeface="Arial"/>
                <a:cs typeface="Arial"/>
                <a:sym typeface="Arial"/>
              </a:rPr>
              <a:t>Combine Cursor Methods</a:t>
            </a:r>
            <a:endParaRPr b="1">
              <a:solidFill>
                <a:srgbClr val="000000"/>
              </a:solidFill>
              <a:latin typeface="Arial"/>
              <a:ea typeface="Arial"/>
              <a:cs typeface="Arial"/>
              <a:sym typeface="Arial"/>
            </a:endParaRPr>
          </a:p>
          <a:p>
            <a:pPr marL="0" lvl="0" indent="0" rtl="0">
              <a:spcBef>
                <a:spcPts val="1200"/>
              </a:spcBef>
              <a:spcAft>
                <a:spcPts val="0"/>
              </a:spcAft>
              <a:buNone/>
            </a:pPr>
            <a:endParaRPr b="1">
              <a:solidFill>
                <a:srgbClr val="000000"/>
              </a:solidFill>
              <a:latin typeface="Arial"/>
              <a:ea typeface="Arial"/>
              <a:cs typeface="Arial"/>
              <a:sym typeface="Arial"/>
            </a:endParaRPr>
          </a:p>
          <a:p>
            <a:pPr marL="0" lvl="0" indent="0" rtl="0">
              <a:spcBef>
                <a:spcPts val="200"/>
              </a:spcBef>
              <a:spcAft>
                <a:spcPts val="0"/>
              </a:spcAft>
              <a:buNone/>
            </a:pPr>
            <a:r>
              <a:rPr lang="en">
                <a:solidFill>
                  <a:srgbClr val="000000"/>
                </a:solidFill>
              </a:rPr>
              <a:t>	</a:t>
            </a:r>
            <a:r>
              <a:rPr lang="en">
                <a:solidFill>
                  <a:srgbClr val="000000"/>
                </a:solidFill>
                <a:latin typeface="Arial"/>
                <a:ea typeface="Arial"/>
                <a:cs typeface="Arial"/>
                <a:sym typeface="Arial"/>
              </a:rPr>
              <a:t>The following statements chain cursor methods limit() and sort():</a:t>
            </a:r>
            <a:endParaRPr>
              <a:solidFill>
                <a:srgbClr val="000000"/>
              </a:solidFill>
              <a:latin typeface="Arial"/>
              <a:ea typeface="Arial"/>
              <a:cs typeface="Arial"/>
              <a:sym typeface="Arial"/>
            </a:endParaRPr>
          </a:p>
          <a:p>
            <a:pPr marL="0" lvl="0" indent="0" rtl="0">
              <a:spcBef>
                <a:spcPts val="1600"/>
              </a:spcBef>
              <a:spcAft>
                <a:spcPts val="0"/>
              </a:spcAft>
              <a:buNone/>
            </a:pPr>
            <a:r>
              <a:rPr lang="en">
                <a:solidFill>
                  <a:srgbClr val="000000"/>
                </a:solidFill>
                <a:latin typeface="Arial"/>
                <a:ea typeface="Arial"/>
                <a:cs typeface="Arial"/>
                <a:sym typeface="Arial"/>
              </a:rPr>
              <a:t>	</a:t>
            </a:r>
            <a:r>
              <a:rPr lang="en">
                <a:solidFill>
                  <a:srgbClr val="000000"/>
                </a:solidFill>
                <a:latin typeface="Ubuntu Mono"/>
                <a:ea typeface="Ubuntu Mono"/>
                <a:cs typeface="Ubuntu Mono"/>
                <a:sym typeface="Ubuntu Mono"/>
              </a:rPr>
              <a:t>db.bios.find().sort( { name: 1 } ).limit( 5 )</a:t>
            </a:r>
            <a:endParaRPr>
              <a:solidFill>
                <a:srgbClr val="000000"/>
              </a:solidFill>
              <a:latin typeface="Ubuntu Mono"/>
              <a:ea typeface="Ubuntu Mono"/>
              <a:cs typeface="Ubuntu Mono"/>
              <a:sym typeface="Ubuntu Mono"/>
            </a:endParaRPr>
          </a:p>
          <a:p>
            <a:pPr marL="0" lvl="0" indent="457200" rtl="0">
              <a:spcBef>
                <a:spcPts val="1600"/>
              </a:spcBef>
              <a:spcAft>
                <a:spcPts val="0"/>
              </a:spcAft>
              <a:buNone/>
            </a:pPr>
            <a:r>
              <a:rPr lang="en">
                <a:solidFill>
                  <a:srgbClr val="000000"/>
                </a:solidFill>
                <a:latin typeface="Ubuntu Mono"/>
                <a:ea typeface="Ubuntu Mono"/>
                <a:cs typeface="Ubuntu Mono"/>
                <a:sym typeface="Ubuntu Mono"/>
              </a:rPr>
              <a:t>db.bios.find().limit( 5 ).sort( { name: 1 } )</a:t>
            </a:r>
            <a:endParaRPr>
              <a:solidFill>
                <a:srgbClr val="000000"/>
              </a:solidFill>
              <a:latin typeface="Ubuntu Mono"/>
              <a:ea typeface="Ubuntu Mono"/>
              <a:cs typeface="Ubuntu Mono"/>
              <a:sym typeface="Ubuntu Mono"/>
            </a:endParaRPr>
          </a:p>
          <a:p>
            <a:pPr marL="457200" lvl="0" indent="0" rtl="0">
              <a:spcBef>
                <a:spcPts val="1600"/>
              </a:spcBef>
              <a:spcAft>
                <a:spcPts val="0"/>
              </a:spcAft>
              <a:buNone/>
            </a:pPr>
            <a:r>
              <a:rPr lang="en">
                <a:solidFill>
                  <a:srgbClr val="000000"/>
                </a:solidFill>
                <a:latin typeface="Arial"/>
                <a:ea typeface="Arial"/>
                <a:cs typeface="Arial"/>
                <a:sym typeface="Arial"/>
              </a:rPr>
              <a:t>The two statements are equivalent; i.e. the order in which you chain the limit() and the sort() methods is not significant. Both statements return the first five documents, as determined by the ascending sort order on ‘name’.</a:t>
            </a:r>
            <a:endParaRPr>
              <a:solidFill>
                <a:srgbClr val="000000"/>
              </a:solidFill>
              <a:latin typeface="Ubuntu Mono"/>
              <a:ea typeface="Ubuntu Mono"/>
              <a:cs typeface="Ubuntu Mono"/>
              <a:sym typeface="Ubuntu Mono"/>
            </a:endParaRPr>
          </a:p>
          <a:p>
            <a:pPr marL="0" lvl="0" indent="457200">
              <a:spcBef>
                <a:spcPts val="1600"/>
              </a:spcBef>
              <a:spcAft>
                <a:spcPts val="1600"/>
              </a:spcAft>
              <a:buNone/>
            </a:pPr>
            <a:endParaRPr>
              <a:solidFill>
                <a:srgbClr val="000000"/>
              </a:solidFill>
              <a:latin typeface="Ubuntu Mono"/>
              <a:ea typeface="Ubuntu Mono"/>
              <a:cs typeface="Ubuntu Mono"/>
              <a:sym typeface="Ubuntu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prstGeom prst="rect">
            <a:avLst/>
          </a:prstGeom>
        </p:spPr>
        <p:txBody>
          <a:bodyPr spcFirstLastPara="1" wrap="square" lIns="91425" tIns="91425" rIns="91425" bIns="91425" anchor="t" anchorCtr="0">
            <a:noAutofit/>
          </a:bodyPr>
          <a:lstStyle/>
          <a:p>
            <a:pPr marL="1371600" lvl="0" indent="457200" rtl="0">
              <a:spcBef>
                <a:spcPts val="0"/>
              </a:spcBef>
              <a:spcAft>
                <a:spcPts val="0"/>
              </a:spcAft>
              <a:buNone/>
            </a:pPr>
            <a:r>
              <a:rPr lang="en"/>
              <a:t>Queries using PyMongo</a:t>
            </a:r>
            <a:endParaRPr/>
          </a:p>
        </p:txBody>
      </p:sp>
      <p:sp>
        <p:nvSpPr>
          <p:cNvPr id="196" name="Google Shape;196;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r>
              <a:rPr lang="en" b="1"/>
              <a:t>Next slide……………..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0" rtl="0">
              <a:spcBef>
                <a:spcPts val="0"/>
              </a:spcBef>
              <a:spcAft>
                <a:spcPts val="0"/>
              </a:spcAft>
              <a:buNone/>
            </a:pPr>
            <a:r>
              <a:rPr lang="en"/>
              <a:t>Find Distinct Companies who file for H1B</a:t>
            </a:r>
            <a:endParaRPr/>
          </a:p>
        </p:txBody>
      </p:sp>
      <p:sp>
        <p:nvSpPr>
          <p:cNvPr id="202" name="Google Shape;202;p3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 purpose of this query is to find the distinct list of employers operating in the United States who file H1B for their employees</a:t>
            </a:r>
            <a:endParaRPr/>
          </a:p>
          <a:p>
            <a:pPr marL="457200" lvl="0" indent="-342900" rtl="0">
              <a:spcBef>
                <a:spcPts val="0"/>
              </a:spcBef>
              <a:spcAft>
                <a:spcPts val="0"/>
              </a:spcAft>
              <a:buSzPts val="1800"/>
              <a:buChar char="●"/>
            </a:pPr>
            <a:r>
              <a:rPr lang="en"/>
              <a:t>This statistics can be used by the job seekers to choose right or more appropriate company with respect to their future prospects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body" idx="1"/>
          </p:nvPr>
        </p:nvSpPr>
        <p:spPr>
          <a:xfrm>
            <a:off x="311700" y="4063025"/>
            <a:ext cx="8520600" cy="506100"/>
          </a:xfrm>
          <a:prstGeom prst="rect">
            <a:avLst/>
          </a:prstGeom>
        </p:spPr>
        <p:txBody>
          <a:bodyPr spcFirstLastPara="1" wrap="square" lIns="91425" tIns="91425" rIns="91425" bIns="91425" anchor="t" anchorCtr="0">
            <a:noAutofit/>
          </a:bodyPr>
          <a:lstStyle/>
          <a:p>
            <a:pPr marL="2286000" lvl="0" indent="0" rtl="0">
              <a:spcBef>
                <a:spcPts val="0"/>
              </a:spcBef>
              <a:spcAft>
                <a:spcPts val="1600"/>
              </a:spcAft>
              <a:buNone/>
            </a:pPr>
            <a:r>
              <a:rPr lang="en" b="1"/>
              <a:t>Code for Query 1</a:t>
            </a:r>
            <a:endParaRPr b="1"/>
          </a:p>
        </p:txBody>
      </p:sp>
      <p:pic>
        <p:nvPicPr>
          <p:cNvPr id="208" name="Google Shape;208;p37"/>
          <p:cNvPicPr preferRelativeResize="0"/>
          <p:nvPr/>
        </p:nvPicPr>
        <p:blipFill>
          <a:blip r:embed="rId3">
            <a:alphaModFix/>
          </a:blip>
          <a:stretch>
            <a:fillRect/>
          </a:stretch>
        </p:blipFill>
        <p:spPr>
          <a:xfrm>
            <a:off x="1328075" y="135050"/>
            <a:ext cx="5416450" cy="3927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8"/>
          <p:cNvPicPr preferRelativeResize="0"/>
          <p:nvPr/>
        </p:nvPicPr>
        <p:blipFill rotWithShape="1">
          <a:blip r:embed="rId3">
            <a:alphaModFix/>
          </a:blip>
          <a:srcRect t="-1512"/>
          <a:stretch/>
        </p:blipFill>
        <p:spPr>
          <a:xfrm>
            <a:off x="596500" y="0"/>
            <a:ext cx="4963425" cy="4912799"/>
          </a:xfrm>
          <a:prstGeom prst="rect">
            <a:avLst/>
          </a:prstGeom>
          <a:noFill/>
          <a:ln>
            <a:noFill/>
          </a:ln>
        </p:spPr>
      </p:pic>
      <p:sp>
        <p:nvSpPr>
          <p:cNvPr id="214" name="Google Shape;214;p38"/>
          <p:cNvSpPr txBox="1"/>
          <p:nvPr/>
        </p:nvSpPr>
        <p:spPr>
          <a:xfrm>
            <a:off x="6595375" y="1485650"/>
            <a:ext cx="1384500" cy="68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Output for  Query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457200">
              <a:spcBef>
                <a:spcPts val="0"/>
              </a:spcBef>
              <a:spcAft>
                <a:spcPts val="0"/>
              </a:spcAft>
              <a:buNone/>
            </a:pPr>
            <a:r>
              <a:rPr lang="en"/>
              <a:t>Find distinct companies per year who file H1b </a:t>
            </a:r>
            <a:endParaRPr/>
          </a:p>
        </p:txBody>
      </p:sp>
      <p:pic>
        <p:nvPicPr>
          <p:cNvPr id="220" name="Google Shape;220;p39"/>
          <p:cNvPicPr preferRelativeResize="0"/>
          <p:nvPr/>
        </p:nvPicPr>
        <p:blipFill>
          <a:blip r:embed="rId3">
            <a:alphaModFix/>
          </a:blip>
          <a:stretch>
            <a:fillRect/>
          </a:stretch>
        </p:blipFill>
        <p:spPr>
          <a:xfrm>
            <a:off x="2037150" y="1361850"/>
            <a:ext cx="5582425" cy="360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6" name="Google Shape;226;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27" name="Google Shape;227;p40"/>
          <p:cNvPicPr preferRelativeResize="0"/>
          <p:nvPr/>
        </p:nvPicPr>
        <p:blipFill>
          <a:blip r:embed="rId3">
            <a:alphaModFix/>
          </a:blip>
          <a:stretch>
            <a:fillRect/>
          </a:stretch>
        </p:blipFill>
        <p:spPr>
          <a:xfrm>
            <a:off x="0" y="180075"/>
            <a:ext cx="9144001" cy="4625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prstGeom prst="rect">
            <a:avLst/>
          </a:prstGeom>
        </p:spPr>
        <p:txBody>
          <a:bodyPr spcFirstLastPara="1" wrap="square" lIns="91425" tIns="91425" rIns="91425" bIns="91425" anchor="t" anchorCtr="0">
            <a:noAutofit/>
          </a:bodyPr>
          <a:lstStyle/>
          <a:p>
            <a:pPr marL="1371600" lvl="0" indent="457200">
              <a:spcBef>
                <a:spcPts val="0"/>
              </a:spcBef>
              <a:spcAft>
                <a:spcPts val="0"/>
              </a:spcAft>
              <a:buNone/>
            </a:pPr>
            <a:r>
              <a:rPr lang="en"/>
              <a:t>Find Job_title specific filings</a:t>
            </a:r>
            <a:endParaRPr/>
          </a:p>
        </p:txBody>
      </p:sp>
      <p:pic>
        <p:nvPicPr>
          <p:cNvPr id="233" name="Google Shape;233;p41"/>
          <p:cNvPicPr preferRelativeResize="0"/>
          <p:nvPr/>
        </p:nvPicPr>
        <p:blipFill>
          <a:blip r:embed="rId3">
            <a:alphaModFix/>
          </a:blip>
          <a:stretch>
            <a:fillRect/>
          </a:stretch>
        </p:blipFill>
        <p:spPr>
          <a:xfrm>
            <a:off x="2464825" y="1328075"/>
            <a:ext cx="4288125" cy="357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127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400" dirty="0">
                <a:latin typeface="Arial"/>
                <a:ea typeface="Arial"/>
                <a:cs typeface="Arial"/>
                <a:sym typeface="Arial"/>
              </a:rPr>
              <a:t>Introduction to working </a:t>
            </a:r>
            <a:r>
              <a:rPr lang="en" sz="3400" dirty="0" smtClean="0">
                <a:latin typeface="Arial"/>
                <a:ea typeface="Arial"/>
                <a:cs typeface="Arial"/>
                <a:sym typeface="Arial"/>
              </a:rPr>
              <a:t>with MongoDB </a:t>
            </a:r>
            <a:r>
              <a:rPr lang="en" sz="3400" dirty="0">
                <a:latin typeface="Arial"/>
                <a:ea typeface="Arial"/>
                <a:cs typeface="Arial"/>
                <a:sym typeface="Arial"/>
              </a:rPr>
              <a:t>and PyMongo</a:t>
            </a:r>
            <a:endParaRPr sz="3400" dirty="0"/>
          </a:p>
        </p:txBody>
      </p:sp>
      <p:sp>
        <p:nvSpPr>
          <p:cNvPr id="79" name="Google Shape;79;p15"/>
          <p:cNvSpPr txBox="1">
            <a:spLocks noGrp="1"/>
          </p:cNvSpPr>
          <p:nvPr>
            <p:ph type="body" idx="1"/>
          </p:nvPr>
        </p:nvSpPr>
        <p:spPr>
          <a:xfrm>
            <a:off x="311700" y="1872700"/>
            <a:ext cx="8520600" cy="269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rPr>
              <a:t>You should have PyMongo installed in your system as a prerequisite to using MongoDB in Python</a:t>
            </a:r>
            <a:endParaRPr>
              <a:solidFill>
                <a:srgbClr val="000000"/>
              </a:solidFill>
            </a:endParaRPr>
          </a:p>
          <a:p>
            <a:pPr marL="457200" lvl="0" indent="-342900" rtl="0">
              <a:lnSpc>
                <a:spcPct val="150000"/>
              </a:lnSpc>
              <a:spcBef>
                <a:spcPts val="0"/>
              </a:spcBef>
              <a:spcAft>
                <a:spcPts val="0"/>
              </a:spcAft>
              <a:buClr>
                <a:srgbClr val="000000"/>
              </a:buClr>
              <a:buSzPts val="1800"/>
              <a:buChar char="●"/>
            </a:pPr>
            <a:r>
              <a:rPr lang="en">
                <a:solidFill>
                  <a:srgbClr val="000000"/>
                </a:solidFill>
              </a:rPr>
              <a:t>To check the following query should run without any error in python shell</a:t>
            </a:r>
            <a:endParaRPr>
              <a:solidFill>
                <a:srgbClr val="000000"/>
              </a:solidFill>
            </a:endParaRPr>
          </a:p>
          <a:p>
            <a:pPr marL="914400" lvl="1" indent="-330200" rtl="0">
              <a:lnSpc>
                <a:spcPct val="150000"/>
              </a:lnSpc>
              <a:spcBef>
                <a:spcPts val="0"/>
              </a:spcBef>
              <a:spcAft>
                <a:spcPts val="0"/>
              </a:spcAft>
              <a:buClr>
                <a:srgbClr val="000000"/>
              </a:buClr>
              <a:buSzPts val="1600"/>
              <a:buChar char="○"/>
            </a:pPr>
            <a:r>
              <a:rPr lang="en" sz="1600">
                <a:solidFill>
                  <a:srgbClr val="000000"/>
                </a:solidFill>
              </a:rPr>
              <a:t>import pymongo</a:t>
            </a:r>
            <a:endParaRPr sz="1600">
              <a:solidFill>
                <a:srgbClr val="000000"/>
              </a:solidFill>
            </a:endParaRPr>
          </a:p>
          <a:p>
            <a:pPr marL="457200" lvl="0" indent="0" rtl="0">
              <a:lnSpc>
                <a:spcPct val="150000"/>
              </a:lnSpc>
              <a:spcBef>
                <a:spcPts val="1600"/>
              </a:spcBef>
              <a:spcAft>
                <a:spcPts val="0"/>
              </a:spcAft>
              <a:buNone/>
            </a:pPr>
            <a:endParaRPr>
              <a:solidFill>
                <a:srgbClr val="000000"/>
              </a:solidFill>
            </a:endParaRPr>
          </a:p>
          <a:p>
            <a:pPr marL="0" lvl="0" indent="0">
              <a:lnSpc>
                <a:spcPct val="150000"/>
              </a:lnSpc>
              <a:spcBef>
                <a:spcPts val="1600"/>
              </a:spcBef>
              <a:spcAft>
                <a:spcPts val="1600"/>
              </a:spcAft>
              <a:buNone/>
            </a:pP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42"/>
          <p:cNvPicPr preferRelativeResize="0"/>
          <p:nvPr/>
        </p:nvPicPr>
        <p:blipFill>
          <a:blip r:embed="rId3">
            <a:alphaModFix/>
          </a:blip>
          <a:stretch>
            <a:fillRect/>
          </a:stretch>
        </p:blipFill>
        <p:spPr>
          <a:xfrm>
            <a:off x="720325" y="0"/>
            <a:ext cx="7833399"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311700" y="168825"/>
            <a:ext cx="8520600" cy="63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Top 10 locations in US with maximum H1B filings</a:t>
            </a:r>
            <a:endParaRPr/>
          </a:p>
        </p:txBody>
      </p:sp>
      <p:pic>
        <p:nvPicPr>
          <p:cNvPr id="244" name="Google Shape;244;p43"/>
          <p:cNvPicPr preferRelativeResize="0"/>
          <p:nvPr/>
        </p:nvPicPr>
        <p:blipFill>
          <a:blip r:embed="rId3">
            <a:alphaModFix/>
          </a:blip>
          <a:stretch>
            <a:fillRect/>
          </a:stretch>
        </p:blipFill>
        <p:spPr>
          <a:xfrm>
            <a:off x="1503000" y="911650"/>
            <a:ext cx="5385025" cy="402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4"/>
          <p:cNvPicPr preferRelativeResize="0"/>
          <p:nvPr/>
        </p:nvPicPr>
        <p:blipFill>
          <a:blip r:embed="rId3">
            <a:alphaModFix/>
          </a:blip>
          <a:stretch>
            <a:fillRect/>
          </a:stretch>
        </p:blipFill>
        <p:spPr>
          <a:xfrm>
            <a:off x="1125500" y="1001700"/>
            <a:ext cx="6280250" cy="2937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Finding average wage of Employer per year</a:t>
            </a:r>
            <a:r>
              <a:rPr lang="en" sz="900" b="0" i="1">
                <a:solidFill>
                  <a:srgbClr val="808080"/>
                </a:solidFill>
                <a:highlight>
                  <a:srgbClr val="FFFFFF"/>
                </a:highlight>
                <a:latin typeface="Arial"/>
                <a:ea typeface="Arial"/>
                <a:cs typeface="Arial"/>
                <a:sym typeface="Arial"/>
              </a:rPr>
              <a:t>r</a:t>
            </a:r>
            <a:endParaRPr sz="900" b="0" i="1">
              <a:solidFill>
                <a:srgbClr val="808080"/>
              </a:solidFill>
              <a:highlight>
                <a:srgbClr val="FFFFFF"/>
              </a:highlight>
              <a:latin typeface="Arial"/>
              <a:ea typeface="Arial"/>
              <a:cs typeface="Arial"/>
              <a:sym typeface="Arial"/>
            </a:endParaRPr>
          </a:p>
          <a:p>
            <a:pPr marL="0" lvl="0" indent="0">
              <a:spcBef>
                <a:spcPts val="0"/>
              </a:spcBef>
              <a:spcAft>
                <a:spcPts val="0"/>
              </a:spcAft>
              <a:buNone/>
            </a:pPr>
            <a:endParaRPr/>
          </a:p>
        </p:txBody>
      </p:sp>
      <p:pic>
        <p:nvPicPr>
          <p:cNvPr id="255" name="Google Shape;255;p45"/>
          <p:cNvPicPr preferRelativeResize="0"/>
          <p:nvPr/>
        </p:nvPicPr>
        <p:blipFill>
          <a:blip r:embed="rId3">
            <a:alphaModFix/>
          </a:blip>
          <a:stretch>
            <a:fillRect/>
          </a:stretch>
        </p:blipFill>
        <p:spPr>
          <a:xfrm>
            <a:off x="2415500" y="1260700"/>
            <a:ext cx="3898500" cy="3657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152400" y="152400"/>
            <a:ext cx="6803149" cy="4687224"/>
          </a:xfrm>
          <a:prstGeom prst="rect">
            <a:avLst/>
          </a:prstGeom>
          <a:noFill/>
          <a:ln>
            <a:noFill/>
          </a:ln>
        </p:spPr>
      </p:pic>
      <p:sp>
        <p:nvSpPr>
          <p:cNvPr id="261" name="Google Shape;261;p46"/>
          <p:cNvSpPr txBox="1"/>
          <p:nvPr/>
        </p:nvSpPr>
        <p:spPr>
          <a:xfrm>
            <a:off x="6955550" y="2003350"/>
            <a:ext cx="2188500" cy="38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&amp; so 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7"/>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57200">
              <a:spcBef>
                <a:spcPts val="0"/>
              </a:spcBef>
              <a:spcAft>
                <a:spcPts val="0"/>
              </a:spcAft>
              <a:buNone/>
            </a:pPr>
            <a:r>
              <a:rPr lang="en"/>
              <a:t>Intensity of Visa Applications in Each Year</a:t>
            </a:r>
            <a:endParaRPr/>
          </a:p>
        </p:txBody>
      </p:sp>
      <p:pic>
        <p:nvPicPr>
          <p:cNvPr id="267" name="Google Shape;267;p47"/>
          <p:cNvPicPr preferRelativeResize="0"/>
          <p:nvPr/>
        </p:nvPicPr>
        <p:blipFill>
          <a:blip r:embed="rId3">
            <a:alphaModFix/>
          </a:blip>
          <a:stretch>
            <a:fillRect/>
          </a:stretch>
        </p:blipFill>
        <p:spPr>
          <a:xfrm>
            <a:off x="457575" y="1152413"/>
            <a:ext cx="4019550" cy="3819525"/>
          </a:xfrm>
          <a:prstGeom prst="rect">
            <a:avLst/>
          </a:prstGeom>
          <a:noFill/>
          <a:ln>
            <a:noFill/>
          </a:ln>
        </p:spPr>
      </p:pic>
      <p:pic>
        <p:nvPicPr>
          <p:cNvPr id="268" name="Google Shape;268;p47"/>
          <p:cNvPicPr preferRelativeResize="0"/>
          <p:nvPr/>
        </p:nvPicPr>
        <p:blipFill>
          <a:blip r:embed="rId4">
            <a:alphaModFix/>
          </a:blip>
          <a:stretch>
            <a:fillRect/>
          </a:stretch>
        </p:blipFill>
        <p:spPr>
          <a:xfrm>
            <a:off x="4625775" y="2031525"/>
            <a:ext cx="4411925" cy="1080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457200">
              <a:spcBef>
                <a:spcPts val="0"/>
              </a:spcBef>
              <a:spcAft>
                <a:spcPts val="0"/>
              </a:spcAft>
              <a:buNone/>
            </a:pPr>
            <a:r>
              <a:rPr lang="en">
                <a:highlight>
                  <a:srgbClr val="FFFFFF"/>
                </a:highlight>
              </a:rPr>
              <a:t>Intensity of Applicants from California State</a:t>
            </a:r>
            <a:endParaRPr>
              <a:highlight>
                <a:srgbClr val="FFFFFF"/>
              </a:highlight>
            </a:endParaRPr>
          </a:p>
          <a:p>
            <a:pPr marL="0" lvl="0" indent="0" rtl="0">
              <a:spcBef>
                <a:spcPts val="0"/>
              </a:spcBef>
              <a:spcAft>
                <a:spcPts val="0"/>
              </a:spcAft>
              <a:buNone/>
            </a:pPr>
            <a:endParaRPr/>
          </a:p>
        </p:txBody>
      </p:sp>
      <p:pic>
        <p:nvPicPr>
          <p:cNvPr id="274" name="Google Shape;274;p48"/>
          <p:cNvPicPr preferRelativeResize="0"/>
          <p:nvPr/>
        </p:nvPicPr>
        <p:blipFill>
          <a:blip r:embed="rId3">
            <a:alphaModFix/>
          </a:blip>
          <a:stretch>
            <a:fillRect/>
          </a:stretch>
        </p:blipFill>
        <p:spPr>
          <a:xfrm>
            <a:off x="742950" y="1152425"/>
            <a:ext cx="3829050" cy="3719625"/>
          </a:xfrm>
          <a:prstGeom prst="rect">
            <a:avLst/>
          </a:prstGeom>
          <a:noFill/>
          <a:ln>
            <a:noFill/>
          </a:ln>
        </p:spPr>
      </p:pic>
      <p:pic>
        <p:nvPicPr>
          <p:cNvPr id="275" name="Google Shape;275;p48"/>
          <p:cNvPicPr preferRelativeResize="0"/>
          <p:nvPr/>
        </p:nvPicPr>
        <p:blipFill>
          <a:blip r:embed="rId4">
            <a:alphaModFix/>
          </a:blip>
          <a:stretch>
            <a:fillRect/>
          </a:stretch>
        </p:blipFill>
        <p:spPr>
          <a:xfrm>
            <a:off x="4915600" y="2037150"/>
            <a:ext cx="3916700" cy="776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prstGeom prst="rect">
            <a:avLst/>
          </a:prstGeom>
        </p:spPr>
        <p:txBody>
          <a:bodyPr spcFirstLastPara="1" wrap="square" lIns="91425" tIns="91425" rIns="91425" bIns="91425" anchor="t" anchorCtr="0">
            <a:noAutofit/>
          </a:bodyPr>
          <a:lstStyle/>
          <a:p>
            <a:pPr marL="914400" lvl="0" indent="457200">
              <a:spcBef>
                <a:spcPts val="0"/>
              </a:spcBef>
              <a:spcAft>
                <a:spcPts val="0"/>
              </a:spcAft>
              <a:buNone/>
            </a:pPr>
            <a:r>
              <a:rPr lang="en">
                <a:highlight>
                  <a:srgbClr val="FFFFFF"/>
                </a:highlight>
              </a:rPr>
              <a:t>Finding average wage in California</a:t>
            </a:r>
            <a:endParaRPr>
              <a:highlight>
                <a:srgbClr val="FFFFFF"/>
              </a:highlight>
            </a:endParaRPr>
          </a:p>
          <a:p>
            <a:pPr marL="0" lvl="0" indent="0">
              <a:spcBef>
                <a:spcPts val="0"/>
              </a:spcBef>
              <a:spcAft>
                <a:spcPts val="0"/>
              </a:spcAft>
              <a:buNone/>
            </a:pPr>
            <a:endParaRPr/>
          </a:p>
        </p:txBody>
      </p:sp>
      <p:pic>
        <p:nvPicPr>
          <p:cNvPr id="281" name="Google Shape;281;p49"/>
          <p:cNvPicPr preferRelativeResize="0"/>
          <p:nvPr/>
        </p:nvPicPr>
        <p:blipFill>
          <a:blip r:embed="rId3">
            <a:alphaModFix/>
          </a:blip>
          <a:stretch>
            <a:fillRect/>
          </a:stretch>
        </p:blipFill>
        <p:spPr>
          <a:xfrm>
            <a:off x="311700" y="1418122"/>
            <a:ext cx="3924300" cy="3455650"/>
          </a:xfrm>
          <a:prstGeom prst="rect">
            <a:avLst/>
          </a:prstGeom>
          <a:noFill/>
          <a:ln>
            <a:noFill/>
          </a:ln>
        </p:spPr>
      </p:pic>
      <p:pic>
        <p:nvPicPr>
          <p:cNvPr id="282" name="Google Shape;282;p49"/>
          <p:cNvPicPr preferRelativeResize="0"/>
          <p:nvPr/>
        </p:nvPicPr>
        <p:blipFill>
          <a:blip r:embed="rId4">
            <a:alphaModFix/>
          </a:blip>
          <a:stretch>
            <a:fillRect/>
          </a:stretch>
        </p:blipFill>
        <p:spPr>
          <a:xfrm>
            <a:off x="5160850" y="2331425"/>
            <a:ext cx="3671450" cy="707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0"/>
          <p:cNvSpPr txBox="1">
            <a:spLocks noGrp="1"/>
          </p:cNvSpPr>
          <p:nvPr>
            <p:ph type="title"/>
          </p:nvPr>
        </p:nvSpPr>
        <p:spPr>
          <a:prstGeom prst="rect">
            <a:avLst/>
          </a:prstGeom>
        </p:spPr>
        <p:txBody>
          <a:bodyPr spcFirstLastPara="1" wrap="square" lIns="91425" tIns="91425" rIns="91425" bIns="91425" anchor="t" anchorCtr="0">
            <a:noAutofit/>
          </a:bodyPr>
          <a:lstStyle/>
          <a:p>
            <a:pPr marL="2286000" lvl="0" indent="457200">
              <a:spcBef>
                <a:spcPts val="0"/>
              </a:spcBef>
              <a:spcAft>
                <a:spcPts val="0"/>
              </a:spcAft>
              <a:buNone/>
            </a:pPr>
            <a:r>
              <a:rPr lang="en"/>
              <a:t>THANK YOU</a:t>
            </a:r>
            <a:endParaRPr/>
          </a:p>
        </p:txBody>
      </p:sp>
      <p:sp>
        <p:nvSpPr>
          <p:cNvPr id="288" name="Google Shape;288;p5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5" name="Google Shape;85;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rPr>
              <a:t>Before running the ‘import pymongo’ from your python file you should run an instance of MongoDB on the default host and port.</a:t>
            </a:r>
            <a:endParaRPr>
              <a:solidFill>
                <a:srgbClr val="000000"/>
              </a:solidFill>
            </a:endParaRPr>
          </a:p>
          <a:p>
            <a:pPr marL="457200" lvl="0" indent="-342900" rtl="0">
              <a:lnSpc>
                <a:spcPct val="150000"/>
              </a:lnSpc>
              <a:spcBef>
                <a:spcPts val="0"/>
              </a:spcBef>
              <a:spcAft>
                <a:spcPts val="0"/>
              </a:spcAft>
              <a:buClr>
                <a:srgbClr val="000000"/>
              </a:buClr>
              <a:buSzPts val="1800"/>
              <a:buChar char="●"/>
            </a:pPr>
            <a:r>
              <a:rPr lang="en">
                <a:solidFill>
                  <a:srgbClr val="000000"/>
                </a:solidFill>
              </a:rPr>
              <a:t>You can start an instance of MongoDB by running the following command from your terminal </a:t>
            </a:r>
            <a:endParaRPr>
              <a:solidFill>
                <a:srgbClr val="000000"/>
              </a:solidFill>
            </a:endParaRPr>
          </a:p>
          <a:p>
            <a:pPr marL="914400" lvl="1" indent="-317500" rtl="0">
              <a:lnSpc>
                <a:spcPct val="150000"/>
              </a:lnSpc>
              <a:spcBef>
                <a:spcPts val="0"/>
              </a:spcBef>
              <a:spcAft>
                <a:spcPts val="0"/>
              </a:spcAft>
              <a:buClr>
                <a:srgbClr val="000000"/>
              </a:buClr>
              <a:buSzPts val="1400"/>
              <a:buChar char="○"/>
            </a:pPr>
            <a:r>
              <a:rPr lang="en">
                <a:solidFill>
                  <a:srgbClr val="000000"/>
                </a:solidFill>
              </a:rPr>
              <a:t>mongod</a:t>
            </a:r>
            <a:endParaRPr>
              <a:solidFill>
                <a:srgbClr val="000000"/>
              </a:solidFill>
            </a:endParaRPr>
          </a:p>
          <a:p>
            <a:pPr marL="457200" lvl="0" indent="-342900" rtl="0">
              <a:lnSpc>
                <a:spcPct val="150000"/>
              </a:lnSpc>
              <a:spcBef>
                <a:spcPts val="0"/>
              </a:spcBef>
              <a:spcAft>
                <a:spcPts val="0"/>
              </a:spcAft>
              <a:buClr>
                <a:srgbClr val="000000"/>
              </a:buClr>
              <a:buSzPts val="1800"/>
              <a:buChar char="●"/>
            </a:pPr>
            <a:r>
              <a:rPr lang="en">
                <a:solidFill>
                  <a:srgbClr val="000000"/>
                </a:solidFill>
              </a:rPr>
              <a:t>Be careful to execute the above command from your terminal not the mongodb’s shell prompt</a:t>
            </a:r>
            <a:endParaRPr>
              <a:solidFill>
                <a:srgbClr val="000000"/>
              </a:solidFill>
            </a:endParaRPr>
          </a:p>
          <a:p>
            <a:pPr marL="457200" lvl="0" indent="0">
              <a:lnSpc>
                <a:spcPct val="150000"/>
              </a:lnSpc>
              <a:spcBef>
                <a:spcPts val="1600"/>
              </a:spcBef>
              <a:spcAft>
                <a:spcPts val="160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1299300"/>
          </a:xfrm>
          <a:prstGeom prst="rect">
            <a:avLst/>
          </a:prstGeom>
        </p:spPr>
        <p:txBody>
          <a:bodyPr spcFirstLastPara="1" wrap="square" lIns="91425" tIns="91425" rIns="91425" bIns="91425" anchor="t" anchorCtr="0">
            <a:noAutofit/>
          </a:bodyPr>
          <a:lstStyle/>
          <a:p>
            <a:pPr marL="0" lvl="0" indent="0" rtl="0">
              <a:lnSpc>
                <a:spcPct val="115000"/>
              </a:lnSpc>
              <a:spcBef>
                <a:spcPts val="1800"/>
              </a:spcBef>
              <a:spcAft>
                <a:spcPts val="0"/>
              </a:spcAft>
              <a:buNone/>
            </a:pPr>
            <a:r>
              <a:rPr lang="en" sz="2800">
                <a:latin typeface="Arial"/>
                <a:ea typeface="Arial"/>
                <a:cs typeface="Arial"/>
                <a:sym typeface="Arial"/>
              </a:rPr>
              <a:t>Establishing Connection with MongoClient from your Python code</a:t>
            </a:r>
            <a:endParaRPr sz="4700">
              <a:latin typeface="Arial"/>
              <a:ea typeface="Arial"/>
              <a:cs typeface="Arial"/>
              <a:sym typeface="Arial"/>
            </a:endParaRPr>
          </a:p>
          <a:p>
            <a:pPr marL="0" lvl="0" indent="0">
              <a:spcBef>
                <a:spcPts val="400"/>
              </a:spcBef>
              <a:spcAft>
                <a:spcPts val="0"/>
              </a:spcAft>
              <a:buNone/>
            </a:pPr>
            <a:endParaRPr/>
          </a:p>
        </p:txBody>
      </p:sp>
      <p:sp>
        <p:nvSpPr>
          <p:cNvPr id="91" name="Google Shape;91;p17"/>
          <p:cNvSpPr txBox="1">
            <a:spLocks noGrp="1"/>
          </p:cNvSpPr>
          <p:nvPr>
            <p:ph type="body" idx="1"/>
          </p:nvPr>
        </p:nvSpPr>
        <p:spPr>
          <a:xfrm>
            <a:off x="311700" y="1744325"/>
            <a:ext cx="8520600" cy="28245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rPr>
              <a:t>First step to work with PyMongo is to create a Mongo Client to the mongodb instance</a:t>
            </a:r>
            <a:endParaRPr>
              <a:solidFill>
                <a:srgbClr val="000000"/>
              </a:solidFill>
            </a:endParaRPr>
          </a:p>
          <a:p>
            <a:pPr marL="457200" lvl="0" indent="-342900" rtl="0">
              <a:lnSpc>
                <a:spcPct val="150000"/>
              </a:lnSpc>
              <a:spcBef>
                <a:spcPts val="0"/>
              </a:spcBef>
              <a:spcAft>
                <a:spcPts val="0"/>
              </a:spcAft>
              <a:buClr>
                <a:srgbClr val="000000"/>
              </a:buClr>
              <a:buSzPts val="1800"/>
              <a:buChar char="●"/>
            </a:pPr>
            <a:r>
              <a:rPr lang="en">
                <a:solidFill>
                  <a:srgbClr val="000000"/>
                </a:solidFill>
              </a:rPr>
              <a:t>Follow below code snippet for MongoDB client creation</a:t>
            </a:r>
            <a:endParaRPr>
              <a:solidFill>
                <a:srgbClr val="000000"/>
              </a:solidFill>
            </a:endParaRPr>
          </a:p>
          <a:p>
            <a:pPr marL="0" lvl="0" indent="457200" rtl="0">
              <a:lnSpc>
                <a:spcPct val="150000"/>
              </a:lnSpc>
              <a:spcBef>
                <a:spcPts val="1600"/>
              </a:spcBef>
              <a:spcAft>
                <a:spcPts val="0"/>
              </a:spcAft>
              <a:buNone/>
            </a:pPr>
            <a:r>
              <a:rPr lang="en">
                <a:solidFill>
                  <a:srgbClr val="000000"/>
                </a:solidFill>
                <a:latin typeface="Comic Sans MS"/>
                <a:ea typeface="Comic Sans MS"/>
                <a:cs typeface="Comic Sans MS"/>
                <a:sym typeface="Comic Sans MS"/>
              </a:rPr>
              <a:t>&gt;&gt;&gt;&gt;from pymongo import MongoClient</a:t>
            </a:r>
            <a:br>
              <a:rPr lang="en">
                <a:solidFill>
                  <a:srgbClr val="000000"/>
                </a:solidFill>
                <a:latin typeface="Comic Sans MS"/>
                <a:ea typeface="Comic Sans MS"/>
                <a:cs typeface="Comic Sans MS"/>
                <a:sym typeface="Comic Sans MS"/>
              </a:rPr>
            </a:br>
            <a:r>
              <a:rPr lang="en">
                <a:solidFill>
                  <a:srgbClr val="000000"/>
                </a:solidFill>
                <a:latin typeface="Comic Sans MS"/>
                <a:ea typeface="Comic Sans MS"/>
                <a:cs typeface="Comic Sans MS"/>
                <a:sym typeface="Comic Sans MS"/>
              </a:rPr>
              <a:t>	&gt;&gt;&gt;&gt; client = MongoClient()</a:t>
            </a:r>
            <a:endParaRPr>
              <a:solidFill>
                <a:srgbClr val="000000"/>
              </a:solidFill>
              <a:latin typeface="Comic Sans MS"/>
              <a:ea typeface="Comic Sans MS"/>
              <a:cs typeface="Comic Sans MS"/>
              <a:sym typeface="Comic Sans MS"/>
            </a:endParaRPr>
          </a:p>
          <a:p>
            <a:pPr marL="0" lvl="0" indent="0">
              <a:lnSpc>
                <a:spcPct val="150000"/>
              </a:lnSpc>
              <a:spcBef>
                <a:spcPts val="1600"/>
              </a:spcBef>
              <a:spcAft>
                <a:spcPts val="1600"/>
              </a:spcAft>
              <a:buNone/>
            </a:pP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prstGeom prst="rect">
            <a:avLst/>
          </a:prstGeom>
        </p:spPr>
        <p:txBody>
          <a:bodyPr spcFirstLastPara="1" wrap="square" lIns="91425" tIns="91425" rIns="91425" bIns="91425" anchor="t" anchorCtr="0">
            <a:noAutofit/>
          </a:bodyPr>
          <a:lstStyle/>
          <a:p>
            <a:pPr marL="914400" lvl="0" indent="457200">
              <a:spcBef>
                <a:spcPts val="0"/>
              </a:spcBef>
              <a:spcAft>
                <a:spcPts val="0"/>
              </a:spcAft>
              <a:buNone/>
            </a:pPr>
            <a:r>
              <a:rPr lang="en"/>
              <a:t>Connecting to MongoDB Database</a:t>
            </a:r>
            <a:endParaRPr/>
          </a:p>
        </p:txBody>
      </p:sp>
      <p:sp>
        <p:nvSpPr>
          <p:cNvPr id="97" name="Google Shape;97;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rPr>
              <a:t>We can use MongoClient instance to connect to multiple databases in MongoDB</a:t>
            </a:r>
            <a:endParaRPr>
              <a:solidFill>
                <a:srgbClr val="000000"/>
              </a:solidFill>
            </a:endParaRPr>
          </a:p>
          <a:p>
            <a:pPr marL="457200" lvl="0" indent="-342900" rtl="0">
              <a:lnSpc>
                <a:spcPct val="150000"/>
              </a:lnSpc>
              <a:spcBef>
                <a:spcPts val="0"/>
              </a:spcBef>
              <a:spcAft>
                <a:spcPts val="0"/>
              </a:spcAft>
              <a:buClr>
                <a:srgbClr val="000000"/>
              </a:buClr>
              <a:buSzPts val="1800"/>
              <a:buChar char="●"/>
            </a:pPr>
            <a:r>
              <a:rPr lang="en">
                <a:solidFill>
                  <a:srgbClr val="000000"/>
                </a:solidFill>
              </a:rPr>
              <a:t>We can use the below code snipped</a:t>
            </a:r>
            <a:endParaRPr>
              <a:solidFill>
                <a:srgbClr val="000000"/>
              </a:solidFill>
            </a:endParaRPr>
          </a:p>
          <a:p>
            <a:pPr marL="0" lvl="0" indent="0">
              <a:lnSpc>
                <a:spcPct val="150000"/>
              </a:lnSpc>
              <a:spcBef>
                <a:spcPts val="1600"/>
              </a:spcBef>
              <a:spcAft>
                <a:spcPts val="0"/>
              </a:spcAft>
              <a:buNone/>
            </a:pPr>
            <a:r>
              <a:rPr lang="en">
                <a:solidFill>
                  <a:srgbClr val="000000"/>
                </a:solidFill>
              </a:rPr>
              <a:t>	&gt;&gt;&gt;&gt;client = MongoClient()</a:t>
            </a:r>
            <a:endParaRPr>
              <a:solidFill>
                <a:srgbClr val="000000"/>
              </a:solidFill>
            </a:endParaRPr>
          </a:p>
          <a:p>
            <a:pPr marL="0" lvl="0" indent="0" rtl="0">
              <a:lnSpc>
                <a:spcPct val="150000"/>
              </a:lnSpc>
              <a:spcBef>
                <a:spcPts val="1600"/>
              </a:spcBef>
              <a:spcAft>
                <a:spcPts val="0"/>
              </a:spcAft>
              <a:buNone/>
            </a:pPr>
            <a:r>
              <a:rPr lang="en">
                <a:solidFill>
                  <a:srgbClr val="000000"/>
                </a:solidFill>
              </a:rPr>
              <a:t>	&gt;&gt;&gt;&gt;db = client[‘name_of_your_db’]</a:t>
            </a:r>
            <a:endParaRPr>
              <a:solidFill>
                <a:srgbClr val="000000"/>
              </a:solidFill>
            </a:endParaRPr>
          </a:p>
          <a:p>
            <a:pPr marL="0" lvl="0" indent="0">
              <a:lnSpc>
                <a:spcPct val="150000"/>
              </a:lnSpc>
              <a:spcBef>
                <a:spcPts val="1600"/>
              </a:spcBef>
              <a:spcAft>
                <a:spcPts val="1600"/>
              </a:spcAft>
              <a:buNone/>
            </a:pP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prstGeom prst="rect">
            <a:avLst/>
          </a:prstGeom>
        </p:spPr>
        <p:txBody>
          <a:bodyPr spcFirstLastPara="1" wrap="square" lIns="91425" tIns="91425" rIns="91425" bIns="91425" anchor="t" anchorCtr="0">
            <a:noAutofit/>
          </a:bodyPr>
          <a:lstStyle/>
          <a:p>
            <a:pPr marL="1371600" lvl="0" indent="457200">
              <a:spcBef>
                <a:spcPts val="0"/>
              </a:spcBef>
              <a:spcAft>
                <a:spcPts val="0"/>
              </a:spcAft>
              <a:buNone/>
            </a:pPr>
            <a:r>
              <a:rPr lang="en"/>
              <a:t>Connecting to Collections</a:t>
            </a:r>
            <a:endParaRPr/>
          </a:p>
        </p:txBody>
      </p:sp>
      <p:sp>
        <p:nvSpPr>
          <p:cNvPr id="103" name="Google Shape;103;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Char char="●"/>
            </a:pPr>
            <a:r>
              <a:rPr lang="en">
                <a:solidFill>
                  <a:srgbClr val="000000"/>
                </a:solidFill>
              </a:rPr>
              <a:t>Getting a collection in PyMongo works the same as getting a database</a:t>
            </a:r>
            <a:endParaRPr>
              <a:solidFill>
                <a:srgbClr val="000000"/>
              </a:solidFill>
            </a:endParaRPr>
          </a:p>
          <a:p>
            <a:pPr marL="457200" lvl="0" indent="-342900" rtl="0">
              <a:lnSpc>
                <a:spcPct val="150000"/>
              </a:lnSpc>
              <a:spcBef>
                <a:spcPts val="0"/>
              </a:spcBef>
              <a:spcAft>
                <a:spcPts val="0"/>
              </a:spcAft>
              <a:buClr>
                <a:srgbClr val="000000"/>
              </a:buClr>
              <a:buSzPts val="1800"/>
              <a:buChar char="●"/>
            </a:pPr>
            <a:r>
              <a:rPr lang="en">
                <a:solidFill>
                  <a:srgbClr val="000000"/>
                </a:solidFill>
              </a:rPr>
              <a:t>We can use the below code snipped to connect to the collection</a:t>
            </a:r>
            <a:endParaRPr>
              <a:solidFill>
                <a:srgbClr val="000000"/>
              </a:solidFill>
            </a:endParaRPr>
          </a:p>
          <a:p>
            <a:pPr marL="457200" lvl="0" indent="457200" rtl="0">
              <a:lnSpc>
                <a:spcPct val="150000"/>
              </a:lnSpc>
              <a:spcBef>
                <a:spcPts val="1600"/>
              </a:spcBef>
              <a:spcAft>
                <a:spcPts val="0"/>
              </a:spcAft>
              <a:buNone/>
            </a:pPr>
            <a:r>
              <a:rPr lang="en">
                <a:solidFill>
                  <a:srgbClr val="000000"/>
                </a:solidFill>
              </a:rPr>
              <a:t>&gt;&gt;&gt; collection = db['name_of_your_collection']</a:t>
            </a:r>
            <a:endParaRPr>
              <a:solidFill>
                <a:srgbClr val="000000"/>
              </a:solidFill>
            </a:endParaRPr>
          </a:p>
          <a:p>
            <a:pPr marL="457200" lvl="0" indent="-342900" rtl="0">
              <a:lnSpc>
                <a:spcPct val="150000"/>
              </a:lnSpc>
              <a:spcBef>
                <a:spcPts val="1600"/>
              </a:spcBef>
              <a:spcAft>
                <a:spcPts val="0"/>
              </a:spcAft>
              <a:buClr>
                <a:srgbClr val="000000"/>
              </a:buClr>
              <a:buSzPts val="1800"/>
              <a:buChar char="●"/>
            </a:pPr>
            <a:r>
              <a:rPr lang="en">
                <a:solidFill>
                  <a:srgbClr val="000000"/>
                </a:solidFill>
              </a:rPr>
              <a:t>Note that the ‘db’ object was created while we connected to the MongoDB database. The same object is used to access the collection</a:t>
            </a:r>
            <a:endParaRPr>
              <a:solidFill>
                <a:srgbClr val="000000"/>
              </a:solidFill>
            </a:endParaRPr>
          </a:p>
          <a:p>
            <a:pPr marL="0" lvl="0" indent="0" rtl="0">
              <a:lnSpc>
                <a:spcPct val="150000"/>
              </a:lnSpc>
              <a:spcBef>
                <a:spcPts val="1600"/>
              </a:spcBef>
              <a:spcAft>
                <a:spcPts val="0"/>
              </a:spcAft>
              <a:buNone/>
            </a:pPr>
            <a:endParaRPr>
              <a:solidFill>
                <a:srgbClr val="000000"/>
              </a:solidFill>
            </a:endParaRPr>
          </a:p>
          <a:p>
            <a:pPr marL="0" lvl="0" indent="0">
              <a:lnSpc>
                <a:spcPct val="150000"/>
              </a:lnSpc>
              <a:spcBef>
                <a:spcPts val="1600"/>
              </a:spcBef>
              <a:spcAft>
                <a:spcPts val="1600"/>
              </a:spcAft>
              <a:buNone/>
            </a:pP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16775"/>
            <a:ext cx="8520600" cy="901800"/>
          </a:xfrm>
          <a:prstGeom prst="rect">
            <a:avLst/>
          </a:prstGeom>
        </p:spPr>
        <p:txBody>
          <a:bodyPr spcFirstLastPara="1" wrap="square" lIns="91425" tIns="91425" rIns="91425" bIns="91425" anchor="t" anchorCtr="0">
            <a:noAutofit/>
          </a:bodyPr>
          <a:lstStyle/>
          <a:p>
            <a:pPr marL="0" lvl="0" indent="0" rtl="0">
              <a:lnSpc>
                <a:spcPct val="115000"/>
              </a:lnSpc>
              <a:spcBef>
                <a:spcPts val="1800"/>
              </a:spcBef>
              <a:spcAft>
                <a:spcPts val="0"/>
              </a:spcAft>
              <a:buNone/>
            </a:pPr>
            <a:r>
              <a:rPr lang="en">
                <a:latin typeface="Arial"/>
                <a:ea typeface="Arial"/>
                <a:cs typeface="Arial"/>
                <a:sym typeface="Arial"/>
              </a:rPr>
              <a:t> 			Documents in MongoDB</a:t>
            </a:r>
            <a:endParaRPr>
              <a:latin typeface="Arial"/>
              <a:ea typeface="Arial"/>
              <a:cs typeface="Arial"/>
              <a:sym typeface="Arial"/>
            </a:endParaRPr>
          </a:p>
          <a:p>
            <a:pPr marL="0" lvl="0" indent="0">
              <a:spcBef>
                <a:spcPts val="400"/>
              </a:spcBef>
              <a:spcAft>
                <a:spcPts val="0"/>
              </a:spcAft>
              <a:buNone/>
            </a:pPr>
            <a:endParaRPr/>
          </a:p>
        </p:txBody>
      </p:sp>
      <p:sp>
        <p:nvSpPr>
          <p:cNvPr id="109" name="Google Shape;109;p20"/>
          <p:cNvSpPr txBox="1">
            <a:spLocks noGrp="1"/>
          </p:cNvSpPr>
          <p:nvPr>
            <p:ph type="body" idx="1"/>
          </p:nvPr>
        </p:nvSpPr>
        <p:spPr>
          <a:xfrm>
            <a:off x="311700" y="1513550"/>
            <a:ext cx="8520600" cy="30555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000000"/>
              </a:buClr>
              <a:buSzPts val="1800"/>
              <a:buChar char="●"/>
            </a:pPr>
            <a:r>
              <a:rPr lang="en">
                <a:solidFill>
                  <a:srgbClr val="000000"/>
                </a:solidFill>
              </a:rPr>
              <a:t>Data in MongoDB is represented using JSON</a:t>
            </a:r>
            <a:endParaRPr>
              <a:solidFill>
                <a:srgbClr val="000000"/>
              </a:solidFill>
            </a:endParaRPr>
          </a:p>
          <a:p>
            <a:pPr marL="457200" lvl="0" indent="-342900" rtl="0">
              <a:lnSpc>
                <a:spcPct val="115000"/>
              </a:lnSpc>
              <a:spcBef>
                <a:spcPts val="0"/>
              </a:spcBef>
              <a:spcAft>
                <a:spcPts val="0"/>
              </a:spcAft>
              <a:buClr>
                <a:srgbClr val="000000"/>
              </a:buClr>
              <a:buSzPts val="1800"/>
              <a:buChar char="●"/>
            </a:pPr>
            <a:r>
              <a:rPr lang="en">
                <a:solidFill>
                  <a:srgbClr val="000000"/>
                </a:solidFill>
              </a:rPr>
              <a:t>In PyMongo we use dictionaries to represent documents.</a:t>
            </a:r>
            <a:endParaRPr>
              <a:solidFill>
                <a:srgbClr val="000000"/>
              </a:solidFill>
            </a:endParaRPr>
          </a:p>
          <a:p>
            <a:pPr marL="457200" lvl="0" indent="-342900" rtl="0">
              <a:lnSpc>
                <a:spcPct val="115000"/>
              </a:lnSpc>
              <a:spcBef>
                <a:spcPts val="0"/>
              </a:spcBef>
              <a:spcAft>
                <a:spcPts val="0"/>
              </a:spcAft>
              <a:buClr>
                <a:srgbClr val="000000"/>
              </a:buClr>
              <a:buSzPts val="1800"/>
              <a:buChar char="●"/>
            </a:pPr>
            <a:r>
              <a:rPr lang="en">
                <a:solidFill>
                  <a:srgbClr val="000000"/>
                </a:solidFill>
              </a:rPr>
              <a:t>Let’s consider an example</a:t>
            </a:r>
            <a:endParaRPr>
              <a:solidFill>
                <a:srgbClr val="000000"/>
              </a:solidFill>
            </a:endParaRPr>
          </a:p>
          <a:p>
            <a:pPr marL="0" lvl="0" indent="0" rtl="0">
              <a:lnSpc>
                <a:spcPct val="115000"/>
              </a:lnSpc>
              <a:spcBef>
                <a:spcPts val="1600"/>
              </a:spcBef>
              <a:spcAft>
                <a:spcPts val="0"/>
              </a:spcAft>
              <a:buNone/>
            </a:pPr>
            <a:r>
              <a:rPr lang="en">
                <a:solidFill>
                  <a:srgbClr val="000000"/>
                </a:solidFill>
              </a:rPr>
              <a:t>	</a:t>
            </a:r>
            <a:r>
              <a:rPr lang="en" sz="1600">
                <a:solidFill>
                  <a:srgbClr val="000000"/>
                </a:solidFill>
                <a:latin typeface="Comic Sans MS"/>
                <a:ea typeface="Comic Sans MS"/>
                <a:cs typeface="Comic Sans MS"/>
                <a:sym typeface="Comic Sans MS"/>
              </a:rPr>
              <a:t>person = { "name": "Rohan",</a:t>
            </a:r>
            <a:br>
              <a:rPr lang="en" sz="1600">
                <a:solidFill>
                  <a:srgbClr val="000000"/>
                </a:solidFill>
                <a:latin typeface="Comic Sans MS"/>
                <a:ea typeface="Comic Sans MS"/>
                <a:cs typeface="Comic Sans MS"/>
                <a:sym typeface="Comic Sans MS"/>
              </a:rPr>
            </a:br>
            <a:r>
              <a:rPr lang="en" sz="1600">
                <a:solidFill>
                  <a:srgbClr val="000000"/>
                </a:solidFill>
                <a:latin typeface="Comic Sans MS"/>
                <a:ea typeface="Comic Sans MS"/>
                <a:cs typeface="Comic Sans MS"/>
                <a:sym typeface="Comic Sans MS"/>
              </a:rPr>
              <a:t>         		    "age": “24", </a:t>
            </a:r>
            <a:endParaRPr sz="1600">
              <a:solidFill>
                <a:srgbClr val="000000"/>
              </a:solidFill>
              <a:latin typeface="Comic Sans MS"/>
              <a:ea typeface="Comic Sans MS"/>
              <a:cs typeface="Comic Sans MS"/>
              <a:sym typeface="Comic Sans MS"/>
            </a:endParaRPr>
          </a:p>
          <a:p>
            <a:pPr marL="914400" lvl="0" indent="457200" rtl="0">
              <a:lnSpc>
                <a:spcPct val="115000"/>
              </a:lnSpc>
              <a:spcBef>
                <a:spcPts val="1600"/>
              </a:spcBef>
              <a:spcAft>
                <a:spcPts val="0"/>
              </a:spcAft>
              <a:buNone/>
            </a:pPr>
            <a:r>
              <a:rPr lang="en" sz="1600">
                <a:solidFill>
                  <a:srgbClr val="000000"/>
                </a:solidFill>
                <a:latin typeface="Comic Sans MS"/>
                <a:ea typeface="Comic Sans MS"/>
                <a:cs typeface="Comic Sans MS"/>
                <a:sym typeface="Comic Sans MS"/>
              </a:rPr>
              <a:t>  “Degree” :” Masters”,</a:t>
            </a:r>
            <a:br>
              <a:rPr lang="en" sz="1600">
                <a:solidFill>
                  <a:srgbClr val="000000"/>
                </a:solidFill>
                <a:latin typeface="Comic Sans MS"/>
                <a:ea typeface="Comic Sans MS"/>
                <a:cs typeface="Comic Sans MS"/>
                <a:sym typeface="Comic Sans MS"/>
              </a:rPr>
            </a:br>
            <a:r>
              <a:rPr lang="en" sz="1600">
                <a:solidFill>
                  <a:srgbClr val="000000"/>
                </a:solidFill>
                <a:latin typeface="Comic Sans MS"/>
                <a:ea typeface="Comic Sans MS"/>
                <a:cs typeface="Comic Sans MS"/>
                <a:sym typeface="Comic Sans MS"/>
              </a:rPr>
              <a:t>         "Major": “Computer Science” </a:t>
            </a:r>
            <a:endParaRPr sz="1600">
              <a:solidFill>
                <a:srgbClr val="000000"/>
              </a:solidFill>
              <a:latin typeface="Comic Sans MS"/>
              <a:ea typeface="Comic Sans MS"/>
              <a:cs typeface="Comic Sans MS"/>
              <a:sym typeface="Comic Sans MS"/>
            </a:endParaRPr>
          </a:p>
          <a:p>
            <a:pPr marL="914400" lvl="0" indent="457200" rtl="0">
              <a:lnSpc>
                <a:spcPct val="115000"/>
              </a:lnSpc>
              <a:spcBef>
                <a:spcPts val="1600"/>
              </a:spcBef>
              <a:spcAft>
                <a:spcPts val="0"/>
              </a:spcAft>
              <a:buNone/>
            </a:pPr>
            <a:r>
              <a:rPr lang="en" sz="1600">
                <a:solidFill>
                  <a:srgbClr val="000000"/>
                </a:solidFill>
                <a:latin typeface="Comic Sans MS"/>
                <a:ea typeface="Comic Sans MS"/>
                <a:cs typeface="Comic Sans MS"/>
                <a:sym typeface="Comic Sans MS"/>
              </a:rPr>
              <a:t>}</a:t>
            </a:r>
            <a:br>
              <a:rPr lang="en" sz="1600">
                <a:solidFill>
                  <a:srgbClr val="000000"/>
                </a:solidFill>
                <a:latin typeface="Comic Sans MS"/>
                <a:ea typeface="Comic Sans MS"/>
                <a:cs typeface="Comic Sans MS"/>
                <a:sym typeface="Comic Sans MS"/>
              </a:rPr>
            </a:br>
            <a:endParaRPr sz="1600">
              <a:solidFill>
                <a:srgbClr val="000000"/>
              </a:solidFill>
              <a:latin typeface="Comic Sans MS"/>
              <a:ea typeface="Comic Sans MS"/>
              <a:cs typeface="Comic Sans MS"/>
              <a:sym typeface="Comic Sans MS"/>
            </a:endParaRPr>
          </a:p>
          <a:p>
            <a:pPr marL="0" lvl="0" indent="0">
              <a:lnSpc>
                <a:spcPct val="115000"/>
              </a:lnSpc>
              <a:spcBef>
                <a:spcPts val="1600"/>
              </a:spcBef>
              <a:spcAft>
                <a:spcPts val="1600"/>
              </a:spcAft>
              <a:buNone/>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141150"/>
            <a:ext cx="8520600" cy="939300"/>
          </a:xfrm>
          <a:prstGeom prst="rect">
            <a:avLst/>
          </a:prstGeom>
        </p:spPr>
        <p:txBody>
          <a:bodyPr spcFirstLastPara="1" wrap="square" lIns="91425" tIns="91425" rIns="91425" bIns="91425" anchor="t" anchorCtr="0">
            <a:noAutofit/>
          </a:bodyPr>
          <a:lstStyle/>
          <a:p>
            <a:pPr marL="914400" lvl="0" indent="457200" rtl="0">
              <a:lnSpc>
                <a:spcPct val="115000"/>
              </a:lnSpc>
              <a:spcBef>
                <a:spcPts val="2400"/>
              </a:spcBef>
              <a:spcAft>
                <a:spcPts val="0"/>
              </a:spcAft>
              <a:buNone/>
            </a:pPr>
            <a:r>
              <a:rPr lang="en"/>
              <a:t>“db.collection.find()”	method</a:t>
            </a:r>
            <a:endParaRPr/>
          </a:p>
          <a:p>
            <a:pPr marL="0" lvl="0" indent="0">
              <a:spcBef>
                <a:spcPts val="600"/>
              </a:spcBef>
              <a:spcAft>
                <a:spcPts val="0"/>
              </a:spcAft>
              <a:buNone/>
            </a:pPr>
            <a:endParaRPr/>
          </a:p>
        </p:txBody>
      </p:sp>
      <p:sp>
        <p:nvSpPr>
          <p:cNvPr id="115" name="Google Shape;115;p21"/>
          <p:cNvSpPr txBox="1">
            <a:spLocks noGrp="1"/>
          </p:cNvSpPr>
          <p:nvPr>
            <p:ph type="body" idx="1"/>
          </p:nvPr>
        </p:nvSpPr>
        <p:spPr>
          <a:xfrm>
            <a:off x="311700" y="1108435"/>
            <a:ext cx="8520600" cy="3674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dirty="0">
                <a:solidFill>
                  <a:srgbClr val="000000"/>
                </a:solidFill>
                <a:latin typeface="Arial"/>
                <a:ea typeface="Arial"/>
                <a:cs typeface="Arial"/>
                <a:sym typeface="Arial"/>
              </a:rPr>
              <a:t>Selects documents in a collection or view and returns a</a:t>
            </a:r>
            <a:r>
              <a:rPr lang="en" dirty="0">
                <a:solidFill>
                  <a:srgbClr val="000000"/>
                </a:solidFill>
                <a:uFill>
                  <a:noFill/>
                </a:uFill>
                <a:latin typeface="Arial"/>
                <a:ea typeface="Arial"/>
                <a:cs typeface="Arial"/>
                <a:sym typeface="Arial"/>
                <a:hlinkClick r:id="rId3"/>
              </a:rPr>
              <a:t> </a:t>
            </a:r>
            <a:r>
              <a:rPr lang="en" dirty="0">
                <a:solidFill>
                  <a:srgbClr val="000000"/>
                </a:solidFill>
                <a:latin typeface="Arial"/>
                <a:ea typeface="Arial"/>
                <a:cs typeface="Arial"/>
                <a:sym typeface="Arial"/>
              </a:rPr>
              <a:t>cursor to the selected documents.</a:t>
            </a:r>
            <a:endParaRPr dirty="0">
              <a:solidFill>
                <a:srgbClr val="000000"/>
              </a:solidFill>
              <a:latin typeface="Arial"/>
              <a:ea typeface="Arial"/>
              <a:cs typeface="Arial"/>
              <a:sym typeface="Arial"/>
            </a:endParaRPr>
          </a:p>
          <a:p>
            <a:pPr marL="457200" lvl="0" indent="-342900" rtl="0">
              <a:spcBef>
                <a:spcPts val="0"/>
              </a:spcBef>
              <a:spcAft>
                <a:spcPts val="0"/>
              </a:spcAft>
              <a:buClr>
                <a:srgbClr val="000000"/>
              </a:buClr>
              <a:buSzPts val="1800"/>
              <a:buFont typeface="Arial"/>
              <a:buChar char="●"/>
            </a:pPr>
            <a:r>
              <a:rPr lang="en" dirty="0">
                <a:solidFill>
                  <a:srgbClr val="000000"/>
                </a:solidFill>
                <a:latin typeface="Arial"/>
                <a:ea typeface="Arial"/>
                <a:cs typeface="Arial"/>
                <a:sym typeface="Arial"/>
              </a:rPr>
              <a:t>The find method takes two optional parameters: query and projection</a:t>
            </a:r>
            <a:endParaRPr dirty="0">
              <a:solidFill>
                <a:srgbClr val="000000"/>
              </a:solidFill>
              <a:latin typeface="Arial"/>
              <a:ea typeface="Arial"/>
              <a:cs typeface="Arial"/>
              <a:sym typeface="Arial"/>
            </a:endParaRPr>
          </a:p>
          <a:p>
            <a:pPr marL="0" lvl="0" indent="0">
              <a:spcBef>
                <a:spcPts val="1600"/>
              </a:spcBef>
              <a:spcAft>
                <a:spcPts val="1600"/>
              </a:spcAft>
              <a:buNone/>
            </a:pPr>
            <a:endParaRPr dirty="0">
              <a:solidFill>
                <a:srgbClr val="000000"/>
              </a:solidFill>
              <a:latin typeface="Arial"/>
              <a:ea typeface="Arial"/>
              <a:cs typeface="Arial"/>
              <a:sym typeface="Arial"/>
            </a:endParaRPr>
          </a:p>
        </p:txBody>
      </p:sp>
      <p:graphicFrame>
        <p:nvGraphicFramePr>
          <p:cNvPr id="116" name="Google Shape;116;p21"/>
          <p:cNvGraphicFramePr/>
          <p:nvPr/>
        </p:nvGraphicFramePr>
        <p:xfrm>
          <a:off x="839950" y="2382925"/>
          <a:ext cx="7239000" cy="2400210"/>
        </p:xfrm>
        <a:graphic>
          <a:graphicData uri="http://schemas.openxmlformats.org/drawingml/2006/table">
            <a:tbl>
              <a:tblPr>
                <a:noFill/>
                <a:tableStyleId>{2035842D-8800-4000-AF08-752EDF125AE4}</a:tableStyleId>
              </a:tblPr>
              <a:tblGrid>
                <a:gridCol w="1602650">
                  <a:extLst>
                    <a:ext uri="{9D8B030D-6E8A-4147-A177-3AD203B41FA5}">
                      <a16:colId xmlns:a16="http://schemas.microsoft.com/office/drawing/2014/main" val="20000"/>
                    </a:ext>
                  </a:extLst>
                </a:gridCol>
                <a:gridCol w="2064100">
                  <a:extLst>
                    <a:ext uri="{9D8B030D-6E8A-4147-A177-3AD203B41FA5}">
                      <a16:colId xmlns:a16="http://schemas.microsoft.com/office/drawing/2014/main" val="20001"/>
                    </a:ext>
                  </a:extLst>
                </a:gridCol>
                <a:gridCol w="3572250">
                  <a:extLst>
                    <a:ext uri="{9D8B030D-6E8A-4147-A177-3AD203B41FA5}">
                      <a16:colId xmlns:a16="http://schemas.microsoft.com/office/drawing/2014/main" val="20002"/>
                    </a:ext>
                  </a:extLst>
                </a:gridCol>
              </a:tblGrid>
              <a:tr h="381000">
                <a:tc>
                  <a:txBody>
                    <a:bodyPr/>
                    <a:lstStyle/>
                    <a:p>
                      <a:pPr marL="0" lvl="0" indent="0">
                        <a:spcBef>
                          <a:spcPts val="0"/>
                        </a:spcBef>
                        <a:spcAft>
                          <a:spcPts val="0"/>
                        </a:spcAft>
                        <a:buNone/>
                      </a:pPr>
                      <a:r>
                        <a:rPr lang="en"/>
                        <a:t>Parameter</a:t>
                      </a:r>
                      <a:endParaRPr/>
                    </a:p>
                  </a:txBody>
                  <a:tcPr marL="91425" marR="91425" marT="91425" marB="91425"/>
                </a:tc>
                <a:tc>
                  <a:txBody>
                    <a:bodyPr/>
                    <a:lstStyle/>
                    <a:p>
                      <a:pPr marL="0" lvl="0" indent="0">
                        <a:spcBef>
                          <a:spcPts val="0"/>
                        </a:spcBef>
                        <a:spcAft>
                          <a:spcPts val="0"/>
                        </a:spcAft>
                        <a:buNone/>
                      </a:pPr>
                      <a:r>
                        <a:rPr lang="en"/>
                        <a:t>Type </a:t>
                      </a:r>
                      <a:endParaRPr/>
                    </a:p>
                  </a:txBody>
                  <a:tcPr marL="91425" marR="91425" marT="91425" marB="91425"/>
                </a:tc>
                <a:tc>
                  <a:txBody>
                    <a:bodyPr/>
                    <a:lstStyle/>
                    <a:p>
                      <a:pPr marL="0" lvl="0" indent="0">
                        <a:spcBef>
                          <a:spcPts val="0"/>
                        </a:spcBef>
                        <a:spcAft>
                          <a:spcPts val="0"/>
                        </a:spcAft>
                        <a:buNone/>
                      </a:pPr>
                      <a:r>
                        <a:rPr lang="en"/>
                        <a:t>Description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query</a:t>
                      </a:r>
                      <a:endParaRPr/>
                    </a:p>
                  </a:txBody>
                  <a:tcPr marL="91425" marR="91425" marT="91425" marB="91425"/>
                </a:tc>
                <a:tc>
                  <a:txBody>
                    <a:bodyPr/>
                    <a:lstStyle/>
                    <a:p>
                      <a:pPr marL="0" lvl="0" indent="0">
                        <a:spcBef>
                          <a:spcPts val="0"/>
                        </a:spcBef>
                        <a:spcAft>
                          <a:spcPts val="0"/>
                        </a:spcAft>
                        <a:buNone/>
                      </a:pPr>
                      <a:r>
                        <a:rPr lang="en"/>
                        <a:t>document</a:t>
                      </a:r>
                      <a:endParaRPr/>
                    </a:p>
                  </a:txBody>
                  <a:tcPr marL="91425" marR="91425" marT="91425" marB="91425"/>
                </a:tc>
                <a:tc>
                  <a:txBody>
                    <a:bodyPr/>
                    <a:lstStyle/>
                    <a:p>
                      <a:pPr marL="0" lvl="0" indent="0">
                        <a:spcBef>
                          <a:spcPts val="0"/>
                        </a:spcBef>
                        <a:spcAft>
                          <a:spcPts val="0"/>
                        </a:spcAft>
                        <a:buNone/>
                      </a:pPr>
                      <a:r>
                        <a:rPr lang="en"/>
                        <a:t>Optional. Specifies selection filter using query operators. To return all documents in a collection, omit this parameter or pass an empty document ({}).</a:t>
                      </a:r>
                      <a:endParaRPr/>
                    </a:p>
                  </a:txBody>
                  <a:tcPr marL="91425" marR="91425" marT="91425" marB="91425"/>
                </a:tc>
                <a:extLst>
                  <a:ext uri="{0D108BD9-81ED-4DB2-BD59-A6C34878D82A}">
                    <a16:rowId xmlns:a16="http://schemas.microsoft.com/office/drawing/2014/main" val="10001"/>
                  </a:ext>
                </a:extLst>
              </a:tr>
              <a:tr h="803750">
                <a:tc>
                  <a:txBody>
                    <a:bodyPr/>
                    <a:lstStyle/>
                    <a:p>
                      <a:pPr marL="0" lvl="0" indent="0">
                        <a:spcBef>
                          <a:spcPts val="0"/>
                        </a:spcBef>
                        <a:spcAft>
                          <a:spcPts val="0"/>
                        </a:spcAft>
                        <a:buNone/>
                      </a:pPr>
                      <a:r>
                        <a:rPr lang="en"/>
                        <a:t>projection</a:t>
                      </a:r>
                      <a:endParaRPr/>
                    </a:p>
                  </a:txBody>
                  <a:tcPr marL="91425" marR="91425" marT="91425" marB="91425"/>
                </a:tc>
                <a:tc>
                  <a:txBody>
                    <a:bodyPr/>
                    <a:lstStyle/>
                    <a:p>
                      <a:pPr marL="0" lvl="0" indent="0">
                        <a:spcBef>
                          <a:spcPts val="0"/>
                        </a:spcBef>
                        <a:spcAft>
                          <a:spcPts val="0"/>
                        </a:spcAft>
                        <a:buNone/>
                      </a:pPr>
                      <a:r>
                        <a:rPr lang="en"/>
                        <a:t>document</a:t>
                      </a:r>
                      <a:endParaRPr/>
                    </a:p>
                  </a:txBody>
                  <a:tcPr marL="91425" marR="91425" marT="91425" marB="91425"/>
                </a:tc>
                <a:tc>
                  <a:txBody>
                    <a:bodyPr/>
                    <a:lstStyle/>
                    <a:p>
                      <a:pPr marL="0" lvl="0" indent="0">
                        <a:spcBef>
                          <a:spcPts val="0"/>
                        </a:spcBef>
                        <a:spcAft>
                          <a:spcPts val="0"/>
                        </a:spcAft>
                        <a:buNone/>
                      </a:pPr>
                      <a:r>
                        <a:rPr lang="en"/>
                        <a:t>Optional. Specifies the fields to return in the documents that match the query filter. To return all fields in the matching documents, omit this parameter.</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11.0&quot;&gt;&lt;object type=&quot;1&quot; unique_id=&quot;10001&quot;&gt;&lt;object type=&quot;2&quot; unique_id=&quot;171512&quot;&gt;&lt;object type=&quot;3&quot; unique_id=&quot;171513&quot;&gt;&lt;property id=&quot;20148&quot; value=&quot;5&quot;/&gt;&lt;property id=&quot;20300&quot; value=&quot;Slide 1 - &amp;quot;MongoDB VI:  H1B dataset (with PyMongo) &amp;amp;#x09;&amp;quot;&quot;/&gt;&lt;property id=&quot;20307&quot; value=&quot;256&quot;/&gt;&lt;/object&gt;&lt;object type=&quot;3&quot; unique_id=&quot;171515&quot;&gt;&lt;property id=&quot;20148&quot; value=&quot;5&quot;/&gt;&lt;property id=&quot;20300&quot; value=&quot;Slide 2 - &amp;quot;Recap: Introduction to PyMongo&amp;quot;&quot;/&gt;&lt;property id=&quot;20307&quot; value=&quot;257&quot;/&gt;&lt;/object&gt;&lt;object type=&quot;3&quot; unique_id=&quot;171516&quot;&gt;&lt;property id=&quot;20148&quot; value=&quot;5&quot;/&gt;&lt;property id=&quot;20300&quot; value=&quot;Slide 3 - &amp;quot;Introduction to working with MongoDB and PyMongo&amp;quot;&quot;/&gt;&lt;property id=&quot;20307&quot; value=&quot;258&quot;/&gt;&lt;/object&gt;&lt;object type=&quot;3&quot; unique_id=&quot;171517&quot;&gt;&lt;property id=&quot;20148&quot; value=&quot;5&quot;/&gt;&lt;property id=&quot;20300&quot; value=&quot;Slide 4&quot;/&gt;&lt;property id=&quot;20307&quot; value=&quot;259&quot;/&gt;&lt;/object&gt;&lt;object type=&quot;3&quot; unique_id=&quot;171518&quot;&gt;&lt;property id=&quot;20148&quot; value=&quot;5&quot;/&gt;&lt;property id=&quot;20300&quot; value=&quot;Slide 5 - &amp;quot;Establishing Connection with MongoClient from your Python code&amp;#x0D;&amp;quot;&quot;/&gt;&lt;property id=&quot;20307&quot; value=&quot;260&quot;/&gt;&lt;/object&gt;&lt;object type=&quot;3&quot; unique_id=&quot;171519&quot;&gt;&lt;property id=&quot;20148&quot; value=&quot;5&quot;/&gt;&lt;property id=&quot;20300&quot; value=&quot;Slide 6 - &amp;quot;Connecting to MongoDB Database&amp;quot;&quot;/&gt;&lt;property id=&quot;20307&quot; value=&quot;261&quot;/&gt;&lt;/object&gt;&lt;object type=&quot;3&quot; unique_id=&quot;171520&quot;&gt;&lt;property id=&quot;20148&quot; value=&quot;5&quot;/&gt;&lt;property id=&quot;20300&quot; value=&quot;Slide 7 - &amp;quot;Connecting to Collections&amp;quot;&quot;/&gt;&lt;property id=&quot;20307&quot; value=&quot;262&quot;/&gt;&lt;/object&gt;&lt;object type=&quot;3&quot; unique_id=&quot;171521&quot;&gt;&lt;property id=&quot;20148&quot; value=&quot;5&quot;/&gt;&lt;property id=&quot;20300&quot; value=&quot;Slide 8 - &amp;quot; &amp;amp;#x09;&amp;amp;#x09;&amp;amp;#x09;Documents in MongoDB&amp;#x0D;&amp;quot;&quot;/&gt;&lt;property id=&quot;20307&quot; value=&quot;263&quot;/&gt;&lt;/object&gt;&lt;object type=&quot;3&quot; unique_id=&quot;171522&quot;&gt;&lt;property id=&quot;20148&quot; value=&quot;5&quot;/&gt;&lt;property id=&quot;20300&quot; value=&quot;Slide 9 - &amp;quot;“db.collection.find()”&amp;amp;#x09;method&amp;#x0D;&amp;quot;&quot;/&gt;&lt;property id=&quot;20307&quot; value=&quot;264&quot;/&gt;&lt;/object&gt;&lt;object type=&quot;3&quot; unique_id=&quot;171523&quot;&gt;&lt;property id=&quot;20148&quot; value=&quot;5&quot;/&gt;&lt;property id=&quot;20300&quot; value=&quot;Slide 10 - &amp;quot;&amp;amp;#x09;&amp;amp;#x09;&amp;amp;#x09;&amp;amp;#x09;&amp;amp;#x09;Continued….&amp;quot;&quot;/&gt;&lt;property id=&quot;20307&quot; value=&quot;265&quot;/&gt;&lt;/object&gt;&lt;object type=&quot;3&quot; unique_id=&quot;171524&quot;&gt;&lt;property id=&quot;20148&quot; value=&quot;5&quot;/&gt;&lt;property id=&quot;20300&quot; value=&quot;Slide 11 - &amp;quot;Basic Queries&amp;quot;&quot;/&gt;&lt;property id=&quot;20307&quot; value=&quot;266&quot;/&gt;&lt;/object&gt;&lt;object type=&quot;3&quot; unique_id=&quot;171525&quot;&gt;&lt;property id=&quot;20148&quot; value=&quot;5&quot;/&gt;&lt;property id=&quot;20300&quot; value=&quot;Slide 12&quot;/&gt;&lt;property id=&quot;20307&quot; value=&quot;267&quot;/&gt;&lt;/object&gt;&lt;object type=&quot;3&quot; unique_id=&quot;171526&quot;&gt;&lt;property id=&quot;20148&quot; value=&quot;5&quot;/&gt;&lt;property id=&quot;20300&quot; value=&quot;Slide 13&quot;/&gt;&lt;property id=&quot;20307&quot; value=&quot;268&quot;/&gt;&lt;/object&gt;&lt;object type=&quot;3&quot; unique_id=&quot;171527&quot;&gt;&lt;property id=&quot;20148&quot; value=&quot;5&quot;/&gt;&lt;property id=&quot;20300&quot; value=&quot;Slide 14 - &amp;quot;Projection parameter&amp;quot;&quot;/&gt;&lt;property id=&quot;20307&quot; value=&quot;269&quot;/&gt;&lt;/object&gt;&lt;object type=&quot;3&quot; unique_id=&quot;171528&quot;&gt;&lt;property id=&quot;20148&quot; value=&quot;5&quot;/&gt;&lt;property id=&quot;20300&quot; value=&quot;Slide 15 - &amp;quot;Projection (Continued)&amp;quot;&quot;/&gt;&lt;property id=&quot;20307&quot; value=&quot;270&quot;/&gt;&lt;/object&gt;&lt;object type=&quot;3&quot; unique_id=&quot;171529&quot;&gt;&lt;property id=&quot;20148&quot; value=&quot;5&quot;/&gt;&lt;property id=&quot;20300&quot; value=&quot;Slide 16 - &amp;quot;Example of Projection&amp;quot;&quot;/&gt;&lt;property id=&quot;20307&quot; value=&quot;271&quot;/&gt;&lt;/object&gt;&lt;object type=&quot;3&quot; unique_id=&quot;171530&quot;&gt;&lt;property id=&quot;20148&quot; value=&quot;5&quot;/&gt;&lt;property id=&quot;20300&quot; value=&quot;Slide 17 - &amp;quot;How to iterate over the returned Cursor?&amp;quot;&quot;/&gt;&lt;property id=&quot;20307&quot; value=&quot;272&quot;/&gt;&lt;/object&gt;&lt;object type=&quot;3&quot; unique_id=&quot;171531&quot;&gt;&lt;property id=&quot;20148&quot; value=&quot;5&quot;/&gt;&lt;property id=&quot;20300&quot; value=&quot;Slide 18&quot;/&gt;&lt;property id=&quot;20307&quot; value=&quot;273&quot;/&gt;&lt;/object&gt;&lt;object type=&quot;3&quot; unique_id=&quot;171532&quot;&gt;&lt;property id=&quot;20148&quot; value=&quot;5&quot;/&gt;&lt;property id=&quot;20300&quot; value=&quot;Slide 19&quot;/&gt;&lt;property id=&quot;20307&quot; value=&quot;274&quot;/&gt;&lt;/object&gt;&lt;object type=&quot;3&quot; unique_id=&quot;171533&quot;&gt;&lt;property id=&quot;20148&quot; value=&quot;5&quot;/&gt;&lt;property id=&quot;20300&quot; value=&quot;Slide 20 - &amp;quot;Modify the behaviour of cursor&amp;quot;&quot;/&gt;&lt;property id=&quot;20307&quot; value=&quot;275&quot;/&gt;&lt;/object&gt;&lt;object type=&quot;3&quot; unique_id=&quot;171534&quot;&gt;&lt;property id=&quot;20148&quot; value=&quot;5&quot;/&gt;&lt;property id=&quot;20300&quot; value=&quot;Slide 21&quot;/&gt;&lt;property id=&quot;20307&quot; value=&quot;276&quot;/&gt;&lt;/object&gt;&lt;object type=&quot;3&quot; unique_id=&quot;171535&quot;&gt;&lt;property id=&quot;20148&quot; value=&quot;5&quot;/&gt;&lt;property id=&quot;20300&quot; value=&quot;Slide 22&quot;/&gt;&lt;property id=&quot;20307&quot; value=&quot;277&quot;/&gt;&lt;/object&gt;&lt;object type=&quot;3&quot; unique_id=&quot;171536&quot;&gt;&lt;property id=&quot;20148&quot; value=&quot;5&quot;/&gt;&lt;property id=&quot;20300&quot; value=&quot;Slide 23 - &amp;quot;Queries using PyMongo&amp;quot;&quot;/&gt;&lt;property id=&quot;20307&quot; value=&quot;278&quot;/&gt;&lt;/object&gt;&lt;object type=&quot;3&quot; unique_id=&quot;171537&quot;&gt;&lt;property id=&quot;20148&quot; value=&quot;5&quot;/&gt;&lt;property id=&quot;20300&quot; value=&quot;Slide 24 - &amp;quot;Find Distinct Companies who file for H1B&amp;quot;&quot;/&gt;&lt;property id=&quot;20307&quot; value=&quot;279&quot;/&gt;&lt;/object&gt;&lt;object type=&quot;3&quot; unique_id=&quot;171538&quot;&gt;&lt;property id=&quot;20148&quot; value=&quot;5&quot;/&gt;&lt;property id=&quot;20300&quot; value=&quot;Slide 25&quot;/&gt;&lt;property id=&quot;20307&quot; value=&quot;280&quot;/&gt;&lt;/object&gt;&lt;object type=&quot;3&quot; unique_id=&quot;171539&quot;&gt;&lt;property id=&quot;20148&quot; value=&quot;5&quot;/&gt;&lt;property id=&quot;20300&quot; value=&quot;Slide 26&quot;/&gt;&lt;property id=&quot;20307&quot; value=&quot;281&quot;/&gt;&lt;/object&gt;&lt;object type=&quot;3&quot; unique_id=&quot;171540&quot;&gt;&lt;property id=&quot;20148&quot; value=&quot;5&quot;/&gt;&lt;property id=&quot;20300&quot; value=&quot;Slide 27 - &amp;quot;Find distinct companies per year who file H1b &amp;quot;&quot;/&gt;&lt;property id=&quot;20307&quot; value=&quot;282&quot;/&gt;&lt;/object&gt;&lt;object type=&quot;3&quot; unique_id=&quot;171541&quot;&gt;&lt;property id=&quot;20148&quot; value=&quot;5&quot;/&gt;&lt;property id=&quot;20300&quot; value=&quot;Slide 28&quot;/&gt;&lt;property id=&quot;20307&quot; value=&quot;283&quot;/&gt;&lt;/object&gt;&lt;object type=&quot;3&quot; unique_id=&quot;171542&quot;&gt;&lt;property id=&quot;20148&quot; value=&quot;5&quot;/&gt;&lt;property id=&quot;20300&quot; value=&quot;Slide 29 - &amp;quot;Find Job_title specific filings&amp;quot;&quot;/&gt;&lt;property id=&quot;20307&quot; value=&quot;284&quot;/&gt;&lt;/object&gt;&lt;object type=&quot;3&quot; unique_id=&quot;171543&quot;&gt;&lt;property id=&quot;20148&quot; value=&quot;5&quot;/&gt;&lt;property id=&quot;20300&quot; value=&quot;Slide 30&quot;/&gt;&lt;property id=&quot;20307&quot; value=&quot;285&quot;/&gt;&lt;/object&gt;&lt;object type=&quot;3&quot; unique_id=&quot;171544&quot;&gt;&lt;property id=&quot;20148&quot; value=&quot;5&quot;/&gt;&lt;property id=&quot;20300&quot; value=&quot;Slide 31 - &amp;quot;Top 10 locations in US with maximum H1B filings&amp;quot;&quot;/&gt;&lt;property id=&quot;20307&quot; value=&quot;286&quot;/&gt;&lt;/object&gt;&lt;object type=&quot;3&quot; unique_id=&quot;171545&quot;&gt;&lt;property id=&quot;20148&quot; value=&quot;5&quot;/&gt;&lt;property id=&quot;20300&quot; value=&quot;Slide 32&quot;/&gt;&lt;property id=&quot;20307&quot; value=&quot;287&quot;/&gt;&lt;/object&gt;&lt;object type=&quot;3&quot; unique_id=&quot;171546&quot;&gt;&lt;property id=&quot;20148&quot; value=&quot;5&quot;/&gt;&lt;property id=&quot;20300&quot; value=&quot;Slide 33 - &amp;quot;Finding average wage of Employer per yearr&amp;#x0D;&amp;quot;&quot;/&gt;&lt;property id=&quot;20307&quot; value=&quot;288&quot;/&gt;&lt;/object&gt;&lt;object type=&quot;3&quot; unique_id=&quot;171547&quot;&gt;&lt;property id=&quot;20148&quot; value=&quot;5&quot;/&gt;&lt;property id=&quot;20300&quot; value=&quot;Slide 34&quot;/&gt;&lt;property id=&quot;20307&quot; value=&quot;289&quot;/&gt;&lt;/object&gt;&lt;object type=&quot;3&quot; unique_id=&quot;171548&quot;&gt;&lt;property id=&quot;20148&quot; value=&quot;5&quot;/&gt;&lt;property id=&quot;20300&quot; value=&quot;Slide 35 - &amp;quot;Intensity of Visa Applications in Each Year&amp;quot;&quot;/&gt;&lt;property id=&quot;20307&quot; value=&quot;290&quot;/&gt;&lt;/object&gt;&lt;object type=&quot;3&quot; unique_id=&quot;171549&quot;&gt;&lt;property id=&quot;20148&quot; value=&quot;5&quot;/&gt;&lt;property id=&quot;20300&quot; value=&quot;Slide 36 - &amp;quot;Intensity of Applicants from California State&amp;#x0D;&amp;quot;&quot;/&gt;&lt;property id=&quot;20307&quot; value=&quot;291&quot;/&gt;&lt;/object&gt;&lt;object type=&quot;3&quot; unique_id=&quot;171550&quot;&gt;&lt;property id=&quot;20148&quot; value=&quot;5&quot;/&gt;&lt;property id=&quot;20300&quot; value=&quot;Slide 37 - &amp;quot;Finding average wage in California&amp;#x0D;&amp;quot;&quot;/&gt;&lt;property id=&quot;20307&quot; value=&quot;292&quot;/&gt;&lt;/object&gt;&lt;object type=&quot;3&quot; unique_id=&quot;171551&quot;&gt;&lt;property id=&quot;20148&quot; value=&quot;5&quot;/&gt;&lt;property id=&quot;20300&quot; value=&quot;Slide 38 - &amp;quot;THANK YOU&amp;quot;&quot;/&gt;&lt;property id=&quot;20307&quot; value=&quot;293&quot;/&gt;&lt;/object&gt;&lt;/object&gt;&lt;object type=&quot;8&quot; unique_id=&quot;17159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1289</Words>
  <Application>Microsoft Office PowerPoint</Application>
  <PresentationFormat>On-screen Show (16:9)</PresentationFormat>
  <Paragraphs>150</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 Light</vt:lpstr>
      <vt:lpstr>Ubuntu Mono</vt:lpstr>
      <vt:lpstr>Calibri</vt:lpstr>
      <vt:lpstr>Arial</vt:lpstr>
      <vt:lpstr>Comic Sans MS</vt:lpstr>
      <vt:lpstr>Office Theme</vt:lpstr>
      <vt:lpstr>MongoDB VI:  H1B dataset (with PyMongo)  </vt:lpstr>
      <vt:lpstr>Recap: Introduction to PyMongo</vt:lpstr>
      <vt:lpstr>Introduction to working with MongoDB and PyMongo</vt:lpstr>
      <vt:lpstr>PowerPoint Presentation</vt:lpstr>
      <vt:lpstr>Establishing Connection with MongoClient from your Python code </vt:lpstr>
      <vt:lpstr>Connecting to MongoDB Database</vt:lpstr>
      <vt:lpstr>Connecting to Collections</vt:lpstr>
      <vt:lpstr>    Documents in MongoDB </vt:lpstr>
      <vt:lpstr>“db.collection.find()” method </vt:lpstr>
      <vt:lpstr>     Continued….</vt:lpstr>
      <vt:lpstr>Basic Queries</vt:lpstr>
      <vt:lpstr>PowerPoint Presentation</vt:lpstr>
      <vt:lpstr>PowerPoint Presentation</vt:lpstr>
      <vt:lpstr>Projection parameter</vt:lpstr>
      <vt:lpstr>Projection (Continued)</vt:lpstr>
      <vt:lpstr>Example of Projection</vt:lpstr>
      <vt:lpstr>How to iterate over the returned Cursor?</vt:lpstr>
      <vt:lpstr>PowerPoint Presentation</vt:lpstr>
      <vt:lpstr>PowerPoint Presentation</vt:lpstr>
      <vt:lpstr>Modify the behaviour of cursor</vt:lpstr>
      <vt:lpstr>PowerPoint Presentation</vt:lpstr>
      <vt:lpstr>PowerPoint Presentation</vt:lpstr>
      <vt:lpstr>Queries using PyMongo</vt:lpstr>
      <vt:lpstr>Find Distinct Companies who file for H1B</vt:lpstr>
      <vt:lpstr>PowerPoint Presentation</vt:lpstr>
      <vt:lpstr>PowerPoint Presentation</vt:lpstr>
      <vt:lpstr>Find distinct companies per year who file H1b </vt:lpstr>
      <vt:lpstr>PowerPoint Presentation</vt:lpstr>
      <vt:lpstr>Find Job_title specific filings</vt:lpstr>
      <vt:lpstr>PowerPoint Presentation</vt:lpstr>
      <vt:lpstr>Top 10 locations in US with maximum H1B filings</vt:lpstr>
      <vt:lpstr>PowerPoint Presentation</vt:lpstr>
      <vt:lpstr>Finding average wage of Employer per yearr </vt:lpstr>
      <vt:lpstr>PowerPoint Presentation</vt:lpstr>
      <vt:lpstr>Intensity of Visa Applications in Each Year</vt:lpstr>
      <vt:lpstr>Intensity of Applicants from California State </vt:lpstr>
      <vt:lpstr>Finding average wage in California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(VI): An Example Using H1B dataset (with PyMongo)  </dc:title>
  <cp:lastModifiedBy>Ding, Ying</cp:lastModifiedBy>
  <cp:revision>4</cp:revision>
  <dcterms:modified xsi:type="dcterms:W3CDTF">2019-02-09T19:04:16Z</dcterms:modified>
</cp:coreProperties>
</file>