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2" r:id="rId8"/>
    <p:sldId id="266" r:id="rId9"/>
    <p:sldId id="263" r:id="rId10"/>
    <p:sldId id="261" r:id="rId11"/>
    <p:sldId id="268" r:id="rId12"/>
    <p:sldId id="267" r:id="rId13"/>
    <p:sldId id="269" r:id="rId14"/>
    <p:sldId id="270" r:id="rId15"/>
    <p:sldId id="274" r:id="rId16"/>
    <p:sldId id="273" r:id="rId17"/>
    <p:sldId id="275" r:id="rId18"/>
    <p:sldId id="276" r:id="rId19"/>
    <p:sldId id="277" r:id="rId20"/>
    <p:sldId id="278" r:id="rId21"/>
    <p:sldId id="279" r:id="rId22"/>
    <p:sldId id="280" r:id="rId23"/>
    <p:sldId id="272" r:id="rId24"/>
    <p:sldId id="271" r:id="rId25"/>
    <p:sldId id="281" r:id="rId26"/>
    <p:sldId id="286" r:id="rId27"/>
    <p:sldId id="293" r:id="rId28"/>
    <p:sldId id="294" r:id="rId29"/>
    <p:sldId id="282" r:id="rId30"/>
    <p:sldId id="283" r:id="rId31"/>
    <p:sldId id="284" r:id="rId32"/>
    <p:sldId id="334" r:id="rId33"/>
    <p:sldId id="287" r:id="rId34"/>
    <p:sldId id="344" r:id="rId35"/>
    <p:sldId id="343" r:id="rId36"/>
    <p:sldId id="345" r:id="rId37"/>
    <p:sldId id="285" r:id="rId38"/>
    <p:sldId id="288" r:id="rId39"/>
    <p:sldId id="289" r:id="rId40"/>
    <p:sldId id="290" r:id="rId41"/>
    <p:sldId id="292" r:id="rId42"/>
    <p:sldId id="295" r:id="rId43"/>
    <p:sldId id="297" r:id="rId44"/>
    <p:sldId id="296" r:id="rId45"/>
    <p:sldId id="298" r:id="rId46"/>
    <p:sldId id="299" r:id="rId47"/>
    <p:sldId id="301" r:id="rId48"/>
    <p:sldId id="300" r:id="rId49"/>
    <p:sldId id="302" r:id="rId50"/>
    <p:sldId id="329" r:id="rId51"/>
    <p:sldId id="330" r:id="rId52"/>
    <p:sldId id="335" r:id="rId53"/>
    <p:sldId id="308" r:id="rId54"/>
    <p:sldId id="332" r:id="rId55"/>
    <p:sldId id="333" r:id="rId56"/>
    <p:sldId id="336" r:id="rId57"/>
    <p:sldId id="337" r:id="rId58"/>
    <p:sldId id="338" r:id="rId59"/>
    <p:sldId id="339" r:id="rId60"/>
    <p:sldId id="340" r:id="rId61"/>
    <p:sldId id="325" r:id="rId62"/>
    <p:sldId id="326" r:id="rId63"/>
    <p:sldId id="313" r:id="rId64"/>
    <p:sldId id="341" r:id="rId65"/>
    <p:sldId id="342" r:id="rId66"/>
    <p:sldId id="311" r:id="rId67"/>
    <p:sldId id="310" r:id="rId68"/>
    <p:sldId id="312" r:id="rId69"/>
    <p:sldId id="315" r:id="rId70"/>
    <p:sldId id="314" r:id="rId71"/>
    <p:sldId id="316" r:id="rId72"/>
    <p:sldId id="317" r:id="rId73"/>
    <p:sldId id="320" r:id="rId74"/>
    <p:sldId id="318" r:id="rId75"/>
    <p:sldId id="321" r:id="rId76"/>
    <p:sldId id="323" r:id="rId77"/>
  </p:sldIdLst>
  <p:sldSz cx="12192000" cy="6858000"/>
  <p:notesSz cx="6858000" cy="9144000"/>
  <p:custDataLst>
    <p:tags r:id="rId7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52" autoAdjust="0"/>
    <p:restoredTop sz="94660"/>
  </p:normalViewPr>
  <p:slideViewPr>
    <p:cSldViewPr snapToGrid="0">
      <p:cViewPr varScale="1">
        <p:scale>
          <a:sx n="80" d="100"/>
          <a:sy n="80" d="100"/>
        </p:scale>
        <p:origin x="14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7B0F7C-FA0B-46C1-954D-5F3F06EA293A}"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4AA8C-4B78-4472-B068-D9EAABBEBBD2}" type="slidenum">
              <a:rPr lang="en-US" smtClean="0"/>
              <a:t>‹#›</a:t>
            </a:fld>
            <a:endParaRPr lang="en-US"/>
          </a:p>
        </p:txBody>
      </p:sp>
    </p:spTree>
    <p:extLst>
      <p:ext uri="{BB962C8B-B14F-4D97-AF65-F5344CB8AC3E}">
        <p14:creationId xmlns:p14="http://schemas.microsoft.com/office/powerpoint/2010/main" val="531229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7B0F7C-FA0B-46C1-954D-5F3F06EA293A}"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4AA8C-4B78-4472-B068-D9EAABBEBBD2}" type="slidenum">
              <a:rPr lang="en-US" smtClean="0"/>
              <a:t>‹#›</a:t>
            </a:fld>
            <a:endParaRPr lang="en-US"/>
          </a:p>
        </p:txBody>
      </p:sp>
    </p:spTree>
    <p:extLst>
      <p:ext uri="{BB962C8B-B14F-4D97-AF65-F5344CB8AC3E}">
        <p14:creationId xmlns:p14="http://schemas.microsoft.com/office/powerpoint/2010/main" val="100653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7B0F7C-FA0B-46C1-954D-5F3F06EA293A}"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4AA8C-4B78-4472-B068-D9EAABBEBBD2}" type="slidenum">
              <a:rPr lang="en-US" smtClean="0"/>
              <a:t>‹#›</a:t>
            </a:fld>
            <a:endParaRPr lang="en-US"/>
          </a:p>
        </p:txBody>
      </p:sp>
    </p:spTree>
    <p:extLst>
      <p:ext uri="{BB962C8B-B14F-4D97-AF65-F5344CB8AC3E}">
        <p14:creationId xmlns:p14="http://schemas.microsoft.com/office/powerpoint/2010/main" val="2999816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7B0F7C-FA0B-46C1-954D-5F3F06EA293A}"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4AA8C-4B78-4472-B068-D9EAABBEBBD2}" type="slidenum">
              <a:rPr lang="en-US" smtClean="0"/>
              <a:t>‹#›</a:t>
            </a:fld>
            <a:endParaRPr lang="en-US"/>
          </a:p>
        </p:txBody>
      </p:sp>
    </p:spTree>
    <p:extLst>
      <p:ext uri="{BB962C8B-B14F-4D97-AF65-F5344CB8AC3E}">
        <p14:creationId xmlns:p14="http://schemas.microsoft.com/office/powerpoint/2010/main" val="424395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7B0F7C-FA0B-46C1-954D-5F3F06EA293A}" type="datetimeFigureOut">
              <a:rPr lang="en-US" smtClean="0"/>
              <a:t>11/13/18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4AA8C-4B78-4472-B068-D9EAABBEBBD2}" type="slidenum">
              <a:rPr lang="en-US" smtClean="0"/>
              <a:t>‹#›</a:t>
            </a:fld>
            <a:endParaRPr lang="en-US"/>
          </a:p>
        </p:txBody>
      </p:sp>
    </p:spTree>
    <p:extLst>
      <p:ext uri="{BB962C8B-B14F-4D97-AF65-F5344CB8AC3E}">
        <p14:creationId xmlns:p14="http://schemas.microsoft.com/office/powerpoint/2010/main" val="200073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7B0F7C-FA0B-46C1-954D-5F3F06EA293A}" type="datetimeFigureOut">
              <a:rPr lang="en-US" smtClean="0"/>
              <a:t>11/13/18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4AA8C-4B78-4472-B068-D9EAABBEBBD2}" type="slidenum">
              <a:rPr lang="en-US" smtClean="0"/>
              <a:t>‹#›</a:t>
            </a:fld>
            <a:endParaRPr lang="en-US"/>
          </a:p>
        </p:txBody>
      </p:sp>
    </p:spTree>
    <p:extLst>
      <p:ext uri="{BB962C8B-B14F-4D97-AF65-F5344CB8AC3E}">
        <p14:creationId xmlns:p14="http://schemas.microsoft.com/office/powerpoint/2010/main" val="1004832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7B0F7C-FA0B-46C1-954D-5F3F06EA293A}" type="datetimeFigureOut">
              <a:rPr lang="en-US" smtClean="0"/>
              <a:t>11/13/18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74AA8C-4B78-4472-B068-D9EAABBEBBD2}" type="slidenum">
              <a:rPr lang="en-US" smtClean="0"/>
              <a:t>‹#›</a:t>
            </a:fld>
            <a:endParaRPr lang="en-US"/>
          </a:p>
        </p:txBody>
      </p:sp>
    </p:spTree>
    <p:extLst>
      <p:ext uri="{BB962C8B-B14F-4D97-AF65-F5344CB8AC3E}">
        <p14:creationId xmlns:p14="http://schemas.microsoft.com/office/powerpoint/2010/main" val="243229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7B0F7C-FA0B-46C1-954D-5F3F06EA293A}" type="datetimeFigureOut">
              <a:rPr lang="en-US" smtClean="0"/>
              <a:t>11/13/18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74AA8C-4B78-4472-B068-D9EAABBEBBD2}" type="slidenum">
              <a:rPr lang="en-US" smtClean="0"/>
              <a:t>‹#›</a:t>
            </a:fld>
            <a:endParaRPr lang="en-US"/>
          </a:p>
        </p:txBody>
      </p:sp>
    </p:spTree>
    <p:extLst>
      <p:ext uri="{BB962C8B-B14F-4D97-AF65-F5344CB8AC3E}">
        <p14:creationId xmlns:p14="http://schemas.microsoft.com/office/powerpoint/2010/main" val="295571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B0F7C-FA0B-46C1-954D-5F3F06EA293A}" type="datetimeFigureOut">
              <a:rPr lang="en-US" smtClean="0"/>
              <a:t>11/13/18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74AA8C-4B78-4472-B068-D9EAABBEBBD2}" type="slidenum">
              <a:rPr lang="en-US" smtClean="0"/>
              <a:t>‹#›</a:t>
            </a:fld>
            <a:endParaRPr lang="en-US"/>
          </a:p>
        </p:txBody>
      </p:sp>
    </p:spTree>
    <p:extLst>
      <p:ext uri="{BB962C8B-B14F-4D97-AF65-F5344CB8AC3E}">
        <p14:creationId xmlns:p14="http://schemas.microsoft.com/office/powerpoint/2010/main" val="207913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7B0F7C-FA0B-46C1-954D-5F3F06EA293A}" type="datetimeFigureOut">
              <a:rPr lang="en-US" smtClean="0"/>
              <a:t>11/13/18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4AA8C-4B78-4472-B068-D9EAABBEBBD2}" type="slidenum">
              <a:rPr lang="en-US" smtClean="0"/>
              <a:t>‹#›</a:t>
            </a:fld>
            <a:endParaRPr lang="en-US"/>
          </a:p>
        </p:txBody>
      </p:sp>
    </p:spTree>
    <p:extLst>
      <p:ext uri="{BB962C8B-B14F-4D97-AF65-F5344CB8AC3E}">
        <p14:creationId xmlns:p14="http://schemas.microsoft.com/office/powerpoint/2010/main" val="10658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7B0F7C-FA0B-46C1-954D-5F3F06EA293A}" type="datetimeFigureOut">
              <a:rPr lang="en-US" smtClean="0"/>
              <a:t>11/13/18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4AA8C-4B78-4472-B068-D9EAABBEBBD2}" type="slidenum">
              <a:rPr lang="en-US" smtClean="0"/>
              <a:t>‹#›</a:t>
            </a:fld>
            <a:endParaRPr lang="en-US"/>
          </a:p>
        </p:txBody>
      </p:sp>
    </p:spTree>
    <p:extLst>
      <p:ext uri="{BB962C8B-B14F-4D97-AF65-F5344CB8AC3E}">
        <p14:creationId xmlns:p14="http://schemas.microsoft.com/office/powerpoint/2010/main" val="224463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B0F7C-FA0B-46C1-954D-5F3F06EA293A}" type="datetimeFigureOut">
              <a:rPr lang="en-US" smtClean="0"/>
              <a:t>11/13/18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4AA8C-4B78-4472-B068-D9EAABBEBBD2}" type="slidenum">
              <a:rPr lang="en-US" smtClean="0"/>
              <a:t>‹#›</a:t>
            </a:fld>
            <a:endParaRPr lang="en-US"/>
          </a:p>
        </p:txBody>
      </p:sp>
    </p:spTree>
    <p:extLst>
      <p:ext uri="{BB962C8B-B14F-4D97-AF65-F5344CB8AC3E}">
        <p14:creationId xmlns:p14="http://schemas.microsoft.com/office/powerpoint/2010/main" val="1473915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neo4j.com/docs/developer-manual/current/introduction/" TargetMode="External"/><Relationship Id="rId2" Type="http://schemas.openxmlformats.org/officeDocument/2006/relationships/hyperlink" Target="https://neo4j.com/online_training/graphdatabases/?aliId=Um9oaXQgRGFuZG9uYS9yZGFuZG9uYUB1bWFpbC5pdS5lZHU%3D#_importing_da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eo4j.com/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Noe4j: Graph Databases</a:t>
            </a:r>
            <a:endParaRPr lang="en-US" dirty="0"/>
          </a:p>
        </p:txBody>
      </p:sp>
    </p:spTree>
    <p:extLst>
      <p:ext uri="{BB962C8B-B14F-4D97-AF65-F5344CB8AC3E}">
        <p14:creationId xmlns:p14="http://schemas.microsoft.com/office/powerpoint/2010/main" val="923871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local server</a:t>
            </a:r>
            <a:endParaRPr lang="en-US" dirty="0"/>
          </a:p>
        </p:txBody>
      </p:sp>
      <p:sp>
        <p:nvSpPr>
          <p:cNvPr id="3" name="Content Placeholder 2"/>
          <p:cNvSpPr>
            <a:spLocks noGrp="1"/>
          </p:cNvSpPr>
          <p:nvPr>
            <p:ph idx="1"/>
          </p:nvPr>
        </p:nvSpPr>
        <p:spPr/>
        <p:txBody>
          <a:bodyPr/>
          <a:lstStyle/>
          <a:p>
            <a:r>
              <a:rPr lang="en-US" dirty="0" smtClean="0"/>
              <a:t>The installer setup will create a local directory containing  practice graph datasets</a:t>
            </a:r>
          </a:p>
          <a:p>
            <a:r>
              <a:rPr lang="en-US" dirty="0" smtClean="0"/>
              <a:t>After starting the database, open the Neo4j Browser on http://localhost:7474/ </a:t>
            </a:r>
          </a:p>
          <a:p>
            <a:endParaRPr lang="en-US" dirty="0"/>
          </a:p>
        </p:txBody>
      </p:sp>
      <p:pic>
        <p:nvPicPr>
          <p:cNvPr id="6" name="Picture 5"/>
          <p:cNvPicPr>
            <a:picLocks noChangeAspect="1"/>
          </p:cNvPicPr>
          <p:nvPr/>
        </p:nvPicPr>
        <p:blipFill>
          <a:blip r:embed="rId2"/>
          <a:stretch>
            <a:fillRect/>
          </a:stretch>
        </p:blipFill>
        <p:spPr>
          <a:xfrm>
            <a:off x="4702683" y="3398919"/>
            <a:ext cx="4880229" cy="3204191"/>
          </a:xfrm>
          <a:prstGeom prst="rect">
            <a:avLst/>
          </a:prstGeom>
        </p:spPr>
      </p:pic>
    </p:spTree>
    <p:extLst>
      <p:ext uri="{BB962C8B-B14F-4D97-AF65-F5344CB8AC3E}">
        <p14:creationId xmlns:p14="http://schemas.microsoft.com/office/powerpoint/2010/main" val="9840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III. </a:t>
            </a:r>
            <a:r>
              <a:rPr lang="en-US" dirty="0"/>
              <a:t>Graph </a:t>
            </a:r>
            <a:r>
              <a:rPr lang="en-US" dirty="0" smtClean="0"/>
              <a:t>Database</a:t>
            </a:r>
            <a:endParaRPr lang="en-US" dirty="0"/>
          </a:p>
        </p:txBody>
      </p:sp>
    </p:spTree>
    <p:extLst>
      <p:ext uri="{BB962C8B-B14F-4D97-AF65-F5344CB8AC3E}">
        <p14:creationId xmlns:p14="http://schemas.microsoft.com/office/powerpoint/2010/main" val="2487820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Graph?</a:t>
            </a:r>
          </a:p>
        </p:txBody>
      </p:sp>
      <p:sp>
        <p:nvSpPr>
          <p:cNvPr id="3" name="Content Placeholder 2"/>
          <p:cNvSpPr>
            <a:spLocks noGrp="1"/>
          </p:cNvSpPr>
          <p:nvPr>
            <p:ph idx="1"/>
          </p:nvPr>
        </p:nvSpPr>
        <p:spPr/>
        <p:txBody>
          <a:bodyPr/>
          <a:lstStyle/>
          <a:p>
            <a:r>
              <a:rPr lang="en-US" dirty="0"/>
              <a:t>A graph is composed of two elements: a node and a relationship</a:t>
            </a:r>
            <a:r>
              <a:rPr lang="en-US" dirty="0" smtClean="0"/>
              <a:t>.</a:t>
            </a:r>
          </a:p>
          <a:p>
            <a:endParaRPr lang="en-US" dirty="0"/>
          </a:p>
          <a:p>
            <a:r>
              <a:rPr lang="en-US" dirty="0" smtClean="0"/>
              <a:t>Each </a:t>
            </a:r>
            <a:r>
              <a:rPr lang="en-US" dirty="0"/>
              <a:t>node represents an entity (a person, place, thing, category or other piece of data</a:t>
            </a:r>
            <a:r>
              <a:rPr lang="en-US" dirty="0" smtClean="0"/>
              <a:t>)</a:t>
            </a:r>
          </a:p>
          <a:p>
            <a:endParaRPr lang="en-US" dirty="0" smtClean="0"/>
          </a:p>
          <a:p>
            <a:r>
              <a:rPr lang="en-US" dirty="0" smtClean="0"/>
              <a:t>Each </a:t>
            </a:r>
            <a:r>
              <a:rPr lang="en-US" dirty="0"/>
              <a:t>relationship represents how two nodes are associated. For example, the two nodes </a:t>
            </a:r>
            <a:r>
              <a:rPr lang="en-US" i="1" dirty="0"/>
              <a:t>cake</a:t>
            </a:r>
            <a:r>
              <a:rPr lang="en-US" dirty="0"/>
              <a:t> and </a:t>
            </a:r>
            <a:r>
              <a:rPr lang="en-US" i="1" dirty="0"/>
              <a:t>dessert</a:t>
            </a:r>
            <a:r>
              <a:rPr lang="en-US" dirty="0"/>
              <a:t> would have the relationship </a:t>
            </a:r>
            <a:r>
              <a:rPr lang="en-US" i="1" dirty="0"/>
              <a:t>is a type of</a:t>
            </a:r>
            <a:r>
              <a:rPr lang="en-US" dirty="0"/>
              <a:t> pointing from </a:t>
            </a:r>
            <a:r>
              <a:rPr lang="en-US" i="1" dirty="0"/>
              <a:t>cake</a:t>
            </a:r>
            <a:r>
              <a:rPr lang="en-US" dirty="0"/>
              <a:t> to </a:t>
            </a:r>
            <a:r>
              <a:rPr lang="en-US" i="1" dirty="0"/>
              <a:t>dessert</a:t>
            </a:r>
            <a:r>
              <a:rPr lang="en-US" dirty="0"/>
              <a:t>.</a:t>
            </a:r>
          </a:p>
        </p:txBody>
      </p:sp>
    </p:spTree>
    <p:extLst>
      <p:ext uri="{BB962C8B-B14F-4D97-AF65-F5344CB8AC3E}">
        <p14:creationId xmlns:p14="http://schemas.microsoft.com/office/powerpoint/2010/main" val="3688850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Graph Database?</a:t>
            </a:r>
          </a:p>
        </p:txBody>
      </p:sp>
      <p:sp>
        <p:nvSpPr>
          <p:cNvPr id="3" name="Content Placeholder 2"/>
          <p:cNvSpPr>
            <a:spLocks noGrp="1"/>
          </p:cNvSpPr>
          <p:nvPr>
            <p:ph idx="1"/>
          </p:nvPr>
        </p:nvSpPr>
        <p:spPr/>
        <p:txBody>
          <a:bodyPr/>
          <a:lstStyle/>
          <a:p>
            <a:r>
              <a:rPr lang="en-US" dirty="0"/>
              <a:t>A graph database is an online database management system with Create, Read, Update and Delete (CRUD) operations working on a graph data </a:t>
            </a:r>
            <a:r>
              <a:rPr lang="en-US" dirty="0" smtClean="0"/>
              <a:t>model</a:t>
            </a:r>
          </a:p>
          <a:p>
            <a:r>
              <a:rPr lang="en-US" dirty="0"/>
              <a:t>Graph databases are generally built for use with On line transaction processing (OLTP) </a:t>
            </a:r>
            <a:r>
              <a:rPr lang="en-US" dirty="0" smtClean="0"/>
              <a:t>systems</a:t>
            </a:r>
          </a:p>
          <a:p>
            <a:r>
              <a:rPr lang="en-US" dirty="0"/>
              <a:t>Unlike other databases, relationships take first priority in graph databases. This means </a:t>
            </a:r>
            <a:r>
              <a:rPr lang="en-US" dirty="0" smtClean="0"/>
              <a:t>the application </a:t>
            </a:r>
            <a:r>
              <a:rPr lang="en-US" dirty="0"/>
              <a:t>doesn’t have to infer data connections using foreign keys or out-of-band processing, such as MapReduce.</a:t>
            </a:r>
          </a:p>
        </p:txBody>
      </p:sp>
    </p:spTree>
    <p:extLst>
      <p:ext uri="{BB962C8B-B14F-4D97-AF65-F5344CB8AC3E}">
        <p14:creationId xmlns:p14="http://schemas.microsoft.com/office/powerpoint/2010/main" val="174511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Neo4j?</a:t>
            </a:r>
            <a:endParaRPr lang="en-US" dirty="0"/>
          </a:p>
        </p:txBody>
      </p:sp>
      <p:sp>
        <p:nvSpPr>
          <p:cNvPr id="3" name="Content Placeholder 2"/>
          <p:cNvSpPr>
            <a:spLocks noGrp="1"/>
          </p:cNvSpPr>
          <p:nvPr>
            <p:ph idx="1"/>
          </p:nvPr>
        </p:nvSpPr>
        <p:spPr/>
        <p:txBody>
          <a:bodyPr/>
          <a:lstStyle/>
          <a:p>
            <a:r>
              <a:rPr lang="en-US" dirty="0" smtClean="0"/>
              <a:t>Neo4j is a Database - use it to reliably store information and find it later</a:t>
            </a:r>
          </a:p>
          <a:p>
            <a:r>
              <a:rPr lang="en-US" dirty="0" smtClean="0"/>
              <a:t>Neo4j’s data model is a Graph, in particular a Property Graph</a:t>
            </a:r>
          </a:p>
          <a:p>
            <a:r>
              <a:rPr lang="en-US" dirty="0" smtClean="0"/>
              <a:t>Cypher is Neo4j’s graph query language (SQL for graphs!)</a:t>
            </a:r>
          </a:p>
          <a:p>
            <a:r>
              <a:rPr lang="en-US" dirty="0" smtClean="0"/>
              <a:t>Cypher is a declarative query language: it describes what you are interested in, not how it is acquired.</a:t>
            </a:r>
          </a:p>
          <a:p>
            <a:r>
              <a:rPr lang="en-US" dirty="0" smtClean="0"/>
              <a:t>Cypher is meant to be very readable and expressive</a:t>
            </a:r>
            <a:endParaRPr lang="en-US" dirty="0"/>
          </a:p>
        </p:txBody>
      </p:sp>
    </p:spTree>
    <p:extLst>
      <p:ext uri="{BB962C8B-B14F-4D97-AF65-F5344CB8AC3E}">
        <p14:creationId xmlns:p14="http://schemas.microsoft.com/office/powerpoint/2010/main" val="3969567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G</a:t>
            </a:r>
            <a:r>
              <a:rPr lang="en-US" dirty="0" smtClean="0"/>
              <a:t>raph </a:t>
            </a:r>
            <a:r>
              <a:rPr lang="en-US" dirty="0"/>
              <a:t>D</a:t>
            </a:r>
            <a:r>
              <a:rPr lang="en-US" dirty="0" smtClean="0"/>
              <a:t>atabase</a:t>
            </a:r>
            <a:endParaRPr lang="en-US" dirty="0"/>
          </a:p>
        </p:txBody>
      </p:sp>
      <p:pic>
        <p:nvPicPr>
          <p:cNvPr id="4" name="Content Placeholder 3"/>
          <p:cNvPicPr>
            <a:picLocks noGrp="1" noChangeAspect="1"/>
          </p:cNvPicPr>
          <p:nvPr>
            <p:ph idx="1"/>
          </p:nvPr>
        </p:nvPicPr>
        <p:blipFill>
          <a:blip r:embed="rId2"/>
          <a:stretch>
            <a:fillRect/>
          </a:stretch>
        </p:blipFill>
        <p:spPr>
          <a:xfrm>
            <a:off x="2734056" y="2162440"/>
            <a:ext cx="6495082" cy="3552559"/>
          </a:xfrm>
          <a:prstGeom prst="rect">
            <a:avLst/>
          </a:prstGeom>
        </p:spPr>
      </p:pic>
    </p:spTree>
    <p:extLst>
      <p:ext uri="{BB962C8B-B14F-4D97-AF65-F5344CB8AC3E}">
        <p14:creationId xmlns:p14="http://schemas.microsoft.com/office/powerpoint/2010/main" val="3968457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a:t>
            </a:r>
            <a:endParaRPr lang="en-US" dirty="0"/>
          </a:p>
        </p:txBody>
      </p:sp>
      <p:sp>
        <p:nvSpPr>
          <p:cNvPr id="3" name="Content Placeholder 2"/>
          <p:cNvSpPr>
            <a:spLocks noGrp="1"/>
          </p:cNvSpPr>
          <p:nvPr>
            <p:ph idx="1"/>
          </p:nvPr>
        </p:nvSpPr>
        <p:spPr/>
        <p:txBody>
          <a:bodyPr/>
          <a:lstStyle/>
          <a:p>
            <a:r>
              <a:rPr lang="en-US" dirty="0"/>
              <a:t>Nodes are often used to represent </a:t>
            </a:r>
            <a:r>
              <a:rPr lang="en-US" i="1" dirty="0"/>
              <a:t>entities,</a:t>
            </a:r>
            <a:r>
              <a:rPr lang="en-US" dirty="0"/>
              <a:t> but depending on the domain relationships may be used for that purpose as well</a:t>
            </a:r>
            <a:r>
              <a:rPr lang="en-US" dirty="0" smtClean="0"/>
              <a:t>.</a:t>
            </a:r>
          </a:p>
          <a:p>
            <a:r>
              <a:rPr lang="en-US" dirty="0"/>
              <a:t>The simplest possible graph is a single Node. A Node can have zero or more named values referred to as </a:t>
            </a:r>
            <a:r>
              <a:rPr lang="en-US" i="1" dirty="0"/>
              <a:t>properties</a:t>
            </a:r>
            <a:r>
              <a:rPr lang="en-US" i="1" dirty="0" smtClean="0"/>
              <a:t>.</a:t>
            </a:r>
          </a:p>
          <a:p>
            <a:r>
              <a:rPr lang="en-US" dirty="0"/>
              <a:t>N</a:t>
            </a:r>
            <a:r>
              <a:rPr lang="en-US" dirty="0" smtClean="0"/>
              <a:t>ode that has a single property named “title”:</a:t>
            </a:r>
          </a:p>
          <a:p>
            <a:endParaRPr lang="en-US" dirty="0" smtClean="0"/>
          </a:p>
          <a:p>
            <a:endParaRPr lang="en-US" dirty="0"/>
          </a:p>
          <a:p>
            <a:r>
              <a:rPr lang="en-US" dirty="0" smtClean="0"/>
              <a:t>Nodes with multiple properties:</a:t>
            </a:r>
            <a:endParaRPr lang="en-US" dirty="0"/>
          </a:p>
        </p:txBody>
      </p:sp>
      <p:pic>
        <p:nvPicPr>
          <p:cNvPr id="5" name="Picture 4"/>
          <p:cNvPicPr>
            <a:picLocks noChangeAspect="1"/>
          </p:cNvPicPr>
          <p:nvPr/>
        </p:nvPicPr>
        <p:blipFill>
          <a:blip r:embed="rId2"/>
          <a:stretch>
            <a:fillRect/>
          </a:stretch>
        </p:blipFill>
        <p:spPr>
          <a:xfrm>
            <a:off x="1736598" y="4088511"/>
            <a:ext cx="2171700" cy="857250"/>
          </a:xfrm>
          <a:prstGeom prst="rect">
            <a:avLst/>
          </a:prstGeom>
        </p:spPr>
      </p:pic>
      <p:pic>
        <p:nvPicPr>
          <p:cNvPr id="6" name="Picture 5"/>
          <p:cNvPicPr>
            <a:picLocks noChangeAspect="1"/>
          </p:cNvPicPr>
          <p:nvPr/>
        </p:nvPicPr>
        <p:blipFill>
          <a:blip r:embed="rId3"/>
          <a:stretch>
            <a:fillRect/>
          </a:stretch>
        </p:blipFill>
        <p:spPr>
          <a:xfrm>
            <a:off x="1651635" y="5667059"/>
            <a:ext cx="7791450" cy="781050"/>
          </a:xfrm>
          <a:prstGeom prst="rect">
            <a:avLst/>
          </a:prstGeom>
        </p:spPr>
      </p:pic>
    </p:spTree>
    <p:extLst>
      <p:ext uri="{BB962C8B-B14F-4D97-AF65-F5344CB8AC3E}">
        <p14:creationId xmlns:p14="http://schemas.microsoft.com/office/powerpoint/2010/main" val="3465342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lstStyle/>
          <a:p>
            <a:r>
              <a:rPr lang="en-US" dirty="0"/>
              <a:t>A relationship connects two nodes, and is guaranteed to have valid start and end nodes</a:t>
            </a:r>
            <a:r>
              <a:rPr lang="en-US" dirty="0" smtClean="0"/>
              <a:t>.</a:t>
            </a:r>
          </a:p>
          <a:p>
            <a:r>
              <a:rPr lang="en-US" dirty="0" smtClean="0"/>
              <a:t>Just like nodes, relationships can have properties</a:t>
            </a:r>
          </a:p>
          <a:p>
            <a:r>
              <a:rPr lang="en-US" dirty="0"/>
              <a:t>Relationships </a:t>
            </a:r>
            <a:r>
              <a:rPr lang="en-US" dirty="0" smtClean="0"/>
              <a:t>allow </a:t>
            </a:r>
            <a:r>
              <a:rPr lang="en-US" dirty="0"/>
              <a:t>a graph to resemble a list, a tree, a map, or a compound </a:t>
            </a:r>
            <a:r>
              <a:rPr lang="en-US" dirty="0" smtClean="0"/>
              <a:t>entity</a:t>
            </a:r>
          </a:p>
          <a:p>
            <a:r>
              <a:rPr lang="en-US" dirty="0" smtClean="0"/>
              <a:t>Below is an "ACTED_IN" relationship, with the "Tom Hanks" node as start node and "Forrest Gump" as end node.</a:t>
            </a:r>
            <a:endParaRPr lang="en-US" dirty="0"/>
          </a:p>
        </p:txBody>
      </p:sp>
      <p:pic>
        <p:nvPicPr>
          <p:cNvPr id="5" name="Picture 4"/>
          <p:cNvPicPr>
            <a:picLocks noChangeAspect="1"/>
          </p:cNvPicPr>
          <p:nvPr/>
        </p:nvPicPr>
        <p:blipFill>
          <a:blip r:embed="rId2"/>
          <a:stretch>
            <a:fillRect/>
          </a:stretch>
        </p:blipFill>
        <p:spPr>
          <a:xfrm>
            <a:off x="1137856" y="5141595"/>
            <a:ext cx="6276975" cy="781050"/>
          </a:xfrm>
          <a:prstGeom prst="rect">
            <a:avLst/>
          </a:prstGeom>
        </p:spPr>
      </p:pic>
    </p:spTree>
    <p:extLst>
      <p:ext uri="{BB962C8B-B14F-4D97-AF65-F5344CB8AC3E}">
        <p14:creationId xmlns:p14="http://schemas.microsoft.com/office/powerpoint/2010/main" val="2856312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Relationships</a:t>
            </a:r>
            <a:endParaRPr lang="en-US" dirty="0"/>
          </a:p>
        </p:txBody>
      </p:sp>
      <p:sp>
        <p:nvSpPr>
          <p:cNvPr id="3" name="Content Placeholder 2"/>
          <p:cNvSpPr>
            <a:spLocks noGrp="1"/>
          </p:cNvSpPr>
          <p:nvPr>
            <p:ph idx="1"/>
          </p:nvPr>
        </p:nvSpPr>
        <p:spPr/>
        <p:txBody>
          <a:bodyPr/>
          <a:lstStyle/>
          <a:p>
            <a:r>
              <a:rPr lang="en-US" dirty="0" smtClean="0"/>
              <a:t>A </a:t>
            </a:r>
            <a:r>
              <a:rPr lang="en-US" dirty="0"/>
              <a:t>node can have relationships to </a:t>
            </a:r>
            <a:r>
              <a:rPr lang="en-US" dirty="0" smtClean="0"/>
              <a:t>itself:</a:t>
            </a:r>
          </a:p>
          <a:p>
            <a:pPr marL="0" indent="0">
              <a:buNone/>
            </a:pPr>
            <a:endParaRPr lang="en-US" dirty="0" smtClean="0"/>
          </a:p>
          <a:p>
            <a:r>
              <a:rPr lang="en-US" dirty="0" smtClean="0"/>
              <a:t>All </a:t>
            </a:r>
            <a:r>
              <a:rPr lang="en-US" dirty="0"/>
              <a:t>relationships have a relationship </a:t>
            </a:r>
            <a:r>
              <a:rPr lang="en-US" dirty="0" smtClean="0"/>
              <a:t>type</a:t>
            </a:r>
          </a:p>
          <a:p>
            <a:pPr marL="0" indent="0">
              <a:buNone/>
            </a:pPr>
            <a:r>
              <a:rPr lang="en-US" dirty="0" smtClean="0"/>
              <a:t>For example, for the following graph, </a:t>
            </a:r>
          </a:p>
          <a:p>
            <a:pPr marL="0" indent="0">
              <a:buNone/>
            </a:pPr>
            <a:r>
              <a:rPr lang="en-US" dirty="0" smtClean="0"/>
              <a:t>direction </a:t>
            </a:r>
            <a:r>
              <a:rPr lang="en-US" dirty="0"/>
              <a:t>and </a:t>
            </a:r>
            <a:r>
              <a:rPr lang="en-US" dirty="0" smtClean="0"/>
              <a:t>types are in the table below:</a:t>
            </a:r>
          </a:p>
          <a:p>
            <a:pPr marL="0" indent="0">
              <a:buNone/>
            </a:pPr>
            <a:endParaRPr lang="en-US" dirty="0"/>
          </a:p>
        </p:txBody>
      </p:sp>
      <p:pic>
        <p:nvPicPr>
          <p:cNvPr id="4" name="Picture 3"/>
          <p:cNvPicPr>
            <a:picLocks noChangeAspect="1"/>
          </p:cNvPicPr>
          <p:nvPr/>
        </p:nvPicPr>
        <p:blipFill>
          <a:blip r:embed="rId2"/>
          <a:stretch>
            <a:fillRect/>
          </a:stretch>
        </p:blipFill>
        <p:spPr>
          <a:xfrm>
            <a:off x="7695778" y="1825625"/>
            <a:ext cx="2727579" cy="685978"/>
          </a:xfrm>
          <a:prstGeom prst="rect">
            <a:avLst/>
          </a:prstGeom>
        </p:spPr>
      </p:pic>
      <p:pic>
        <p:nvPicPr>
          <p:cNvPr id="5" name="Picture 4"/>
          <p:cNvPicPr>
            <a:picLocks noChangeAspect="1"/>
          </p:cNvPicPr>
          <p:nvPr/>
        </p:nvPicPr>
        <p:blipFill>
          <a:blip r:embed="rId3"/>
          <a:stretch>
            <a:fillRect/>
          </a:stretch>
        </p:blipFill>
        <p:spPr>
          <a:xfrm>
            <a:off x="838200" y="4677351"/>
            <a:ext cx="10560939" cy="2098353"/>
          </a:xfrm>
          <a:prstGeom prst="rect">
            <a:avLst/>
          </a:prstGeom>
        </p:spPr>
      </p:pic>
      <p:pic>
        <p:nvPicPr>
          <p:cNvPr id="6" name="Picture 5"/>
          <p:cNvPicPr>
            <a:picLocks noChangeAspect="1"/>
          </p:cNvPicPr>
          <p:nvPr/>
        </p:nvPicPr>
        <p:blipFill>
          <a:blip r:embed="rId4"/>
          <a:stretch>
            <a:fillRect/>
          </a:stretch>
        </p:blipFill>
        <p:spPr>
          <a:xfrm>
            <a:off x="7695778" y="2856811"/>
            <a:ext cx="3675527" cy="1793108"/>
          </a:xfrm>
          <a:prstGeom prst="rect">
            <a:avLst/>
          </a:prstGeom>
        </p:spPr>
      </p:pic>
    </p:spTree>
    <p:extLst>
      <p:ext uri="{BB962C8B-B14F-4D97-AF65-F5344CB8AC3E}">
        <p14:creationId xmlns:p14="http://schemas.microsoft.com/office/powerpoint/2010/main" val="3216191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dirty="0"/>
              <a:t>Properties are named values where the name is a string. The supported property values are</a:t>
            </a:r>
            <a:r>
              <a:rPr lang="en-US" dirty="0" smtClean="0"/>
              <a:t>:</a:t>
            </a:r>
          </a:p>
          <a:p>
            <a:pPr lvl="1"/>
            <a:r>
              <a:rPr lang="en-US" dirty="0" smtClean="0"/>
              <a:t>Numeric values, String values, Boolean values, Lists of any other type of value</a:t>
            </a:r>
          </a:p>
          <a:p>
            <a:r>
              <a:rPr lang="en-US" dirty="0" smtClean="0"/>
              <a:t>Property value types:</a:t>
            </a:r>
          </a:p>
          <a:p>
            <a:endParaRPr lang="en-US" dirty="0" smtClean="0"/>
          </a:p>
        </p:txBody>
      </p:sp>
      <p:pic>
        <p:nvPicPr>
          <p:cNvPr id="4" name="Picture 3"/>
          <p:cNvPicPr>
            <a:picLocks noChangeAspect="1"/>
          </p:cNvPicPr>
          <p:nvPr/>
        </p:nvPicPr>
        <p:blipFill>
          <a:blip r:embed="rId2"/>
          <a:stretch>
            <a:fillRect/>
          </a:stretch>
        </p:blipFill>
        <p:spPr>
          <a:xfrm>
            <a:off x="1151932" y="3611881"/>
            <a:ext cx="9837156" cy="3209544"/>
          </a:xfrm>
          <a:prstGeom prst="rect">
            <a:avLst/>
          </a:prstGeom>
        </p:spPr>
      </p:pic>
    </p:spTree>
    <p:extLst>
      <p:ext uri="{BB962C8B-B14F-4D97-AF65-F5344CB8AC3E}">
        <p14:creationId xmlns:p14="http://schemas.microsoft.com/office/powerpoint/2010/main" val="2390675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pPr marL="571500" indent="-571500">
              <a:buFont typeface="+mj-lt"/>
              <a:buAutoNum type="romanUcPeriod"/>
            </a:pPr>
            <a:r>
              <a:rPr lang="en-US" dirty="0" smtClean="0"/>
              <a:t>Introduction</a:t>
            </a:r>
          </a:p>
          <a:p>
            <a:pPr marL="571500" indent="-571500">
              <a:buFont typeface="+mj-lt"/>
              <a:buAutoNum type="romanUcPeriod"/>
            </a:pPr>
            <a:r>
              <a:rPr lang="en-US" dirty="0" smtClean="0"/>
              <a:t>Installation</a:t>
            </a:r>
          </a:p>
          <a:p>
            <a:pPr marL="571500" indent="-571500">
              <a:buFont typeface="+mj-lt"/>
              <a:buAutoNum type="romanUcPeriod"/>
            </a:pPr>
            <a:r>
              <a:rPr lang="en-US" dirty="0" smtClean="0"/>
              <a:t>Graph Database</a:t>
            </a:r>
          </a:p>
          <a:p>
            <a:pPr marL="571500" indent="-571500">
              <a:buFont typeface="+mj-lt"/>
              <a:buAutoNum type="romanUcPeriod"/>
            </a:pPr>
            <a:r>
              <a:rPr lang="en-US" dirty="0" smtClean="0"/>
              <a:t>Cypher</a:t>
            </a:r>
          </a:p>
          <a:p>
            <a:pPr marL="571500" indent="-571500">
              <a:buFont typeface="+mj-lt"/>
              <a:buAutoNum type="romanUcPeriod"/>
            </a:pPr>
            <a:r>
              <a:rPr lang="en-US" dirty="0" smtClean="0"/>
              <a:t>Properties &amp; Relationships</a:t>
            </a:r>
          </a:p>
          <a:p>
            <a:pPr marL="571500" indent="-571500">
              <a:buFont typeface="+mj-lt"/>
              <a:buAutoNum type="romanUcPeriod"/>
            </a:pPr>
            <a:r>
              <a:rPr lang="en-US" dirty="0" smtClean="0"/>
              <a:t>Order By, Limit, and Skip</a:t>
            </a:r>
          </a:p>
          <a:p>
            <a:pPr marL="571500" indent="-571500">
              <a:buFont typeface="+mj-lt"/>
              <a:buAutoNum type="romanUcPeriod"/>
            </a:pPr>
            <a:r>
              <a:rPr lang="en-US" dirty="0" smtClean="0"/>
              <a:t>Predicates and Conditions</a:t>
            </a:r>
          </a:p>
          <a:p>
            <a:pPr marL="571500" indent="-571500">
              <a:buFont typeface="+mj-lt"/>
              <a:buAutoNum type="romanUcPeriod"/>
            </a:pPr>
            <a:r>
              <a:rPr lang="en-US" dirty="0" smtClean="0"/>
              <a:t>Indexing and Labels</a:t>
            </a:r>
          </a:p>
          <a:p>
            <a:pPr marL="571500" indent="-571500">
              <a:buFont typeface="+mj-lt"/>
              <a:buAutoNum type="romanUcPeriod"/>
            </a:pPr>
            <a:r>
              <a:rPr lang="en-US" dirty="0" smtClean="0"/>
              <a:t>Aggregation</a:t>
            </a:r>
          </a:p>
          <a:p>
            <a:pPr marL="571500" indent="-571500">
              <a:buFont typeface="+mj-lt"/>
              <a:buAutoNum type="romanUcPeriod"/>
            </a:pPr>
            <a:r>
              <a:rPr lang="en-US" dirty="0" smtClean="0"/>
              <a:t>Importing Data</a:t>
            </a:r>
          </a:p>
          <a:p>
            <a:pPr marL="571500" indent="-571500">
              <a:buFont typeface="+mj-lt"/>
              <a:buAutoNum type="romanUcPeriod"/>
            </a:pPr>
            <a:endParaRPr lang="en-US" dirty="0" smtClean="0"/>
          </a:p>
          <a:p>
            <a:pPr marL="571500" indent="-571500">
              <a:buFont typeface="+mj-lt"/>
              <a:buAutoNum type="romanUcPeriod"/>
            </a:pPr>
            <a:endParaRPr lang="en-US" dirty="0" smtClean="0"/>
          </a:p>
          <a:p>
            <a:pPr marL="571500" indent="-571500">
              <a:buFont typeface="+mj-lt"/>
              <a:buAutoNum type="romanUcPeriod"/>
            </a:pPr>
            <a:endParaRPr lang="en-US" dirty="0"/>
          </a:p>
        </p:txBody>
      </p:sp>
    </p:spTree>
    <p:extLst>
      <p:ext uri="{BB962C8B-B14F-4D97-AF65-F5344CB8AC3E}">
        <p14:creationId xmlns:p14="http://schemas.microsoft.com/office/powerpoint/2010/main" val="4164266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Labels</a:t>
            </a:r>
            <a:endParaRPr lang="en-US" dirty="0"/>
          </a:p>
        </p:txBody>
      </p:sp>
      <p:sp>
        <p:nvSpPr>
          <p:cNvPr id="3" name="Content Placeholder 2"/>
          <p:cNvSpPr>
            <a:spLocks noGrp="1"/>
          </p:cNvSpPr>
          <p:nvPr>
            <p:ph idx="1"/>
          </p:nvPr>
        </p:nvSpPr>
        <p:spPr/>
        <p:txBody>
          <a:bodyPr/>
          <a:lstStyle/>
          <a:p>
            <a:r>
              <a:rPr lang="en-US" dirty="0"/>
              <a:t>A label is a named graph construct that is used to group nodes into sets; all nodes labeled with the same label belongs to the same set</a:t>
            </a:r>
            <a:r>
              <a:rPr lang="en-US" dirty="0" smtClean="0"/>
              <a:t>.</a:t>
            </a:r>
          </a:p>
          <a:p>
            <a:r>
              <a:rPr lang="en-US" dirty="0" smtClean="0"/>
              <a:t>In our example, we’ll add “Person” </a:t>
            </a:r>
          </a:p>
          <a:p>
            <a:pPr marL="0" indent="0">
              <a:buNone/>
            </a:pPr>
            <a:r>
              <a:rPr lang="en-US" dirty="0" smtClean="0"/>
              <a:t>and “Movie” labels to our graph:</a:t>
            </a:r>
          </a:p>
          <a:p>
            <a:r>
              <a:rPr lang="en-US" dirty="0" smtClean="0"/>
              <a:t>A node can have multiple labels, </a:t>
            </a:r>
          </a:p>
          <a:p>
            <a:pPr marL="0" indent="0">
              <a:buNone/>
            </a:pPr>
            <a:r>
              <a:rPr lang="en-US" dirty="0" smtClean="0"/>
              <a:t>let’s add an Actor label to the </a:t>
            </a:r>
          </a:p>
          <a:p>
            <a:pPr marL="0" indent="0">
              <a:buNone/>
            </a:pPr>
            <a:r>
              <a:rPr lang="en-US" dirty="0" smtClean="0"/>
              <a:t>Tom Hanks node.</a:t>
            </a:r>
            <a:endParaRPr lang="en-US" dirty="0"/>
          </a:p>
        </p:txBody>
      </p:sp>
      <p:pic>
        <p:nvPicPr>
          <p:cNvPr id="5" name="Picture 4"/>
          <p:cNvPicPr>
            <a:picLocks noChangeAspect="1"/>
          </p:cNvPicPr>
          <p:nvPr/>
        </p:nvPicPr>
        <p:blipFill>
          <a:blip r:embed="rId2"/>
          <a:stretch>
            <a:fillRect/>
          </a:stretch>
        </p:blipFill>
        <p:spPr>
          <a:xfrm>
            <a:off x="6510528" y="2821941"/>
            <a:ext cx="4294060" cy="2318314"/>
          </a:xfrm>
          <a:prstGeom prst="rect">
            <a:avLst/>
          </a:prstGeom>
        </p:spPr>
      </p:pic>
      <p:pic>
        <p:nvPicPr>
          <p:cNvPr id="7" name="Picture 6"/>
          <p:cNvPicPr>
            <a:picLocks noChangeAspect="1"/>
          </p:cNvPicPr>
          <p:nvPr/>
        </p:nvPicPr>
        <p:blipFill>
          <a:blip r:embed="rId3"/>
          <a:stretch>
            <a:fillRect/>
          </a:stretch>
        </p:blipFill>
        <p:spPr>
          <a:xfrm>
            <a:off x="3713226" y="5072063"/>
            <a:ext cx="2095500" cy="1104900"/>
          </a:xfrm>
          <a:prstGeom prst="rect">
            <a:avLst/>
          </a:prstGeom>
        </p:spPr>
      </p:pic>
    </p:spTree>
    <p:extLst>
      <p:ext uri="{BB962C8B-B14F-4D97-AF65-F5344CB8AC3E}">
        <p14:creationId xmlns:p14="http://schemas.microsoft.com/office/powerpoint/2010/main" val="1546362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a:t>
            </a:r>
            <a:endParaRPr lang="en-US" dirty="0"/>
          </a:p>
        </p:txBody>
      </p:sp>
      <p:sp>
        <p:nvSpPr>
          <p:cNvPr id="3" name="Content Placeholder 2"/>
          <p:cNvSpPr>
            <a:spLocks noGrp="1"/>
          </p:cNvSpPr>
          <p:nvPr>
            <p:ph idx="1"/>
          </p:nvPr>
        </p:nvSpPr>
        <p:spPr/>
        <p:txBody>
          <a:bodyPr>
            <a:normAutofit/>
          </a:bodyPr>
          <a:lstStyle/>
          <a:p>
            <a:r>
              <a:rPr lang="en-US" sz="2400" dirty="0" smtClean="0"/>
              <a:t>A traversal navigates through a graph to find paths.</a:t>
            </a:r>
          </a:p>
          <a:p>
            <a:r>
              <a:rPr lang="en-US" sz="2400" dirty="0"/>
              <a:t>A traversal is how you query a graph, navigating from starting nodes to related </a:t>
            </a:r>
            <a:r>
              <a:rPr lang="en-US" sz="2400" dirty="0" smtClean="0"/>
              <a:t>nodes. </a:t>
            </a:r>
          </a:p>
          <a:p>
            <a:r>
              <a:rPr lang="en-US" sz="2400" dirty="0" smtClean="0"/>
              <a:t>If we want to find out which movies Tom Hanks acted in according to our example database, the traversal would start from the Tom Hanks node, follow any ACTED_IN relationships connected to the node, and end up with Forrest Gump as the result (see the dashed lines):</a:t>
            </a:r>
            <a:endParaRPr lang="en-US" sz="2400" dirty="0"/>
          </a:p>
        </p:txBody>
      </p:sp>
      <p:pic>
        <p:nvPicPr>
          <p:cNvPr id="5" name="Picture 4"/>
          <p:cNvPicPr>
            <a:picLocks noChangeAspect="1"/>
          </p:cNvPicPr>
          <p:nvPr/>
        </p:nvPicPr>
        <p:blipFill>
          <a:blip r:embed="rId2"/>
          <a:stretch>
            <a:fillRect/>
          </a:stretch>
        </p:blipFill>
        <p:spPr>
          <a:xfrm>
            <a:off x="6168909" y="4346061"/>
            <a:ext cx="4273540" cy="2338203"/>
          </a:xfrm>
          <a:prstGeom prst="rect">
            <a:avLst/>
          </a:prstGeom>
        </p:spPr>
      </p:pic>
    </p:spTree>
    <p:extLst>
      <p:ext uri="{BB962C8B-B14F-4D97-AF65-F5344CB8AC3E}">
        <p14:creationId xmlns:p14="http://schemas.microsoft.com/office/powerpoint/2010/main" val="26622080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lstStyle/>
          <a:p>
            <a:r>
              <a:rPr lang="en-US" dirty="0" smtClean="0"/>
              <a:t>A path is one or more nodes with connecting relationships, typically retrieved as a query or traversal result.</a:t>
            </a:r>
          </a:p>
          <a:p>
            <a:r>
              <a:rPr lang="en-US" dirty="0"/>
              <a:t>In the previous example, the </a:t>
            </a:r>
            <a:r>
              <a:rPr lang="en-US" dirty="0" smtClean="0"/>
              <a:t>result can be a path with length one:</a:t>
            </a:r>
          </a:p>
          <a:p>
            <a:endParaRPr lang="en-US" dirty="0"/>
          </a:p>
          <a:p>
            <a:endParaRPr lang="en-US" dirty="0" smtClean="0"/>
          </a:p>
          <a:p>
            <a:r>
              <a:rPr lang="en-US" dirty="0"/>
              <a:t>The shortest possible path has length zero — that is, </a:t>
            </a:r>
            <a:endParaRPr lang="en-US" dirty="0" smtClean="0"/>
          </a:p>
          <a:p>
            <a:pPr marL="0" indent="0">
              <a:buNone/>
            </a:pPr>
            <a:r>
              <a:rPr lang="en-US" dirty="0" smtClean="0"/>
              <a:t>it </a:t>
            </a:r>
            <a:r>
              <a:rPr lang="en-US" dirty="0"/>
              <a:t>contains only a single node and no </a:t>
            </a:r>
            <a:r>
              <a:rPr lang="en-US" dirty="0" smtClean="0"/>
              <a:t>relationships:</a:t>
            </a:r>
          </a:p>
          <a:p>
            <a:r>
              <a:rPr lang="en-US" dirty="0"/>
              <a:t>This path has length one:</a:t>
            </a:r>
            <a:endParaRPr lang="en-US" dirty="0" smtClean="0"/>
          </a:p>
          <a:p>
            <a:endParaRPr lang="en-US" dirty="0"/>
          </a:p>
        </p:txBody>
      </p:sp>
      <p:pic>
        <p:nvPicPr>
          <p:cNvPr id="4" name="Picture 3"/>
          <p:cNvPicPr>
            <a:picLocks noChangeAspect="1"/>
          </p:cNvPicPr>
          <p:nvPr/>
        </p:nvPicPr>
        <p:blipFill>
          <a:blip r:embed="rId2"/>
          <a:stretch>
            <a:fillRect/>
          </a:stretch>
        </p:blipFill>
        <p:spPr>
          <a:xfrm>
            <a:off x="1177480" y="3209576"/>
            <a:ext cx="7953375" cy="819150"/>
          </a:xfrm>
          <a:prstGeom prst="rect">
            <a:avLst/>
          </a:prstGeom>
        </p:spPr>
      </p:pic>
      <p:pic>
        <p:nvPicPr>
          <p:cNvPr id="5" name="Picture 4"/>
          <p:cNvPicPr>
            <a:picLocks noChangeAspect="1"/>
          </p:cNvPicPr>
          <p:nvPr/>
        </p:nvPicPr>
        <p:blipFill>
          <a:blip r:embed="rId3"/>
          <a:stretch>
            <a:fillRect/>
          </a:stretch>
        </p:blipFill>
        <p:spPr>
          <a:xfrm>
            <a:off x="9305925" y="4302443"/>
            <a:ext cx="2047875" cy="914400"/>
          </a:xfrm>
          <a:prstGeom prst="rect">
            <a:avLst/>
          </a:prstGeom>
        </p:spPr>
      </p:pic>
      <p:pic>
        <p:nvPicPr>
          <p:cNvPr id="6" name="Picture 5"/>
          <p:cNvPicPr>
            <a:picLocks noChangeAspect="1"/>
          </p:cNvPicPr>
          <p:nvPr/>
        </p:nvPicPr>
        <p:blipFill>
          <a:blip r:embed="rId4"/>
          <a:stretch>
            <a:fillRect/>
          </a:stretch>
        </p:blipFill>
        <p:spPr>
          <a:xfrm>
            <a:off x="5478970" y="5359400"/>
            <a:ext cx="3190875" cy="952500"/>
          </a:xfrm>
          <a:prstGeom prst="rect">
            <a:avLst/>
          </a:prstGeom>
        </p:spPr>
      </p:pic>
    </p:spTree>
    <p:extLst>
      <p:ext uri="{BB962C8B-B14F-4D97-AF65-F5344CB8AC3E}">
        <p14:creationId xmlns:p14="http://schemas.microsoft.com/office/powerpoint/2010/main" val="1498924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IV. Cypher</a:t>
            </a:r>
            <a:endParaRPr lang="en-US" dirty="0"/>
          </a:p>
        </p:txBody>
      </p:sp>
    </p:spTree>
    <p:extLst>
      <p:ext uri="{BB962C8B-B14F-4D97-AF65-F5344CB8AC3E}">
        <p14:creationId xmlns:p14="http://schemas.microsoft.com/office/powerpoint/2010/main" val="2212720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Cypher?</a:t>
            </a:r>
            <a:endParaRPr lang="en-US" dirty="0"/>
          </a:p>
        </p:txBody>
      </p:sp>
      <p:sp>
        <p:nvSpPr>
          <p:cNvPr id="3" name="Content Placeholder 2"/>
          <p:cNvSpPr>
            <a:spLocks noGrp="1"/>
          </p:cNvSpPr>
          <p:nvPr>
            <p:ph idx="1"/>
          </p:nvPr>
        </p:nvSpPr>
        <p:spPr/>
        <p:txBody>
          <a:bodyPr/>
          <a:lstStyle/>
          <a:p>
            <a:r>
              <a:rPr lang="en-US" dirty="0" smtClean="0"/>
              <a:t>Cypher is a declarative graph query language that allows for expressive and efficient querying and updating of the graph store.</a:t>
            </a:r>
          </a:p>
          <a:p>
            <a:r>
              <a:rPr lang="en-US" dirty="0"/>
              <a:t>Cypher borrows its structure from SQL — queries are built up using various clauses</a:t>
            </a:r>
            <a:r>
              <a:rPr lang="en-US" dirty="0" smtClean="0"/>
              <a:t>.</a:t>
            </a:r>
          </a:p>
          <a:p>
            <a:r>
              <a:rPr lang="en-US" dirty="0"/>
              <a:t>Here is a simple example of a Cypher query (cast of movies starting with “T</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2552128" y="4463415"/>
            <a:ext cx="7800975" cy="1314450"/>
          </a:xfrm>
          <a:prstGeom prst="rect">
            <a:avLst/>
          </a:prstGeom>
        </p:spPr>
      </p:pic>
    </p:spTree>
    <p:extLst>
      <p:ext uri="{BB962C8B-B14F-4D97-AF65-F5344CB8AC3E}">
        <p14:creationId xmlns:p14="http://schemas.microsoft.com/office/powerpoint/2010/main" val="169216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Movie </a:t>
            </a:r>
            <a:r>
              <a:rPr lang="en-US" dirty="0" smtClean="0"/>
              <a:t>Database Example</a:t>
            </a:r>
            <a:endParaRPr lang="en-US" dirty="0"/>
          </a:p>
        </p:txBody>
      </p:sp>
      <p:sp>
        <p:nvSpPr>
          <p:cNvPr id="3" name="Content Placeholder 2"/>
          <p:cNvSpPr>
            <a:spLocks noGrp="1"/>
          </p:cNvSpPr>
          <p:nvPr>
            <p:ph idx="1"/>
          </p:nvPr>
        </p:nvSpPr>
        <p:spPr/>
        <p:txBody>
          <a:bodyPr/>
          <a:lstStyle/>
          <a:p>
            <a:r>
              <a:rPr lang="en-US" dirty="0" smtClean="0"/>
              <a:t>We will use a example data model to work with and understand Cypher queries</a:t>
            </a:r>
          </a:p>
          <a:p>
            <a:r>
              <a:rPr lang="en-US" dirty="0" smtClean="0"/>
              <a:t>The model include </a:t>
            </a:r>
            <a:r>
              <a:rPr lang="en-US" dirty="0"/>
              <a:t>nodes with three different labels (each with their own properties), and six different types of relationships (one of which has its own property</a:t>
            </a:r>
            <a:r>
              <a:rPr lang="en-US" dirty="0" smtClean="0"/>
              <a:t>).</a:t>
            </a:r>
          </a:p>
          <a:p>
            <a:r>
              <a:rPr lang="en-US" dirty="0" smtClean="0"/>
              <a:t>In brief, the graph is made up of “Person”, “Movie”, and “Genre” nodes that are related to each other in various ways.</a:t>
            </a:r>
          </a:p>
          <a:p>
            <a:r>
              <a:rPr lang="en-US" dirty="0" smtClean="0"/>
              <a:t>After logging in to the database, run “:play movie graph” from the command line</a:t>
            </a:r>
            <a:endParaRPr lang="en-US" dirty="0"/>
          </a:p>
        </p:txBody>
      </p:sp>
    </p:spTree>
    <p:extLst>
      <p:ext uri="{BB962C8B-B14F-4D97-AF65-F5344CB8AC3E}">
        <p14:creationId xmlns:p14="http://schemas.microsoft.com/office/powerpoint/2010/main" val="852111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 – Read Clauses</a:t>
            </a:r>
            <a:endParaRPr lang="en-US" dirty="0"/>
          </a:p>
        </p:txBody>
      </p:sp>
      <p:pic>
        <p:nvPicPr>
          <p:cNvPr id="4" name="Content Placeholder 3"/>
          <p:cNvPicPr>
            <a:picLocks noGrp="1" noChangeAspect="1"/>
          </p:cNvPicPr>
          <p:nvPr>
            <p:ph idx="1"/>
          </p:nvPr>
        </p:nvPicPr>
        <p:blipFill>
          <a:blip r:embed="rId2"/>
          <a:stretch>
            <a:fillRect/>
          </a:stretch>
        </p:blipFill>
        <p:spPr>
          <a:xfrm>
            <a:off x="838200" y="2131145"/>
            <a:ext cx="10515600" cy="2917337"/>
          </a:xfrm>
          <a:prstGeom prst="rect">
            <a:avLst/>
          </a:prstGeom>
        </p:spPr>
      </p:pic>
    </p:spTree>
    <p:extLst>
      <p:ext uri="{BB962C8B-B14F-4D97-AF65-F5344CB8AC3E}">
        <p14:creationId xmlns:p14="http://schemas.microsoft.com/office/powerpoint/2010/main" val="3747668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 – Write Clauses</a:t>
            </a:r>
            <a:endParaRPr lang="en-US" dirty="0"/>
          </a:p>
        </p:txBody>
      </p:sp>
      <p:pic>
        <p:nvPicPr>
          <p:cNvPr id="5" name="Content Placeholder 4"/>
          <p:cNvPicPr>
            <a:picLocks noGrp="1" noChangeAspect="1"/>
          </p:cNvPicPr>
          <p:nvPr>
            <p:ph idx="1"/>
          </p:nvPr>
        </p:nvPicPr>
        <p:blipFill>
          <a:blip r:embed="rId2"/>
          <a:stretch>
            <a:fillRect/>
          </a:stretch>
        </p:blipFill>
        <p:spPr>
          <a:xfrm>
            <a:off x="838200" y="1864115"/>
            <a:ext cx="10515600" cy="4274357"/>
          </a:xfrm>
          <a:prstGeom prst="rect">
            <a:avLst/>
          </a:prstGeom>
        </p:spPr>
      </p:pic>
    </p:spTree>
    <p:extLst>
      <p:ext uri="{BB962C8B-B14F-4D97-AF65-F5344CB8AC3E}">
        <p14:creationId xmlns:p14="http://schemas.microsoft.com/office/powerpoint/2010/main" val="13178815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 – General Clauses</a:t>
            </a:r>
            <a:endParaRPr lang="en-US" dirty="0"/>
          </a:p>
        </p:txBody>
      </p:sp>
      <p:pic>
        <p:nvPicPr>
          <p:cNvPr id="8" name="Content Placeholder 7"/>
          <p:cNvPicPr>
            <a:picLocks noGrp="1" noChangeAspect="1"/>
          </p:cNvPicPr>
          <p:nvPr>
            <p:ph idx="1"/>
          </p:nvPr>
        </p:nvPicPr>
        <p:blipFill>
          <a:blip r:embed="rId2"/>
          <a:stretch>
            <a:fillRect/>
          </a:stretch>
        </p:blipFill>
        <p:spPr>
          <a:xfrm>
            <a:off x="838200" y="2064435"/>
            <a:ext cx="10515600" cy="3873717"/>
          </a:xfrm>
          <a:prstGeom prst="rect">
            <a:avLst/>
          </a:prstGeom>
        </p:spPr>
      </p:pic>
    </p:spTree>
    <p:extLst>
      <p:ext uri="{BB962C8B-B14F-4D97-AF65-F5344CB8AC3E}">
        <p14:creationId xmlns:p14="http://schemas.microsoft.com/office/powerpoint/2010/main" val="3727984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 - Nodes</a:t>
            </a:r>
            <a:endParaRPr lang="en-US" dirty="0"/>
          </a:p>
        </p:txBody>
      </p:sp>
      <p:sp>
        <p:nvSpPr>
          <p:cNvPr id="3" name="Content Placeholder 2"/>
          <p:cNvSpPr>
            <a:spLocks noGrp="1"/>
          </p:cNvSpPr>
          <p:nvPr>
            <p:ph idx="1"/>
          </p:nvPr>
        </p:nvSpPr>
        <p:spPr>
          <a:xfrm>
            <a:off x="838200" y="1825625"/>
            <a:ext cx="10515600" cy="862711"/>
          </a:xfrm>
        </p:spPr>
        <p:txBody>
          <a:bodyPr/>
          <a:lstStyle/>
          <a:p>
            <a:r>
              <a:rPr lang="en-US" dirty="0" smtClean="0"/>
              <a:t>Cypher uses a pair of parentheses (usually containing a text string) like (), (foo) to represent a node, i.e. an entity of your domain.</a:t>
            </a:r>
          </a:p>
          <a:p>
            <a:endParaRPr lang="en-US" dirty="0"/>
          </a:p>
        </p:txBody>
      </p:sp>
      <p:pic>
        <p:nvPicPr>
          <p:cNvPr id="5" name="Picture 4"/>
          <p:cNvPicPr>
            <a:picLocks noChangeAspect="1"/>
          </p:cNvPicPr>
          <p:nvPr/>
        </p:nvPicPr>
        <p:blipFill>
          <a:blip r:embed="rId2"/>
          <a:stretch>
            <a:fillRect/>
          </a:stretch>
        </p:blipFill>
        <p:spPr>
          <a:xfrm>
            <a:off x="6089904" y="2727833"/>
            <a:ext cx="4530585" cy="1265899"/>
          </a:xfrm>
          <a:prstGeom prst="rect">
            <a:avLst/>
          </a:prstGeom>
          <a:ln>
            <a:solidFill>
              <a:schemeClr val="tx1"/>
            </a:solidFill>
          </a:ln>
        </p:spPr>
      </p:pic>
      <p:sp>
        <p:nvSpPr>
          <p:cNvPr id="8" name="Content Placeholder 2"/>
          <p:cNvSpPr txBox="1">
            <a:spLocks/>
          </p:cNvSpPr>
          <p:nvPr/>
        </p:nvSpPr>
        <p:spPr>
          <a:xfrm>
            <a:off x="844296" y="2736977"/>
            <a:ext cx="5245608" cy="12680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simplest form, (), represents an anonymous, uncharacterized node.</a:t>
            </a:r>
            <a:endParaRPr lang="en-US" dirty="0"/>
          </a:p>
        </p:txBody>
      </p:sp>
      <p:sp>
        <p:nvSpPr>
          <p:cNvPr id="9" name="Content Placeholder 2"/>
          <p:cNvSpPr txBox="1">
            <a:spLocks/>
          </p:cNvSpPr>
          <p:nvPr/>
        </p:nvSpPr>
        <p:spPr>
          <a:xfrm>
            <a:off x="844296" y="4044569"/>
            <a:ext cx="10515600" cy="28134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Refer to a node elsewhere, add a variable: (matrix)</a:t>
            </a:r>
          </a:p>
          <a:p>
            <a:r>
              <a:rPr lang="en-US" dirty="0" smtClean="0"/>
              <a:t>The Movie label (prefixed in use with a colon) declares the node’s type or role.</a:t>
            </a:r>
          </a:p>
          <a:p>
            <a:r>
              <a:rPr lang="en-US" dirty="0" smtClean="0"/>
              <a:t>Properties can be used to store information and/or restrict patterns. For example, we could MATCH and RETURN nodes whose title is "The Matrix".</a:t>
            </a:r>
            <a:endParaRPr lang="en-US" dirty="0"/>
          </a:p>
        </p:txBody>
      </p:sp>
    </p:spTree>
    <p:extLst>
      <p:ext uri="{BB962C8B-B14F-4D97-AF65-F5344CB8AC3E}">
        <p14:creationId xmlns:p14="http://schemas.microsoft.com/office/powerpoint/2010/main" val="2620164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 Introduction</a:t>
            </a:r>
            <a:endParaRPr lang="en-US" dirty="0"/>
          </a:p>
        </p:txBody>
      </p:sp>
    </p:spTree>
    <p:extLst>
      <p:ext uri="{BB962C8B-B14F-4D97-AF65-F5344CB8AC3E}">
        <p14:creationId xmlns:p14="http://schemas.microsoft.com/office/powerpoint/2010/main" val="15985477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 - Labels</a:t>
            </a:r>
            <a:endParaRPr lang="en-US" dirty="0"/>
          </a:p>
        </p:txBody>
      </p:sp>
      <p:sp>
        <p:nvSpPr>
          <p:cNvPr id="3" name="Content Placeholder 2"/>
          <p:cNvSpPr>
            <a:spLocks noGrp="1"/>
          </p:cNvSpPr>
          <p:nvPr>
            <p:ph idx="1"/>
          </p:nvPr>
        </p:nvSpPr>
        <p:spPr/>
        <p:txBody>
          <a:bodyPr/>
          <a:lstStyle/>
          <a:p>
            <a:r>
              <a:rPr lang="en-US" dirty="0"/>
              <a:t>Labels allow us to group our </a:t>
            </a:r>
            <a:r>
              <a:rPr lang="en-US" dirty="0" smtClean="0"/>
              <a:t>nodes</a:t>
            </a:r>
          </a:p>
          <a:p>
            <a:r>
              <a:rPr lang="en-US" dirty="0"/>
              <a:t>For example, </a:t>
            </a:r>
            <a:r>
              <a:rPr lang="en-US" dirty="0" smtClean="0"/>
              <a:t>to distinguish </a:t>
            </a:r>
            <a:r>
              <a:rPr lang="en-US" dirty="0"/>
              <a:t>movies from people or animals, both of whom act in </a:t>
            </a:r>
            <a:r>
              <a:rPr lang="en-US" dirty="0" smtClean="0"/>
              <a:t>films: </a:t>
            </a:r>
          </a:p>
          <a:p>
            <a:r>
              <a:rPr lang="en-US" dirty="0"/>
              <a:t>Labels are usually used </a:t>
            </a:r>
            <a:r>
              <a:rPr lang="en-US" dirty="0" smtClean="0"/>
              <a:t>as follows:</a:t>
            </a:r>
          </a:p>
          <a:p>
            <a:endParaRPr lang="en-US" dirty="0" smtClean="0"/>
          </a:p>
          <a:p>
            <a:endParaRPr lang="en-US" dirty="0"/>
          </a:p>
          <a:p>
            <a:r>
              <a:rPr lang="en-US" dirty="0"/>
              <a:t>Cypher uses labels to make better decisions on how to optimize </a:t>
            </a:r>
            <a:r>
              <a:rPr lang="en-US" dirty="0" smtClean="0"/>
              <a:t>a query</a:t>
            </a:r>
            <a:endParaRPr lang="en-US" dirty="0"/>
          </a:p>
          <a:p>
            <a:endParaRPr lang="en-US" dirty="0" smtClean="0"/>
          </a:p>
          <a:p>
            <a:endParaRPr lang="en-US" dirty="0"/>
          </a:p>
        </p:txBody>
      </p:sp>
      <p:pic>
        <p:nvPicPr>
          <p:cNvPr id="8" name="Picture 7"/>
          <p:cNvPicPr>
            <a:picLocks noChangeAspect="1"/>
          </p:cNvPicPr>
          <p:nvPr/>
        </p:nvPicPr>
        <p:blipFill>
          <a:blip r:embed="rId2"/>
          <a:stretch>
            <a:fillRect/>
          </a:stretch>
        </p:blipFill>
        <p:spPr>
          <a:xfrm>
            <a:off x="4185094" y="2846832"/>
            <a:ext cx="4791075" cy="304800"/>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1108710" y="3996150"/>
            <a:ext cx="4305300" cy="485775"/>
          </a:xfrm>
          <a:prstGeom prst="rect">
            <a:avLst/>
          </a:prstGeom>
          <a:ln>
            <a:solidFill>
              <a:schemeClr val="tx1"/>
            </a:solidFill>
          </a:ln>
        </p:spPr>
      </p:pic>
      <p:pic>
        <p:nvPicPr>
          <p:cNvPr id="10" name="Picture 9"/>
          <p:cNvPicPr>
            <a:picLocks noChangeAspect="1"/>
          </p:cNvPicPr>
          <p:nvPr/>
        </p:nvPicPr>
        <p:blipFill>
          <a:blip r:embed="rId4"/>
          <a:stretch>
            <a:fillRect/>
          </a:stretch>
        </p:blipFill>
        <p:spPr>
          <a:xfrm>
            <a:off x="5613844" y="3996150"/>
            <a:ext cx="6090476" cy="655632"/>
          </a:xfrm>
          <a:prstGeom prst="rect">
            <a:avLst/>
          </a:prstGeom>
          <a:ln>
            <a:solidFill>
              <a:schemeClr val="tx1"/>
            </a:solidFill>
          </a:ln>
        </p:spPr>
      </p:pic>
    </p:spTree>
    <p:extLst>
      <p:ext uri="{BB962C8B-B14F-4D97-AF65-F5344CB8AC3E}">
        <p14:creationId xmlns:p14="http://schemas.microsoft.com/office/powerpoint/2010/main" val="576876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Cypher - Relationships</a:t>
            </a:r>
            <a:endParaRPr lang="en-US" dirty="0"/>
          </a:p>
        </p:txBody>
      </p:sp>
      <p:sp>
        <p:nvSpPr>
          <p:cNvPr id="3" name="Content Placeholder 2"/>
          <p:cNvSpPr>
            <a:spLocks noGrp="1"/>
          </p:cNvSpPr>
          <p:nvPr>
            <p:ph idx="1"/>
          </p:nvPr>
        </p:nvSpPr>
        <p:spPr>
          <a:xfrm>
            <a:off x="790575" y="1582737"/>
            <a:ext cx="10515600" cy="4351338"/>
          </a:xfrm>
        </p:spPr>
        <p:txBody>
          <a:bodyPr/>
          <a:lstStyle/>
          <a:p>
            <a:r>
              <a:rPr lang="en-US" dirty="0"/>
              <a:t>R</a:t>
            </a:r>
            <a:r>
              <a:rPr lang="en-US" dirty="0" smtClean="0"/>
              <a:t>elationships are arrows pointing from one node to another, much like --&gt; or &lt;--. But we can add detail about them as needed within a pair of square brackets.</a:t>
            </a:r>
          </a:p>
          <a:p>
            <a:r>
              <a:rPr lang="en-US" dirty="0" smtClean="0"/>
              <a:t>For example, </a:t>
            </a:r>
            <a:r>
              <a:rPr lang="en-US" dirty="0"/>
              <a:t>If we wanted to retrieve everyone who had acted in a movie, we would describe the pattern </a:t>
            </a:r>
            <a:r>
              <a:rPr lang="en-US" dirty="0" smtClean="0"/>
              <a:t>to retrieve only nodes that has a relationship type ACTED_IN with other nodes:</a:t>
            </a:r>
          </a:p>
          <a:p>
            <a:endParaRPr lang="en-US" dirty="0"/>
          </a:p>
          <a:p>
            <a:r>
              <a:rPr lang="en-US" dirty="0" smtClean="0"/>
              <a:t>Generally: </a:t>
            </a:r>
            <a:endParaRPr lang="en-US" dirty="0"/>
          </a:p>
        </p:txBody>
      </p:sp>
      <p:pic>
        <p:nvPicPr>
          <p:cNvPr id="4" name="Picture 3"/>
          <p:cNvPicPr>
            <a:picLocks noChangeAspect="1"/>
          </p:cNvPicPr>
          <p:nvPr/>
        </p:nvPicPr>
        <p:blipFill>
          <a:blip r:embed="rId2"/>
          <a:stretch>
            <a:fillRect/>
          </a:stretch>
        </p:blipFill>
        <p:spPr>
          <a:xfrm>
            <a:off x="3550348" y="4051205"/>
            <a:ext cx="5676900" cy="40005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1092898" y="5133497"/>
            <a:ext cx="4810125" cy="581025"/>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6340031" y="4800122"/>
            <a:ext cx="4676775" cy="666750"/>
          </a:xfrm>
          <a:prstGeom prst="rect">
            <a:avLst/>
          </a:prstGeom>
          <a:ln>
            <a:solidFill>
              <a:schemeClr val="tx1"/>
            </a:solidFill>
          </a:ln>
        </p:spPr>
      </p:pic>
      <p:pic>
        <p:nvPicPr>
          <p:cNvPr id="7" name="Picture 6"/>
          <p:cNvPicPr>
            <a:picLocks noChangeAspect="1"/>
          </p:cNvPicPr>
          <p:nvPr/>
        </p:nvPicPr>
        <p:blipFill>
          <a:blip r:embed="rId5"/>
          <a:stretch>
            <a:fillRect/>
          </a:stretch>
        </p:blipFill>
        <p:spPr>
          <a:xfrm>
            <a:off x="1255204" y="5887903"/>
            <a:ext cx="8686800" cy="514350"/>
          </a:xfrm>
          <a:prstGeom prst="rect">
            <a:avLst/>
          </a:prstGeom>
        </p:spPr>
      </p:pic>
    </p:spTree>
    <p:extLst>
      <p:ext uri="{BB962C8B-B14F-4D97-AF65-F5344CB8AC3E}">
        <p14:creationId xmlns:p14="http://schemas.microsoft.com/office/powerpoint/2010/main" val="975751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and Edges</a:t>
            </a:r>
            <a:endParaRPr lang="en-US" dirty="0"/>
          </a:p>
        </p:txBody>
      </p:sp>
      <p:pic>
        <p:nvPicPr>
          <p:cNvPr id="4" name="Content Placeholder 3"/>
          <p:cNvPicPr>
            <a:picLocks noGrp="1" noChangeAspect="1"/>
          </p:cNvPicPr>
          <p:nvPr>
            <p:ph idx="1"/>
          </p:nvPr>
        </p:nvPicPr>
        <p:blipFill>
          <a:blip r:embed="rId2"/>
          <a:stretch>
            <a:fillRect/>
          </a:stretch>
        </p:blipFill>
        <p:spPr>
          <a:xfrm>
            <a:off x="928687" y="1690688"/>
            <a:ext cx="10515600" cy="3981543"/>
          </a:xfrm>
          <a:prstGeom prst="rect">
            <a:avLst/>
          </a:prstGeom>
        </p:spPr>
      </p:pic>
      <p:sp>
        <p:nvSpPr>
          <p:cNvPr id="5" name="TextBox 4"/>
          <p:cNvSpPr txBox="1"/>
          <p:nvPr/>
        </p:nvSpPr>
        <p:spPr>
          <a:xfrm>
            <a:off x="2276475" y="6017759"/>
            <a:ext cx="7239000" cy="369332"/>
          </a:xfrm>
          <a:prstGeom prst="rect">
            <a:avLst/>
          </a:prstGeom>
          <a:noFill/>
        </p:spPr>
        <p:txBody>
          <a:bodyPr wrap="square" rtlCol="0">
            <a:spAutoFit/>
          </a:bodyPr>
          <a:lstStyle/>
          <a:p>
            <a:r>
              <a:rPr lang="en-US" dirty="0" smtClean="0"/>
              <a:t>Cite: </a:t>
            </a:r>
            <a:r>
              <a:rPr lang="en-US" dirty="0"/>
              <a:t>http://cs.ulb.ac.be/conferences/ebiss2016/files/Neo4jExercise.pdf</a:t>
            </a:r>
          </a:p>
        </p:txBody>
      </p:sp>
    </p:spTree>
    <p:extLst>
      <p:ext uri="{BB962C8B-B14F-4D97-AF65-F5344CB8AC3E}">
        <p14:creationId xmlns:p14="http://schemas.microsoft.com/office/powerpoint/2010/main" val="3865226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 Properties &amp; Relationships</a:t>
            </a:r>
            <a:endParaRPr lang="en-US" dirty="0"/>
          </a:p>
        </p:txBody>
      </p:sp>
    </p:spTree>
    <p:extLst>
      <p:ext uri="{BB962C8B-B14F-4D97-AF65-F5344CB8AC3E}">
        <p14:creationId xmlns:p14="http://schemas.microsoft.com/office/powerpoint/2010/main" val="1541765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Movie Graph</a:t>
            </a:r>
          </a:p>
        </p:txBody>
      </p:sp>
      <p:pic>
        <p:nvPicPr>
          <p:cNvPr id="4" name="Content Placeholder 3"/>
          <p:cNvPicPr>
            <a:picLocks noGrp="1" noChangeAspect="1"/>
          </p:cNvPicPr>
          <p:nvPr>
            <p:ph idx="1"/>
          </p:nvPr>
        </p:nvPicPr>
        <p:blipFill>
          <a:blip r:embed="rId2"/>
          <a:stretch>
            <a:fillRect/>
          </a:stretch>
        </p:blipFill>
        <p:spPr>
          <a:xfrm>
            <a:off x="1022747" y="1797049"/>
            <a:ext cx="4616054" cy="3079751"/>
          </a:xfrm>
          <a:prstGeom prst="rect">
            <a:avLst/>
          </a:prstGeom>
        </p:spPr>
      </p:pic>
      <p:pic>
        <p:nvPicPr>
          <p:cNvPr id="5" name="Picture 4"/>
          <p:cNvPicPr>
            <a:picLocks noChangeAspect="1"/>
          </p:cNvPicPr>
          <p:nvPr/>
        </p:nvPicPr>
        <p:blipFill>
          <a:blip r:embed="rId3"/>
          <a:stretch>
            <a:fillRect/>
          </a:stretch>
        </p:blipFill>
        <p:spPr>
          <a:xfrm>
            <a:off x="6329362" y="2133600"/>
            <a:ext cx="3619499" cy="1957387"/>
          </a:xfrm>
          <a:prstGeom prst="rect">
            <a:avLst/>
          </a:prstGeom>
        </p:spPr>
      </p:pic>
      <p:sp>
        <p:nvSpPr>
          <p:cNvPr id="6" name="TextBox 5"/>
          <p:cNvSpPr txBox="1"/>
          <p:nvPr/>
        </p:nvSpPr>
        <p:spPr>
          <a:xfrm>
            <a:off x="1200150" y="5324475"/>
            <a:ext cx="7739063" cy="369332"/>
          </a:xfrm>
          <a:prstGeom prst="rect">
            <a:avLst/>
          </a:prstGeom>
          <a:noFill/>
        </p:spPr>
        <p:txBody>
          <a:bodyPr wrap="square" rtlCol="0">
            <a:spAutoFit/>
          </a:bodyPr>
          <a:lstStyle/>
          <a:p>
            <a:r>
              <a:rPr lang="en-US" dirty="0" smtClean="0"/>
              <a:t>Go to Neo4j </a:t>
            </a:r>
            <a:r>
              <a:rPr lang="en-US" dirty="0" err="1" smtClean="0"/>
              <a:t>Desktop</a:t>
            </a:r>
            <a:r>
              <a:rPr lang="en-US" dirty="0" err="1" smtClean="0">
                <a:sym typeface="Wingdings" panose="05000000000000000000" pitchFamily="2" charset="2"/>
              </a:rPr>
              <a:t>My</a:t>
            </a:r>
            <a:r>
              <a:rPr lang="en-US" dirty="0" smtClean="0">
                <a:sym typeface="Wingdings" panose="05000000000000000000" pitchFamily="2" charset="2"/>
              </a:rPr>
              <a:t> </a:t>
            </a:r>
            <a:r>
              <a:rPr lang="en-US" dirty="0" err="1" smtClean="0">
                <a:sym typeface="Wingdings" panose="05000000000000000000" pitchFamily="2" charset="2"/>
              </a:rPr>
              <a:t>Projectadd</a:t>
            </a:r>
            <a:r>
              <a:rPr lang="en-US" dirty="0" smtClean="0">
                <a:sym typeface="Wingdings" panose="05000000000000000000" pitchFamily="2" charset="2"/>
              </a:rPr>
              <a:t> Graph</a:t>
            </a:r>
            <a:endParaRPr lang="en-US" dirty="0"/>
          </a:p>
        </p:txBody>
      </p:sp>
    </p:spTree>
    <p:extLst>
      <p:ext uri="{BB962C8B-B14F-4D97-AF65-F5344CB8AC3E}">
        <p14:creationId xmlns:p14="http://schemas.microsoft.com/office/powerpoint/2010/main" val="3238892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Movie Graph</a:t>
            </a:r>
            <a:endParaRPr lang="en-US" dirty="0"/>
          </a:p>
        </p:txBody>
      </p:sp>
      <p:pic>
        <p:nvPicPr>
          <p:cNvPr id="4" name="Content Placeholder 3"/>
          <p:cNvPicPr>
            <a:picLocks noGrp="1" noChangeAspect="1"/>
          </p:cNvPicPr>
          <p:nvPr>
            <p:ph idx="1"/>
          </p:nvPr>
        </p:nvPicPr>
        <p:blipFill>
          <a:blip r:embed="rId2"/>
          <a:stretch>
            <a:fillRect/>
          </a:stretch>
        </p:blipFill>
        <p:spPr>
          <a:xfrm>
            <a:off x="838200" y="1865984"/>
            <a:ext cx="10001250" cy="4061732"/>
          </a:xfrm>
          <a:prstGeom prst="rect">
            <a:avLst/>
          </a:prstGeom>
        </p:spPr>
      </p:pic>
      <p:sp>
        <p:nvSpPr>
          <p:cNvPr id="5" name="TextBox 4"/>
          <p:cNvSpPr txBox="1"/>
          <p:nvPr/>
        </p:nvSpPr>
        <p:spPr>
          <a:xfrm>
            <a:off x="4067175" y="6029325"/>
            <a:ext cx="3409950" cy="369332"/>
          </a:xfrm>
          <a:prstGeom prst="rect">
            <a:avLst/>
          </a:prstGeom>
          <a:noFill/>
        </p:spPr>
        <p:txBody>
          <a:bodyPr wrap="square" rtlCol="0">
            <a:spAutoFit/>
          </a:bodyPr>
          <a:lstStyle/>
          <a:p>
            <a:r>
              <a:rPr lang="en-US" dirty="0" smtClean="0"/>
              <a:t>Moviedata.txt</a:t>
            </a:r>
            <a:endParaRPr lang="en-US" dirty="0"/>
          </a:p>
        </p:txBody>
      </p:sp>
    </p:spTree>
    <p:extLst>
      <p:ext uri="{BB962C8B-B14F-4D97-AF65-F5344CB8AC3E}">
        <p14:creationId xmlns:p14="http://schemas.microsoft.com/office/powerpoint/2010/main" val="3037643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Movie Graph</a:t>
            </a:r>
          </a:p>
        </p:txBody>
      </p:sp>
      <p:pic>
        <p:nvPicPr>
          <p:cNvPr id="4" name="Content Placeholder 3"/>
          <p:cNvPicPr>
            <a:picLocks noGrp="1" noChangeAspect="1"/>
          </p:cNvPicPr>
          <p:nvPr>
            <p:ph idx="1"/>
          </p:nvPr>
        </p:nvPicPr>
        <p:blipFill>
          <a:blip r:embed="rId2"/>
          <a:stretch>
            <a:fillRect/>
          </a:stretch>
        </p:blipFill>
        <p:spPr>
          <a:xfrm>
            <a:off x="790575" y="1690688"/>
            <a:ext cx="10515600" cy="3640196"/>
          </a:xfrm>
          <a:prstGeom prst="rect">
            <a:avLst/>
          </a:prstGeom>
        </p:spPr>
      </p:pic>
      <p:sp>
        <p:nvSpPr>
          <p:cNvPr id="5" name="TextBox 4"/>
          <p:cNvSpPr txBox="1"/>
          <p:nvPr/>
        </p:nvSpPr>
        <p:spPr>
          <a:xfrm>
            <a:off x="1290638" y="5524500"/>
            <a:ext cx="9205912" cy="369332"/>
          </a:xfrm>
          <a:prstGeom prst="rect">
            <a:avLst/>
          </a:prstGeom>
          <a:noFill/>
        </p:spPr>
        <p:txBody>
          <a:bodyPr wrap="square" rtlCol="0">
            <a:spAutoFit/>
          </a:bodyPr>
          <a:lstStyle/>
          <a:p>
            <a:r>
              <a:rPr lang="en-US" dirty="0" smtClean="0"/>
              <a:t>Copy moviedata.txt to the query block and run this query, a movie graph will </a:t>
            </a:r>
            <a:r>
              <a:rPr lang="en-US" smtClean="0"/>
              <a:t>be generated. </a:t>
            </a:r>
            <a:endParaRPr lang="en-US"/>
          </a:p>
        </p:txBody>
      </p:sp>
    </p:spTree>
    <p:extLst>
      <p:ext uri="{BB962C8B-B14F-4D97-AF65-F5344CB8AC3E}">
        <p14:creationId xmlns:p14="http://schemas.microsoft.com/office/powerpoint/2010/main" val="3809932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Node</a:t>
            </a:r>
            <a:endParaRPr lang="en-US" dirty="0"/>
          </a:p>
        </p:txBody>
      </p:sp>
      <p:sp>
        <p:nvSpPr>
          <p:cNvPr id="3" name="Content Placeholder 2"/>
          <p:cNvSpPr>
            <a:spLocks noGrp="1"/>
          </p:cNvSpPr>
          <p:nvPr>
            <p:ph idx="1"/>
          </p:nvPr>
        </p:nvSpPr>
        <p:spPr>
          <a:xfrm>
            <a:off x="752475" y="1425575"/>
            <a:ext cx="10515600" cy="4351338"/>
          </a:xfrm>
        </p:spPr>
        <p:txBody>
          <a:bodyPr>
            <a:normAutofit lnSpcReduction="10000"/>
          </a:bodyPr>
          <a:lstStyle/>
          <a:p>
            <a:r>
              <a:rPr lang="en-US" sz="2400" dirty="0" smtClean="0"/>
              <a:t>Query to create a Node of a name give in quotes. For example:</a:t>
            </a:r>
          </a:p>
          <a:p>
            <a:endParaRPr lang="en-US" sz="2400" dirty="0" smtClean="0"/>
          </a:p>
          <a:p>
            <a:endParaRPr lang="en-US" sz="2400" dirty="0" smtClean="0"/>
          </a:p>
          <a:p>
            <a:r>
              <a:rPr lang="en-US" sz="2400" dirty="0" smtClean="0"/>
              <a:t>Check the created </a:t>
            </a:r>
            <a:r>
              <a:rPr lang="en-US" sz="2400" dirty="0"/>
              <a:t>N</a:t>
            </a:r>
            <a:r>
              <a:rPr lang="en-US" sz="2400" dirty="0" smtClean="0"/>
              <a:t>ode: </a:t>
            </a:r>
          </a:p>
          <a:p>
            <a:endParaRPr lang="en-US" sz="2400" dirty="0"/>
          </a:p>
          <a:p>
            <a:endParaRPr lang="en-US" sz="2400" dirty="0" smtClean="0"/>
          </a:p>
          <a:p>
            <a:r>
              <a:rPr lang="en-US" sz="2400" dirty="0" smtClean="0"/>
              <a:t>Return all nodes in the graph: </a:t>
            </a:r>
          </a:p>
          <a:p>
            <a:endParaRPr lang="en-US" sz="2400" dirty="0"/>
          </a:p>
          <a:p>
            <a:endParaRPr lang="en-US" sz="2400" dirty="0" smtClean="0"/>
          </a:p>
          <a:p>
            <a:r>
              <a:rPr lang="en-US" sz="2400" dirty="0" smtClean="0"/>
              <a:t>Return all relationships</a:t>
            </a:r>
          </a:p>
          <a:p>
            <a:pPr marL="0" indent="0">
              <a:buNone/>
            </a:pPr>
            <a:endParaRPr lang="en-US" dirty="0"/>
          </a:p>
        </p:txBody>
      </p:sp>
      <p:pic>
        <p:nvPicPr>
          <p:cNvPr id="5" name="Picture 4"/>
          <p:cNvPicPr>
            <a:picLocks noChangeAspect="1"/>
          </p:cNvPicPr>
          <p:nvPr/>
        </p:nvPicPr>
        <p:blipFill>
          <a:blip r:embed="rId2"/>
          <a:stretch>
            <a:fillRect/>
          </a:stretch>
        </p:blipFill>
        <p:spPr>
          <a:xfrm>
            <a:off x="1204912" y="1838706"/>
            <a:ext cx="4981575" cy="571500"/>
          </a:xfrm>
          <a:prstGeom prst="rect">
            <a:avLst/>
          </a:prstGeom>
        </p:spPr>
      </p:pic>
      <p:pic>
        <p:nvPicPr>
          <p:cNvPr id="6" name="Picture 5"/>
          <p:cNvPicPr>
            <a:picLocks noChangeAspect="1"/>
          </p:cNvPicPr>
          <p:nvPr/>
        </p:nvPicPr>
        <p:blipFill>
          <a:blip r:embed="rId3"/>
          <a:stretch>
            <a:fillRect/>
          </a:stretch>
        </p:blipFill>
        <p:spPr>
          <a:xfrm>
            <a:off x="1166812" y="3110420"/>
            <a:ext cx="3248025" cy="838200"/>
          </a:xfrm>
          <a:prstGeom prst="rect">
            <a:avLst/>
          </a:prstGeom>
        </p:spPr>
      </p:pic>
      <p:sp>
        <p:nvSpPr>
          <p:cNvPr id="4" name="TextBox 3"/>
          <p:cNvSpPr txBox="1"/>
          <p:nvPr/>
        </p:nvSpPr>
        <p:spPr>
          <a:xfrm>
            <a:off x="1376363" y="5672138"/>
            <a:ext cx="2319336" cy="646331"/>
          </a:xfrm>
          <a:prstGeom prst="rect">
            <a:avLst/>
          </a:prstGeom>
          <a:noFill/>
        </p:spPr>
        <p:txBody>
          <a:bodyPr wrap="square" rtlCol="0">
            <a:spAutoFit/>
          </a:bodyPr>
          <a:lstStyle/>
          <a:p>
            <a:r>
              <a:rPr lang="en-US" dirty="0"/>
              <a:t>MATCH ()-[r]-&gt;()</a:t>
            </a:r>
          </a:p>
          <a:p>
            <a:r>
              <a:rPr lang="en-US" dirty="0"/>
              <a:t>RETURN r</a:t>
            </a:r>
          </a:p>
        </p:txBody>
      </p:sp>
      <p:sp>
        <p:nvSpPr>
          <p:cNvPr id="8" name="TextBox 7"/>
          <p:cNvSpPr txBox="1"/>
          <p:nvPr/>
        </p:nvSpPr>
        <p:spPr>
          <a:xfrm>
            <a:off x="1166812" y="4529138"/>
            <a:ext cx="2657475" cy="369332"/>
          </a:xfrm>
          <a:prstGeom prst="rect">
            <a:avLst/>
          </a:prstGeom>
          <a:noFill/>
        </p:spPr>
        <p:txBody>
          <a:bodyPr wrap="square" rtlCol="0">
            <a:spAutoFit/>
          </a:bodyPr>
          <a:lstStyle/>
          <a:p>
            <a:r>
              <a:rPr lang="en-US" dirty="0" smtClean="0"/>
              <a:t>MATCH (n) RETURN n</a:t>
            </a:r>
            <a:endParaRPr lang="en-US" dirty="0"/>
          </a:p>
        </p:txBody>
      </p:sp>
    </p:spTree>
    <p:extLst>
      <p:ext uri="{BB962C8B-B14F-4D97-AF65-F5344CB8AC3E}">
        <p14:creationId xmlns:p14="http://schemas.microsoft.com/office/powerpoint/2010/main" val="9141704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t>
            </a:r>
            <a:r>
              <a:rPr lang="en-US" dirty="0" smtClean="0"/>
              <a:t>Properties</a:t>
            </a:r>
            <a:endParaRPr lang="en-US" dirty="0"/>
          </a:p>
        </p:txBody>
      </p:sp>
      <p:sp>
        <p:nvSpPr>
          <p:cNvPr id="3" name="Content Placeholder 2"/>
          <p:cNvSpPr>
            <a:spLocks noGrp="1"/>
          </p:cNvSpPr>
          <p:nvPr>
            <p:ph idx="1"/>
          </p:nvPr>
        </p:nvSpPr>
        <p:spPr>
          <a:xfrm>
            <a:off x="838200" y="1768475"/>
            <a:ext cx="10515600" cy="4351338"/>
          </a:xfrm>
        </p:spPr>
        <p:txBody>
          <a:bodyPr/>
          <a:lstStyle/>
          <a:p>
            <a:r>
              <a:rPr lang="en-US" dirty="0" smtClean="0"/>
              <a:t>To add a property to a node, for example add the movie “Mystic River” to our sample database:</a:t>
            </a:r>
          </a:p>
          <a:p>
            <a:endParaRPr lang="en-US" dirty="0"/>
          </a:p>
          <a:p>
            <a:r>
              <a:rPr lang="en-US" dirty="0" smtClean="0"/>
              <a:t>Use Case: Find the actor Kevin Bacon and the movie Mystic River and add the relationship between the movie and the actor to the dataset.</a:t>
            </a:r>
          </a:p>
          <a:p>
            <a:endParaRPr lang="en-US" dirty="0"/>
          </a:p>
          <a:p>
            <a:pPr marL="0" indent="0">
              <a:buNone/>
            </a:pPr>
            <a:endParaRPr lang="en-US" dirty="0" smtClean="0"/>
          </a:p>
          <a:p>
            <a:endParaRPr lang="en-US" dirty="0"/>
          </a:p>
        </p:txBody>
      </p:sp>
      <p:sp>
        <p:nvSpPr>
          <p:cNvPr id="5" name="TextBox 4"/>
          <p:cNvSpPr txBox="1"/>
          <p:nvPr/>
        </p:nvSpPr>
        <p:spPr>
          <a:xfrm>
            <a:off x="838200" y="4296346"/>
            <a:ext cx="8158162" cy="1200329"/>
          </a:xfrm>
          <a:prstGeom prst="rect">
            <a:avLst/>
          </a:prstGeom>
          <a:noFill/>
        </p:spPr>
        <p:txBody>
          <a:bodyPr wrap="square" rtlCol="0">
            <a:spAutoFit/>
          </a:bodyPr>
          <a:lstStyle/>
          <a:p>
            <a:r>
              <a:rPr lang="en-US" dirty="0"/>
              <a:t>match (</a:t>
            </a:r>
            <a:r>
              <a:rPr lang="en-US" dirty="0" err="1"/>
              <a:t>kevin:Person</a:t>
            </a:r>
            <a:r>
              <a:rPr lang="en-US" dirty="0"/>
              <a:t>) WHERE kevin.name="Kevin Bacon"</a:t>
            </a:r>
          </a:p>
          <a:p>
            <a:r>
              <a:rPr lang="en-US" dirty="0"/>
              <a:t>match (</a:t>
            </a:r>
            <a:r>
              <a:rPr lang="en-US" dirty="0" err="1"/>
              <a:t>mystic:Movie</a:t>
            </a:r>
            <a:r>
              <a:rPr lang="en-US" dirty="0"/>
              <a:t>) where </a:t>
            </a:r>
            <a:r>
              <a:rPr lang="en-US" dirty="0" err="1"/>
              <a:t>mystic.title</a:t>
            </a:r>
            <a:r>
              <a:rPr lang="en-US" dirty="0"/>
              <a:t>="Mystic River"</a:t>
            </a:r>
          </a:p>
          <a:p>
            <a:r>
              <a:rPr lang="en-US" dirty="0"/>
              <a:t>create (</a:t>
            </a:r>
            <a:r>
              <a:rPr lang="en-US" dirty="0" err="1"/>
              <a:t>kevin</a:t>
            </a:r>
            <a:r>
              <a:rPr lang="en-US" dirty="0"/>
              <a:t>)-[</a:t>
            </a:r>
            <a:r>
              <a:rPr lang="en-US" dirty="0" err="1"/>
              <a:t>r:ACTED_IN</a:t>
            </a:r>
            <a:r>
              <a:rPr lang="en-US" dirty="0"/>
              <a:t> {roles:["Sean"]}]-&gt;(mystic)</a:t>
            </a:r>
          </a:p>
          <a:p>
            <a:r>
              <a:rPr lang="en-US" dirty="0"/>
              <a:t>return mystic, r, </a:t>
            </a:r>
            <a:r>
              <a:rPr lang="en-US" dirty="0" err="1"/>
              <a:t>kevin</a:t>
            </a:r>
            <a:endParaRPr lang="en-US" dirty="0"/>
          </a:p>
        </p:txBody>
      </p:sp>
      <p:sp>
        <p:nvSpPr>
          <p:cNvPr id="7" name="TextBox 6"/>
          <p:cNvSpPr txBox="1"/>
          <p:nvPr/>
        </p:nvSpPr>
        <p:spPr>
          <a:xfrm>
            <a:off x="1290637" y="2738994"/>
            <a:ext cx="6062663" cy="369332"/>
          </a:xfrm>
          <a:prstGeom prst="rect">
            <a:avLst/>
          </a:prstGeom>
          <a:noFill/>
        </p:spPr>
        <p:txBody>
          <a:bodyPr wrap="square" rtlCol="0">
            <a:spAutoFit/>
          </a:bodyPr>
          <a:lstStyle/>
          <a:p>
            <a:r>
              <a:rPr lang="en-US" dirty="0"/>
              <a:t>create (</a:t>
            </a:r>
            <a:r>
              <a:rPr lang="en-US" dirty="0" err="1"/>
              <a:t>movie:Movie</a:t>
            </a:r>
            <a:r>
              <a:rPr lang="en-US" dirty="0"/>
              <a:t> {title: "Mystic River", released:1993})</a:t>
            </a:r>
          </a:p>
        </p:txBody>
      </p:sp>
      <p:pic>
        <p:nvPicPr>
          <p:cNvPr id="8" name="Picture 7"/>
          <p:cNvPicPr>
            <a:picLocks noChangeAspect="1"/>
          </p:cNvPicPr>
          <p:nvPr/>
        </p:nvPicPr>
        <p:blipFill>
          <a:blip r:embed="rId2"/>
          <a:stretch>
            <a:fillRect/>
          </a:stretch>
        </p:blipFill>
        <p:spPr>
          <a:xfrm>
            <a:off x="7136606" y="2260508"/>
            <a:ext cx="4929187" cy="741365"/>
          </a:xfrm>
          <a:prstGeom prst="rect">
            <a:avLst/>
          </a:prstGeom>
        </p:spPr>
      </p:pic>
      <p:pic>
        <p:nvPicPr>
          <p:cNvPr id="9" name="Picture 8"/>
          <p:cNvPicPr>
            <a:picLocks noChangeAspect="1"/>
          </p:cNvPicPr>
          <p:nvPr/>
        </p:nvPicPr>
        <p:blipFill>
          <a:blip r:embed="rId3"/>
          <a:stretch>
            <a:fillRect/>
          </a:stretch>
        </p:blipFill>
        <p:spPr>
          <a:xfrm>
            <a:off x="8098631" y="4296346"/>
            <a:ext cx="2076449" cy="2047874"/>
          </a:xfrm>
          <a:prstGeom prst="rect">
            <a:avLst/>
          </a:prstGeom>
        </p:spPr>
      </p:pic>
    </p:spTree>
    <p:extLst>
      <p:ext uri="{BB962C8B-B14F-4D97-AF65-F5344CB8AC3E}">
        <p14:creationId xmlns:p14="http://schemas.microsoft.com/office/powerpoint/2010/main" val="37263277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a Property</a:t>
            </a:r>
            <a:endParaRPr lang="en-US" dirty="0"/>
          </a:p>
        </p:txBody>
      </p:sp>
      <p:sp>
        <p:nvSpPr>
          <p:cNvPr id="3" name="Content Placeholder 2"/>
          <p:cNvSpPr>
            <a:spLocks noGrp="1"/>
          </p:cNvSpPr>
          <p:nvPr>
            <p:ph idx="1"/>
          </p:nvPr>
        </p:nvSpPr>
        <p:spPr/>
        <p:txBody>
          <a:bodyPr/>
          <a:lstStyle/>
          <a:p>
            <a:r>
              <a:rPr lang="en-US" dirty="0" smtClean="0"/>
              <a:t>Example, if the release year of Mystic Rivers is to be updated from 1993 to 2003:</a:t>
            </a:r>
          </a:p>
          <a:p>
            <a:endParaRPr lang="en-US" dirty="0"/>
          </a:p>
          <a:p>
            <a:endParaRPr lang="en-US" dirty="0" smtClean="0"/>
          </a:p>
          <a:p>
            <a:endParaRPr lang="en-US" dirty="0"/>
          </a:p>
          <a:p>
            <a:r>
              <a:rPr lang="en-US" dirty="0" smtClean="0"/>
              <a:t>The syntax is the same for updating or adding a property. You SET a property. If the property exists, SET will update it. If the property doesn’t exist, SET will add it.</a:t>
            </a:r>
          </a:p>
          <a:p>
            <a:endParaRPr lang="en-US" dirty="0"/>
          </a:p>
        </p:txBody>
      </p:sp>
      <p:sp>
        <p:nvSpPr>
          <p:cNvPr id="5" name="TextBox 4"/>
          <p:cNvSpPr txBox="1"/>
          <p:nvPr/>
        </p:nvSpPr>
        <p:spPr>
          <a:xfrm>
            <a:off x="1219201" y="2767013"/>
            <a:ext cx="4543425" cy="1477328"/>
          </a:xfrm>
          <a:prstGeom prst="rect">
            <a:avLst/>
          </a:prstGeom>
          <a:noFill/>
        </p:spPr>
        <p:txBody>
          <a:bodyPr wrap="square" rtlCol="0">
            <a:spAutoFit/>
          </a:bodyPr>
          <a:lstStyle/>
          <a:p>
            <a:r>
              <a:rPr lang="en-US" dirty="0"/>
              <a:t>match (</a:t>
            </a:r>
            <a:r>
              <a:rPr lang="en-US" dirty="0" err="1"/>
              <a:t>movie:Movie</a:t>
            </a:r>
            <a:r>
              <a:rPr lang="en-US" dirty="0"/>
              <a:t>)</a:t>
            </a:r>
          </a:p>
          <a:p>
            <a:r>
              <a:rPr lang="en-US" dirty="0"/>
              <a:t>where </a:t>
            </a:r>
            <a:r>
              <a:rPr lang="en-US" dirty="0" err="1"/>
              <a:t>movie.title</a:t>
            </a:r>
            <a:r>
              <a:rPr lang="en-US" dirty="0"/>
              <a:t>="Mystic River"</a:t>
            </a:r>
          </a:p>
          <a:p>
            <a:r>
              <a:rPr lang="en-US" dirty="0"/>
              <a:t>set </a:t>
            </a:r>
            <a:r>
              <a:rPr lang="en-US" dirty="0" err="1"/>
              <a:t>movie.released</a:t>
            </a:r>
            <a:r>
              <a:rPr lang="en-US" dirty="0"/>
              <a:t>=2003</a:t>
            </a:r>
          </a:p>
          <a:p>
            <a:r>
              <a:rPr lang="en-US" dirty="0"/>
              <a:t>return </a:t>
            </a:r>
            <a:r>
              <a:rPr lang="en-US" dirty="0" err="1"/>
              <a:t>movie.title</a:t>
            </a:r>
            <a:r>
              <a:rPr lang="en-US" dirty="0"/>
              <a:t> as title, </a:t>
            </a:r>
            <a:r>
              <a:rPr lang="en-US" dirty="0" err="1"/>
              <a:t>movie.released</a:t>
            </a:r>
            <a:r>
              <a:rPr lang="en-US" dirty="0"/>
              <a:t> as released</a:t>
            </a:r>
          </a:p>
        </p:txBody>
      </p:sp>
      <p:pic>
        <p:nvPicPr>
          <p:cNvPr id="6" name="Picture 5"/>
          <p:cNvPicPr>
            <a:picLocks noChangeAspect="1"/>
          </p:cNvPicPr>
          <p:nvPr/>
        </p:nvPicPr>
        <p:blipFill>
          <a:blip r:embed="rId2"/>
          <a:stretch>
            <a:fillRect/>
          </a:stretch>
        </p:blipFill>
        <p:spPr>
          <a:xfrm>
            <a:off x="5762626" y="2338387"/>
            <a:ext cx="4591049" cy="1513634"/>
          </a:xfrm>
          <a:prstGeom prst="rect">
            <a:avLst/>
          </a:prstGeom>
        </p:spPr>
      </p:pic>
    </p:spTree>
    <p:extLst>
      <p:ext uri="{BB962C8B-B14F-4D97-AF65-F5344CB8AC3E}">
        <p14:creationId xmlns:p14="http://schemas.microsoft.com/office/powerpoint/2010/main" val="3250882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Neo4j</a:t>
            </a:r>
            <a:endParaRPr lang="en-US" dirty="0"/>
          </a:p>
        </p:txBody>
      </p:sp>
      <p:sp>
        <p:nvSpPr>
          <p:cNvPr id="5" name="Content Placeholder 4"/>
          <p:cNvSpPr>
            <a:spLocks noGrp="1"/>
          </p:cNvSpPr>
          <p:nvPr>
            <p:ph idx="1"/>
          </p:nvPr>
        </p:nvSpPr>
        <p:spPr/>
        <p:txBody>
          <a:bodyPr/>
          <a:lstStyle/>
          <a:p>
            <a:r>
              <a:rPr lang="en-US" dirty="0"/>
              <a:t>Neo4j is a highly scalable, native graph database purpose-built to leverage not only data but also its relationships</a:t>
            </a:r>
            <a:r>
              <a:rPr lang="en-US" dirty="0" smtClean="0"/>
              <a:t>.</a:t>
            </a:r>
          </a:p>
          <a:p>
            <a:r>
              <a:rPr lang="en-US" dirty="0" smtClean="0"/>
              <a:t>Graphs – i.e., networks – are the most efficient and intuitive way of working with data, mimicking the interconnectedness of ideas in the human mind. Neo4j is built from the ground up to harness the power of graphs for real-time, bottom-line insights.</a:t>
            </a:r>
          </a:p>
          <a:p>
            <a:r>
              <a:rPr lang="en-US" dirty="0" smtClean="0"/>
              <a:t>It follows an intuitive adaptable data modeling technique.</a:t>
            </a:r>
          </a:p>
          <a:p>
            <a:r>
              <a:rPr lang="en-US" dirty="0" smtClean="0"/>
              <a:t>Uses Cypher</a:t>
            </a:r>
            <a:r>
              <a:rPr lang="en-US" dirty="0"/>
              <a:t>, the graph query language</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328455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Relationship</a:t>
            </a:r>
            <a:endParaRPr lang="en-US" dirty="0"/>
          </a:p>
        </p:txBody>
      </p:sp>
      <p:sp>
        <p:nvSpPr>
          <p:cNvPr id="3" name="Content Placeholder 2"/>
          <p:cNvSpPr>
            <a:spLocks noGrp="1"/>
          </p:cNvSpPr>
          <p:nvPr>
            <p:ph idx="1"/>
          </p:nvPr>
        </p:nvSpPr>
        <p:spPr/>
        <p:txBody>
          <a:bodyPr/>
          <a:lstStyle/>
          <a:p>
            <a:r>
              <a:rPr lang="en-US" dirty="0" smtClean="0"/>
              <a:t>Adding a relationship is similar to adding a node, but we CREATE the relationship with the relationship syntax.</a:t>
            </a:r>
          </a:p>
          <a:p>
            <a:endParaRPr lang="en-US" dirty="0"/>
          </a:p>
          <a:p>
            <a:r>
              <a:rPr lang="en-US" dirty="0" smtClean="0"/>
              <a:t>Creating a relationship to our sample database:</a:t>
            </a:r>
          </a:p>
          <a:p>
            <a:endParaRPr lang="en-US" sz="500" dirty="0" smtClean="0"/>
          </a:p>
          <a:p>
            <a:endParaRPr lang="en-US" dirty="0" smtClean="0"/>
          </a:p>
          <a:p>
            <a:r>
              <a:rPr lang="en-US" dirty="0" smtClean="0"/>
              <a:t>Use Case: Rate </a:t>
            </a:r>
            <a:r>
              <a:rPr lang="en-US" dirty="0"/>
              <a:t>the movie Mystic </a:t>
            </a:r>
            <a:r>
              <a:rPr lang="en-US" dirty="0" smtClean="0"/>
              <a:t>River</a:t>
            </a:r>
          </a:p>
          <a:p>
            <a:endParaRPr lang="en-US" dirty="0"/>
          </a:p>
        </p:txBody>
      </p:sp>
      <p:pic>
        <p:nvPicPr>
          <p:cNvPr id="4" name="Picture 3"/>
          <p:cNvPicPr>
            <a:picLocks noChangeAspect="1"/>
          </p:cNvPicPr>
          <p:nvPr/>
        </p:nvPicPr>
        <p:blipFill>
          <a:blip r:embed="rId2"/>
          <a:stretch>
            <a:fillRect/>
          </a:stretch>
        </p:blipFill>
        <p:spPr>
          <a:xfrm>
            <a:off x="1144905" y="2749105"/>
            <a:ext cx="4781550" cy="390525"/>
          </a:xfrm>
          <a:prstGeom prst="rect">
            <a:avLst/>
          </a:prstGeom>
        </p:spPr>
      </p:pic>
      <p:pic>
        <p:nvPicPr>
          <p:cNvPr id="5" name="Picture 4"/>
          <p:cNvPicPr>
            <a:picLocks noChangeAspect="1"/>
          </p:cNvPicPr>
          <p:nvPr/>
        </p:nvPicPr>
        <p:blipFill>
          <a:blip r:embed="rId3"/>
          <a:stretch>
            <a:fillRect/>
          </a:stretch>
        </p:blipFill>
        <p:spPr>
          <a:xfrm>
            <a:off x="1144905" y="3688112"/>
            <a:ext cx="4867275" cy="571500"/>
          </a:xfrm>
          <a:prstGeom prst="rect">
            <a:avLst/>
          </a:prstGeom>
        </p:spPr>
      </p:pic>
      <p:pic>
        <p:nvPicPr>
          <p:cNvPr id="6" name="Picture 5"/>
          <p:cNvPicPr>
            <a:picLocks noChangeAspect="1"/>
          </p:cNvPicPr>
          <p:nvPr/>
        </p:nvPicPr>
        <p:blipFill>
          <a:blip r:embed="rId4"/>
          <a:stretch>
            <a:fillRect/>
          </a:stretch>
        </p:blipFill>
        <p:spPr>
          <a:xfrm>
            <a:off x="1144905" y="5002117"/>
            <a:ext cx="10848975" cy="1047750"/>
          </a:xfrm>
          <a:prstGeom prst="rect">
            <a:avLst/>
          </a:prstGeom>
        </p:spPr>
      </p:pic>
    </p:spTree>
    <p:extLst>
      <p:ext uri="{BB962C8B-B14F-4D97-AF65-F5344CB8AC3E}">
        <p14:creationId xmlns:p14="http://schemas.microsoft.com/office/powerpoint/2010/main" val="10225811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Nodes</a:t>
            </a:r>
            <a:endParaRPr lang="en-US" dirty="0"/>
          </a:p>
        </p:txBody>
      </p:sp>
      <p:sp>
        <p:nvSpPr>
          <p:cNvPr id="3" name="Content Placeholder 2"/>
          <p:cNvSpPr>
            <a:spLocks noGrp="1"/>
          </p:cNvSpPr>
          <p:nvPr>
            <p:ph idx="1"/>
          </p:nvPr>
        </p:nvSpPr>
        <p:spPr>
          <a:xfrm>
            <a:off x="928687" y="2025650"/>
            <a:ext cx="10515600" cy="4351338"/>
          </a:xfrm>
        </p:spPr>
        <p:txBody>
          <a:bodyPr/>
          <a:lstStyle/>
          <a:p>
            <a:r>
              <a:rPr lang="en-US" dirty="0"/>
              <a:t>To remove both </a:t>
            </a:r>
            <a:r>
              <a:rPr lang="en-US" dirty="0" smtClean="0"/>
              <a:t>the node and relationship created earlier, we run:</a:t>
            </a:r>
          </a:p>
          <a:p>
            <a:endParaRPr lang="en-US" dirty="0"/>
          </a:p>
          <a:p>
            <a:endParaRPr lang="en-US" dirty="0" smtClean="0"/>
          </a:p>
          <a:p>
            <a:r>
              <a:rPr lang="en-US" dirty="0" smtClean="0"/>
              <a:t>Delete all nodes and relationships</a:t>
            </a:r>
          </a:p>
          <a:p>
            <a:endParaRPr lang="en-US" dirty="0"/>
          </a:p>
          <a:p>
            <a:endParaRPr lang="en-US" dirty="0" smtClean="0"/>
          </a:p>
          <a:p>
            <a:r>
              <a:rPr lang="en-US" dirty="0" smtClean="0"/>
              <a:t>Delete a node with all its relationships</a:t>
            </a:r>
          </a:p>
          <a:p>
            <a:endParaRPr lang="en-US" dirty="0"/>
          </a:p>
        </p:txBody>
      </p:sp>
      <p:pic>
        <p:nvPicPr>
          <p:cNvPr id="4" name="Picture 3"/>
          <p:cNvPicPr>
            <a:picLocks noChangeAspect="1"/>
          </p:cNvPicPr>
          <p:nvPr/>
        </p:nvPicPr>
        <p:blipFill>
          <a:blip r:embed="rId2"/>
          <a:stretch>
            <a:fillRect/>
          </a:stretch>
        </p:blipFill>
        <p:spPr>
          <a:xfrm>
            <a:off x="1268158" y="2529269"/>
            <a:ext cx="4762500" cy="781050"/>
          </a:xfrm>
          <a:prstGeom prst="rect">
            <a:avLst/>
          </a:prstGeom>
        </p:spPr>
      </p:pic>
      <p:sp>
        <p:nvSpPr>
          <p:cNvPr id="6" name="Rectangle 1"/>
          <p:cNvSpPr>
            <a:spLocks noChangeArrowheads="1"/>
          </p:cNvSpPr>
          <p:nvPr/>
        </p:nvSpPr>
        <p:spPr bwMode="auto">
          <a:xfrm>
            <a:off x="1400175" y="3929748"/>
            <a:ext cx="44984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MATCH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DETACH DELETE n</a:t>
            </a:r>
            <a:r>
              <a:rPr kumimoji="0" lang="en-US" altLang="en-US" sz="10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1300163" y="5475002"/>
            <a:ext cx="68560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Unicode MS"/>
              </a:rPr>
              <a:t>MATCH (me { name: ‘My Name' }) </a:t>
            </a:r>
            <a:br>
              <a:rPr kumimoji="0" lang="en-US" altLang="en-US" sz="1600" b="0" i="0" u="none" strike="noStrike" cap="none" normalizeH="0" baseline="0" dirty="0" smtClean="0">
                <a:ln>
                  <a:noFill/>
                </a:ln>
                <a:solidFill>
                  <a:schemeClr val="tx1"/>
                </a:solidFill>
                <a:effectLst/>
                <a:latin typeface="Arial Unicode MS"/>
              </a:rPr>
            </a:br>
            <a:r>
              <a:rPr kumimoji="0" lang="en-US" altLang="en-US" sz="1600" b="0" i="0" u="none" strike="noStrike" cap="none" normalizeH="0" baseline="0" dirty="0" smtClean="0">
                <a:ln>
                  <a:noFill/>
                </a:ln>
                <a:solidFill>
                  <a:schemeClr val="tx1"/>
                </a:solidFill>
                <a:effectLst/>
                <a:latin typeface="Arial Unicode MS"/>
              </a:rPr>
              <a:t>DETACH DELETE me</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7550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a:t>
            </a:r>
            <a:r>
              <a:rPr lang="en-US" dirty="0" smtClean="0"/>
              <a:t>both Nodes </a:t>
            </a:r>
            <a:r>
              <a:rPr lang="en-US" dirty="0"/>
              <a:t>and Relationships</a:t>
            </a:r>
          </a:p>
        </p:txBody>
      </p:sp>
      <p:sp>
        <p:nvSpPr>
          <p:cNvPr id="3" name="Content Placeholder 2"/>
          <p:cNvSpPr>
            <a:spLocks noGrp="1"/>
          </p:cNvSpPr>
          <p:nvPr>
            <p:ph idx="1"/>
          </p:nvPr>
        </p:nvSpPr>
        <p:spPr/>
        <p:txBody>
          <a:bodyPr>
            <a:normAutofit fontScale="92500" lnSpcReduction="20000"/>
          </a:bodyPr>
          <a:lstStyle/>
          <a:p>
            <a:r>
              <a:rPr lang="en-US" dirty="0"/>
              <a:t>This query statement will delete both the relationship and the node, even though there may be no relationships</a:t>
            </a:r>
            <a:r>
              <a:rPr lang="en-US" dirty="0" smtClean="0"/>
              <a:t>.</a:t>
            </a:r>
          </a:p>
          <a:p>
            <a:endParaRPr lang="en-US" dirty="0" smtClean="0"/>
          </a:p>
          <a:p>
            <a:endParaRPr lang="en-US" dirty="0"/>
          </a:p>
          <a:p>
            <a:endParaRPr lang="en-US" dirty="0" smtClean="0"/>
          </a:p>
          <a:p>
            <a:r>
              <a:rPr lang="en-US" dirty="0" smtClean="0"/>
              <a:t>The first MATCH is obvious, it finds the node we’re looking for. The WHERE statement belongs to the first MATCH.</a:t>
            </a:r>
          </a:p>
          <a:p>
            <a:endParaRPr lang="en-US" sz="500" dirty="0" smtClean="0"/>
          </a:p>
          <a:p>
            <a:r>
              <a:rPr lang="en-US" dirty="0" smtClean="0"/>
              <a:t>The second is an OPTIONAL MATCH. It tries to find nodes matching the pattern, if it doesn’t find anything it returns a single row with null values. But it will always return at least one row. You can also filter the optional match with a WHERE statement.</a:t>
            </a:r>
            <a:endParaRPr lang="en-US" dirty="0"/>
          </a:p>
        </p:txBody>
      </p:sp>
      <p:pic>
        <p:nvPicPr>
          <p:cNvPr id="4" name="Picture 3"/>
          <p:cNvPicPr>
            <a:picLocks noChangeAspect="1"/>
          </p:cNvPicPr>
          <p:nvPr/>
        </p:nvPicPr>
        <p:blipFill>
          <a:blip r:embed="rId2"/>
          <a:stretch>
            <a:fillRect/>
          </a:stretch>
        </p:blipFill>
        <p:spPr>
          <a:xfrm>
            <a:off x="1392936" y="2442972"/>
            <a:ext cx="5638800" cy="838200"/>
          </a:xfrm>
          <a:prstGeom prst="rect">
            <a:avLst/>
          </a:prstGeom>
        </p:spPr>
      </p:pic>
    </p:spTree>
    <p:extLst>
      <p:ext uri="{BB962C8B-B14F-4D97-AF65-F5344CB8AC3E}">
        <p14:creationId xmlns:p14="http://schemas.microsoft.com/office/powerpoint/2010/main" val="12022323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 </a:t>
            </a:r>
            <a:r>
              <a:rPr lang="en-US" dirty="0"/>
              <a:t>Order By, Limit, and Skip</a:t>
            </a:r>
          </a:p>
        </p:txBody>
      </p:sp>
    </p:spTree>
    <p:extLst>
      <p:ext uri="{BB962C8B-B14F-4D97-AF65-F5344CB8AC3E}">
        <p14:creationId xmlns:p14="http://schemas.microsoft.com/office/powerpoint/2010/main" val="40947443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a:t>
            </a:r>
          </a:p>
        </p:txBody>
      </p:sp>
      <p:sp>
        <p:nvSpPr>
          <p:cNvPr id="3" name="Content Placeholder 2"/>
          <p:cNvSpPr>
            <a:spLocks noGrp="1"/>
          </p:cNvSpPr>
          <p:nvPr>
            <p:ph idx="1"/>
          </p:nvPr>
        </p:nvSpPr>
        <p:spPr/>
        <p:txBody>
          <a:bodyPr/>
          <a:lstStyle/>
          <a:p>
            <a:r>
              <a:rPr lang="en-US" dirty="0" smtClean="0"/>
              <a:t>In Cypher it’s easy to order results using an ORDER BY command. Let’s say we wanted to display the oldest people in our database. We could use the following query:</a:t>
            </a:r>
          </a:p>
          <a:p>
            <a:endParaRPr lang="en-US" dirty="0"/>
          </a:p>
          <a:p>
            <a:endParaRPr lang="en-US" dirty="0" smtClean="0"/>
          </a:p>
          <a:p>
            <a:endParaRPr lang="en-US" dirty="0"/>
          </a:p>
          <a:p>
            <a:r>
              <a:rPr lang="en-US" dirty="0" smtClean="0"/>
              <a:t>The query returns every actor ordered by their year of birth, so it will display the oldest (smallest </a:t>
            </a:r>
            <a:r>
              <a:rPr lang="en-US" dirty="0" err="1" smtClean="0"/>
              <a:t>a.born</a:t>
            </a:r>
            <a:r>
              <a:rPr lang="en-US" dirty="0" smtClean="0"/>
              <a:t>) first.</a:t>
            </a:r>
          </a:p>
          <a:p>
            <a:endParaRPr lang="en-US" dirty="0"/>
          </a:p>
        </p:txBody>
      </p:sp>
      <p:sp>
        <p:nvSpPr>
          <p:cNvPr id="4" name="TextBox 3"/>
          <p:cNvSpPr txBox="1"/>
          <p:nvPr/>
        </p:nvSpPr>
        <p:spPr>
          <a:xfrm>
            <a:off x="1366838" y="3143250"/>
            <a:ext cx="4043362" cy="923330"/>
          </a:xfrm>
          <a:prstGeom prst="rect">
            <a:avLst/>
          </a:prstGeom>
          <a:noFill/>
        </p:spPr>
        <p:txBody>
          <a:bodyPr wrap="square" rtlCol="0">
            <a:spAutoFit/>
          </a:bodyPr>
          <a:lstStyle/>
          <a:p>
            <a:r>
              <a:rPr lang="en-US" dirty="0"/>
              <a:t>match (</a:t>
            </a:r>
            <a:r>
              <a:rPr lang="en-US" dirty="0" err="1"/>
              <a:t>person:Person</a:t>
            </a:r>
            <a:r>
              <a:rPr lang="en-US" dirty="0"/>
              <a:t>)</a:t>
            </a:r>
          </a:p>
          <a:p>
            <a:r>
              <a:rPr lang="en-US" dirty="0"/>
              <a:t>return person.name, </a:t>
            </a:r>
            <a:r>
              <a:rPr lang="en-US" dirty="0" err="1"/>
              <a:t>person.born</a:t>
            </a:r>
            <a:endParaRPr lang="en-US" dirty="0"/>
          </a:p>
          <a:p>
            <a:r>
              <a:rPr lang="en-US" dirty="0"/>
              <a:t>order by </a:t>
            </a:r>
            <a:r>
              <a:rPr lang="en-US" dirty="0" err="1"/>
              <a:t>person.born</a:t>
            </a:r>
            <a:endParaRPr lang="en-US" dirty="0"/>
          </a:p>
        </p:txBody>
      </p:sp>
      <p:pic>
        <p:nvPicPr>
          <p:cNvPr id="6" name="Picture 5"/>
          <p:cNvPicPr>
            <a:picLocks noChangeAspect="1"/>
          </p:cNvPicPr>
          <p:nvPr/>
        </p:nvPicPr>
        <p:blipFill>
          <a:blip r:embed="rId2"/>
          <a:stretch>
            <a:fillRect/>
          </a:stretch>
        </p:blipFill>
        <p:spPr>
          <a:xfrm>
            <a:off x="5643563" y="2790825"/>
            <a:ext cx="5591175" cy="1319213"/>
          </a:xfrm>
          <a:prstGeom prst="rect">
            <a:avLst/>
          </a:prstGeom>
        </p:spPr>
      </p:pic>
    </p:spTree>
    <p:extLst>
      <p:ext uri="{BB962C8B-B14F-4D97-AF65-F5344CB8AC3E}">
        <p14:creationId xmlns:p14="http://schemas.microsoft.com/office/powerpoint/2010/main" val="4163837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SKIP</a:t>
            </a:r>
          </a:p>
        </p:txBody>
      </p:sp>
      <p:sp>
        <p:nvSpPr>
          <p:cNvPr id="3" name="Content Placeholder 2"/>
          <p:cNvSpPr>
            <a:spLocks noGrp="1"/>
          </p:cNvSpPr>
          <p:nvPr>
            <p:ph idx="1"/>
          </p:nvPr>
        </p:nvSpPr>
        <p:spPr/>
        <p:txBody>
          <a:bodyPr>
            <a:normAutofit/>
          </a:bodyPr>
          <a:lstStyle/>
          <a:p>
            <a:r>
              <a:rPr lang="en-US" dirty="0" smtClean="0"/>
              <a:t>Cypher supports easy pagination of record sets. It uses LIMIT and SKIP statements to reduce the number of records returned and to allow for paging through the results.</a:t>
            </a:r>
          </a:p>
          <a:p>
            <a:endParaRPr lang="en-US" sz="500" dirty="0" smtClean="0"/>
          </a:p>
          <a:p>
            <a:r>
              <a:rPr lang="en-US" dirty="0" smtClean="0"/>
              <a:t>Example: Display </a:t>
            </a:r>
            <a:r>
              <a:rPr lang="en-US" dirty="0"/>
              <a:t>the </a:t>
            </a:r>
            <a:r>
              <a:rPr lang="en-US" b="1" dirty="0"/>
              <a:t>second page</a:t>
            </a:r>
            <a:r>
              <a:rPr lang="en-US" dirty="0"/>
              <a:t> of 10 actors and movies they played </a:t>
            </a:r>
            <a:r>
              <a:rPr lang="en-US" dirty="0" smtClean="0"/>
              <a:t>in</a:t>
            </a:r>
            <a:endParaRPr lang="en-US" dirty="0"/>
          </a:p>
          <a:p>
            <a:endParaRPr lang="en-US" dirty="0" smtClean="0"/>
          </a:p>
          <a:p>
            <a:endParaRPr lang="en-US" dirty="0"/>
          </a:p>
          <a:p>
            <a:r>
              <a:rPr lang="en-US" dirty="0" smtClean="0"/>
              <a:t>We could also just use LIMIT if we only want the top-n elements within the result.</a:t>
            </a:r>
            <a:endParaRPr lang="en-US" dirty="0"/>
          </a:p>
        </p:txBody>
      </p:sp>
      <p:sp>
        <p:nvSpPr>
          <p:cNvPr id="4" name="TextBox 3"/>
          <p:cNvSpPr txBox="1"/>
          <p:nvPr/>
        </p:nvSpPr>
        <p:spPr>
          <a:xfrm>
            <a:off x="1114425" y="4186238"/>
            <a:ext cx="5210175" cy="923330"/>
          </a:xfrm>
          <a:prstGeom prst="rect">
            <a:avLst/>
          </a:prstGeom>
          <a:noFill/>
        </p:spPr>
        <p:txBody>
          <a:bodyPr wrap="square" rtlCol="0">
            <a:spAutoFit/>
          </a:bodyPr>
          <a:lstStyle/>
          <a:p>
            <a:r>
              <a:rPr lang="en-US" dirty="0"/>
              <a:t>match (</a:t>
            </a:r>
            <a:r>
              <a:rPr lang="en-US" dirty="0" err="1"/>
              <a:t>actor:Person</a:t>
            </a:r>
            <a:r>
              <a:rPr lang="en-US" dirty="0"/>
              <a:t>)-[:ACTED_IN]-&gt;(</a:t>
            </a:r>
            <a:r>
              <a:rPr lang="en-US" dirty="0" err="1"/>
              <a:t>movie:Movie</a:t>
            </a:r>
            <a:r>
              <a:rPr lang="en-US" dirty="0"/>
              <a:t>)</a:t>
            </a:r>
          </a:p>
          <a:p>
            <a:r>
              <a:rPr lang="en-US" dirty="0"/>
              <a:t>return actor.name as Actor, </a:t>
            </a:r>
            <a:r>
              <a:rPr lang="en-US" dirty="0" err="1"/>
              <a:t>movie.title</a:t>
            </a:r>
            <a:r>
              <a:rPr lang="en-US" dirty="0"/>
              <a:t> AS Movie</a:t>
            </a:r>
          </a:p>
          <a:p>
            <a:r>
              <a:rPr lang="en-US" dirty="0"/>
              <a:t>skip 10 limit 10</a:t>
            </a:r>
          </a:p>
        </p:txBody>
      </p:sp>
      <p:pic>
        <p:nvPicPr>
          <p:cNvPr id="6" name="Picture 5"/>
          <p:cNvPicPr>
            <a:picLocks noChangeAspect="1"/>
          </p:cNvPicPr>
          <p:nvPr/>
        </p:nvPicPr>
        <p:blipFill>
          <a:blip r:embed="rId2"/>
          <a:stretch>
            <a:fillRect/>
          </a:stretch>
        </p:blipFill>
        <p:spPr>
          <a:xfrm>
            <a:off x="6324600" y="3860800"/>
            <a:ext cx="5250387" cy="1058267"/>
          </a:xfrm>
          <a:prstGeom prst="rect">
            <a:avLst/>
          </a:prstGeom>
        </p:spPr>
      </p:pic>
    </p:spTree>
    <p:extLst>
      <p:ext uri="{BB962C8B-B14F-4D97-AF65-F5344CB8AC3E}">
        <p14:creationId xmlns:p14="http://schemas.microsoft.com/office/powerpoint/2010/main" val="16914606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DISTINCT</a:t>
            </a:r>
          </a:p>
        </p:txBody>
      </p:sp>
      <p:sp>
        <p:nvSpPr>
          <p:cNvPr id="3" name="Content Placeholder 2"/>
          <p:cNvSpPr>
            <a:spLocks noGrp="1"/>
          </p:cNvSpPr>
          <p:nvPr>
            <p:ph idx="1"/>
          </p:nvPr>
        </p:nvSpPr>
        <p:spPr/>
        <p:txBody>
          <a:bodyPr/>
          <a:lstStyle/>
          <a:p>
            <a:r>
              <a:rPr lang="en-US" dirty="0"/>
              <a:t>Often </a:t>
            </a:r>
            <a:r>
              <a:rPr lang="en-US" dirty="0" smtClean="0"/>
              <a:t>we are required to </a:t>
            </a:r>
            <a:r>
              <a:rPr lang="en-US" dirty="0"/>
              <a:t>return only distinct results for a </a:t>
            </a:r>
            <a:r>
              <a:rPr lang="en-US" dirty="0" smtClean="0"/>
              <a:t>query</a:t>
            </a:r>
          </a:p>
          <a:p>
            <a:endParaRPr lang="en-US" dirty="0" smtClean="0"/>
          </a:p>
          <a:p>
            <a:r>
              <a:rPr lang="en-US" dirty="0" smtClean="0"/>
              <a:t>For </a:t>
            </a:r>
            <a:r>
              <a:rPr lang="en-US" dirty="0"/>
              <a:t>example, let’s look at the list of the oldest actors</a:t>
            </a:r>
          </a:p>
        </p:txBody>
      </p:sp>
      <p:sp>
        <p:nvSpPr>
          <p:cNvPr id="5" name="TextBox 4"/>
          <p:cNvSpPr txBox="1"/>
          <p:nvPr/>
        </p:nvSpPr>
        <p:spPr>
          <a:xfrm>
            <a:off x="776288" y="3895726"/>
            <a:ext cx="3852863" cy="1238250"/>
          </a:xfrm>
          <a:prstGeom prst="rect">
            <a:avLst/>
          </a:prstGeom>
          <a:noFill/>
        </p:spPr>
        <p:txBody>
          <a:bodyPr wrap="square" rtlCol="0">
            <a:spAutoFit/>
          </a:bodyPr>
          <a:lstStyle/>
          <a:p>
            <a:r>
              <a:rPr lang="en-US" dirty="0"/>
              <a:t>match (</a:t>
            </a:r>
            <a:r>
              <a:rPr lang="en-US" dirty="0" err="1"/>
              <a:t>actor:Person</a:t>
            </a:r>
            <a:r>
              <a:rPr lang="en-US" dirty="0"/>
              <a:t>)-[:ACTED_IN]-&gt;()</a:t>
            </a:r>
          </a:p>
          <a:p>
            <a:r>
              <a:rPr lang="en-US" dirty="0"/>
              <a:t>return distinct actor</a:t>
            </a:r>
          </a:p>
          <a:p>
            <a:r>
              <a:rPr lang="en-US" dirty="0"/>
              <a:t>order by </a:t>
            </a:r>
            <a:r>
              <a:rPr lang="en-US" dirty="0" err="1"/>
              <a:t>actor.born</a:t>
            </a:r>
            <a:endParaRPr lang="en-US" dirty="0"/>
          </a:p>
          <a:p>
            <a:r>
              <a:rPr lang="en-US" dirty="0"/>
              <a:t>limit 5</a:t>
            </a:r>
          </a:p>
        </p:txBody>
      </p:sp>
      <p:pic>
        <p:nvPicPr>
          <p:cNvPr id="6" name="Picture 5"/>
          <p:cNvPicPr>
            <a:picLocks noChangeAspect="1"/>
          </p:cNvPicPr>
          <p:nvPr/>
        </p:nvPicPr>
        <p:blipFill>
          <a:blip r:embed="rId2"/>
          <a:stretch>
            <a:fillRect/>
          </a:stretch>
        </p:blipFill>
        <p:spPr>
          <a:xfrm>
            <a:off x="4805361" y="3328593"/>
            <a:ext cx="5634369" cy="2372515"/>
          </a:xfrm>
          <a:prstGeom prst="rect">
            <a:avLst/>
          </a:prstGeom>
        </p:spPr>
      </p:pic>
    </p:spTree>
    <p:extLst>
      <p:ext uri="{BB962C8B-B14F-4D97-AF65-F5344CB8AC3E}">
        <p14:creationId xmlns:p14="http://schemas.microsoft.com/office/powerpoint/2010/main" val="41121453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VII. </a:t>
            </a:r>
            <a:r>
              <a:rPr lang="en-US" dirty="0"/>
              <a:t>Predicates and Conditions</a:t>
            </a:r>
          </a:p>
        </p:txBody>
      </p:sp>
    </p:spTree>
    <p:extLst>
      <p:ext uri="{BB962C8B-B14F-4D97-AF65-F5344CB8AC3E}">
        <p14:creationId xmlns:p14="http://schemas.microsoft.com/office/powerpoint/2010/main" val="862946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WHERE</a:t>
            </a:r>
          </a:p>
        </p:txBody>
      </p:sp>
      <p:sp>
        <p:nvSpPr>
          <p:cNvPr id="3" name="Content Placeholder 2"/>
          <p:cNvSpPr>
            <a:spLocks noGrp="1"/>
          </p:cNvSpPr>
          <p:nvPr>
            <p:ph idx="1"/>
          </p:nvPr>
        </p:nvSpPr>
        <p:spPr/>
        <p:txBody>
          <a:bodyPr/>
          <a:lstStyle/>
          <a:p>
            <a:r>
              <a:rPr lang="en-US" dirty="0"/>
              <a:t>Cypher provides a number of mechanisms for reducing the number of matching patterns returned in a result </a:t>
            </a:r>
            <a:r>
              <a:rPr lang="en-US" dirty="0" smtClean="0"/>
              <a:t>set</a:t>
            </a:r>
          </a:p>
          <a:p>
            <a:endParaRPr lang="en-US" dirty="0"/>
          </a:p>
          <a:p>
            <a:r>
              <a:rPr lang="en-US" dirty="0" smtClean="0"/>
              <a:t>Example:</a:t>
            </a:r>
          </a:p>
          <a:p>
            <a:endParaRPr lang="en-US" dirty="0" smtClean="0"/>
          </a:p>
          <a:p>
            <a:endParaRPr lang="en-US" dirty="0"/>
          </a:p>
          <a:p>
            <a:r>
              <a:rPr lang="en-US" dirty="0" smtClean="0"/>
              <a:t>This will look through all the nodes in the graph with a label of Person, and if one has the name "Tom Hanks", it will RETURN that node.</a:t>
            </a:r>
            <a:endParaRPr lang="en-US" dirty="0"/>
          </a:p>
        </p:txBody>
      </p:sp>
      <p:sp>
        <p:nvSpPr>
          <p:cNvPr id="5" name="TextBox 4"/>
          <p:cNvSpPr txBox="1"/>
          <p:nvPr/>
        </p:nvSpPr>
        <p:spPr>
          <a:xfrm>
            <a:off x="1247774" y="3752850"/>
            <a:ext cx="3876675" cy="923330"/>
          </a:xfrm>
          <a:prstGeom prst="rect">
            <a:avLst/>
          </a:prstGeom>
          <a:noFill/>
        </p:spPr>
        <p:txBody>
          <a:bodyPr wrap="square" rtlCol="0">
            <a:spAutoFit/>
          </a:bodyPr>
          <a:lstStyle/>
          <a:p>
            <a:r>
              <a:rPr lang="en-US" dirty="0"/>
              <a:t>match (</a:t>
            </a:r>
            <a:r>
              <a:rPr lang="en-US" dirty="0" err="1"/>
              <a:t>person:Person</a:t>
            </a:r>
            <a:r>
              <a:rPr lang="en-US" dirty="0"/>
              <a:t>)</a:t>
            </a:r>
          </a:p>
          <a:p>
            <a:r>
              <a:rPr lang="en-US" dirty="0"/>
              <a:t>where person.name="Tom Hanks"</a:t>
            </a:r>
          </a:p>
          <a:p>
            <a:r>
              <a:rPr lang="en-US" dirty="0"/>
              <a:t>return person</a:t>
            </a:r>
          </a:p>
        </p:txBody>
      </p:sp>
      <p:pic>
        <p:nvPicPr>
          <p:cNvPr id="6" name="Picture 5"/>
          <p:cNvPicPr>
            <a:picLocks noChangeAspect="1"/>
          </p:cNvPicPr>
          <p:nvPr/>
        </p:nvPicPr>
        <p:blipFill>
          <a:blip r:embed="rId2"/>
          <a:stretch>
            <a:fillRect/>
          </a:stretch>
        </p:blipFill>
        <p:spPr>
          <a:xfrm>
            <a:off x="7229475" y="3314700"/>
            <a:ext cx="947738" cy="1162049"/>
          </a:xfrm>
          <a:prstGeom prst="rect">
            <a:avLst/>
          </a:prstGeom>
        </p:spPr>
      </p:pic>
    </p:spTree>
    <p:extLst>
      <p:ext uri="{BB962C8B-B14F-4D97-AF65-F5344CB8AC3E}">
        <p14:creationId xmlns:p14="http://schemas.microsoft.com/office/powerpoint/2010/main" val="33244414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3" name="Content Placeholder 2"/>
          <p:cNvSpPr>
            <a:spLocks noGrp="1"/>
          </p:cNvSpPr>
          <p:nvPr>
            <p:ph idx="1"/>
          </p:nvPr>
        </p:nvSpPr>
        <p:spPr/>
        <p:txBody>
          <a:bodyPr/>
          <a:lstStyle/>
          <a:p>
            <a:r>
              <a:rPr lang="en-US" sz="2400" dirty="0"/>
              <a:t>We can also filter by comparing properties of different </a:t>
            </a:r>
            <a:r>
              <a:rPr lang="en-US" sz="2400" dirty="0" smtClean="0"/>
              <a:t>nodes</a:t>
            </a:r>
          </a:p>
          <a:p>
            <a:r>
              <a:rPr lang="en-US" sz="2400" dirty="0" smtClean="0"/>
              <a:t>For example, we could RETURN all of the actors who acted with Tom Hanks and are older than him:</a:t>
            </a:r>
          </a:p>
          <a:p>
            <a:endParaRPr lang="en-US" dirty="0"/>
          </a:p>
          <a:p>
            <a:endParaRPr lang="en-US" dirty="0" smtClean="0"/>
          </a:p>
          <a:p>
            <a:endParaRPr lang="en-US" dirty="0"/>
          </a:p>
          <a:p>
            <a:endParaRPr lang="en-US" dirty="0"/>
          </a:p>
        </p:txBody>
      </p:sp>
      <p:sp>
        <p:nvSpPr>
          <p:cNvPr id="4" name="TextBox 3"/>
          <p:cNvSpPr txBox="1"/>
          <p:nvPr/>
        </p:nvSpPr>
        <p:spPr>
          <a:xfrm>
            <a:off x="347662" y="4402317"/>
            <a:ext cx="9968674" cy="1200329"/>
          </a:xfrm>
          <a:prstGeom prst="rect">
            <a:avLst/>
          </a:prstGeom>
          <a:noFill/>
        </p:spPr>
        <p:txBody>
          <a:bodyPr wrap="square" rtlCol="0">
            <a:spAutoFit/>
          </a:bodyPr>
          <a:lstStyle/>
          <a:p>
            <a:r>
              <a:rPr lang="en-US" dirty="0"/>
              <a:t>MATCH (</a:t>
            </a:r>
            <a:r>
              <a:rPr lang="en-US" dirty="0" err="1"/>
              <a:t>tom:Person</a:t>
            </a:r>
            <a:r>
              <a:rPr lang="en-US" dirty="0"/>
              <a:t> {</a:t>
            </a:r>
            <a:r>
              <a:rPr lang="en-US" dirty="0" err="1"/>
              <a:t>name:"Tom</a:t>
            </a:r>
            <a:r>
              <a:rPr lang="en-US" dirty="0"/>
              <a:t> Hanks"})-[:ACTED_IN]-&gt;(</a:t>
            </a:r>
            <a:r>
              <a:rPr lang="en-US" dirty="0" err="1"/>
              <a:t>movie:Movie</a:t>
            </a:r>
            <a:r>
              <a:rPr lang="en-US" dirty="0"/>
              <a:t>),</a:t>
            </a:r>
          </a:p>
          <a:p>
            <a:r>
              <a:rPr lang="en-US" dirty="0"/>
              <a:t>(movie)&lt;-[:ACTED_IN]-(</a:t>
            </a:r>
            <a:r>
              <a:rPr lang="en-US" dirty="0" err="1"/>
              <a:t>actor:Person</a:t>
            </a:r>
            <a:r>
              <a:rPr lang="en-US" dirty="0"/>
              <a:t>) // note how the line break doesn't break the query</a:t>
            </a:r>
          </a:p>
          <a:p>
            <a:r>
              <a:rPr lang="en-US" dirty="0"/>
              <a:t>WHERE </a:t>
            </a:r>
            <a:r>
              <a:rPr lang="en-US" dirty="0" err="1"/>
              <a:t>actor.born</a:t>
            </a:r>
            <a:r>
              <a:rPr lang="en-US" dirty="0"/>
              <a:t> &lt; </a:t>
            </a:r>
            <a:r>
              <a:rPr lang="en-US" dirty="0" err="1"/>
              <a:t>tom.born</a:t>
            </a:r>
            <a:endParaRPr lang="en-US" dirty="0"/>
          </a:p>
          <a:p>
            <a:r>
              <a:rPr lang="en-US" dirty="0"/>
              <a:t>RETURN DISTINCT actor.name AS Name, (</a:t>
            </a:r>
            <a:r>
              <a:rPr lang="en-US" dirty="0" err="1"/>
              <a:t>tom.born</a:t>
            </a:r>
            <a:r>
              <a:rPr lang="en-US" dirty="0"/>
              <a:t> - </a:t>
            </a:r>
            <a:r>
              <a:rPr lang="en-US" dirty="0" err="1"/>
              <a:t>actor.born</a:t>
            </a:r>
            <a:r>
              <a:rPr lang="en-US" dirty="0"/>
              <a:t>) AS diff</a:t>
            </a:r>
          </a:p>
        </p:txBody>
      </p:sp>
      <p:sp>
        <p:nvSpPr>
          <p:cNvPr id="6" name="TextBox 5"/>
          <p:cNvSpPr txBox="1"/>
          <p:nvPr/>
        </p:nvSpPr>
        <p:spPr>
          <a:xfrm>
            <a:off x="457200" y="3067051"/>
            <a:ext cx="6310313" cy="1200329"/>
          </a:xfrm>
          <a:prstGeom prst="rect">
            <a:avLst/>
          </a:prstGeom>
          <a:noFill/>
        </p:spPr>
        <p:txBody>
          <a:bodyPr wrap="square" rtlCol="0">
            <a:spAutoFit/>
          </a:bodyPr>
          <a:lstStyle/>
          <a:p>
            <a:r>
              <a:rPr lang="en-US" dirty="0"/>
              <a:t>match (</a:t>
            </a:r>
            <a:r>
              <a:rPr lang="en-US" dirty="0" err="1"/>
              <a:t>tom:Person</a:t>
            </a:r>
            <a:r>
              <a:rPr lang="en-US" dirty="0"/>
              <a:t>)-[:ACTED_IN]-&gt;()&lt;-[:ACTED_IN]-(</a:t>
            </a:r>
            <a:r>
              <a:rPr lang="en-US" dirty="0" err="1"/>
              <a:t>actor:Person</a:t>
            </a:r>
            <a:r>
              <a:rPr lang="en-US" dirty="0"/>
              <a:t>)</a:t>
            </a:r>
          </a:p>
          <a:p>
            <a:r>
              <a:rPr lang="en-US" dirty="0"/>
              <a:t>where tom.name="Tom Hanks"</a:t>
            </a:r>
          </a:p>
          <a:p>
            <a:r>
              <a:rPr lang="en-US" dirty="0"/>
              <a:t>and </a:t>
            </a:r>
            <a:r>
              <a:rPr lang="en-US" dirty="0" err="1"/>
              <a:t>actor.born</a:t>
            </a:r>
            <a:r>
              <a:rPr lang="en-US" dirty="0"/>
              <a:t>&lt;</a:t>
            </a:r>
            <a:r>
              <a:rPr lang="en-US" dirty="0" err="1"/>
              <a:t>tom.born</a:t>
            </a:r>
            <a:endParaRPr lang="en-US" dirty="0"/>
          </a:p>
          <a:p>
            <a:r>
              <a:rPr lang="en-US" dirty="0"/>
              <a:t>return actor.name as Name</a:t>
            </a:r>
          </a:p>
        </p:txBody>
      </p:sp>
      <p:pic>
        <p:nvPicPr>
          <p:cNvPr id="7" name="Picture 6"/>
          <p:cNvPicPr>
            <a:picLocks noChangeAspect="1"/>
          </p:cNvPicPr>
          <p:nvPr/>
        </p:nvPicPr>
        <p:blipFill>
          <a:blip r:embed="rId2"/>
          <a:stretch>
            <a:fillRect/>
          </a:stretch>
        </p:blipFill>
        <p:spPr>
          <a:xfrm>
            <a:off x="7600950" y="2781479"/>
            <a:ext cx="2662237" cy="1824037"/>
          </a:xfrm>
          <a:prstGeom prst="rect">
            <a:avLst/>
          </a:prstGeom>
        </p:spPr>
      </p:pic>
      <p:pic>
        <p:nvPicPr>
          <p:cNvPr id="8" name="Picture 7"/>
          <p:cNvPicPr>
            <a:picLocks noChangeAspect="1"/>
          </p:cNvPicPr>
          <p:nvPr/>
        </p:nvPicPr>
        <p:blipFill>
          <a:blip r:embed="rId3"/>
          <a:stretch>
            <a:fillRect/>
          </a:stretch>
        </p:blipFill>
        <p:spPr>
          <a:xfrm>
            <a:off x="4878212" y="5643743"/>
            <a:ext cx="4744800" cy="970571"/>
          </a:xfrm>
          <a:prstGeom prst="rect">
            <a:avLst/>
          </a:prstGeom>
        </p:spPr>
      </p:pic>
    </p:spTree>
    <p:extLst>
      <p:ext uri="{BB962C8B-B14F-4D97-AF65-F5344CB8AC3E}">
        <p14:creationId xmlns:p14="http://schemas.microsoft.com/office/powerpoint/2010/main" val="3360222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The native property graph model captures data as it naturally occurs, with both nodes and relationships having properties.</a:t>
            </a:r>
          </a:p>
          <a:p>
            <a:r>
              <a:rPr lang="en-US" dirty="0"/>
              <a:t>No need for schema migrations as the data model flexes agilely with new business requirements</a:t>
            </a:r>
            <a:r>
              <a:rPr lang="en-US" dirty="0" smtClean="0"/>
              <a:t>.</a:t>
            </a:r>
          </a:p>
          <a:p>
            <a:r>
              <a:rPr lang="en-US" dirty="0" smtClean="0"/>
              <a:t>Traverse graph with Cypher, a declarative query language which defines graph patterns using ASCII-art for Graphs</a:t>
            </a:r>
          </a:p>
          <a:p>
            <a:r>
              <a:rPr lang="en-US" dirty="0" smtClean="0"/>
              <a:t>Support for replication with master re-election and failover to keep your data safe and reliable</a:t>
            </a:r>
            <a:endParaRPr lang="en-US" dirty="0"/>
          </a:p>
        </p:txBody>
      </p:sp>
    </p:spTree>
    <p:extLst>
      <p:ext uri="{BB962C8B-B14F-4D97-AF65-F5344CB8AC3E}">
        <p14:creationId xmlns:p14="http://schemas.microsoft.com/office/powerpoint/2010/main" val="1754460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5" name="TextBox 4"/>
          <p:cNvSpPr txBox="1"/>
          <p:nvPr/>
        </p:nvSpPr>
        <p:spPr>
          <a:xfrm>
            <a:off x="2490787" y="4686300"/>
            <a:ext cx="6091238" cy="1200329"/>
          </a:xfrm>
          <a:prstGeom prst="rect">
            <a:avLst/>
          </a:prstGeom>
          <a:noFill/>
        </p:spPr>
        <p:txBody>
          <a:bodyPr wrap="square" rtlCol="0">
            <a:spAutoFit/>
          </a:bodyPr>
          <a:lstStyle/>
          <a:p>
            <a:r>
              <a:rPr lang="en-US" dirty="0"/>
              <a:t>MATCH (</a:t>
            </a:r>
            <a:r>
              <a:rPr lang="en-US" dirty="0" err="1"/>
              <a:t>tom:Person</a:t>
            </a:r>
            <a:r>
              <a:rPr lang="en-US" dirty="0"/>
              <a:t>)-[:ACTED_IN]-&gt;(movie)</a:t>
            </a:r>
          </a:p>
          <a:p>
            <a:r>
              <a:rPr lang="en-US" dirty="0"/>
              <a:t>WHERE tom.name="Tom Hanks"</a:t>
            </a:r>
          </a:p>
          <a:p>
            <a:r>
              <a:rPr lang="en-US" dirty="0"/>
              <a:t>AND </a:t>
            </a:r>
            <a:r>
              <a:rPr lang="en-US" dirty="0" err="1"/>
              <a:t>movie.released</a:t>
            </a:r>
            <a:r>
              <a:rPr lang="en-US" dirty="0"/>
              <a:t> &gt; 2000</a:t>
            </a:r>
          </a:p>
          <a:p>
            <a:r>
              <a:rPr lang="en-US" dirty="0"/>
              <a:t>RETURN </a:t>
            </a:r>
            <a:r>
              <a:rPr lang="en-US" dirty="0" err="1"/>
              <a:t>movie.title</a:t>
            </a:r>
            <a:r>
              <a:rPr lang="en-US" dirty="0"/>
              <a:t> AS </a:t>
            </a:r>
            <a:r>
              <a:rPr lang="en-US" dirty="0" err="1" smtClean="0"/>
              <a:t>MovieTitle</a:t>
            </a:r>
            <a:endParaRPr lang="en-US" dirty="0"/>
          </a:p>
        </p:txBody>
      </p:sp>
      <p:pic>
        <p:nvPicPr>
          <p:cNvPr id="3" name="Picture 2"/>
          <p:cNvPicPr>
            <a:picLocks noChangeAspect="1"/>
          </p:cNvPicPr>
          <p:nvPr/>
        </p:nvPicPr>
        <p:blipFill>
          <a:blip r:embed="rId2"/>
          <a:stretch>
            <a:fillRect/>
          </a:stretch>
        </p:blipFill>
        <p:spPr>
          <a:xfrm>
            <a:off x="1757362" y="1147763"/>
            <a:ext cx="6291263" cy="3281361"/>
          </a:xfrm>
          <a:prstGeom prst="rect">
            <a:avLst/>
          </a:prstGeom>
        </p:spPr>
      </p:pic>
      <p:pic>
        <p:nvPicPr>
          <p:cNvPr id="4" name="Picture 3"/>
          <p:cNvPicPr>
            <a:picLocks noChangeAspect="1"/>
          </p:cNvPicPr>
          <p:nvPr/>
        </p:nvPicPr>
        <p:blipFill>
          <a:blip r:embed="rId3"/>
          <a:stretch>
            <a:fillRect/>
          </a:stretch>
        </p:blipFill>
        <p:spPr>
          <a:xfrm>
            <a:off x="7967662" y="3667125"/>
            <a:ext cx="3005137" cy="2300286"/>
          </a:xfrm>
          <a:prstGeom prst="rect">
            <a:avLst/>
          </a:prstGeom>
        </p:spPr>
      </p:pic>
    </p:spTree>
    <p:extLst>
      <p:ext uri="{BB962C8B-B14F-4D97-AF65-F5344CB8AC3E}">
        <p14:creationId xmlns:p14="http://schemas.microsoft.com/office/powerpoint/2010/main" val="2293800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a:t>
            </a:r>
            <a:endParaRPr lang="en-US" dirty="0"/>
          </a:p>
        </p:txBody>
      </p:sp>
      <p:sp>
        <p:nvSpPr>
          <p:cNvPr id="5" name="TextBox 4"/>
          <p:cNvSpPr txBox="1"/>
          <p:nvPr/>
        </p:nvSpPr>
        <p:spPr>
          <a:xfrm>
            <a:off x="1100137" y="4157662"/>
            <a:ext cx="6091238" cy="1200329"/>
          </a:xfrm>
          <a:prstGeom prst="rect">
            <a:avLst/>
          </a:prstGeom>
          <a:noFill/>
        </p:spPr>
        <p:txBody>
          <a:bodyPr wrap="square" rtlCol="0">
            <a:spAutoFit/>
          </a:bodyPr>
          <a:lstStyle/>
          <a:p>
            <a:r>
              <a:rPr lang="en-US" dirty="0"/>
              <a:t>MATCH (</a:t>
            </a:r>
            <a:r>
              <a:rPr lang="en-US" dirty="0" err="1"/>
              <a:t>keanu:Person</a:t>
            </a:r>
            <a:r>
              <a:rPr lang="en-US" dirty="0"/>
              <a:t>)-[</a:t>
            </a:r>
            <a:r>
              <a:rPr lang="en-US" dirty="0" err="1"/>
              <a:t>r:ACTED_IN</a:t>
            </a:r>
            <a:r>
              <a:rPr lang="en-US" dirty="0"/>
              <a:t>]-&gt;(movie)</a:t>
            </a:r>
          </a:p>
          <a:p>
            <a:r>
              <a:rPr lang="en-US" dirty="0"/>
              <a:t>WHERE keanu.name="Keanu Reeves"</a:t>
            </a:r>
          </a:p>
          <a:p>
            <a:r>
              <a:rPr lang="en-US" dirty="0"/>
              <a:t>AND "Neo" IN </a:t>
            </a:r>
            <a:r>
              <a:rPr lang="en-US" dirty="0" err="1"/>
              <a:t>r.roles</a:t>
            </a:r>
            <a:endParaRPr lang="en-US" dirty="0"/>
          </a:p>
          <a:p>
            <a:r>
              <a:rPr lang="en-US" dirty="0"/>
              <a:t>RETURN </a:t>
            </a:r>
            <a:r>
              <a:rPr lang="en-US" dirty="0" err="1"/>
              <a:t>movie.title</a:t>
            </a:r>
            <a:endParaRPr lang="en-US" dirty="0"/>
          </a:p>
        </p:txBody>
      </p:sp>
      <p:pic>
        <p:nvPicPr>
          <p:cNvPr id="4" name="Picture 3"/>
          <p:cNvPicPr>
            <a:picLocks noChangeAspect="1"/>
          </p:cNvPicPr>
          <p:nvPr/>
        </p:nvPicPr>
        <p:blipFill>
          <a:blip r:embed="rId2"/>
          <a:stretch>
            <a:fillRect/>
          </a:stretch>
        </p:blipFill>
        <p:spPr>
          <a:xfrm>
            <a:off x="3467099" y="1200151"/>
            <a:ext cx="3381375" cy="2838449"/>
          </a:xfrm>
          <a:prstGeom prst="rect">
            <a:avLst/>
          </a:prstGeom>
        </p:spPr>
      </p:pic>
      <p:pic>
        <p:nvPicPr>
          <p:cNvPr id="3" name="Picture 2"/>
          <p:cNvPicPr>
            <a:picLocks noChangeAspect="1"/>
          </p:cNvPicPr>
          <p:nvPr/>
        </p:nvPicPr>
        <p:blipFill>
          <a:blip r:embed="rId3"/>
          <a:stretch>
            <a:fillRect/>
          </a:stretch>
        </p:blipFill>
        <p:spPr>
          <a:xfrm>
            <a:off x="7591424" y="2833688"/>
            <a:ext cx="2338387" cy="2757487"/>
          </a:xfrm>
          <a:prstGeom prst="rect">
            <a:avLst/>
          </a:prstGeom>
        </p:spPr>
      </p:pic>
    </p:spTree>
    <p:extLst>
      <p:ext uri="{BB962C8B-B14F-4D97-AF65-F5344CB8AC3E}">
        <p14:creationId xmlns:p14="http://schemas.microsoft.com/office/powerpoint/2010/main" val="1531885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Patterns</a:t>
            </a:r>
            <a:endParaRPr lang="en-US" dirty="0"/>
          </a:p>
        </p:txBody>
      </p:sp>
      <p:pic>
        <p:nvPicPr>
          <p:cNvPr id="4" name="Content Placeholder 3"/>
          <p:cNvPicPr>
            <a:picLocks noGrp="1" noChangeAspect="1"/>
          </p:cNvPicPr>
          <p:nvPr>
            <p:ph idx="1"/>
          </p:nvPr>
        </p:nvPicPr>
        <p:blipFill>
          <a:blip r:embed="rId2"/>
          <a:stretch>
            <a:fillRect/>
          </a:stretch>
        </p:blipFill>
        <p:spPr>
          <a:xfrm>
            <a:off x="838200" y="1984828"/>
            <a:ext cx="10515600" cy="4032931"/>
          </a:xfrm>
          <a:prstGeom prst="rect">
            <a:avLst/>
          </a:prstGeom>
        </p:spPr>
      </p:pic>
      <p:sp>
        <p:nvSpPr>
          <p:cNvPr id="5" name="TextBox 4"/>
          <p:cNvSpPr txBox="1"/>
          <p:nvPr/>
        </p:nvSpPr>
        <p:spPr>
          <a:xfrm>
            <a:off x="2276475" y="6017759"/>
            <a:ext cx="7239000" cy="369332"/>
          </a:xfrm>
          <a:prstGeom prst="rect">
            <a:avLst/>
          </a:prstGeom>
          <a:noFill/>
        </p:spPr>
        <p:txBody>
          <a:bodyPr wrap="square" rtlCol="0">
            <a:spAutoFit/>
          </a:bodyPr>
          <a:lstStyle/>
          <a:p>
            <a:r>
              <a:rPr lang="en-US" dirty="0" smtClean="0"/>
              <a:t>Cite: </a:t>
            </a:r>
            <a:r>
              <a:rPr lang="en-US" dirty="0"/>
              <a:t>http://cs.ulb.ac.be/conferences/ebiss2016/files/Neo4jExercise.pdf</a:t>
            </a:r>
          </a:p>
        </p:txBody>
      </p:sp>
    </p:spTree>
    <p:extLst>
      <p:ext uri="{BB962C8B-B14F-4D97-AF65-F5344CB8AC3E}">
        <p14:creationId xmlns:p14="http://schemas.microsoft.com/office/powerpoint/2010/main" val="958520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a:t>
            </a:r>
            <a:r>
              <a:rPr lang="en-US" dirty="0"/>
              <a:t>Patterns</a:t>
            </a:r>
          </a:p>
        </p:txBody>
      </p:sp>
      <p:sp>
        <p:nvSpPr>
          <p:cNvPr id="3" name="Content Placeholder 2"/>
          <p:cNvSpPr>
            <a:spLocks noGrp="1"/>
          </p:cNvSpPr>
          <p:nvPr>
            <p:ph idx="1"/>
          </p:nvPr>
        </p:nvSpPr>
        <p:spPr>
          <a:xfrm>
            <a:off x="838200" y="1825625"/>
            <a:ext cx="5745480" cy="2600071"/>
          </a:xfrm>
        </p:spPr>
        <p:txBody>
          <a:bodyPr>
            <a:normAutofit/>
          </a:bodyPr>
          <a:lstStyle/>
          <a:p>
            <a:r>
              <a:rPr lang="en-US" dirty="0" smtClean="0"/>
              <a:t>To find actors who worked with Gene Hackman in the following graph</a:t>
            </a:r>
            <a:endParaRPr lang="en-US" dirty="0"/>
          </a:p>
        </p:txBody>
      </p:sp>
      <p:pic>
        <p:nvPicPr>
          <p:cNvPr id="5" name="Picture 4"/>
          <p:cNvPicPr>
            <a:picLocks noChangeAspect="1"/>
          </p:cNvPicPr>
          <p:nvPr/>
        </p:nvPicPr>
        <p:blipFill>
          <a:blip r:embed="rId2"/>
          <a:stretch>
            <a:fillRect/>
          </a:stretch>
        </p:blipFill>
        <p:spPr>
          <a:xfrm>
            <a:off x="5706045" y="61454"/>
            <a:ext cx="4991862" cy="4258134"/>
          </a:xfrm>
          <a:prstGeom prst="rect">
            <a:avLst/>
          </a:prstGeom>
        </p:spPr>
      </p:pic>
      <p:sp>
        <p:nvSpPr>
          <p:cNvPr id="6" name="Content Placeholder 2"/>
          <p:cNvSpPr txBox="1">
            <a:spLocks/>
          </p:cNvSpPr>
          <p:nvPr/>
        </p:nvSpPr>
        <p:spPr>
          <a:xfrm>
            <a:off x="844296" y="2316353"/>
            <a:ext cx="5517642" cy="4337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r>
              <a:rPr lang="en-US" dirty="0" smtClean="0"/>
              <a:t>Query</a:t>
            </a:r>
            <a:r>
              <a:rPr lang="en-US" dirty="0" smtClean="0"/>
              <a:t>:</a:t>
            </a:r>
          </a:p>
          <a:p>
            <a:endParaRPr lang="en-US" dirty="0"/>
          </a:p>
        </p:txBody>
      </p:sp>
      <p:sp>
        <p:nvSpPr>
          <p:cNvPr id="4" name="TextBox 3"/>
          <p:cNvSpPr txBox="1"/>
          <p:nvPr/>
        </p:nvSpPr>
        <p:spPr>
          <a:xfrm>
            <a:off x="790576" y="4176709"/>
            <a:ext cx="6310312" cy="1200329"/>
          </a:xfrm>
          <a:prstGeom prst="rect">
            <a:avLst/>
          </a:prstGeom>
          <a:noFill/>
        </p:spPr>
        <p:txBody>
          <a:bodyPr wrap="square" rtlCol="0">
            <a:spAutoFit/>
          </a:bodyPr>
          <a:lstStyle/>
          <a:p>
            <a:r>
              <a:rPr lang="en-US" dirty="0"/>
              <a:t>match (</a:t>
            </a:r>
            <a:r>
              <a:rPr lang="en-US" dirty="0" err="1"/>
              <a:t>gene:Person</a:t>
            </a:r>
            <a:r>
              <a:rPr lang="en-US" dirty="0"/>
              <a:t>)-[:ACTED_IN]-&gt;()&lt;-[:ACTED_IN]-(</a:t>
            </a:r>
            <a:r>
              <a:rPr lang="en-US" dirty="0" err="1"/>
              <a:t>other:Person</a:t>
            </a:r>
            <a:r>
              <a:rPr lang="en-US" dirty="0"/>
              <a:t>)</a:t>
            </a:r>
          </a:p>
          <a:p>
            <a:r>
              <a:rPr lang="en-US" dirty="0"/>
              <a:t>where gene.name="Gene Hackman"</a:t>
            </a:r>
          </a:p>
          <a:p>
            <a:r>
              <a:rPr lang="en-US" dirty="0"/>
              <a:t>return distinct other</a:t>
            </a:r>
          </a:p>
        </p:txBody>
      </p:sp>
      <p:pic>
        <p:nvPicPr>
          <p:cNvPr id="8" name="Picture 7"/>
          <p:cNvPicPr>
            <a:picLocks noChangeAspect="1"/>
          </p:cNvPicPr>
          <p:nvPr/>
        </p:nvPicPr>
        <p:blipFill>
          <a:blip r:embed="rId3"/>
          <a:stretch>
            <a:fillRect/>
          </a:stretch>
        </p:blipFill>
        <p:spPr>
          <a:xfrm>
            <a:off x="6415658" y="4029075"/>
            <a:ext cx="4784408" cy="2581274"/>
          </a:xfrm>
          <a:prstGeom prst="rect">
            <a:avLst/>
          </a:prstGeom>
        </p:spPr>
      </p:pic>
    </p:spTree>
    <p:extLst>
      <p:ext uri="{BB962C8B-B14F-4D97-AF65-F5344CB8AC3E}">
        <p14:creationId xmlns:p14="http://schemas.microsoft.com/office/powerpoint/2010/main" val="31540223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Patterns</a:t>
            </a:r>
            <a:endParaRPr lang="en-US" dirty="0"/>
          </a:p>
        </p:txBody>
      </p:sp>
      <p:sp>
        <p:nvSpPr>
          <p:cNvPr id="5" name="TextBox 4"/>
          <p:cNvSpPr txBox="1"/>
          <p:nvPr/>
        </p:nvSpPr>
        <p:spPr>
          <a:xfrm>
            <a:off x="838200" y="1747838"/>
            <a:ext cx="9658351" cy="646331"/>
          </a:xfrm>
          <a:prstGeom prst="rect">
            <a:avLst/>
          </a:prstGeom>
          <a:noFill/>
        </p:spPr>
        <p:txBody>
          <a:bodyPr wrap="square" rtlCol="0">
            <a:spAutoFit/>
          </a:bodyPr>
          <a:lstStyle/>
          <a:p>
            <a:r>
              <a:rPr lang="en-US" dirty="0"/>
              <a:t>MATCH (</a:t>
            </a:r>
            <a:r>
              <a:rPr lang="en-US" dirty="0" err="1"/>
              <a:t>actor:Person</a:t>
            </a:r>
            <a:r>
              <a:rPr lang="en-US" dirty="0"/>
              <a:t>)-[:ACTED_IN]-&gt;(</a:t>
            </a:r>
            <a:r>
              <a:rPr lang="en-US" dirty="0" err="1"/>
              <a:t>movie:Movie</a:t>
            </a:r>
            <a:r>
              <a:rPr lang="en-US" dirty="0"/>
              <a:t>)&lt;-[:DIRECTED]-(</a:t>
            </a:r>
            <a:r>
              <a:rPr lang="en-US" dirty="0" err="1"/>
              <a:t>director:Person</a:t>
            </a:r>
            <a:r>
              <a:rPr lang="en-US" dirty="0"/>
              <a:t>)</a:t>
            </a:r>
          </a:p>
          <a:p>
            <a:r>
              <a:rPr lang="en-US" dirty="0"/>
              <a:t>RETURN actor.name, </a:t>
            </a:r>
            <a:r>
              <a:rPr lang="en-US" dirty="0" err="1"/>
              <a:t>movie.title</a:t>
            </a:r>
            <a:r>
              <a:rPr lang="en-US" dirty="0"/>
              <a:t>, director.name;</a:t>
            </a:r>
          </a:p>
        </p:txBody>
      </p:sp>
      <p:sp>
        <p:nvSpPr>
          <p:cNvPr id="6" name="TextBox 5"/>
          <p:cNvSpPr txBox="1"/>
          <p:nvPr/>
        </p:nvSpPr>
        <p:spPr>
          <a:xfrm>
            <a:off x="838199" y="2466589"/>
            <a:ext cx="9658351" cy="923330"/>
          </a:xfrm>
          <a:prstGeom prst="rect">
            <a:avLst/>
          </a:prstGeom>
          <a:noFill/>
        </p:spPr>
        <p:txBody>
          <a:bodyPr wrap="square" rtlCol="0">
            <a:spAutoFit/>
          </a:bodyPr>
          <a:lstStyle/>
          <a:p>
            <a:r>
              <a:rPr lang="en-US" dirty="0"/>
              <a:t>MATCH (</a:t>
            </a:r>
            <a:r>
              <a:rPr lang="en-US" dirty="0" err="1"/>
              <a:t>actor:Person</a:t>
            </a:r>
            <a:r>
              <a:rPr lang="en-US" dirty="0"/>
              <a:t>)-[:ACTED_IN]-&gt;(</a:t>
            </a:r>
            <a:r>
              <a:rPr lang="en-US" dirty="0" err="1"/>
              <a:t>movie:Movie</a:t>
            </a:r>
            <a:r>
              <a:rPr lang="en-US" dirty="0"/>
              <a:t>),</a:t>
            </a:r>
          </a:p>
          <a:p>
            <a:r>
              <a:rPr lang="en-US" dirty="0"/>
              <a:t>      (movie)&lt;-[:DIRECTED]-(</a:t>
            </a:r>
            <a:r>
              <a:rPr lang="en-US" dirty="0" err="1"/>
              <a:t>director:Person</a:t>
            </a:r>
            <a:r>
              <a:rPr lang="en-US" dirty="0"/>
              <a:t>)</a:t>
            </a:r>
          </a:p>
          <a:p>
            <a:r>
              <a:rPr lang="en-US" dirty="0"/>
              <a:t>RETURN actor.name, </a:t>
            </a:r>
            <a:r>
              <a:rPr lang="en-US" dirty="0" err="1"/>
              <a:t>movie.title</a:t>
            </a:r>
            <a:r>
              <a:rPr lang="en-US" dirty="0"/>
              <a:t>, director.name;</a:t>
            </a:r>
          </a:p>
        </p:txBody>
      </p:sp>
      <p:sp>
        <p:nvSpPr>
          <p:cNvPr id="3" name="TextBox 2"/>
          <p:cNvSpPr txBox="1"/>
          <p:nvPr/>
        </p:nvSpPr>
        <p:spPr>
          <a:xfrm>
            <a:off x="800100" y="3564925"/>
            <a:ext cx="9153525" cy="646331"/>
          </a:xfrm>
          <a:prstGeom prst="rect">
            <a:avLst/>
          </a:prstGeom>
          <a:noFill/>
        </p:spPr>
        <p:txBody>
          <a:bodyPr wrap="square" rtlCol="0">
            <a:spAutoFit/>
          </a:bodyPr>
          <a:lstStyle/>
          <a:p>
            <a:r>
              <a:rPr lang="en-US" dirty="0"/>
              <a:t>MATCH (</a:t>
            </a:r>
            <a:r>
              <a:rPr lang="en-US" dirty="0" err="1"/>
              <a:t>actor:Person</a:t>
            </a:r>
            <a:r>
              <a:rPr lang="en-US" dirty="0"/>
              <a:t>)-[:ACTED_IN]-&gt;(</a:t>
            </a:r>
            <a:r>
              <a:rPr lang="en-US" dirty="0" err="1"/>
              <a:t>movie:Movie</a:t>
            </a:r>
            <a:r>
              <a:rPr lang="en-US" dirty="0"/>
              <a:t>),(</a:t>
            </a:r>
            <a:r>
              <a:rPr lang="en-US" dirty="0" err="1"/>
              <a:t>director:Person</a:t>
            </a:r>
            <a:r>
              <a:rPr lang="en-US" dirty="0"/>
              <a:t>)-[:DIRECTED]-&gt;(movie)</a:t>
            </a:r>
          </a:p>
          <a:p>
            <a:r>
              <a:rPr lang="en-US" dirty="0"/>
              <a:t>RETURN actor.name, </a:t>
            </a:r>
            <a:r>
              <a:rPr lang="en-US" dirty="0" err="1"/>
              <a:t>movie.title</a:t>
            </a:r>
            <a:r>
              <a:rPr lang="en-US" dirty="0"/>
              <a:t>, director.name;</a:t>
            </a:r>
          </a:p>
        </p:txBody>
      </p:sp>
      <p:pic>
        <p:nvPicPr>
          <p:cNvPr id="4" name="Picture 3"/>
          <p:cNvPicPr>
            <a:picLocks noChangeAspect="1"/>
          </p:cNvPicPr>
          <p:nvPr/>
        </p:nvPicPr>
        <p:blipFill>
          <a:blip r:embed="rId2"/>
          <a:stretch>
            <a:fillRect/>
          </a:stretch>
        </p:blipFill>
        <p:spPr>
          <a:xfrm>
            <a:off x="3671123" y="4295776"/>
            <a:ext cx="6773039" cy="2245735"/>
          </a:xfrm>
          <a:prstGeom prst="rect">
            <a:avLst/>
          </a:prstGeom>
        </p:spPr>
      </p:pic>
    </p:spTree>
    <p:extLst>
      <p:ext uri="{BB962C8B-B14F-4D97-AF65-F5344CB8AC3E}">
        <p14:creationId xmlns:p14="http://schemas.microsoft.com/office/powerpoint/2010/main" val="16425596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Path Lengths</a:t>
            </a:r>
            <a:endParaRPr lang="en-US" dirty="0"/>
          </a:p>
        </p:txBody>
      </p:sp>
      <p:sp>
        <p:nvSpPr>
          <p:cNvPr id="4" name="Rectangle 1"/>
          <p:cNvSpPr>
            <a:spLocks noGrp="1" noChangeArrowheads="1"/>
          </p:cNvSpPr>
          <p:nvPr>
            <p:ph idx="1"/>
          </p:nvPr>
        </p:nvSpPr>
        <p:spPr bwMode="auto">
          <a:xfrm>
            <a:off x="838201" y="1739137"/>
            <a:ext cx="966028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chemeClr val="tx1"/>
                </a:solidFill>
                <a:effectLst/>
                <a:latin typeface="+mj-lt"/>
              </a:rPr>
              <a:t>Relationships that traverse any depth are: (a)-[*]-&gt;(b) </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chemeClr val="tx1"/>
                </a:solidFill>
                <a:effectLst/>
                <a:latin typeface="+mj-lt"/>
              </a:rPr>
              <a:t>Specific depth of relationships are represented like (a)-[*depth]-&gt;(b) to find all paths exactly depth steps long. </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chemeClr val="tx1"/>
                </a:solidFill>
                <a:effectLst/>
                <a:latin typeface="+mj-lt"/>
              </a:rPr>
              <a:t>Relationships from one to four levels deep are represented like so: (a)-[*1..4]-&gt;(b) </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chemeClr val="tx1"/>
                </a:solidFill>
                <a:effectLst/>
                <a:latin typeface="+mj-lt"/>
              </a:rPr>
              <a:t>Relationships of type KNOWS at 3 levels distance: (a)-[:KNOWS*3]-&gt;(b) </a:t>
            </a:r>
          </a:p>
          <a:p>
            <a:pPr eaLnBrk="0" fontAlgn="base" hangingPunct="0">
              <a:lnSpc>
                <a:spcPct val="100000"/>
              </a:lnSpc>
              <a:spcBef>
                <a:spcPct val="0"/>
              </a:spcBef>
              <a:spcAft>
                <a:spcPct val="0"/>
              </a:spcAft>
            </a:pPr>
            <a:r>
              <a:rPr kumimoji="0" lang="en-US" altLang="en-US" b="0" i="0" u="none" strike="noStrike" cap="none" normalizeH="0" baseline="0" dirty="0" smtClean="0">
                <a:ln>
                  <a:noFill/>
                </a:ln>
                <a:solidFill>
                  <a:schemeClr val="tx1"/>
                </a:solidFill>
                <a:effectLst/>
                <a:latin typeface="+mj-lt"/>
              </a:rPr>
              <a:t>Relationships of type KNOWS or LIKES from 2 levels distance: (a)-[:KNOWS|:LIKES*2..]-&gt;(b)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9829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10011" y="876300"/>
            <a:ext cx="8971977" cy="5300663"/>
          </a:xfrm>
          <a:prstGeom prst="rect">
            <a:avLst/>
          </a:prstGeom>
        </p:spPr>
      </p:pic>
      <p:sp>
        <p:nvSpPr>
          <p:cNvPr id="5" name="TextBox 4"/>
          <p:cNvSpPr txBox="1"/>
          <p:nvPr/>
        </p:nvSpPr>
        <p:spPr>
          <a:xfrm>
            <a:off x="2276475" y="6017759"/>
            <a:ext cx="7239000" cy="369332"/>
          </a:xfrm>
          <a:prstGeom prst="rect">
            <a:avLst/>
          </a:prstGeom>
          <a:noFill/>
        </p:spPr>
        <p:txBody>
          <a:bodyPr wrap="square" rtlCol="0">
            <a:spAutoFit/>
          </a:bodyPr>
          <a:lstStyle/>
          <a:p>
            <a:r>
              <a:rPr lang="en-US" dirty="0" smtClean="0"/>
              <a:t>Cite: </a:t>
            </a:r>
            <a:r>
              <a:rPr lang="en-US" dirty="0"/>
              <a:t>http://cs.ulb.ac.be/conferences/ebiss2016/files/Neo4jExercise.pdf</a:t>
            </a:r>
          </a:p>
        </p:txBody>
      </p:sp>
    </p:spTree>
    <p:extLst>
      <p:ext uri="{BB962C8B-B14F-4D97-AF65-F5344CB8AC3E}">
        <p14:creationId xmlns:p14="http://schemas.microsoft.com/office/powerpoint/2010/main" val="803037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Path Lengths</a:t>
            </a:r>
            <a:endParaRPr lang="en-US" dirty="0"/>
          </a:p>
        </p:txBody>
      </p:sp>
      <p:sp>
        <p:nvSpPr>
          <p:cNvPr id="5" name="TextBox 4"/>
          <p:cNvSpPr txBox="1"/>
          <p:nvPr/>
        </p:nvSpPr>
        <p:spPr>
          <a:xfrm>
            <a:off x="1166813" y="1928813"/>
            <a:ext cx="8763000" cy="646331"/>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Unicode MS"/>
              </a:rPr>
              <a:t>MATCH (martin { name: "Tom Hanks" })-[:ACTED_IN*1..3]-(</a:t>
            </a:r>
            <a:r>
              <a:rPr lang="en-US" altLang="en-US" dirty="0" err="1">
                <a:latin typeface="Arial Unicode MS"/>
              </a:rPr>
              <a:t>movie:Movie</a:t>
            </a:r>
            <a:r>
              <a:rPr lang="en-US" altLang="en-US" dirty="0">
                <a:latin typeface="Arial Unicode MS"/>
              </a:rPr>
              <a:t>) RETURN </a:t>
            </a:r>
            <a:r>
              <a:rPr lang="en-US" altLang="en-US" dirty="0" err="1">
                <a:latin typeface="Arial Unicode MS"/>
              </a:rPr>
              <a:t>movie.title</a:t>
            </a:r>
            <a:endParaRPr lang="en-US" altLang="en-US" sz="4000" dirty="0">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2038351" y="3162301"/>
            <a:ext cx="5560994" cy="2591486"/>
          </a:xfrm>
          <a:prstGeom prst="rect">
            <a:avLst/>
          </a:prstGeom>
        </p:spPr>
      </p:pic>
    </p:spTree>
    <p:extLst>
      <p:ext uri="{BB962C8B-B14F-4D97-AF65-F5344CB8AC3E}">
        <p14:creationId xmlns:p14="http://schemas.microsoft.com/office/powerpoint/2010/main" val="3784201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Path Lengths</a:t>
            </a:r>
            <a:endParaRPr lang="en-US" dirty="0"/>
          </a:p>
        </p:txBody>
      </p:sp>
      <p:sp>
        <p:nvSpPr>
          <p:cNvPr id="5" name="TextBox 4"/>
          <p:cNvSpPr txBox="1"/>
          <p:nvPr/>
        </p:nvSpPr>
        <p:spPr>
          <a:xfrm>
            <a:off x="1166813" y="1928813"/>
            <a:ext cx="8763000" cy="646331"/>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Unicode MS"/>
              </a:rPr>
              <a:t>MATCH p =(actor { name: 'Tom Hanks' })-[:ACTED_IN*2]-(</a:t>
            </a:r>
            <a:r>
              <a:rPr lang="en-US" altLang="en-US" dirty="0" err="1">
                <a:latin typeface="Arial Unicode MS"/>
              </a:rPr>
              <a:t>co_actor</a:t>
            </a:r>
            <a:r>
              <a:rPr lang="en-US" altLang="en-US" dirty="0">
                <a:latin typeface="Arial Unicode MS"/>
              </a:rPr>
              <a:t>)</a:t>
            </a:r>
          </a:p>
          <a:p>
            <a:pPr lvl="0" eaLnBrk="0" fontAlgn="base" hangingPunct="0">
              <a:spcBef>
                <a:spcPct val="0"/>
              </a:spcBef>
              <a:spcAft>
                <a:spcPct val="0"/>
              </a:spcAft>
            </a:pPr>
            <a:r>
              <a:rPr lang="en-US" altLang="en-US" dirty="0">
                <a:latin typeface="Arial Unicode MS"/>
              </a:rPr>
              <a:t>RETURN relationships(p)</a:t>
            </a:r>
            <a:endParaRPr lang="en-US" altLang="en-US" sz="4000" dirty="0">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701663" y="2987691"/>
            <a:ext cx="8546331" cy="3154660"/>
          </a:xfrm>
          <a:prstGeom prst="rect">
            <a:avLst/>
          </a:prstGeom>
        </p:spPr>
      </p:pic>
    </p:spTree>
    <p:extLst>
      <p:ext uri="{BB962C8B-B14F-4D97-AF65-F5344CB8AC3E}">
        <p14:creationId xmlns:p14="http://schemas.microsoft.com/office/powerpoint/2010/main" val="35299598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Path Lengths</a:t>
            </a:r>
            <a:endParaRPr lang="en-US" dirty="0"/>
          </a:p>
        </p:txBody>
      </p:sp>
      <p:sp>
        <p:nvSpPr>
          <p:cNvPr id="5" name="TextBox 4"/>
          <p:cNvSpPr txBox="1"/>
          <p:nvPr/>
        </p:nvSpPr>
        <p:spPr>
          <a:xfrm>
            <a:off x="1166813" y="1928813"/>
            <a:ext cx="8763000" cy="646331"/>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Unicode MS"/>
              </a:rPr>
              <a:t>MATCH (</a:t>
            </a:r>
            <a:r>
              <a:rPr lang="en-US" altLang="en-US" dirty="0" err="1">
                <a:latin typeface="Arial Unicode MS"/>
              </a:rPr>
              <a:t>apollo:Movie</a:t>
            </a:r>
            <a:r>
              <a:rPr lang="en-US" altLang="en-US" dirty="0">
                <a:latin typeface="Arial Unicode MS"/>
              </a:rPr>
              <a:t> { title: 'Apollo 13' })-[*0..1]-(x)</a:t>
            </a:r>
          </a:p>
          <a:p>
            <a:pPr lvl="0" eaLnBrk="0" fontAlgn="base" hangingPunct="0">
              <a:spcBef>
                <a:spcPct val="0"/>
              </a:spcBef>
              <a:spcAft>
                <a:spcPct val="0"/>
              </a:spcAft>
            </a:pPr>
            <a:r>
              <a:rPr lang="en-US" altLang="en-US" dirty="0">
                <a:latin typeface="Arial Unicode MS"/>
              </a:rPr>
              <a:t>RETURN x</a:t>
            </a:r>
            <a:endParaRPr lang="en-US" altLang="en-US" sz="4000" dirty="0">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838201" y="2686049"/>
            <a:ext cx="5462588" cy="3399685"/>
          </a:xfrm>
          <a:prstGeom prst="rect">
            <a:avLst/>
          </a:prstGeom>
        </p:spPr>
      </p:pic>
      <p:pic>
        <p:nvPicPr>
          <p:cNvPr id="4" name="Picture 3"/>
          <p:cNvPicPr>
            <a:picLocks noChangeAspect="1"/>
          </p:cNvPicPr>
          <p:nvPr/>
        </p:nvPicPr>
        <p:blipFill>
          <a:blip r:embed="rId3"/>
          <a:stretch>
            <a:fillRect/>
          </a:stretch>
        </p:blipFill>
        <p:spPr>
          <a:xfrm>
            <a:off x="7010400" y="1081088"/>
            <a:ext cx="4071936" cy="3962400"/>
          </a:xfrm>
          <a:prstGeom prst="rect">
            <a:avLst/>
          </a:prstGeom>
        </p:spPr>
      </p:pic>
    </p:spTree>
    <p:extLst>
      <p:ext uri="{BB962C8B-B14F-4D97-AF65-F5344CB8AC3E}">
        <p14:creationId xmlns:p14="http://schemas.microsoft.com/office/powerpoint/2010/main" val="4181087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Neo4j vs. Relational Databases (RDBMS)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2475569"/>
              </p:ext>
            </p:extLst>
          </p:nvPr>
        </p:nvGraphicFramePr>
        <p:xfrm>
          <a:off x="838200" y="1825622"/>
          <a:ext cx="10515600" cy="4922092"/>
        </p:xfrm>
        <a:graphic>
          <a:graphicData uri="http://schemas.openxmlformats.org/drawingml/2006/table">
            <a:tbl>
              <a:tblPr firstRow="1" bandRow="1">
                <a:tableStyleId>{F5AB1C69-6EDB-4FF4-983F-18BD219EF322}</a:tableStyleId>
              </a:tblPr>
              <a:tblGrid>
                <a:gridCol w="2426208">
                  <a:extLst>
                    <a:ext uri="{9D8B030D-6E8A-4147-A177-3AD203B41FA5}">
                      <a16:colId xmlns:a16="http://schemas.microsoft.com/office/drawing/2014/main" val="20000"/>
                    </a:ext>
                  </a:extLst>
                </a:gridCol>
                <a:gridCol w="3986784">
                  <a:extLst>
                    <a:ext uri="{9D8B030D-6E8A-4147-A177-3AD203B41FA5}">
                      <a16:colId xmlns:a16="http://schemas.microsoft.com/office/drawing/2014/main" val="20001"/>
                    </a:ext>
                  </a:extLst>
                </a:gridCol>
                <a:gridCol w="4102608">
                  <a:extLst>
                    <a:ext uri="{9D8B030D-6E8A-4147-A177-3AD203B41FA5}">
                      <a16:colId xmlns:a16="http://schemas.microsoft.com/office/drawing/2014/main" val="20002"/>
                    </a:ext>
                  </a:extLst>
                </a:gridCol>
              </a:tblGrid>
              <a:tr h="688978">
                <a:tc>
                  <a:txBody>
                    <a:bodyPr/>
                    <a:lstStyle/>
                    <a:p>
                      <a:endParaRPr lang="en-US" dirty="0"/>
                    </a:p>
                  </a:txBody>
                  <a:tcPr/>
                </a:tc>
                <a:tc>
                  <a:txBody>
                    <a:bodyPr/>
                    <a:lstStyle/>
                    <a:p>
                      <a:pPr algn="ctr"/>
                      <a:r>
                        <a:rPr lang="en-US" sz="1800" kern="1200" dirty="0" smtClean="0">
                          <a:effectLst/>
                        </a:rPr>
                        <a:t>Relational Database</a:t>
                      </a:r>
                      <a:endParaRPr lang="en-US" dirty="0"/>
                    </a:p>
                  </a:txBody>
                  <a:tcPr anchor="ctr"/>
                </a:tc>
                <a:tc>
                  <a:txBody>
                    <a:bodyPr/>
                    <a:lstStyle/>
                    <a:p>
                      <a:pPr algn="ctr"/>
                      <a:r>
                        <a:rPr lang="en-US" sz="1800" kern="1200" dirty="0" smtClean="0">
                          <a:effectLst/>
                        </a:rPr>
                        <a:t>Neo4j, Native Graph Database</a:t>
                      </a:r>
                      <a:endParaRPr lang="en-US" dirty="0"/>
                    </a:p>
                  </a:txBody>
                  <a:tcPr anchor="ctr"/>
                </a:tc>
                <a:extLst>
                  <a:ext uri="{0D108BD9-81ED-4DB2-BD59-A6C34878D82A}">
                    <a16:rowId xmlns:a16="http://schemas.microsoft.com/office/drawing/2014/main" val="10000"/>
                  </a:ext>
                </a:extLst>
              </a:tr>
              <a:tr h="927837">
                <a:tc>
                  <a:txBody>
                    <a:bodyPr/>
                    <a:lstStyle/>
                    <a:p>
                      <a:r>
                        <a:rPr lang="en-US" sz="1800" kern="1200" dirty="0" smtClean="0">
                          <a:effectLst/>
                        </a:rPr>
                        <a:t>Data Storage</a:t>
                      </a:r>
                      <a:endParaRPr lang="en-US" dirty="0"/>
                    </a:p>
                  </a:txBody>
                  <a:tcPr/>
                </a:tc>
                <a:tc>
                  <a:txBody>
                    <a:bodyPr/>
                    <a:lstStyle/>
                    <a:p>
                      <a:r>
                        <a:rPr lang="en-US" sz="1800" b="0" i="0" kern="1200" dirty="0" smtClean="0">
                          <a:solidFill>
                            <a:schemeClr val="dk1"/>
                          </a:solidFill>
                          <a:effectLst/>
                          <a:latin typeface="+mn-lt"/>
                          <a:ea typeface="+mn-ea"/>
                          <a:cs typeface="+mn-cs"/>
                        </a:rPr>
                        <a:t>Storage in fixed, pre-defined tables with rows and columns with connected data often disjointed between tables</a:t>
                      </a:r>
                      <a:endParaRPr lang="en-US" dirty="0"/>
                    </a:p>
                  </a:txBody>
                  <a:tcPr/>
                </a:tc>
                <a:tc>
                  <a:txBody>
                    <a:bodyPr/>
                    <a:lstStyle/>
                    <a:p>
                      <a:r>
                        <a:rPr lang="en-US" sz="1800" b="0" i="0" kern="1200" dirty="0" smtClean="0">
                          <a:solidFill>
                            <a:schemeClr val="dk1"/>
                          </a:solidFill>
                          <a:effectLst/>
                          <a:latin typeface="+mn-lt"/>
                          <a:ea typeface="+mn-ea"/>
                          <a:cs typeface="+mn-cs"/>
                        </a:rPr>
                        <a:t>Graph storage structure with index-free adjacency results in faster transactions and processing for data relationships.</a:t>
                      </a:r>
                      <a:endParaRPr lang="en-US" dirty="0"/>
                    </a:p>
                  </a:txBody>
                  <a:tcPr/>
                </a:tc>
                <a:extLst>
                  <a:ext uri="{0D108BD9-81ED-4DB2-BD59-A6C34878D82A}">
                    <a16:rowId xmlns:a16="http://schemas.microsoft.com/office/drawing/2014/main" val="10001"/>
                  </a:ext>
                </a:extLst>
              </a:tr>
              <a:tr h="927837">
                <a:tc>
                  <a:txBody>
                    <a:bodyPr/>
                    <a:lstStyle/>
                    <a:p>
                      <a:r>
                        <a:rPr lang="en-US" sz="1800" kern="1200" dirty="0" smtClean="0">
                          <a:effectLst/>
                        </a:rPr>
                        <a:t>Data Modeling</a:t>
                      </a:r>
                      <a:endParaRPr lang="en-US" dirty="0"/>
                    </a:p>
                  </a:txBody>
                  <a:tcPr/>
                </a:tc>
                <a:tc>
                  <a:txBody>
                    <a:bodyPr/>
                    <a:lstStyle/>
                    <a:p>
                      <a:r>
                        <a:rPr lang="en-US" sz="1800" b="0" i="0" kern="1200" dirty="0" smtClean="0">
                          <a:solidFill>
                            <a:schemeClr val="dk1"/>
                          </a:solidFill>
                          <a:effectLst/>
                          <a:latin typeface="+mn-lt"/>
                          <a:ea typeface="+mn-ea"/>
                          <a:cs typeface="+mn-cs"/>
                        </a:rPr>
                        <a:t>Since data types and sources must be known ahead of time, any changes require weeks of downtime for implementation.</a:t>
                      </a:r>
                      <a:endParaRPr lang="en-US" dirty="0"/>
                    </a:p>
                  </a:txBody>
                  <a:tcPr/>
                </a:tc>
                <a:tc>
                  <a:txBody>
                    <a:bodyPr/>
                    <a:lstStyle/>
                    <a:p>
                      <a:r>
                        <a:rPr lang="en-US" sz="1800" b="0" i="0" kern="1200" dirty="0" smtClean="0">
                          <a:solidFill>
                            <a:schemeClr val="dk1"/>
                          </a:solidFill>
                          <a:effectLst/>
                          <a:latin typeface="+mn-lt"/>
                          <a:ea typeface="+mn-ea"/>
                          <a:cs typeface="+mn-cs"/>
                        </a:rPr>
                        <a:t>Data types and sources can be added or changed at any time, leading to dramatically shorter development times and true agile iteration.</a:t>
                      </a:r>
                      <a:endParaRPr lang="en-US" dirty="0"/>
                    </a:p>
                  </a:txBody>
                  <a:tcPr/>
                </a:tc>
                <a:extLst>
                  <a:ext uri="{0D108BD9-81ED-4DB2-BD59-A6C34878D82A}">
                    <a16:rowId xmlns:a16="http://schemas.microsoft.com/office/drawing/2014/main" val="10002"/>
                  </a:ext>
                </a:extLst>
              </a:tr>
              <a:tr h="927837">
                <a:tc>
                  <a:txBody>
                    <a:bodyPr/>
                    <a:lstStyle/>
                    <a:p>
                      <a:r>
                        <a:rPr lang="en-US" sz="1800" kern="1200" dirty="0" smtClean="0">
                          <a:effectLst/>
                        </a:rPr>
                        <a:t>Query Performance</a:t>
                      </a:r>
                      <a:endParaRPr lang="en-US" dirty="0"/>
                    </a:p>
                  </a:txBody>
                  <a:tcPr/>
                </a:tc>
                <a:tc>
                  <a:txBody>
                    <a:bodyPr/>
                    <a:lstStyle/>
                    <a:p>
                      <a:r>
                        <a:rPr lang="en-US" sz="1800" b="0" i="0" kern="1200" dirty="0" smtClean="0">
                          <a:solidFill>
                            <a:schemeClr val="dk1"/>
                          </a:solidFill>
                          <a:effectLst/>
                          <a:latin typeface="+mn-lt"/>
                          <a:ea typeface="+mn-ea"/>
                          <a:cs typeface="+mn-cs"/>
                        </a:rPr>
                        <a:t>Data processing performance suffers with the number and depth of JOINs (or relationships queried).</a:t>
                      </a:r>
                      <a:endParaRPr lang="en-US" dirty="0"/>
                    </a:p>
                  </a:txBody>
                  <a:tcPr/>
                </a:tc>
                <a:tc>
                  <a:txBody>
                    <a:bodyPr/>
                    <a:lstStyle/>
                    <a:p>
                      <a:r>
                        <a:rPr lang="en-US" sz="1800" b="0" i="0" kern="1200" dirty="0" smtClean="0">
                          <a:solidFill>
                            <a:schemeClr val="dk1"/>
                          </a:solidFill>
                          <a:effectLst/>
                          <a:latin typeface="+mn-lt"/>
                          <a:ea typeface="+mn-ea"/>
                          <a:cs typeface="+mn-cs"/>
                        </a:rPr>
                        <a:t>Graph processing ensures zero latency and real-time performance, regardless of the number or depth of relationships.</a:t>
                      </a:r>
                      <a:endParaRPr lang="en-US" dirty="0"/>
                    </a:p>
                  </a:txBody>
                  <a:tcPr/>
                </a:tc>
                <a:extLst>
                  <a:ext uri="{0D108BD9-81ED-4DB2-BD59-A6C34878D82A}">
                    <a16:rowId xmlns:a16="http://schemas.microsoft.com/office/drawing/2014/main" val="10003"/>
                  </a:ext>
                </a:extLst>
              </a:tr>
              <a:tr h="927837">
                <a:tc>
                  <a:txBody>
                    <a:bodyPr/>
                    <a:lstStyle/>
                    <a:p>
                      <a:r>
                        <a:rPr lang="en-US" sz="1800" kern="1200" dirty="0" smtClean="0">
                          <a:effectLst/>
                        </a:rPr>
                        <a:t>Query Language</a:t>
                      </a:r>
                      <a:endParaRPr lang="en-US" dirty="0"/>
                    </a:p>
                  </a:txBody>
                  <a:tcPr/>
                </a:tc>
                <a:tc>
                  <a:txBody>
                    <a:bodyPr/>
                    <a:lstStyle/>
                    <a:p>
                      <a:r>
                        <a:rPr lang="en-US" sz="1800" b="1" i="0" kern="1200" dirty="0" smtClean="0">
                          <a:solidFill>
                            <a:schemeClr val="dk1"/>
                          </a:solidFill>
                          <a:effectLst/>
                          <a:latin typeface="+mn-lt"/>
                          <a:ea typeface="+mn-ea"/>
                          <a:cs typeface="+mn-cs"/>
                        </a:rPr>
                        <a:t>SQL</a:t>
                      </a:r>
                      <a:r>
                        <a:rPr lang="en-US" sz="1800" b="0" i="0" kern="1200" dirty="0" smtClean="0">
                          <a:solidFill>
                            <a:schemeClr val="dk1"/>
                          </a:solidFill>
                          <a:effectLst/>
                          <a:latin typeface="+mn-lt"/>
                          <a:ea typeface="+mn-ea"/>
                          <a:cs typeface="+mn-cs"/>
                        </a:rPr>
                        <a:t>: A query language that increases in complexity with the number of JOINs needed for connected data queries.</a:t>
                      </a:r>
                      <a:endParaRPr lang="en-US" dirty="0"/>
                    </a:p>
                  </a:txBody>
                  <a:tcPr/>
                </a:tc>
                <a:tc>
                  <a:txBody>
                    <a:bodyPr/>
                    <a:lstStyle/>
                    <a:p>
                      <a:r>
                        <a:rPr lang="en-US" sz="1800" b="1" i="0" kern="1200" dirty="0" smtClean="0">
                          <a:solidFill>
                            <a:schemeClr val="dk1"/>
                          </a:solidFill>
                          <a:effectLst/>
                          <a:latin typeface="+mn-lt"/>
                          <a:ea typeface="+mn-ea"/>
                          <a:cs typeface="+mn-cs"/>
                        </a:rPr>
                        <a:t>Cypher</a:t>
                      </a:r>
                      <a:r>
                        <a:rPr lang="en-US" sz="1800" b="0" i="0" kern="1200" dirty="0" smtClean="0">
                          <a:solidFill>
                            <a:schemeClr val="dk1"/>
                          </a:solidFill>
                          <a:effectLst/>
                          <a:latin typeface="+mn-lt"/>
                          <a:ea typeface="+mn-ea"/>
                          <a:cs typeface="+mn-cs"/>
                        </a:rPr>
                        <a:t>: A native graph query language that provides the most efficient and expressive way to describe relationship queries.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334149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Path Lengths</a:t>
            </a:r>
            <a:endParaRPr lang="en-US" dirty="0"/>
          </a:p>
        </p:txBody>
      </p:sp>
      <p:sp>
        <p:nvSpPr>
          <p:cNvPr id="5" name="TextBox 4"/>
          <p:cNvSpPr txBox="1"/>
          <p:nvPr/>
        </p:nvSpPr>
        <p:spPr>
          <a:xfrm>
            <a:off x="1166813" y="1928813"/>
            <a:ext cx="8763000" cy="646331"/>
          </a:xfrm>
          <a:prstGeom prst="rect">
            <a:avLst/>
          </a:prstGeom>
          <a:noFill/>
        </p:spPr>
        <p:txBody>
          <a:bodyPr wrap="square" rtlCol="0">
            <a:spAutoFit/>
          </a:bodyPr>
          <a:lstStyle/>
          <a:p>
            <a:pPr lvl="0" eaLnBrk="0" fontAlgn="base" hangingPunct="0">
              <a:spcBef>
                <a:spcPct val="0"/>
              </a:spcBef>
              <a:spcAft>
                <a:spcPct val="0"/>
              </a:spcAft>
            </a:pPr>
            <a:r>
              <a:rPr lang="en-US" altLang="en-US" dirty="0" smtClean="0">
                <a:latin typeface="Arial Unicode MS"/>
              </a:rPr>
              <a:t>MATCH </a:t>
            </a:r>
            <a:r>
              <a:rPr lang="en-US" altLang="en-US" dirty="0">
                <a:latin typeface="Arial Unicode MS"/>
              </a:rPr>
              <a:t>p =(tom { name: 'Tom Hanks' })--&gt;()</a:t>
            </a:r>
          </a:p>
          <a:p>
            <a:pPr lvl="0" eaLnBrk="0" fontAlgn="base" hangingPunct="0">
              <a:spcBef>
                <a:spcPct val="0"/>
              </a:spcBef>
              <a:spcAft>
                <a:spcPct val="0"/>
              </a:spcAft>
            </a:pPr>
            <a:r>
              <a:rPr lang="en-US" altLang="en-US" dirty="0">
                <a:latin typeface="Arial Unicode MS"/>
              </a:rPr>
              <a:t>RETURN p</a:t>
            </a:r>
            <a:endParaRPr lang="en-US" altLang="en-US" sz="4000" dirty="0">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090613" y="2724150"/>
            <a:ext cx="5329237" cy="3240003"/>
          </a:xfrm>
          <a:prstGeom prst="rect">
            <a:avLst/>
          </a:prstGeom>
        </p:spPr>
      </p:pic>
      <p:pic>
        <p:nvPicPr>
          <p:cNvPr id="3" name="Picture 2"/>
          <p:cNvPicPr>
            <a:picLocks noChangeAspect="1"/>
          </p:cNvPicPr>
          <p:nvPr/>
        </p:nvPicPr>
        <p:blipFill>
          <a:blip r:embed="rId3"/>
          <a:stretch>
            <a:fillRect/>
          </a:stretch>
        </p:blipFill>
        <p:spPr>
          <a:xfrm>
            <a:off x="7058025" y="1262063"/>
            <a:ext cx="4229100" cy="3967162"/>
          </a:xfrm>
          <a:prstGeom prst="rect">
            <a:avLst/>
          </a:prstGeom>
        </p:spPr>
      </p:pic>
    </p:spTree>
    <p:extLst>
      <p:ext uri="{BB962C8B-B14F-4D97-AF65-F5344CB8AC3E}">
        <p14:creationId xmlns:p14="http://schemas.microsoft.com/office/powerpoint/2010/main" val="3554372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Patterns</a:t>
            </a:r>
            <a:endParaRPr lang="en-US" dirty="0"/>
          </a:p>
        </p:txBody>
      </p:sp>
      <p:pic>
        <p:nvPicPr>
          <p:cNvPr id="4" name="Picture 3"/>
          <p:cNvPicPr>
            <a:picLocks noChangeAspect="1"/>
          </p:cNvPicPr>
          <p:nvPr/>
        </p:nvPicPr>
        <p:blipFill>
          <a:blip r:embed="rId2"/>
          <a:stretch>
            <a:fillRect/>
          </a:stretch>
        </p:blipFill>
        <p:spPr>
          <a:xfrm>
            <a:off x="1838325" y="1643062"/>
            <a:ext cx="6505575" cy="2224088"/>
          </a:xfrm>
          <a:prstGeom prst="rect">
            <a:avLst/>
          </a:prstGeom>
        </p:spPr>
      </p:pic>
      <p:sp>
        <p:nvSpPr>
          <p:cNvPr id="5" name="TextBox 4"/>
          <p:cNvSpPr txBox="1"/>
          <p:nvPr/>
        </p:nvSpPr>
        <p:spPr>
          <a:xfrm>
            <a:off x="2252662" y="3867150"/>
            <a:ext cx="6091238" cy="1477328"/>
          </a:xfrm>
          <a:prstGeom prst="rect">
            <a:avLst/>
          </a:prstGeom>
          <a:noFill/>
        </p:spPr>
        <p:txBody>
          <a:bodyPr wrap="square" rtlCol="0">
            <a:spAutoFit/>
          </a:bodyPr>
          <a:lstStyle/>
          <a:p>
            <a:r>
              <a:rPr lang="en-US" dirty="0"/>
              <a:t>MATCH (</a:t>
            </a:r>
            <a:r>
              <a:rPr lang="en-US" dirty="0" err="1"/>
              <a:t>gene:Person</a:t>
            </a:r>
            <a:r>
              <a:rPr lang="en-US" dirty="0"/>
              <a:t>)-[:ACTED_IN]-&gt;()&lt;-[:ACTED_IN]-(</a:t>
            </a:r>
            <a:r>
              <a:rPr lang="en-US" dirty="0" err="1"/>
              <a:t>other:Person</a:t>
            </a:r>
            <a:r>
              <a:rPr lang="en-US" dirty="0"/>
              <a:t>)</a:t>
            </a:r>
          </a:p>
          <a:p>
            <a:r>
              <a:rPr lang="en-US" dirty="0"/>
              <a:t>WHERE gene.name="Gene Hackman"</a:t>
            </a:r>
          </a:p>
          <a:p>
            <a:r>
              <a:rPr lang="en-US" dirty="0"/>
              <a:t>AND exists( (other)-[:DIRECTED]-&gt;() )</a:t>
            </a:r>
          </a:p>
          <a:p>
            <a:r>
              <a:rPr lang="en-US" dirty="0"/>
              <a:t>RETURN DISTINCT other</a:t>
            </a:r>
          </a:p>
        </p:txBody>
      </p:sp>
      <p:pic>
        <p:nvPicPr>
          <p:cNvPr id="3" name="Picture 2"/>
          <p:cNvPicPr>
            <a:picLocks noChangeAspect="1"/>
          </p:cNvPicPr>
          <p:nvPr/>
        </p:nvPicPr>
        <p:blipFill>
          <a:blip r:embed="rId3"/>
          <a:stretch>
            <a:fillRect/>
          </a:stretch>
        </p:blipFill>
        <p:spPr>
          <a:xfrm>
            <a:off x="8220074" y="2755106"/>
            <a:ext cx="2867025" cy="2790825"/>
          </a:xfrm>
          <a:prstGeom prst="rect">
            <a:avLst/>
          </a:prstGeom>
        </p:spPr>
      </p:pic>
    </p:spTree>
    <p:extLst>
      <p:ext uri="{BB962C8B-B14F-4D97-AF65-F5344CB8AC3E}">
        <p14:creationId xmlns:p14="http://schemas.microsoft.com/office/powerpoint/2010/main" val="40861377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6225" y="1259682"/>
            <a:ext cx="6329363" cy="3386137"/>
          </a:xfrm>
          <a:prstGeom prst="rect">
            <a:avLst/>
          </a:prstGeom>
        </p:spPr>
      </p:pic>
      <p:sp>
        <p:nvSpPr>
          <p:cNvPr id="5" name="TextBox 4"/>
          <p:cNvSpPr txBox="1"/>
          <p:nvPr/>
        </p:nvSpPr>
        <p:spPr>
          <a:xfrm>
            <a:off x="838200" y="4760119"/>
            <a:ext cx="8824913" cy="1477328"/>
          </a:xfrm>
          <a:prstGeom prst="rect">
            <a:avLst/>
          </a:prstGeom>
          <a:noFill/>
        </p:spPr>
        <p:txBody>
          <a:bodyPr wrap="square" rtlCol="0">
            <a:spAutoFit/>
          </a:bodyPr>
          <a:lstStyle/>
          <a:p>
            <a:r>
              <a:rPr lang="en-US" dirty="0"/>
              <a:t>MATCH (</a:t>
            </a:r>
            <a:r>
              <a:rPr lang="en-US" dirty="0" err="1"/>
              <a:t>gene:Person</a:t>
            </a:r>
            <a:r>
              <a:rPr lang="en-US" dirty="0"/>
              <a:t> {</a:t>
            </a:r>
            <a:r>
              <a:rPr lang="en-US" dirty="0" err="1"/>
              <a:t>name:"Gene</a:t>
            </a:r>
            <a:r>
              <a:rPr lang="en-US" dirty="0"/>
              <a:t> Hackman"})-[:ACTED_IN]-&gt;(</a:t>
            </a:r>
            <a:r>
              <a:rPr lang="en-US" dirty="0" err="1"/>
              <a:t>movie:Movie</a:t>
            </a:r>
            <a:r>
              <a:rPr lang="en-US" dirty="0"/>
              <a:t>),</a:t>
            </a:r>
          </a:p>
          <a:p>
            <a:r>
              <a:rPr lang="en-US" dirty="0"/>
              <a:t>      (</a:t>
            </a:r>
            <a:r>
              <a:rPr lang="en-US" dirty="0" err="1"/>
              <a:t>other:Person</a:t>
            </a:r>
            <a:r>
              <a:rPr lang="en-US" dirty="0"/>
              <a:t>)-[:ACTED_IN]-&gt;(movie),</a:t>
            </a:r>
          </a:p>
          <a:p>
            <a:r>
              <a:rPr lang="en-US" dirty="0"/>
              <a:t>      (</a:t>
            </a:r>
            <a:r>
              <a:rPr lang="en-US" dirty="0" err="1"/>
              <a:t>robin:Person</a:t>
            </a:r>
            <a:r>
              <a:rPr lang="en-US" dirty="0"/>
              <a:t> {</a:t>
            </a:r>
            <a:r>
              <a:rPr lang="en-US" dirty="0" err="1"/>
              <a:t>name:"Robin</a:t>
            </a:r>
            <a:r>
              <a:rPr lang="en-US" dirty="0"/>
              <a:t> Williams"})</a:t>
            </a:r>
          </a:p>
          <a:p>
            <a:r>
              <a:rPr lang="en-US" dirty="0"/>
              <a:t>WHERE NOT exists( (robin)-[:ACTED_IN]-&gt;(movie) )</a:t>
            </a:r>
          </a:p>
          <a:p>
            <a:r>
              <a:rPr lang="en-US" dirty="0"/>
              <a:t>RETURN DISTINCT other</a:t>
            </a:r>
          </a:p>
        </p:txBody>
      </p:sp>
      <p:sp>
        <p:nvSpPr>
          <p:cNvPr id="6" name="Title 1"/>
          <p:cNvSpPr>
            <a:spLocks noGrp="1"/>
          </p:cNvSpPr>
          <p:nvPr>
            <p:ph type="title"/>
          </p:nvPr>
        </p:nvSpPr>
        <p:spPr>
          <a:xfrm>
            <a:off x="838200" y="365125"/>
            <a:ext cx="10515600" cy="1325563"/>
          </a:xfrm>
        </p:spPr>
        <p:txBody>
          <a:bodyPr/>
          <a:lstStyle/>
          <a:p>
            <a:r>
              <a:rPr lang="en-US" dirty="0" smtClean="0"/>
              <a:t>Path Patterns</a:t>
            </a:r>
            <a:endParaRPr lang="en-US" dirty="0"/>
          </a:p>
        </p:txBody>
      </p:sp>
      <p:pic>
        <p:nvPicPr>
          <p:cNvPr id="2" name="Picture 1"/>
          <p:cNvPicPr>
            <a:picLocks noChangeAspect="1"/>
          </p:cNvPicPr>
          <p:nvPr/>
        </p:nvPicPr>
        <p:blipFill>
          <a:blip r:embed="rId3"/>
          <a:stretch>
            <a:fillRect/>
          </a:stretch>
        </p:blipFill>
        <p:spPr>
          <a:xfrm>
            <a:off x="7319963" y="847725"/>
            <a:ext cx="3581399" cy="2328863"/>
          </a:xfrm>
          <a:prstGeom prst="rect">
            <a:avLst/>
          </a:prstGeom>
        </p:spPr>
      </p:pic>
    </p:spTree>
    <p:extLst>
      <p:ext uri="{BB962C8B-B14F-4D97-AF65-F5344CB8AC3E}">
        <p14:creationId xmlns:p14="http://schemas.microsoft.com/office/powerpoint/2010/main" val="31959298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Patterns</a:t>
            </a:r>
            <a:endParaRPr lang="en-US" dirty="0"/>
          </a:p>
        </p:txBody>
      </p:sp>
      <p:sp>
        <p:nvSpPr>
          <p:cNvPr id="3" name="Content Placeholder 2"/>
          <p:cNvSpPr>
            <a:spLocks noGrp="1"/>
          </p:cNvSpPr>
          <p:nvPr>
            <p:ph idx="1"/>
          </p:nvPr>
        </p:nvSpPr>
        <p:spPr/>
        <p:txBody>
          <a:bodyPr/>
          <a:lstStyle/>
          <a:p>
            <a:r>
              <a:rPr lang="en-US" dirty="0" smtClean="0"/>
              <a:t>Consider this example: </a:t>
            </a:r>
            <a:r>
              <a:rPr lang="en-US" dirty="0"/>
              <a:t>Return movies featuring both Tom Hanks and Kevin </a:t>
            </a:r>
            <a:r>
              <a:rPr lang="en-US" dirty="0" smtClean="0"/>
              <a:t>Bacon</a:t>
            </a:r>
          </a:p>
          <a:p>
            <a:endParaRPr lang="en-US" dirty="0"/>
          </a:p>
          <a:p>
            <a:endParaRPr lang="en-US" dirty="0" smtClean="0"/>
          </a:p>
          <a:p>
            <a:r>
              <a:rPr lang="en-US" dirty="0" smtClean="0"/>
              <a:t>One or </a:t>
            </a:r>
            <a:r>
              <a:rPr lang="en-US" dirty="0"/>
              <a:t>more nodes of your pattern in the </a:t>
            </a:r>
            <a:r>
              <a:rPr lang="en-US" dirty="0" smtClean="0"/>
              <a:t>graph can be anchored </a:t>
            </a:r>
            <a:r>
              <a:rPr lang="en-US" dirty="0"/>
              <a:t>by constraining their properties to a single fitting node. </a:t>
            </a:r>
            <a:endParaRPr lang="en-US" dirty="0" smtClean="0"/>
          </a:p>
          <a:p>
            <a:r>
              <a:rPr lang="en-US" dirty="0" smtClean="0"/>
              <a:t>The </a:t>
            </a:r>
            <a:r>
              <a:rPr lang="en-US" dirty="0"/>
              <a:t>pattern matching works much faster as Cypher doesn’t have to scan the whole graph to apply the patterns. </a:t>
            </a:r>
            <a:endParaRPr lang="en-US" dirty="0" smtClean="0"/>
          </a:p>
          <a:p>
            <a:endParaRPr lang="en-US" dirty="0"/>
          </a:p>
        </p:txBody>
      </p:sp>
      <p:sp>
        <p:nvSpPr>
          <p:cNvPr id="4" name="TextBox 3"/>
          <p:cNvSpPr txBox="1"/>
          <p:nvPr/>
        </p:nvSpPr>
        <p:spPr>
          <a:xfrm>
            <a:off x="1471613" y="2724150"/>
            <a:ext cx="8782050" cy="923330"/>
          </a:xfrm>
          <a:prstGeom prst="rect">
            <a:avLst/>
          </a:prstGeom>
          <a:noFill/>
        </p:spPr>
        <p:txBody>
          <a:bodyPr wrap="square" rtlCol="0">
            <a:spAutoFit/>
          </a:bodyPr>
          <a:lstStyle/>
          <a:p>
            <a:r>
              <a:rPr lang="en-US" dirty="0"/>
              <a:t>match (</a:t>
            </a:r>
            <a:r>
              <a:rPr lang="en-US" dirty="0" err="1"/>
              <a:t>tom:Person</a:t>
            </a:r>
            <a:r>
              <a:rPr lang="en-US" dirty="0"/>
              <a:t>)-[:ACTED_IN]-&gt;(</a:t>
            </a:r>
            <a:r>
              <a:rPr lang="en-US" dirty="0" err="1"/>
              <a:t>movie:Movie</a:t>
            </a:r>
            <a:r>
              <a:rPr lang="en-US" dirty="0"/>
              <a:t>), (</a:t>
            </a:r>
            <a:r>
              <a:rPr lang="en-US" dirty="0" err="1"/>
              <a:t>kevin:Person</a:t>
            </a:r>
            <a:r>
              <a:rPr lang="en-US" dirty="0"/>
              <a:t>)-[:ACTED_IN]-&gt;(movie)</a:t>
            </a:r>
          </a:p>
          <a:p>
            <a:r>
              <a:rPr lang="en-US" dirty="0"/>
              <a:t>where tom.name="Tom Hanks" and kevin.name="Kevin Bacon"</a:t>
            </a:r>
          </a:p>
          <a:p>
            <a:r>
              <a:rPr lang="en-US" dirty="0"/>
              <a:t>return distinct movie</a:t>
            </a:r>
          </a:p>
        </p:txBody>
      </p:sp>
      <p:pic>
        <p:nvPicPr>
          <p:cNvPr id="7" name="Picture 6"/>
          <p:cNvPicPr>
            <a:picLocks noChangeAspect="1"/>
          </p:cNvPicPr>
          <p:nvPr/>
        </p:nvPicPr>
        <p:blipFill>
          <a:blip r:embed="rId2"/>
          <a:stretch>
            <a:fillRect/>
          </a:stretch>
        </p:blipFill>
        <p:spPr>
          <a:xfrm>
            <a:off x="10210799" y="2121893"/>
            <a:ext cx="1516857" cy="1525587"/>
          </a:xfrm>
          <a:prstGeom prst="rect">
            <a:avLst/>
          </a:prstGeom>
        </p:spPr>
      </p:pic>
    </p:spTree>
    <p:extLst>
      <p:ext uri="{BB962C8B-B14F-4D97-AF65-F5344CB8AC3E}">
        <p14:creationId xmlns:p14="http://schemas.microsoft.com/office/powerpoint/2010/main" val="20136978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a:t>
            </a:r>
            <a:endParaRPr lang="en-US" dirty="0"/>
          </a:p>
        </p:txBody>
      </p:sp>
      <p:sp>
        <p:nvSpPr>
          <p:cNvPr id="5" name="TextBox 4"/>
          <p:cNvSpPr txBox="1"/>
          <p:nvPr/>
        </p:nvSpPr>
        <p:spPr>
          <a:xfrm>
            <a:off x="1128713" y="1736229"/>
            <a:ext cx="8763000" cy="923330"/>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Unicode MS"/>
              </a:rPr>
              <a:t>MATCH (</a:t>
            </a:r>
            <a:r>
              <a:rPr lang="en-US" altLang="en-US" dirty="0" err="1">
                <a:latin typeface="Arial Unicode MS"/>
              </a:rPr>
              <a:t>tom:Person</a:t>
            </a:r>
            <a:r>
              <a:rPr lang="en-US" altLang="en-US" dirty="0">
                <a:latin typeface="Arial Unicode MS"/>
              </a:rPr>
              <a:t> { name: 'Tom Hanks' }),(</a:t>
            </a:r>
            <a:r>
              <a:rPr lang="en-US" altLang="en-US" dirty="0" err="1">
                <a:latin typeface="Arial Unicode MS"/>
              </a:rPr>
              <a:t>kevin:Person</a:t>
            </a:r>
            <a:r>
              <a:rPr lang="en-US" altLang="en-US" dirty="0">
                <a:latin typeface="Arial Unicode MS"/>
              </a:rPr>
              <a:t> { name: 'Kevin Bacon' }), p = </a:t>
            </a:r>
            <a:r>
              <a:rPr lang="en-US" altLang="en-US" dirty="0" err="1">
                <a:latin typeface="Arial Unicode MS"/>
              </a:rPr>
              <a:t>shortestPath</a:t>
            </a:r>
            <a:r>
              <a:rPr lang="en-US" altLang="en-US" dirty="0">
                <a:latin typeface="Arial Unicode MS"/>
              </a:rPr>
              <a:t>((tom)-[*..15]-(</a:t>
            </a:r>
            <a:r>
              <a:rPr lang="en-US" altLang="en-US" dirty="0" err="1">
                <a:latin typeface="Arial Unicode MS"/>
              </a:rPr>
              <a:t>kevin</a:t>
            </a:r>
            <a:r>
              <a:rPr lang="en-US" altLang="en-US" dirty="0">
                <a:latin typeface="Arial Unicode MS"/>
              </a:rPr>
              <a:t>))</a:t>
            </a:r>
          </a:p>
          <a:p>
            <a:pPr lvl="0" eaLnBrk="0" fontAlgn="base" hangingPunct="0">
              <a:spcBef>
                <a:spcPct val="0"/>
              </a:spcBef>
              <a:spcAft>
                <a:spcPct val="0"/>
              </a:spcAft>
            </a:pPr>
            <a:r>
              <a:rPr lang="en-US" altLang="en-US" dirty="0">
                <a:latin typeface="Arial Unicode MS"/>
              </a:rPr>
              <a:t>RETURN p</a:t>
            </a:r>
            <a:endParaRPr lang="en-US" altLang="en-US" sz="4000" dirty="0">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3805237" y="3052763"/>
            <a:ext cx="4581525" cy="2895599"/>
          </a:xfrm>
          <a:prstGeom prst="rect">
            <a:avLst/>
          </a:prstGeom>
        </p:spPr>
      </p:pic>
    </p:spTree>
    <p:extLst>
      <p:ext uri="{BB962C8B-B14F-4D97-AF65-F5344CB8AC3E}">
        <p14:creationId xmlns:p14="http://schemas.microsoft.com/office/powerpoint/2010/main" val="10753606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Path</a:t>
            </a:r>
            <a:endParaRPr lang="en-US" dirty="0"/>
          </a:p>
        </p:txBody>
      </p:sp>
      <p:sp>
        <p:nvSpPr>
          <p:cNvPr id="5" name="TextBox 4"/>
          <p:cNvSpPr txBox="1"/>
          <p:nvPr/>
        </p:nvSpPr>
        <p:spPr>
          <a:xfrm>
            <a:off x="1128713" y="1736229"/>
            <a:ext cx="8763000" cy="923330"/>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Unicode MS"/>
              </a:rPr>
              <a:t>MATCH (</a:t>
            </a:r>
            <a:r>
              <a:rPr lang="en-US" altLang="en-US" dirty="0" err="1">
                <a:latin typeface="Arial Unicode MS"/>
              </a:rPr>
              <a:t>tom:Person</a:t>
            </a:r>
            <a:r>
              <a:rPr lang="en-US" altLang="en-US" dirty="0">
                <a:latin typeface="Arial Unicode MS"/>
              </a:rPr>
              <a:t> { name: 'Tom Hanks' }),(</a:t>
            </a:r>
            <a:r>
              <a:rPr lang="en-US" altLang="en-US" dirty="0" err="1">
                <a:latin typeface="Arial Unicode MS"/>
              </a:rPr>
              <a:t>kevin:Person</a:t>
            </a:r>
            <a:r>
              <a:rPr lang="en-US" altLang="en-US" dirty="0">
                <a:latin typeface="Arial Unicode MS"/>
              </a:rPr>
              <a:t> { name: 'Kevin Bacon' }), p = </a:t>
            </a:r>
            <a:r>
              <a:rPr lang="en-US" altLang="en-US" dirty="0" err="1" smtClean="0">
                <a:latin typeface="Arial Unicode MS"/>
              </a:rPr>
              <a:t>allShortestPaths</a:t>
            </a:r>
            <a:r>
              <a:rPr lang="en-US" altLang="en-US" dirty="0" smtClean="0">
                <a:latin typeface="Arial Unicode MS"/>
              </a:rPr>
              <a:t>((</a:t>
            </a:r>
            <a:r>
              <a:rPr lang="en-US" altLang="en-US" dirty="0">
                <a:latin typeface="Arial Unicode MS"/>
              </a:rPr>
              <a:t>tom)-[*..15]-(</a:t>
            </a:r>
            <a:r>
              <a:rPr lang="en-US" altLang="en-US" dirty="0" err="1">
                <a:latin typeface="Arial Unicode MS"/>
              </a:rPr>
              <a:t>kevin</a:t>
            </a:r>
            <a:r>
              <a:rPr lang="en-US" altLang="en-US" dirty="0">
                <a:latin typeface="Arial Unicode MS"/>
              </a:rPr>
              <a:t>))</a:t>
            </a:r>
          </a:p>
          <a:p>
            <a:pPr lvl="0" eaLnBrk="0" fontAlgn="base" hangingPunct="0">
              <a:spcBef>
                <a:spcPct val="0"/>
              </a:spcBef>
              <a:spcAft>
                <a:spcPct val="0"/>
              </a:spcAft>
            </a:pPr>
            <a:r>
              <a:rPr lang="en-US" altLang="en-US" dirty="0">
                <a:latin typeface="Arial Unicode MS"/>
              </a:rPr>
              <a:t>RETURN p</a:t>
            </a:r>
            <a:endParaRPr lang="en-US" altLang="en-US" sz="4000"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3805237" y="2838450"/>
            <a:ext cx="4581525" cy="3109912"/>
          </a:xfrm>
          <a:prstGeom prst="rect">
            <a:avLst/>
          </a:prstGeom>
        </p:spPr>
      </p:pic>
    </p:spTree>
    <p:extLst>
      <p:ext uri="{BB962C8B-B14F-4D97-AF65-F5344CB8AC3E}">
        <p14:creationId xmlns:p14="http://schemas.microsoft.com/office/powerpoint/2010/main" val="32728969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VIII. Indexing and Labels</a:t>
            </a:r>
            <a:endParaRPr lang="en-US" dirty="0"/>
          </a:p>
        </p:txBody>
      </p:sp>
    </p:spTree>
    <p:extLst>
      <p:ext uri="{BB962C8B-B14F-4D97-AF65-F5344CB8AC3E}">
        <p14:creationId xmlns:p14="http://schemas.microsoft.com/office/powerpoint/2010/main" val="32759794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a:t>
            </a:r>
            <a:endParaRPr lang="en-US" dirty="0"/>
          </a:p>
        </p:txBody>
      </p:sp>
      <p:sp>
        <p:nvSpPr>
          <p:cNvPr id="3" name="Content Placeholder 2"/>
          <p:cNvSpPr>
            <a:spLocks noGrp="1"/>
          </p:cNvSpPr>
          <p:nvPr>
            <p:ph idx="1"/>
          </p:nvPr>
        </p:nvSpPr>
        <p:spPr/>
        <p:txBody>
          <a:bodyPr/>
          <a:lstStyle/>
          <a:p>
            <a:r>
              <a:rPr lang="en-US" dirty="0" smtClean="0"/>
              <a:t>Neo4j doesn’t use indexes to speed up JOIN operations</a:t>
            </a:r>
          </a:p>
          <a:p>
            <a:r>
              <a:rPr lang="en-US" dirty="0" smtClean="0"/>
              <a:t>Useful </a:t>
            </a:r>
            <a:r>
              <a:rPr lang="en-US" dirty="0"/>
              <a:t>for finding </a:t>
            </a:r>
            <a:r>
              <a:rPr lang="en-US" dirty="0" smtClean="0"/>
              <a:t>starting </a:t>
            </a:r>
            <a:r>
              <a:rPr lang="en-US" dirty="0"/>
              <a:t>points by value, textual prefix or </a:t>
            </a:r>
            <a:r>
              <a:rPr lang="en-US" dirty="0" smtClean="0"/>
              <a:t>range</a:t>
            </a:r>
            <a:endParaRPr lang="en-US" dirty="0"/>
          </a:p>
          <a:p>
            <a:r>
              <a:rPr lang="en-US" dirty="0" smtClean="0"/>
              <a:t>A</a:t>
            </a:r>
            <a:r>
              <a:rPr lang="en-US" dirty="0"/>
              <a:t> </a:t>
            </a:r>
            <a:r>
              <a:rPr lang="en-US" b="1" dirty="0"/>
              <a:t>label specific index</a:t>
            </a:r>
            <a:r>
              <a:rPr lang="en-US" dirty="0"/>
              <a:t> </a:t>
            </a:r>
            <a:r>
              <a:rPr lang="en-US" dirty="0" smtClean="0"/>
              <a:t>is created as </a:t>
            </a:r>
            <a:r>
              <a:rPr lang="en-US" dirty="0"/>
              <a:t>indexes are bound to a concrete label-property </a:t>
            </a:r>
            <a:r>
              <a:rPr lang="en-US" dirty="0" smtClean="0"/>
              <a:t>combination</a:t>
            </a:r>
          </a:p>
          <a:p>
            <a:r>
              <a:rPr lang="en-US" dirty="0" smtClean="0"/>
              <a:t>Example: To search Movies efficiently based on their title</a:t>
            </a:r>
          </a:p>
          <a:p>
            <a:endParaRPr lang="en-US" dirty="0" smtClean="0"/>
          </a:p>
          <a:p>
            <a:r>
              <a:rPr lang="en-US" dirty="0"/>
              <a:t>To remove the index, use the following Cypher </a:t>
            </a:r>
            <a:r>
              <a:rPr lang="en-US" dirty="0" smtClean="0"/>
              <a:t>command</a:t>
            </a:r>
            <a:endParaRPr lang="en-US" dirty="0"/>
          </a:p>
          <a:p>
            <a:endParaRPr lang="en-US" dirty="0" smtClean="0"/>
          </a:p>
        </p:txBody>
      </p:sp>
      <p:pic>
        <p:nvPicPr>
          <p:cNvPr id="6" name="Picture 5"/>
          <p:cNvPicPr>
            <a:picLocks noChangeAspect="1"/>
          </p:cNvPicPr>
          <p:nvPr/>
        </p:nvPicPr>
        <p:blipFill>
          <a:blip r:embed="rId2"/>
          <a:stretch>
            <a:fillRect/>
          </a:stretch>
        </p:blipFill>
        <p:spPr>
          <a:xfrm>
            <a:off x="1136332" y="4196715"/>
            <a:ext cx="4067175" cy="476250"/>
          </a:xfrm>
          <a:prstGeom prst="rect">
            <a:avLst/>
          </a:prstGeom>
        </p:spPr>
      </p:pic>
      <p:pic>
        <p:nvPicPr>
          <p:cNvPr id="7" name="Picture 6"/>
          <p:cNvPicPr>
            <a:picLocks noChangeAspect="1"/>
          </p:cNvPicPr>
          <p:nvPr/>
        </p:nvPicPr>
        <p:blipFill>
          <a:blip r:embed="rId3"/>
          <a:stretch>
            <a:fillRect/>
          </a:stretch>
        </p:blipFill>
        <p:spPr>
          <a:xfrm>
            <a:off x="1136332" y="5224177"/>
            <a:ext cx="3752850" cy="438150"/>
          </a:xfrm>
          <a:prstGeom prst="rect">
            <a:avLst/>
          </a:prstGeom>
        </p:spPr>
      </p:pic>
    </p:spTree>
    <p:extLst>
      <p:ext uri="{BB962C8B-B14F-4D97-AF65-F5344CB8AC3E}">
        <p14:creationId xmlns:p14="http://schemas.microsoft.com/office/powerpoint/2010/main" val="2219350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Label-Specific Index</a:t>
            </a:r>
          </a:p>
        </p:txBody>
      </p:sp>
      <p:sp>
        <p:nvSpPr>
          <p:cNvPr id="3" name="Content Placeholder 2"/>
          <p:cNvSpPr>
            <a:spLocks noGrp="1"/>
          </p:cNvSpPr>
          <p:nvPr>
            <p:ph idx="1"/>
          </p:nvPr>
        </p:nvSpPr>
        <p:spPr/>
        <p:txBody>
          <a:bodyPr/>
          <a:lstStyle/>
          <a:p>
            <a:r>
              <a:rPr lang="en-US" dirty="0" smtClean="0"/>
              <a:t>Create an index on nodes labeled Person, indexing by the property name:</a:t>
            </a:r>
          </a:p>
          <a:p>
            <a:endParaRPr lang="en-US" dirty="0" smtClean="0"/>
          </a:p>
          <a:p>
            <a:endParaRPr lang="en-US" dirty="0" smtClean="0"/>
          </a:p>
          <a:p>
            <a:r>
              <a:rPr lang="en-US" dirty="0" smtClean="0"/>
              <a:t>Create an index on nodes labeled Movie, indexing by the property title:</a:t>
            </a:r>
          </a:p>
          <a:p>
            <a:endParaRPr lang="en-US" dirty="0"/>
          </a:p>
        </p:txBody>
      </p:sp>
      <p:pic>
        <p:nvPicPr>
          <p:cNvPr id="5" name="Picture 4"/>
          <p:cNvPicPr>
            <a:picLocks noChangeAspect="1"/>
          </p:cNvPicPr>
          <p:nvPr/>
        </p:nvPicPr>
        <p:blipFill>
          <a:blip r:embed="rId2"/>
          <a:stretch>
            <a:fillRect/>
          </a:stretch>
        </p:blipFill>
        <p:spPr>
          <a:xfrm>
            <a:off x="1100709" y="2720911"/>
            <a:ext cx="4248150" cy="428625"/>
          </a:xfrm>
          <a:prstGeom prst="rect">
            <a:avLst/>
          </a:prstGeom>
        </p:spPr>
      </p:pic>
      <p:pic>
        <p:nvPicPr>
          <p:cNvPr id="7" name="Picture 6"/>
          <p:cNvPicPr>
            <a:picLocks noChangeAspect="1"/>
          </p:cNvPicPr>
          <p:nvPr/>
        </p:nvPicPr>
        <p:blipFill>
          <a:blip r:embed="rId3"/>
          <a:stretch>
            <a:fillRect/>
          </a:stretch>
        </p:blipFill>
        <p:spPr>
          <a:xfrm>
            <a:off x="1043559" y="4719066"/>
            <a:ext cx="4362450" cy="419100"/>
          </a:xfrm>
          <a:prstGeom prst="rect">
            <a:avLst/>
          </a:prstGeom>
        </p:spPr>
      </p:pic>
    </p:spTree>
    <p:extLst>
      <p:ext uri="{BB962C8B-B14F-4D97-AF65-F5344CB8AC3E}">
        <p14:creationId xmlns:p14="http://schemas.microsoft.com/office/powerpoint/2010/main" val="36138785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IX. </a:t>
            </a:r>
            <a:r>
              <a:rPr lang="en-US" dirty="0"/>
              <a:t>Aggregation</a:t>
            </a:r>
          </a:p>
        </p:txBody>
      </p:sp>
    </p:spTree>
    <p:extLst>
      <p:ext uri="{BB962C8B-B14F-4D97-AF65-F5344CB8AC3E}">
        <p14:creationId xmlns:p14="http://schemas.microsoft.com/office/powerpoint/2010/main" val="2203713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Neo4j vs. Other NoSQL Databases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83772698"/>
              </p:ext>
            </p:extLst>
          </p:nvPr>
        </p:nvGraphicFramePr>
        <p:xfrm>
          <a:off x="838200" y="1825622"/>
          <a:ext cx="10515600" cy="4803778"/>
        </p:xfrm>
        <a:graphic>
          <a:graphicData uri="http://schemas.openxmlformats.org/drawingml/2006/table">
            <a:tbl>
              <a:tblPr firstRow="1" bandRow="1">
                <a:tableStyleId>{F5AB1C69-6EDB-4FF4-983F-18BD219EF322}</a:tableStyleId>
              </a:tblPr>
              <a:tblGrid>
                <a:gridCol w="2426208">
                  <a:extLst>
                    <a:ext uri="{9D8B030D-6E8A-4147-A177-3AD203B41FA5}">
                      <a16:colId xmlns:a16="http://schemas.microsoft.com/office/drawing/2014/main" val="20000"/>
                    </a:ext>
                  </a:extLst>
                </a:gridCol>
                <a:gridCol w="3986784">
                  <a:extLst>
                    <a:ext uri="{9D8B030D-6E8A-4147-A177-3AD203B41FA5}">
                      <a16:colId xmlns:a16="http://schemas.microsoft.com/office/drawing/2014/main" val="20001"/>
                    </a:ext>
                  </a:extLst>
                </a:gridCol>
                <a:gridCol w="4102608">
                  <a:extLst>
                    <a:ext uri="{9D8B030D-6E8A-4147-A177-3AD203B41FA5}">
                      <a16:colId xmlns:a16="http://schemas.microsoft.com/office/drawing/2014/main" val="20002"/>
                    </a:ext>
                  </a:extLst>
                </a:gridCol>
              </a:tblGrid>
              <a:tr h="688978">
                <a:tc>
                  <a:txBody>
                    <a:bodyPr/>
                    <a:lstStyle/>
                    <a:p>
                      <a:endParaRPr lang="en-US" dirty="0"/>
                    </a:p>
                  </a:txBody>
                  <a:tcPr/>
                </a:tc>
                <a:tc>
                  <a:txBody>
                    <a:bodyPr/>
                    <a:lstStyle/>
                    <a:p>
                      <a:pPr algn="ctr"/>
                      <a:r>
                        <a:rPr lang="en-US" sz="1800" b="1" i="0" kern="1200" dirty="0" smtClean="0">
                          <a:solidFill>
                            <a:schemeClr val="lt1"/>
                          </a:solidFill>
                          <a:effectLst/>
                          <a:latin typeface="+mn-lt"/>
                          <a:ea typeface="+mn-ea"/>
                          <a:cs typeface="+mn-cs"/>
                        </a:rPr>
                        <a:t>Other NoSQL Databases</a:t>
                      </a:r>
                      <a:endParaRPr lang="en-US" dirty="0"/>
                    </a:p>
                  </a:txBody>
                  <a:tcPr anchor="ctr"/>
                </a:tc>
                <a:tc>
                  <a:txBody>
                    <a:bodyPr/>
                    <a:lstStyle/>
                    <a:p>
                      <a:pPr algn="ctr"/>
                      <a:r>
                        <a:rPr lang="en-US" sz="1800" kern="1200" dirty="0" smtClean="0">
                          <a:effectLst/>
                        </a:rPr>
                        <a:t>Neo4j, Native Graph Database</a:t>
                      </a:r>
                      <a:endParaRPr lang="en-US" dirty="0"/>
                    </a:p>
                  </a:txBody>
                  <a:tcPr anchor="ctr"/>
                </a:tc>
                <a:extLst>
                  <a:ext uri="{0D108BD9-81ED-4DB2-BD59-A6C34878D82A}">
                    <a16:rowId xmlns:a16="http://schemas.microsoft.com/office/drawing/2014/main" val="10000"/>
                  </a:ext>
                </a:extLst>
              </a:tr>
              <a:tr h="927837">
                <a:tc>
                  <a:txBody>
                    <a:bodyPr/>
                    <a:lstStyle/>
                    <a:p>
                      <a:r>
                        <a:rPr lang="en-US" sz="1800" kern="1200" dirty="0" smtClean="0">
                          <a:effectLst/>
                        </a:rPr>
                        <a:t>Data Storage</a:t>
                      </a:r>
                      <a:endParaRPr lang="en-US" dirty="0"/>
                    </a:p>
                  </a:txBody>
                  <a:tcPr/>
                </a:tc>
                <a:tc>
                  <a:txBody>
                    <a:bodyPr/>
                    <a:lstStyle/>
                    <a:p>
                      <a:r>
                        <a:rPr lang="en-US" sz="1800" b="0" i="0" kern="1200" dirty="0" smtClean="0">
                          <a:solidFill>
                            <a:schemeClr val="dk1"/>
                          </a:solidFill>
                          <a:effectLst/>
                          <a:latin typeface="+mn-lt"/>
                          <a:ea typeface="+mn-ea"/>
                          <a:cs typeface="+mn-cs"/>
                        </a:rPr>
                        <a:t>No support for connected data at the database level. Performance and data </a:t>
                      </a:r>
                      <a:r>
                        <a:rPr lang="en-US" sz="1800" b="0" i="0" kern="1200" dirty="0" err="1" smtClean="0">
                          <a:solidFill>
                            <a:schemeClr val="dk1"/>
                          </a:solidFill>
                          <a:effectLst/>
                          <a:latin typeface="+mn-lt"/>
                          <a:ea typeface="+mn-ea"/>
                          <a:cs typeface="+mn-cs"/>
                        </a:rPr>
                        <a:t>trustability</a:t>
                      </a:r>
                      <a:r>
                        <a:rPr lang="en-US" sz="1800" b="0" i="0" kern="1200" dirty="0" smtClean="0">
                          <a:solidFill>
                            <a:schemeClr val="dk1"/>
                          </a:solidFill>
                          <a:effectLst/>
                          <a:latin typeface="+mn-lt"/>
                          <a:ea typeface="+mn-ea"/>
                          <a:cs typeface="+mn-cs"/>
                        </a:rPr>
                        <a:t> degrade with scale and complexity of connections.</a:t>
                      </a:r>
                      <a:endParaRPr lang="en-US" dirty="0"/>
                    </a:p>
                  </a:txBody>
                  <a:tcPr/>
                </a:tc>
                <a:tc>
                  <a:txBody>
                    <a:bodyPr/>
                    <a:lstStyle/>
                    <a:p>
                      <a:r>
                        <a:rPr lang="en-US" sz="1800" b="0" i="0" kern="1200" dirty="0" smtClean="0">
                          <a:solidFill>
                            <a:schemeClr val="dk1"/>
                          </a:solidFill>
                          <a:effectLst/>
                          <a:latin typeface="+mn-lt"/>
                          <a:ea typeface="+mn-ea"/>
                          <a:cs typeface="+mn-cs"/>
                        </a:rPr>
                        <a:t>Native graph storage structure with index-free adjacency results in faster transactions and processing for data relationships.</a:t>
                      </a:r>
                      <a:endParaRPr lang="en-US" dirty="0"/>
                    </a:p>
                  </a:txBody>
                  <a:tcPr/>
                </a:tc>
                <a:extLst>
                  <a:ext uri="{0D108BD9-81ED-4DB2-BD59-A6C34878D82A}">
                    <a16:rowId xmlns:a16="http://schemas.microsoft.com/office/drawing/2014/main" val="10001"/>
                  </a:ext>
                </a:extLst>
              </a:tr>
              <a:tr h="927837">
                <a:tc>
                  <a:txBody>
                    <a:bodyPr/>
                    <a:lstStyle/>
                    <a:p>
                      <a:r>
                        <a:rPr lang="en-US" sz="1800" kern="1200" dirty="0" smtClean="0">
                          <a:effectLst/>
                        </a:rPr>
                        <a:t>Data Modeling</a:t>
                      </a:r>
                      <a:endParaRPr lang="en-US" dirty="0"/>
                    </a:p>
                  </a:txBody>
                  <a:tcPr/>
                </a:tc>
                <a:tc>
                  <a:txBody>
                    <a:bodyPr/>
                    <a:lstStyle/>
                    <a:p>
                      <a:r>
                        <a:rPr lang="en-US" sz="1800" b="0" i="0" kern="1200" dirty="0" smtClean="0">
                          <a:solidFill>
                            <a:schemeClr val="dk1"/>
                          </a:solidFill>
                          <a:effectLst/>
                          <a:latin typeface="+mn-lt"/>
                          <a:ea typeface="+mn-ea"/>
                          <a:cs typeface="+mn-cs"/>
                        </a:rPr>
                        <a:t>Data model not suitable for enterprise architectures as wide columns and document stores do not offer control at the design level. Puts undue pressure on the application level to catch and solve problems.</a:t>
                      </a:r>
                      <a:endParaRPr lang="en-US" dirty="0"/>
                    </a:p>
                  </a:txBody>
                  <a:tcPr/>
                </a:tc>
                <a:tc>
                  <a:txBody>
                    <a:bodyPr/>
                    <a:lstStyle/>
                    <a:p>
                      <a:r>
                        <a:rPr lang="en-US" sz="1800" b="0" i="0" kern="1200" dirty="0" smtClean="0">
                          <a:solidFill>
                            <a:schemeClr val="dk1"/>
                          </a:solidFill>
                          <a:effectLst/>
                          <a:latin typeface="+mn-lt"/>
                          <a:ea typeface="+mn-ea"/>
                          <a:cs typeface="+mn-cs"/>
                        </a:rPr>
                        <a:t>Flexible, "whiteboard-friendly" data model allows for fine-grained control of data architecture. Intuitive data model eases communication between developers, architects and DBAs.</a:t>
                      </a:r>
                      <a:endParaRPr lang="en-US" dirty="0"/>
                    </a:p>
                  </a:txBody>
                  <a:tcPr/>
                </a:tc>
                <a:extLst>
                  <a:ext uri="{0D108BD9-81ED-4DB2-BD59-A6C34878D82A}">
                    <a16:rowId xmlns:a16="http://schemas.microsoft.com/office/drawing/2014/main" val="10002"/>
                  </a:ext>
                </a:extLst>
              </a:tr>
              <a:tr h="927837">
                <a:tc>
                  <a:txBody>
                    <a:bodyPr/>
                    <a:lstStyle/>
                    <a:p>
                      <a:r>
                        <a:rPr lang="en-US" sz="1800" kern="1200" dirty="0" smtClean="0">
                          <a:effectLst/>
                        </a:rPr>
                        <a:t>Query Performance</a:t>
                      </a:r>
                      <a:endParaRPr lang="en-US" dirty="0"/>
                    </a:p>
                  </a:txBody>
                  <a:tcPr/>
                </a:tc>
                <a:tc>
                  <a:txBody>
                    <a:bodyPr/>
                    <a:lstStyle/>
                    <a:p>
                      <a:r>
                        <a:rPr lang="en-US" sz="1800" b="0" i="0" kern="1200" dirty="0" smtClean="0">
                          <a:solidFill>
                            <a:schemeClr val="dk1"/>
                          </a:solidFill>
                          <a:effectLst/>
                          <a:latin typeface="+mn-lt"/>
                          <a:ea typeface="+mn-ea"/>
                          <a:cs typeface="+mn-cs"/>
                        </a:rPr>
                        <a:t>No graph processing capability for data relationships, thus all relationships have to be created at the application level.</a:t>
                      </a:r>
                      <a:endParaRPr lang="en-US" dirty="0"/>
                    </a:p>
                  </a:txBody>
                  <a:tcPr/>
                </a:tc>
                <a:tc>
                  <a:txBody>
                    <a:bodyPr/>
                    <a:lstStyle/>
                    <a:p>
                      <a:r>
                        <a:rPr lang="en-US" sz="1800" b="0" i="0" kern="1200" dirty="0" smtClean="0">
                          <a:solidFill>
                            <a:schemeClr val="dk1"/>
                          </a:solidFill>
                          <a:effectLst/>
                          <a:latin typeface="+mn-lt"/>
                          <a:ea typeface="+mn-ea"/>
                          <a:cs typeface="+mn-cs"/>
                        </a:rPr>
                        <a:t>Native graph processing ensures zero latency and real-time performance, regardless of the number or depth of relationships.</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810213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a:t>
            </a:r>
            <a:r>
              <a:rPr lang="en-US" dirty="0"/>
              <a:t>functions</a:t>
            </a:r>
          </a:p>
        </p:txBody>
      </p:sp>
      <p:sp>
        <p:nvSpPr>
          <p:cNvPr id="3" name="Content Placeholder 2"/>
          <p:cNvSpPr>
            <a:spLocks noGrp="1"/>
          </p:cNvSpPr>
          <p:nvPr>
            <p:ph idx="1"/>
          </p:nvPr>
        </p:nvSpPr>
        <p:spPr/>
        <p:txBody>
          <a:bodyPr/>
          <a:lstStyle/>
          <a:p>
            <a:r>
              <a:rPr lang="en-US" dirty="0"/>
              <a:t>Cypher provides support for a number of aggregate </a:t>
            </a:r>
            <a:r>
              <a:rPr lang="en-US" dirty="0" smtClean="0"/>
              <a:t>functions:</a:t>
            </a:r>
            <a:endParaRPr lang="en-US" dirty="0"/>
          </a:p>
        </p:txBody>
      </p:sp>
      <p:pic>
        <p:nvPicPr>
          <p:cNvPr id="4" name="Picture 3"/>
          <p:cNvPicPr>
            <a:picLocks noChangeAspect="1"/>
          </p:cNvPicPr>
          <p:nvPr/>
        </p:nvPicPr>
        <p:blipFill>
          <a:blip r:embed="rId2"/>
          <a:stretch>
            <a:fillRect/>
          </a:stretch>
        </p:blipFill>
        <p:spPr>
          <a:xfrm>
            <a:off x="2472499" y="2351341"/>
            <a:ext cx="5838825" cy="4276725"/>
          </a:xfrm>
          <a:prstGeom prst="rect">
            <a:avLst/>
          </a:prstGeom>
        </p:spPr>
      </p:pic>
    </p:spTree>
    <p:extLst>
      <p:ext uri="{BB962C8B-B14F-4D97-AF65-F5344CB8AC3E}">
        <p14:creationId xmlns:p14="http://schemas.microsoft.com/office/powerpoint/2010/main" val="3691721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Collect</a:t>
            </a:r>
          </a:p>
        </p:txBody>
      </p:sp>
      <p:sp>
        <p:nvSpPr>
          <p:cNvPr id="3" name="Content Placeholder 2"/>
          <p:cNvSpPr>
            <a:spLocks noGrp="1"/>
          </p:cNvSpPr>
          <p:nvPr>
            <p:ph idx="1"/>
          </p:nvPr>
        </p:nvSpPr>
        <p:spPr>
          <a:xfrm>
            <a:off x="838200" y="1825625"/>
            <a:ext cx="6519863" cy="4351338"/>
          </a:xfrm>
        </p:spPr>
        <p:txBody>
          <a:bodyPr/>
          <a:lstStyle/>
          <a:p>
            <a:r>
              <a:rPr lang="en-US" dirty="0"/>
              <a:t>Let’s say we wanted to display all movie titles that an actor participated </a:t>
            </a:r>
            <a:r>
              <a:rPr lang="en-US" dirty="0" smtClean="0"/>
              <a:t>in:</a:t>
            </a:r>
          </a:p>
          <a:p>
            <a:endParaRPr lang="en-US" dirty="0"/>
          </a:p>
          <a:p>
            <a:endParaRPr lang="en-US" dirty="0" smtClean="0"/>
          </a:p>
          <a:p>
            <a:r>
              <a:rPr lang="en-US" dirty="0" smtClean="0"/>
              <a:t>For every Person who has acted in at least one movie, the query will RETURN their name and an array of strings containing the movie titles.</a:t>
            </a:r>
          </a:p>
          <a:p>
            <a:endParaRPr lang="en-US" dirty="0"/>
          </a:p>
        </p:txBody>
      </p:sp>
      <p:sp>
        <p:nvSpPr>
          <p:cNvPr id="5" name="TextBox 4"/>
          <p:cNvSpPr txBox="1"/>
          <p:nvPr/>
        </p:nvSpPr>
        <p:spPr>
          <a:xfrm>
            <a:off x="1695450" y="2695575"/>
            <a:ext cx="6172200" cy="646331"/>
          </a:xfrm>
          <a:prstGeom prst="rect">
            <a:avLst/>
          </a:prstGeom>
          <a:noFill/>
        </p:spPr>
        <p:txBody>
          <a:bodyPr wrap="square" rtlCol="0">
            <a:spAutoFit/>
          </a:bodyPr>
          <a:lstStyle/>
          <a:p>
            <a:r>
              <a:rPr lang="en-US" dirty="0"/>
              <a:t>match (</a:t>
            </a:r>
            <a:r>
              <a:rPr lang="en-US" dirty="0" err="1"/>
              <a:t>person:Person</a:t>
            </a:r>
            <a:r>
              <a:rPr lang="en-US" dirty="0"/>
              <a:t>)-[:ACTED_IN]-&gt;(</a:t>
            </a:r>
            <a:r>
              <a:rPr lang="en-US" dirty="0" err="1"/>
              <a:t>movie:Movie</a:t>
            </a:r>
            <a:r>
              <a:rPr lang="en-US" dirty="0"/>
              <a:t>)</a:t>
            </a:r>
          </a:p>
          <a:p>
            <a:r>
              <a:rPr lang="en-US" dirty="0"/>
              <a:t>return person.name, collect(</a:t>
            </a:r>
            <a:r>
              <a:rPr lang="en-US" dirty="0" err="1"/>
              <a:t>movie.title</a:t>
            </a:r>
            <a:r>
              <a:rPr lang="en-US" dirty="0"/>
              <a:t>)</a:t>
            </a:r>
          </a:p>
        </p:txBody>
      </p:sp>
      <p:pic>
        <p:nvPicPr>
          <p:cNvPr id="6" name="Picture 5"/>
          <p:cNvPicPr>
            <a:picLocks noChangeAspect="1"/>
          </p:cNvPicPr>
          <p:nvPr/>
        </p:nvPicPr>
        <p:blipFill>
          <a:blip r:embed="rId2"/>
          <a:stretch>
            <a:fillRect/>
          </a:stretch>
        </p:blipFill>
        <p:spPr>
          <a:xfrm>
            <a:off x="7529513" y="1863833"/>
            <a:ext cx="4162425" cy="3614737"/>
          </a:xfrm>
          <a:prstGeom prst="rect">
            <a:avLst/>
          </a:prstGeom>
        </p:spPr>
      </p:pic>
    </p:spTree>
    <p:extLst>
      <p:ext uri="{BB962C8B-B14F-4D97-AF65-F5344CB8AC3E}">
        <p14:creationId xmlns:p14="http://schemas.microsoft.com/office/powerpoint/2010/main" val="8969757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Top n</a:t>
            </a:r>
          </a:p>
        </p:txBody>
      </p:sp>
      <p:sp>
        <p:nvSpPr>
          <p:cNvPr id="3" name="Content Placeholder 2"/>
          <p:cNvSpPr>
            <a:spLocks noGrp="1"/>
          </p:cNvSpPr>
          <p:nvPr>
            <p:ph idx="1"/>
          </p:nvPr>
        </p:nvSpPr>
        <p:spPr/>
        <p:txBody>
          <a:bodyPr/>
          <a:lstStyle/>
          <a:p>
            <a:r>
              <a:rPr lang="en-US" dirty="0" smtClean="0"/>
              <a:t>To fetch top n results, use a </a:t>
            </a:r>
            <a:r>
              <a:rPr lang="en-US" b="1" dirty="0" smtClean="0"/>
              <a:t>count</a:t>
            </a:r>
            <a:r>
              <a:rPr lang="en-US" dirty="0" smtClean="0"/>
              <a:t> aggregation</a:t>
            </a:r>
          </a:p>
          <a:p>
            <a:r>
              <a:rPr lang="en-US" dirty="0" smtClean="0"/>
              <a:t>Example</a:t>
            </a:r>
            <a:r>
              <a:rPr lang="en-US" dirty="0" smtClean="0"/>
              <a:t>: </a:t>
            </a:r>
            <a:r>
              <a:rPr lang="en-US" dirty="0"/>
              <a:t> If we were interested in the top ten actors who acted in the most movies, the query would look like </a:t>
            </a:r>
            <a:r>
              <a:rPr lang="en-US" dirty="0" smtClean="0"/>
              <a:t>this</a:t>
            </a:r>
          </a:p>
          <a:p>
            <a:endParaRPr lang="en-US" dirty="0"/>
          </a:p>
        </p:txBody>
      </p:sp>
      <p:sp>
        <p:nvSpPr>
          <p:cNvPr id="4" name="TextBox 3"/>
          <p:cNvSpPr txBox="1"/>
          <p:nvPr/>
        </p:nvSpPr>
        <p:spPr>
          <a:xfrm>
            <a:off x="1543049" y="3348037"/>
            <a:ext cx="6638925" cy="923330"/>
          </a:xfrm>
          <a:prstGeom prst="rect">
            <a:avLst/>
          </a:prstGeom>
          <a:noFill/>
        </p:spPr>
        <p:txBody>
          <a:bodyPr wrap="square" rtlCol="0">
            <a:spAutoFit/>
          </a:bodyPr>
          <a:lstStyle/>
          <a:p>
            <a:r>
              <a:rPr lang="en-US" dirty="0"/>
              <a:t>match (</a:t>
            </a:r>
            <a:r>
              <a:rPr lang="en-US" dirty="0" err="1"/>
              <a:t>person:Person</a:t>
            </a:r>
            <a:r>
              <a:rPr lang="en-US" dirty="0"/>
              <a:t>)-[:ACTED_IN]-&gt;(</a:t>
            </a:r>
            <a:r>
              <a:rPr lang="en-US" dirty="0" err="1"/>
              <a:t>movie:Movie</a:t>
            </a:r>
            <a:r>
              <a:rPr lang="en-US" dirty="0"/>
              <a:t>)</a:t>
            </a:r>
          </a:p>
          <a:p>
            <a:r>
              <a:rPr lang="en-US" dirty="0"/>
              <a:t>return person.name, count(movie)</a:t>
            </a:r>
          </a:p>
          <a:p>
            <a:r>
              <a:rPr lang="en-US" dirty="0"/>
              <a:t>order by count(movie) </a:t>
            </a:r>
            <a:r>
              <a:rPr lang="en-US" dirty="0" err="1"/>
              <a:t>desc</a:t>
            </a:r>
            <a:endParaRPr lang="en-US" dirty="0"/>
          </a:p>
        </p:txBody>
      </p:sp>
      <p:pic>
        <p:nvPicPr>
          <p:cNvPr id="6" name="Picture 5"/>
          <p:cNvPicPr>
            <a:picLocks noChangeAspect="1"/>
          </p:cNvPicPr>
          <p:nvPr/>
        </p:nvPicPr>
        <p:blipFill>
          <a:blip r:embed="rId2"/>
          <a:stretch>
            <a:fillRect/>
          </a:stretch>
        </p:blipFill>
        <p:spPr>
          <a:xfrm>
            <a:off x="5757811" y="3705224"/>
            <a:ext cx="5357864" cy="2519363"/>
          </a:xfrm>
          <a:prstGeom prst="rect">
            <a:avLst/>
          </a:prstGeom>
        </p:spPr>
      </p:pic>
    </p:spTree>
    <p:extLst>
      <p:ext uri="{BB962C8B-B14F-4D97-AF65-F5344CB8AC3E}">
        <p14:creationId xmlns:p14="http://schemas.microsoft.com/office/powerpoint/2010/main" val="2296176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X. </a:t>
            </a:r>
            <a:r>
              <a:rPr lang="en-US" dirty="0"/>
              <a:t>Importing </a:t>
            </a:r>
            <a:r>
              <a:rPr lang="en-US" dirty="0" smtClean="0"/>
              <a:t>Data</a:t>
            </a:r>
            <a:endParaRPr lang="en-US" dirty="0"/>
          </a:p>
        </p:txBody>
      </p:sp>
    </p:spTree>
    <p:extLst>
      <p:ext uri="{BB962C8B-B14F-4D97-AF65-F5344CB8AC3E}">
        <p14:creationId xmlns:p14="http://schemas.microsoft.com/office/powerpoint/2010/main" val="349641413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Normalized Data using LOAD CSV</a:t>
            </a:r>
          </a:p>
        </p:txBody>
      </p:sp>
      <p:sp>
        <p:nvSpPr>
          <p:cNvPr id="3" name="Content Placeholder 2"/>
          <p:cNvSpPr>
            <a:spLocks noGrp="1"/>
          </p:cNvSpPr>
          <p:nvPr>
            <p:ph idx="1"/>
          </p:nvPr>
        </p:nvSpPr>
        <p:spPr/>
        <p:txBody>
          <a:bodyPr/>
          <a:lstStyle/>
          <a:p>
            <a:r>
              <a:rPr lang="en-US" dirty="0" smtClean="0"/>
              <a:t>The LOAD CSV clause parses a local or remote file into a stream of rows which represent maps (with headers) or lists</a:t>
            </a:r>
          </a:p>
          <a:p>
            <a:r>
              <a:rPr lang="en-US" dirty="0"/>
              <a:t>U</a:t>
            </a:r>
            <a:r>
              <a:rPr lang="en-US" dirty="0" smtClean="0"/>
              <a:t>se whichever Cypher operations to either CREATE nodes or relationships or to MERGE with the existing graph structures</a:t>
            </a:r>
          </a:p>
          <a:p>
            <a:r>
              <a:rPr lang="en-US" dirty="0"/>
              <a:t>As CSV files usually represent either node- or relationship-lists, </a:t>
            </a:r>
            <a:r>
              <a:rPr lang="en-US" dirty="0" smtClean="0"/>
              <a:t>multiple </a:t>
            </a:r>
            <a:r>
              <a:rPr lang="en-US" dirty="0"/>
              <a:t>passes </a:t>
            </a:r>
            <a:r>
              <a:rPr lang="en-US" dirty="0" smtClean="0"/>
              <a:t>are run to </a:t>
            </a:r>
            <a:r>
              <a:rPr lang="en-US" dirty="0"/>
              <a:t>create nodes and relationships separately</a:t>
            </a:r>
            <a:r>
              <a:rPr lang="en-US" dirty="0" smtClean="0"/>
              <a:t>.</a:t>
            </a:r>
          </a:p>
          <a:p>
            <a:r>
              <a:rPr lang="en-US" dirty="0" smtClean="0"/>
              <a:t>Example: Query to CREATE Movie nodes using the data from movies.csv as properties</a:t>
            </a:r>
            <a:endParaRPr lang="en-US" dirty="0"/>
          </a:p>
        </p:txBody>
      </p:sp>
      <p:pic>
        <p:nvPicPr>
          <p:cNvPr id="8" name="Picture 7"/>
          <p:cNvPicPr>
            <a:picLocks noChangeAspect="1"/>
          </p:cNvPicPr>
          <p:nvPr/>
        </p:nvPicPr>
        <p:blipFill>
          <a:blip r:embed="rId2"/>
          <a:stretch>
            <a:fillRect/>
          </a:stretch>
        </p:blipFill>
        <p:spPr>
          <a:xfrm>
            <a:off x="838200" y="5519547"/>
            <a:ext cx="10982325" cy="1085850"/>
          </a:xfrm>
          <a:prstGeom prst="rect">
            <a:avLst/>
          </a:prstGeom>
        </p:spPr>
      </p:pic>
    </p:spTree>
    <p:extLst>
      <p:ext uri="{BB962C8B-B14F-4D97-AF65-F5344CB8AC3E}">
        <p14:creationId xmlns:p14="http://schemas.microsoft.com/office/powerpoint/2010/main" val="5402992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a:t>
            </a:r>
            <a:r>
              <a:rPr lang="en-US" dirty="0" err="1"/>
              <a:t>Denormalized</a:t>
            </a:r>
            <a:r>
              <a:rPr lang="en-US" dirty="0"/>
              <a:t> Data</a:t>
            </a:r>
          </a:p>
        </p:txBody>
      </p:sp>
      <p:sp>
        <p:nvSpPr>
          <p:cNvPr id="3" name="Content Placeholder 2"/>
          <p:cNvSpPr>
            <a:spLocks noGrp="1"/>
          </p:cNvSpPr>
          <p:nvPr>
            <p:ph idx="1"/>
          </p:nvPr>
        </p:nvSpPr>
        <p:spPr/>
        <p:txBody>
          <a:bodyPr/>
          <a:lstStyle/>
          <a:p>
            <a:r>
              <a:rPr lang="en-US" dirty="0" smtClean="0"/>
              <a:t>The same file can be run with multiple passes to load </a:t>
            </a:r>
            <a:r>
              <a:rPr lang="en-US" dirty="0" err="1" smtClean="0"/>
              <a:t>denormalized</a:t>
            </a:r>
            <a:r>
              <a:rPr lang="en-US" dirty="0" smtClean="0"/>
              <a:t> data as well </a:t>
            </a:r>
          </a:p>
          <a:p>
            <a:r>
              <a:rPr lang="en-US" dirty="0" smtClean="0"/>
              <a:t>The use of MERGE to create nodes and relationships uniquely may be required</a:t>
            </a:r>
          </a:p>
          <a:p>
            <a:r>
              <a:rPr lang="en-US" dirty="0" smtClean="0"/>
              <a:t>For Example:</a:t>
            </a:r>
          </a:p>
          <a:p>
            <a:endParaRPr lang="en-US" dirty="0"/>
          </a:p>
        </p:txBody>
      </p:sp>
      <p:pic>
        <p:nvPicPr>
          <p:cNvPr id="4" name="Picture 3"/>
          <p:cNvPicPr>
            <a:picLocks noChangeAspect="1"/>
          </p:cNvPicPr>
          <p:nvPr/>
        </p:nvPicPr>
        <p:blipFill>
          <a:blip r:embed="rId2"/>
          <a:stretch>
            <a:fillRect/>
          </a:stretch>
        </p:blipFill>
        <p:spPr>
          <a:xfrm>
            <a:off x="1100709" y="4212145"/>
            <a:ext cx="9277350" cy="2219325"/>
          </a:xfrm>
          <a:prstGeom prst="rect">
            <a:avLst/>
          </a:prstGeom>
        </p:spPr>
      </p:pic>
    </p:spTree>
    <p:extLst>
      <p:ext uri="{BB962C8B-B14F-4D97-AF65-F5344CB8AC3E}">
        <p14:creationId xmlns:p14="http://schemas.microsoft.com/office/powerpoint/2010/main" val="18392887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https://neo4j.com/online_training/graphdatabases/?aliId=Um9oaXQgRGFuZG9uYS9yZGFuZG9uYUB1bWFpbC5pdS5lZHU%3D#_importing_data</a:t>
            </a:r>
            <a:endParaRPr lang="en-US" dirty="0" smtClean="0"/>
          </a:p>
          <a:p>
            <a:endParaRPr lang="en-US" dirty="0" smtClean="0"/>
          </a:p>
          <a:p>
            <a:r>
              <a:rPr lang="en-US" dirty="0" smtClean="0">
                <a:hlinkClick r:id="rId3"/>
              </a:rPr>
              <a:t>http://neo4j.com/docs/developer-manual/current/introduction/</a:t>
            </a:r>
            <a:endParaRPr lang="en-US" dirty="0" smtClean="0"/>
          </a:p>
          <a:p>
            <a:endParaRPr lang="en-US" dirty="0"/>
          </a:p>
        </p:txBody>
      </p:sp>
    </p:spTree>
    <p:extLst>
      <p:ext uri="{BB962C8B-B14F-4D97-AF65-F5344CB8AC3E}">
        <p14:creationId xmlns:p14="http://schemas.microsoft.com/office/powerpoint/2010/main" val="2856550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II. Installation</a:t>
            </a:r>
            <a:endParaRPr lang="en-US" dirty="0"/>
          </a:p>
        </p:txBody>
      </p:sp>
    </p:spTree>
    <p:extLst>
      <p:ext uri="{BB962C8B-B14F-4D97-AF65-F5344CB8AC3E}">
        <p14:creationId xmlns:p14="http://schemas.microsoft.com/office/powerpoint/2010/main" val="435550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Neo4j</a:t>
            </a:r>
            <a:endParaRPr lang="en-US" dirty="0"/>
          </a:p>
        </p:txBody>
      </p:sp>
      <p:sp>
        <p:nvSpPr>
          <p:cNvPr id="3" name="Content Placeholder 2"/>
          <p:cNvSpPr>
            <a:spLocks noGrp="1"/>
          </p:cNvSpPr>
          <p:nvPr>
            <p:ph idx="1"/>
          </p:nvPr>
        </p:nvSpPr>
        <p:spPr/>
        <p:txBody>
          <a:bodyPr/>
          <a:lstStyle/>
          <a:p>
            <a:r>
              <a:rPr lang="en-US" dirty="0" smtClean="0">
                <a:hlinkClick r:id="rId2"/>
              </a:rPr>
              <a:t>https://neo4j.com/download/</a:t>
            </a:r>
            <a:endParaRPr lang="en-US" dirty="0" smtClean="0"/>
          </a:p>
          <a:p>
            <a:r>
              <a:rPr lang="en-US" dirty="0" smtClean="0"/>
              <a:t>Download the Community Edition with appropriate version:</a:t>
            </a:r>
          </a:p>
          <a:p>
            <a:endParaRPr lang="en-US" dirty="0" smtClean="0"/>
          </a:p>
          <a:p>
            <a:endParaRPr lang="en-US" dirty="0"/>
          </a:p>
          <a:p>
            <a:endParaRPr lang="en-US" dirty="0" smtClean="0"/>
          </a:p>
          <a:p>
            <a:endParaRPr lang="en-US" dirty="0"/>
          </a:p>
          <a:p>
            <a:endParaRPr lang="en-US" dirty="0" smtClean="0"/>
          </a:p>
          <a:p>
            <a:r>
              <a:rPr lang="en-US" dirty="0" smtClean="0"/>
              <a:t>Run the installer</a:t>
            </a:r>
          </a:p>
          <a:p>
            <a:pPr marL="0" indent="0">
              <a:buNone/>
            </a:pPr>
            <a:endParaRPr lang="en-US" dirty="0" smtClean="0"/>
          </a:p>
          <a:p>
            <a:endParaRPr lang="en-US" dirty="0"/>
          </a:p>
        </p:txBody>
      </p:sp>
      <p:pic>
        <p:nvPicPr>
          <p:cNvPr id="5" name="Picture 4"/>
          <p:cNvPicPr>
            <a:picLocks noChangeAspect="1"/>
          </p:cNvPicPr>
          <p:nvPr/>
        </p:nvPicPr>
        <p:blipFill>
          <a:blip r:embed="rId3"/>
          <a:stretch>
            <a:fillRect/>
          </a:stretch>
        </p:blipFill>
        <p:spPr>
          <a:xfrm>
            <a:off x="1151191" y="2819034"/>
            <a:ext cx="6966565" cy="2475342"/>
          </a:xfrm>
          <a:prstGeom prst="rect">
            <a:avLst/>
          </a:prstGeom>
        </p:spPr>
      </p:pic>
    </p:spTree>
    <p:extLst>
      <p:ext uri="{BB962C8B-B14F-4D97-AF65-F5344CB8AC3E}">
        <p14:creationId xmlns:p14="http://schemas.microsoft.com/office/powerpoint/2010/main" val="2029271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 Noe4j: Graph Databases&amp;quot;&quot;/&gt;&lt;property id=&quot;20307&quot; value=&quot;256&quot;/&gt;&lt;/object&gt;&lt;object type=&quot;3&quot; unique_id=&quot;10004&quot;&gt;&lt;property id=&quot;20148&quot; value=&quot;5&quot;/&gt;&lt;property id=&quot;20300&quot; value=&quot;Slide 2 - &amp;quot;Outline&amp;quot;&quot;/&gt;&lt;property id=&quot;20307&quot; value=&quot;257&quot;/&gt;&lt;/object&gt;&lt;object type=&quot;3&quot; unique_id=&quot;10005&quot;&gt;&lt;property id=&quot;20148&quot; value=&quot;5&quot;/&gt;&lt;property id=&quot;20300&quot; value=&quot;Slide 3 - &amp;quot;I. Introduction&amp;quot;&quot;/&gt;&lt;property id=&quot;20307&quot; value=&quot;258&quot;/&gt;&lt;/object&gt;&lt;object type=&quot;3&quot; unique_id=&quot;10006&quot;&gt;&lt;property id=&quot;20148&quot; value=&quot;5&quot;/&gt;&lt;property id=&quot;20300&quot; value=&quot;Slide 4 - &amp;quot;Neo4j&amp;quot;&quot;/&gt;&lt;property id=&quot;20307&quot; value=&quot;259&quot;/&gt;&lt;/object&gt;&lt;object type=&quot;3&quot; unique_id=&quot;10007&quot;&gt;&lt;property id=&quot;20148&quot; value=&quot;5&quot;/&gt;&lt;property id=&quot;20300&quot; value=&quot;Slide 5 - &amp;quot;Advantages&amp;quot;&quot;/&gt;&lt;property id=&quot;20307&quot; value=&quot;265&quot;/&gt;&lt;/object&gt;&lt;object type=&quot;3&quot; unique_id=&quot;10008&quot;&gt;&lt;property id=&quot;20148&quot; value=&quot;5&quot;/&gt;&lt;property id=&quot;20300&quot; value=&quot;Slide 6 - &amp;quot;Neo4j vs. Relational Databases (RDBMS)&amp;quot;&quot;/&gt;&lt;property id=&quot;20307&quot; value=&quot;260&quot;/&gt;&lt;/object&gt;&lt;object type=&quot;3&quot; unique_id=&quot;10009&quot;&gt;&lt;property id=&quot;20148&quot; value=&quot;5&quot;/&gt;&lt;property id=&quot;20300&quot; value=&quot;Slide 7 - &amp;quot;Neo4j vs. Other NoSQL Databases&amp;quot;&quot;/&gt;&lt;property id=&quot;20307&quot; value=&quot;262&quot;/&gt;&lt;/object&gt;&lt;object type=&quot;3&quot; unique_id=&quot;10010&quot;&gt;&lt;property id=&quot;20148&quot; value=&quot;5&quot;/&gt;&lt;property id=&quot;20300&quot; value=&quot;Slide 8 - &amp;quot;II. Installation&amp;quot;&quot;/&gt;&lt;property id=&quot;20307&quot; value=&quot;266&quot;/&gt;&lt;/object&gt;&lt;object type=&quot;3&quot; unique_id=&quot;10011&quot;&gt;&lt;property id=&quot;20148&quot; value=&quot;5&quot;/&gt;&lt;property id=&quot;20300&quot; value=&quot;Slide 9 - &amp;quot;Installing Neo4j&amp;quot;&quot;/&gt;&lt;property id=&quot;20307&quot; value=&quot;263&quot;/&gt;&lt;/object&gt;&lt;object type=&quot;3&quot; unique_id=&quot;10012&quot;&gt;&lt;property id=&quot;20148&quot; value=&quot;5&quot;/&gt;&lt;property id=&quot;20300&quot; value=&quot;Slide 10 - &amp;quot;Running the local server&amp;quot;&quot;/&gt;&lt;property id=&quot;20307&quot; value=&quot;261&quot;/&gt;&lt;/object&gt;&lt;object type=&quot;3&quot; unique_id=&quot;10013&quot;&gt;&lt;property id=&quot;20148&quot; value=&quot;5&quot;/&gt;&lt;property id=&quot;20300&quot; value=&quot;Slide 11 - &amp;quot;III. Graph Database&amp;quot;&quot;/&gt;&lt;property id=&quot;20307&quot; value=&quot;268&quot;/&gt;&lt;/object&gt;&lt;object type=&quot;3&quot; unique_id=&quot;10014&quot;&gt;&lt;property id=&quot;20148&quot; value=&quot;5&quot;/&gt;&lt;property id=&quot;20300&quot; value=&quot;Slide 12 - &amp;quot;What is a Graph?&amp;quot;&quot;/&gt;&lt;property id=&quot;20307&quot; value=&quot;267&quot;/&gt;&lt;/object&gt;&lt;object type=&quot;3&quot; unique_id=&quot;10015&quot;&gt;&lt;property id=&quot;20148&quot; value=&quot;5&quot;/&gt;&lt;property id=&quot;20300&quot; value=&quot;Slide 13 - &amp;quot;What Is a Graph Database?&amp;quot;&quot;/&gt;&lt;property id=&quot;20307&quot; value=&quot;269&quot;/&gt;&lt;/object&gt;&lt;object type=&quot;3&quot; unique_id=&quot;10016&quot;&gt;&lt;property id=&quot;20148&quot; value=&quot;5&quot;/&gt;&lt;property id=&quot;20300&quot; value=&quot;Slide 14 - &amp;quot;What is Neo4j?&amp;quot;&quot;/&gt;&lt;property id=&quot;20307&quot; value=&quot;270&quot;/&gt;&lt;/object&gt;&lt;object type=&quot;3&quot; unique_id=&quot;10017&quot;&gt;&lt;property id=&quot;20148&quot; value=&quot;5&quot;/&gt;&lt;property id=&quot;20300&quot; value=&quot;Slide 15 - &amp;quot;Example Graph Database&amp;quot;&quot;/&gt;&lt;property id=&quot;20307&quot; value=&quot;274&quot;/&gt;&lt;/object&gt;&lt;object type=&quot;3&quot; unique_id=&quot;10018&quot;&gt;&lt;property id=&quot;20148&quot; value=&quot;5&quot;/&gt;&lt;property id=&quot;20300&quot; value=&quot;Slide 16 - &amp;quot;Nodes&amp;quot;&quot;/&gt;&lt;property id=&quot;20307&quot; value=&quot;273&quot;/&gt;&lt;/object&gt;&lt;object type=&quot;3&quot; unique_id=&quot;10019&quot;&gt;&lt;property id=&quot;20148&quot; value=&quot;5&quot;/&gt;&lt;property id=&quot;20300&quot; value=&quot;Slide 17 - &amp;quot;Relationships&amp;quot;&quot;/&gt;&lt;property id=&quot;20307&quot; value=&quot;275&quot;/&gt;&lt;/object&gt;&lt;object type=&quot;3&quot; unique_id=&quot;10020&quot;&gt;&lt;property id=&quot;20148&quot; value=&quot;5&quot;/&gt;&lt;property id=&quot;20300&quot; value=&quot;Slide 18 - &amp;quot;More on Relationships&amp;quot;&quot;/&gt;&lt;property id=&quot;20307&quot; value=&quot;276&quot;/&gt;&lt;/object&gt;&lt;object type=&quot;3&quot; unique_id=&quot;10021&quot;&gt;&lt;property id=&quot;20148&quot; value=&quot;5&quot;/&gt;&lt;property id=&quot;20300&quot; value=&quot;Slide 19 - &amp;quot;Properties&amp;quot;&quot;/&gt;&lt;property id=&quot;20307&quot; value=&quot;277&quot;/&gt;&lt;/object&gt;&lt;object type=&quot;3&quot; unique_id=&quot;10022&quot;&gt;&lt;property id=&quot;20148&quot; value=&quot;5&quot;/&gt;&lt;property id=&quot;20300&quot; value=&quot;Slide 20 - &amp;quot;Labels&amp;quot;&quot;/&gt;&lt;property id=&quot;20307&quot; value=&quot;278&quot;/&gt;&lt;/object&gt;&lt;object type=&quot;3&quot; unique_id=&quot;10023&quot;&gt;&lt;property id=&quot;20148&quot; value=&quot;5&quot;/&gt;&lt;property id=&quot;20300&quot; value=&quot;Slide 21 - &amp;quot;Traversal&amp;quot;&quot;/&gt;&lt;property id=&quot;20307&quot; value=&quot;279&quot;/&gt;&lt;/object&gt;&lt;object type=&quot;3&quot; unique_id=&quot;10024&quot;&gt;&lt;property id=&quot;20148&quot; value=&quot;5&quot;/&gt;&lt;property id=&quot;20300&quot; value=&quot;Slide 22 - &amp;quot;Paths&amp;quot;&quot;/&gt;&lt;property id=&quot;20307&quot; value=&quot;280&quot;/&gt;&lt;/object&gt;&lt;object type=&quot;3&quot; unique_id=&quot;10025&quot;&gt;&lt;property id=&quot;20148&quot; value=&quot;5&quot;/&gt;&lt;property id=&quot;20300&quot; value=&quot;Slide 23 - &amp;quot;IV. Cypher&amp;quot;&quot;/&gt;&lt;property id=&quot;20307&quot; value=&quot;272&quot;/&gt;&lt;/object&gt;&lt;object type=&quot;3&quot; unique_id=&quot;10026&quot;&gt;&lt;property id=&quot;20148&quot; value=&quot;5&quot;/&gt;&lt;property id=&quot;20300&quot; value=&quot;Slide 24 - &amp;quot;What is Cypher?&amp;quot;&quot;/&gt;&lt;property id=&quot;20307&quot; value=&quot;271&quot;/&gt;&lt;/object&gt;&lt;object type=&quot;3&quot; unique_id=&quot;10027&quot;&gt;&lt;property id=&quot;20148&quot; value=&quot;5&quot;/&gt;&lt;property id=&quot;20300&quot; value=&quot;Slide 25 - &amp;quot;The Movie Database Example&amp;quot;&quot;/&gt;&lt;property id=&quot;20307&quot; value=&quot;281&quot;/&gt;&lt;/object&gt;&lt;object type=&quot;3&quot; unique_id=&quot;10028&quot;&gt;&lt;property id=&quot;20148&quot; value=&quot;5&quot;/&gt;&lt;property id=&quot;20300&quot; value=&quot;Slide 26 - &amp;quot;Cypher – Read Clauses&amp;quot;&quot;/&gt;&lt;property id=&quot;20307&quot; value=&quot;286&quot;/&gt;&lt;/object&gt;&lt;object type=&quot;3&quot; unique_id=&quot;10029&quot;&gt;&lt;property id=&quot;20148&quot; value=&quot;5&quot;/&gt;&lt;property id=&quot;20300&quot; value=&quot;Slide 27 - &amp;quot;Cypher – Write Clauses&amp;quot;&quot;/&gt;&lt;property id=&quot;20307&quot; value=&quot;293&quot;/&gt;&lt;/object&gt;&lt;object type=&quot;3&quot; unique_id=&quot;10030&quot;&gt;&lt;property id=&quot;20148&quot; value=&quot;5&quot;/&gt;&lt;property id=&quot;20300&quot; value=&quot;Slide 28 - &amp;quot;Cypher – General Clauses&amp;quot;&quot;/&gt;&lt;property id=&quot;20307&quot; value=&quot;294&quot;/&gt;&lt;/object&gt;&lt;object type=&quot;3&quot; unique_id=&quot;10031&quot;&gt;&lt;property id=&quot;20148&quot; value=&quot;5&quot;/&gt;&lt;property id=&quot;20300&quot; value=&quot;Slide 29 - &amp;quot;Cypher - Nodes&amp;quot;&quot;/&gt;&lt;property id=&quot;20307&quot; value=&quot;282&quot;/&gt;&lt;/object&gt;&lt;object type=&quot;3&quot; unique_id=&quot;10032&quot;&gt;&lt;property id=&quot;20148&quot; value=&quot;5&quot;/&gt;&lt;property id=&quot;20300&quot; value=&quot;Slide 30 - &amp;quot;Cypher - Labels&amp;quot;&quot;/&gt;&lt;property id=&quot;20307&quot; value=&quot;283&quot;/&gt;&lt;/object&gt;&lt;object type=&quot;3&quot; unique_id=&quot;10033&quot;&gt;&lt;property id=&quot;20148&quot; value=&quot;5&quot;/&gt;&lt;property id=&quot;20300&quot; value=&quot;Slide 31 - &amp;quot;Cypher - Relationships&amp;quot;&quot;/&gt;&lt;property id=&quot;20307&quot; value=&quot;284&quot;/&gt;&lt;/object&gt;&lt;object type=&quot;3&quot; unique_id=&quot;10034&quot;&gt;&lt;property id=&quot;20148&quot; value=&quot;5&quot;/&gt;&lt;property id=&quot;20300&quot; value=&quot;Slide 33 - &amp;quot;V. Properties &amp;amp; Relationships&amp;quot;&quot;/&gt;&lt;property id=&quot;20307&quot; value=&quot;287&quot;/&gt;&lt;/object&gt;&lt;object type=&quot;3&quot; unique_id=&quot;10035&quot;&gt;&lt;property id=&quot;20148&quot; value=&quot;5&quot;/&gt;&lt;property id=&quot;20300&quot; value=&quot;Slide 37 - &amp;quot;Create a Node&amp;quot;&quot;/&gt;&lt;property id=&quot;20307&quot; value=&quot;285&quot;/&gt;&lt;/object&gt;&lt;object type=&quot;3&quot; unique_id=&quot;10036&quot;&gt;&lt;property id=&quot;20148&quot; value=&quot;5&quot;/&gt;&lt;property id=&quot;20300&quot; value=&quot;Slide 38 - &amp;quot;Adding Properties&amp;quot;&quot;/&gt;&lt;property id=&quot;20307&quot; value=&quot;288&quot;/&gt;&lt;/object&gt;&lt;object type=&quot;3&quot; unique_id=&quot;10037&quot;&gt;&lt;property id=&quot;20148&quot; value=&quot;5&quot;/&gt;&lt;property id=&quot;20300&quot; value=&quot;Slide 39 - &amp;quot;Updating a Property&amp;quot;&quot;/&gt;&lt;property id=&quot;20307&quot; value=&quot;289&quot;/&gt;&lt;/object&gt;&lt;object type=&quot;3&quot; unique_id=&quot;10038&quot;&gt;&lt;property id=&quot;20148&quot; value=&quot;5&quot;/&gt;&lt;property id=&quot;20300&quot; value=&quot;Slide 40 - &amp;quot;Adding a Relationship&amp;quot;&quot;/&gt;&lt;property id=&quot;20307&quot; value=&quot;290&quot;/&gt;&lt;/object&gt;&lt;object type=&quot;3&quot; unique_id=&quot;10039&quot;&gt;&lt;property id=&quot;20148&quot; value=&quot;5&quot;/&gt;&lt;property id=&quot;20300&quot; value=&quot;Slide 41 - &amp;quot;Deleting Nodes&amp;quot;&quot;/&gt;&lt;property id=&quot;20307&quot; value=&quot;292&quot;/&gt;&lt;/object&gt;&lt;object type=&quot;3&quot; unique_id=&quot;10040&quot;&gt;&lt;property id=&quot;20148&quot; value=&quot;5&quot;/&gt;&lt;property id=&quot;20300&quot; value=&quot;Slide 42 - &amp;quot;Deleting both Nodes and Relationships&amp;quot;&quot;/&gt;&lt;property id=&quot;20307&quot; value=&quot;295&quot;/&gt;&lt;/object&gt;&lt;object type=&quot;3&quot; unique_id=&quot;10041&quot;&gt;&lt;property id=&quot;20148&quot; value=&quot;5&quot;/&gt;&lt;property id=&quot;20300&quot; value=&quot;Slide 43 - &amp;quot;VI. Order By, Limit, and Skip&amp;quot;&quot;/&gt;&lt;property id=&quot;20307&quot; value=&quot;297&quot;/&gt;&lt;/object&gt;&lt;object type=&quot;3&quot; unique_id=&quot;10042&quot;&gt;&lt;property id=&quot;20148&quot; value=&quot;5&quot;/&gt;&lt;property id=&quot;20300&quot; value=&quot;Slide 44 - &amp;quot;ORDER BY&amp;quot;&quot;/&gt;&lt;property id=&quot;20307&quot; value=&quot;296&quot;/&gt;&lt;/object&gt;&lt;object type=&quot;3&quot; unique_id=&quot;10043&quot;&gt;&lt;property id=&quot;20148&quot; value=&quot;5&quot;/&gt;&lt;property id=&quot;20300&quot; value=&quot;Slide 45 - &amp;quot;LIMIT and SKIP&amp;quot;&quot;/&gt;&lt;property id=&quot;20307&quot; value=&quot;298&quot;/&gt;&lt;/object&gt;&lt;object type=&quot;3&quot; unique_id=&quot;10044&quot;&gt;&lt;property id=&quot;20148&quot; value=&quot;5&quot;/&gt;&lt;property id=&quot;20300&quot; value=&quot;Slide 46 - &amp;quot;Using DISTINCT&amp;quot;&quot;/&gt;&lt;property id=&quot;20307&quot; value=&quot;299&quot;/&gt;&lt;/object&gt;&lt;object type=&quot;3&quot; unique_id=&quot;10045&quot;&gt;&lt;property id=&quot;20148&quot; value=&quot;5&quot;/&gt;&lt;property id=&quot;20300&quot; value=&quot;Slide 47 - &amp;quot;VII. Predicates and Conditions&amp;quot;&quot;/&gt;&lt;property id=&quot;20307&quot; value=&quot;301&quot;/&gt;&lt;/object&gt;&lt;object type=&quot;3&quot; unique_id=&quot;10046&quot;&gt;&lt;property id=&quot;20148&quot; value=&quot;5&quot;/&gt;&lt;property id=&quot;20300&quot; value=&quot;Slide 48 - &amp;quot;Using WHERE&amp;quot;&quot;/&gt;&lt;property id=&quot;20307&quot; value=&quot;300&quot;/&gt;&lt;/object&gt;&lt;object type=&quot;3&quot; unique_id=&quot;10047&quot;&gt;&lt;property id=&quot;20148&quot; value=&quot;5&quot;/&gt;&lt;property id=&quot;20300&quot; value=&quot;Slide 49 - &amp;quot;Filtering&amp;quot;&quot;/&gt;&lt;property id=&quot;20307&quot; value=&quot;302&quot;/&gt;&lt;/object&gt;&lt;object type=&quot;3&quot; unique_id=&quot;10048&quot;&gt;&lt;property id=&quot;20148&quot; value=&quot;5&quot;/&gt;&lt;property id=&quot;20300&quot; value=&quot;Slide 53 - &amp;quot;Path Patterns&amp;quot;&quot;/&gt;&lt;property id=&quot;20307&quot; value=&quot;308&quot;/&gt;&lt;/object&gt;&lt;object type=&quot;3&quot; unique_id=&quot;10049&quot;&gt;&lt;property id=&quot;20148&quot; value=&quot;5&quot;/&gt;&lt;property id=&quot;20300&quot; value=&quot;Slide 66 - &amp;quot;VIII. Indexing and Labels&amp;quot;&quot;/&gt;&lt;property id=&quot;20307&quot; value=&quot;311&quot;/&gt;&lt;/object&gt;&lt;object type=&quot;3&quot; unique_id=&quot;10050&quot;&gt;&lt;property id=&quot;20148&quot; value=&quot;5&quot;/&gt;&lt;property id=&quot;20300&quot; value=&quot;Slide 67 - &amp;quot;Indexes&amp;quot;&quot;/&gt;&lt;property id=&quot;20307&quot; value=&quot;310&quot;/&gt;&lt;/object&gt;&lt;object type=&quot;3&quot; unique_id=&quot;10051&quot;&gt;&lt;property id=&quot;20148&quot; value=&quot;5&quot;/&gt;&lt;property id=&quot;20300&quot; value=&quot;Slide 68 - &amp;quot;Create a Label-Specific Index&amp;quot;&quot;/&gt;&lt;property id=&quot;20307&quot; value=&quot;312&quot;/&gt;&lt;/object&gt;&lt;object type=&quot;3&quot; unique_id=&quot;10052&quot;&gt;&lt;property id=&quot;20148&quot; value=&quot;5&quot;/&gt;&lt;property id=&quot;20300&quot; value=&quot;Slide 63 - &amp;quot;Path Patterns&amp;quot;&quot;/&gt;&lt;property id=&quot;20307&quot; value=&quot;313&quot;/&gt;&lt;/object&gt;&lt;object type=&quot;3&quot; unique_id=&quot;10053&quot;&gt;&lt;property id=&quot;20148&quot; value=&quot;5&quot;/&gt;&lt;property id=&quot;20300&quot; value=&quot;Slide 69 - &amp;quot;IX. Aggregation&amp;quot;&quot;/&gt;&lt;property id=&quot;20307&quot; value=&quot;315&quot;/&gt;&lt;/object&gt;&lt;object type=&quot;3&quot; unique_id=&quot;10054&quot;&gt;&lt;property id=&quot;20148&quot; value=&quot;5&quot;/&gt;&lt;property id=&quot;20300&quot; value=&quot;Slide 70 - &amp;quot;Aggregate functions&amp;quot;&quot;/&gt;&lt;property id=&quot;20307&quot; value=&quot;314&quot;/&gt;&lt;/object&gt;&lt;object type=&quot;3&quot; unique_id=&quot;10055&quot;&gt;&lt;property id=&quot;20148&quot; value=&quot;5&quot;/&gt;&lt;property id=&quot;20300&quot; value=&quot;Slide 71 - &amp;quot;Aggregation: Collect&amp;quot;&quot;/&gt;&lt;property id=&quot;20307&quot; value=&quot;316&quot;/&gt;&lt;/object&gt;&lt;object type=&quot;3&quot; unique_id=&quot;10056&quot;&gt;&lt;property id=&quot;20148&quot; value=&quot;5&quot;/&gt;&lt;property id=&quot;20300&quot; value=&quot;Slide 72 - &amp;quot;Aggregation: Top n&amp;quot;&quot;/&gt;&lt;property id=&quot;20307&quot; value=&quot;317&quot;/&gt;&lt;/object&gt;&lt;object type=&quot;3&quot; unique_id=&quot;10057&quot;&gt;&lt;property id=&quot;20148&quot; value=&quot;5&quot;/&gt;&lt;property id=&quot;20300&quot; value=&quot;Slide 73 - &amp;quot;X. Importing Data&amp;quot;&quot;/&gt;&lt;property id=&quot;20307&quot; value=&quot;320&quot;/&gt;&lt;/object&gt;&lt;object type=&quot;3&quot; unique_id=&quot;10058&quot;&gt;&lt;property id=&quot;20148&quot; value=&quot;5&quot;/&gt;&lt;property id=&quot;20300&quot; value=&quot;Slide 74 - &amp;quot;Importing Normalized Data using LOAD CSV&amp;quot;&quot;/&gt;&lt;property id=&quot;20307&quot; value=&quot;318&quot;/&gt;&lt;/object&gt;&lt;object type=&quot;3&quot; unique_id=&quot;10059&quot;&gt;&lt;property id=&quot;20148&quot; value=&quot;5&quot;/&gt;&lt;property id=&quot;20300&quot; value=&quot;Slide 75 - &amp;quot;Importing Denormalized Data&amp;quot;&quot;/&gt;&lt;property id=&quot;20307&quot; value=&quot;321&quot;/&gt;&lt;/object&gt;&lt;object type=&quot;3&quot; unique_id=&quot;10060&quot;&gt;&lt;property id=&quot;20148&quot; value=&quot;5&quot;/&gt;&lt;property id=&quot;20300&quot; value=&quot;Slide 76 - &amp;quot;References&amp;quot;&quot;/&gt;&lt;property id=&quot;20307&quot; value=&quot;323&quot;/&gt;&lt;/object&gt;&lt;object type=&quot;3&quot; unique_id=&quot;22069&quot;&gt;&lt;property id=&quot;20148&quot; value=&quot;5&quot;/&gt;&lt;property id=&quot;20300&quot; value=&quot;Slide 50 - &amp;quot;Filtering&amp;quot;&quot;/&gt;&lt;property id=&quot;20307&quot; value=&quot;329&quot;/&gt;&lt;/object&gt;&lt;object type=&quot;3&quot; unique_id=&quot;22070&quot;&gt;&lt;property id=&quot;20148&quot; value=&quot;5&quot;/&gt;&lt;property id=&quot;20300&quot; value=&quot;Slide 51 - &amp;quot;Filtering&amp;quot;&quot;/&gt;&lt;property id=&quot;20307&quot; value=&quot;330&quot;/&gt;&lt;/object&gt;&lt;object type=&quot;3&quot; unique_id=&quot;22072&quot;&gt;&lt;property id=&quot;20148&quot; value=&quot;5&quot;/&gt;&lt;property id=&quot;20300&quot; value=&quot;Slide 54 - &amp;quot;Path Patterns&amp;quot;&quot;/&gt;&lt;property id=&quot;20307&quot; value=&quot;332&quot;/&gt;&lt;/object&gt;&lt;object type=&quot;3&quot; unique_id=&quot;22073&quot;&gt;&lt;property id=&quot;20148&quot; value=&quot;5&quot;/&gt;&lt;property id=&quot;20300&quot; value=&quot;Slide 61 - &amp;quot;Path Patterns&amp;quot;&quot;/&gt;&lt;property id=&quot;20307&quot; value=&quot;325&quot;/&gt;&lt;/object&gt;&lt;object type=&quot;3&quot; unique_id=&quot;22074&quot;&gt;&lt;property id=&quot;20148&quot; value=&quot;5&quot;/&gt;&lt;property id=&quot;20300&quot; value=&quot;Slide 62 - &amp;quot;Path Patterns&amp;quot;&quot;/&gt;&lt;property id=&quot;20307&quot; value=&quot;326&quot;/&gt;&lt;/object&gt;&lt;object type=&quot;3&quot; unique_id=&quot;22471&quot;&gt;&lt;property id=&quot;20148&quot; value=&quot;5&quot;/&gt;&lt;property id=&quot;20300&quot; value=&quot;Slide 32 - &amp;quot;Nodes and Edges&amp;quot;&quot;/&gt;&lt;property id=&quot;20307&quot; value=&quot;334&quot;/&gt;&lt;/object&gt;&lt;object type=&quot;3&quot; unique_id=&quot;22472&quot;&gt;&lt;property id=&quot;20148&quot; value=&quot;5&quot;/&gt;&lt;property id=&quot;20300&quot; value=&quot;Slide 52 - &amp;quot;Path Patterns&amp;quot;&quot;/&gt;&lt;property id=&quot;20307&quot; value=&quot;335&quot;/&gt;&lt;/object&gt;&lt;object type=&quot;3&quot; unique_id=&quot;22473&quot;&gt;&lt;property id=&quot;20148&quot; value=&quot;5&quot;/&gt;&lt;property id=&quot;20300&quot; value=&quot;Slide 55 - &amp;quot;Variable Path Lengths&amp;quot;&quot;/&gt;&lt;property id=&quot;20307&quot; value=&quot;333&quot;/&gt;&lt;/object&gt;&lt;object type=&quot;3&quot; unique_id=&quot;22474&quot;&gt;&lt;property id=&quot;20148&quot; value=&quot;5&quot;/&gt;&lt;property id=&quot;20300&quot; value=&quot;Slide 56&quot;/&gt;&lt;property id=&quot;20307&quot; value=&quot;336&quot;/&gt;&lt;/object&gt;&lt;object type=&quot;3&quot; unique_id=&quot;22685&quot;&gt;&lt;property id=&quot;20148&quot; value=&quot;5&quot;/&gt;&lt;property id=&quot;20300&quot; value=&quot;Slide 57 - &amp;quot;Variable Path Lengths&amp;quot;&quot;/&gt;&lt;property id=&quot;20307&quot; value=&quot;337&quot;/&gt;&lt;/object&gt;&lt;object type=&quot;3&quot; unique_id=&quot;22970&quot;&gt;&lt;property id=&quot;20148&quot; value=&quot;5&quot;/&gt;&lt;property id=&quot;20300&quot; value=&quot;Slide 58 - &amp;quot;Variable Path Lengths&amp;quot;&quot;/&gt;&lt;property id=&quot;20307&quot; value=&quot;338&quot;/&gt;&lt;/object&gt;&lt;object type=&quot;3&quot; unique_id=&quot;22971&quot;&gt;&lt;property id=&quot;20148&quot; value=&quot;5&quot;/&gt;&lt;property id=&quot;20300&quot; value=&quot;Slide 59 - &amp;quot;Variable Path Lengths&amp;quot;&quot;/&gt;&lt;property id=&quot;20307&quot; value=&quot;339&quot;/&gt;&lt;/object&gt;&lt;object type=&quot;3&quot; unique_id=&quot;23191&quot;&gt;&lt;property id=&quot;20148&quot; value=&quot;5&quot;/&gt;&lt;property id=&quot;20300&quot; value=&quot;Slide 60 - &amp;quot;Variable Path Lengths&amp;quot;&quot;/&gt;&lt;property id=&quot;20307&quot; value=&quot;340&quot;/&gt;&lt;/object&gt;&lt;object type=&quot;3&quot; unique_id=&quot;23488&quot;&gt;&lt;property id=&quot;20148&quot; value=&quot;5&quot;/&gt;&lt;property id=&quot;20300&quot; value=&quot;Slide 64 - &amp;quot;Shortest Path&amp;quot;&quot;/&gt;&lt;property id=&quot;20307&quot; value=&quot;341&quot;/&gt;&lt;/object&gt;&lt;object type=&quot;3&quot; unique_id=&quot;23489&quot;&gt;&lt;property id=&quot;20148&quot; value=&quot;5&quot;/&gt;&lt;property id=&quot;20300&quot; value=&quot;Slide 65 - &amp;quot;Shortest Path&amp;quot;&quot;/&gt;&lt;property id=&quot;20307&quot; value=&quot;342&quot;/&gt;&lt;/object&gt;&lt;object type=&quot;3&quot; unique_id=&quot;174967&quot;&gt;&lt;property id=&quot;20148&quot; value=&quot;5&quot;/&gt;&lt;property id=&quot;20300&quot; value=&quot;Slide 35 - &amp;quot;Create Movie Graph&amp;quot;&quot;/&gt;&lt;property id=&quot;20307&quot; value=&quot;343&quot;/&gt;&lt;/object&gt;&lt;object type=&quot;3&quot; unique_id=&quot;175272&quot;&gt;&lt;property id=&quot;20148&quot; value=&quot;5&quot;/&gt;&lt;property id=&quot;20300&quot; value=&quot;Slide 34 - &amp;quot;Create Movie Graph&amp;quot;&quot;/&gt;&lt;property id=&quot;20307&quot; value=&quot;344&quot;/&gt;&lt;/object&gt;&lt;object type=&quot;3&quot; unique_id=&quot;175273&quot;&gt;&lt;property id=&quot;20148&quot; value=&quot;5&quot;/&gt;&lt;property id=&quot;20300&quot; value=&quot;Slide 36 - &amp;quot;Create Movie Graph&amp;quot;&quot;/&gt;&lt;property id=&quot;20307&quot; value=&quot;345&quot;/&gt;&lt;/object&gt;&lt;/object&gt;&lt;object type=&quot;8&quot; unique_id=&quot;10120&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8828</TotalTime>
  <Words>3095</Words>
  <Application>Microsoft Office PowerPoint</Application>
  <PresentationFormat>Widescreen</PresentationFormat>
  <Paragraphs>392</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 Unicode MS</vt:lpstr>
      <vt:lpstr>Arial</vt:lpstr>
      <vt:lpstr>Calibri</vt:lpstr>
      <vt:lpstr>Calibri Light</vt:lpstr>
      <vt:lpstr>Wingdings</vt:lpstr>
      <vt:lpstr>Office Theme</vt:lpstr>
      <vt:lpstr> Noe4j: Graph Databases</vt:lpstr>
      <vt:lpstr>Outline</vt:lpstr>
      <vt:lpstr>I. Introduction</vt:lpstr>
      <vt:lpstr>Neo4j</vt:lpstr>
      <vt:lpstr>Advantages</vt:lpstr>
      <vt:lpstr>Neo4j vs. Relational Databases (RDBMS)</vt:lpstr>
      <vt:lpstr>Neo4j vs. Other NoSQL Databases</vt:lpstr>
      <vt:lpstr>II. Installation</vt:lpstr>
      <vt:lpstr>Installing Neo4j</vt:lpstr>
      <vt:lpstr>Running the local server</vt:lpstr>
      <vt:lpstr>III. Graph Database</vt:lpstr>
      <vt:lpstr>What is a Graph?</vt:lpstr>
      <vt:lpstr>What Is a Graph Database?</vt:lpstr>
      <vt:lpstr>What is Neo4j?</vt:lpstr>
      <vt:lpstr>Example Graph Database</vt:lpstr>
      <vt:lpstr>Nodes</vt:lpstr>
      <vt:lpstr>Relationships</vt:lpstr>
      <vt:lpstr>More on Relationships</vt:lpstr>
      <vt:lpstr>Properties</vt:lpstr>
      <vt:lpstr>Labels</vt:lpstr>
      <vt:lpstr>Traversal</vt:lpstr>
      <vt:lpstr>Paths</vt:lpstr>
      <vt:lpstr>IV. Cypher</vt:lpstr>
      <vt:lpstr>What is Cypher?</vt:lpstr>
      <vt:lpstr>The Movie Database Example</vt:lpstr>
      <vt:lpstr>Cypher – Read Clauses</vt:lpstr>
      <vt:lpstr>Cypher – Write Clauses</vt:lpstr>
      <vt:lpstr>Cypher – General Clauses</vt:lpstr>
      <vt:lpstr>Cypher - Nodes</vt:lpstr>
      <vt:lpstr>Cypher - Labels</vt:lpstr>
      <vt:lpstr>Cypher - Relationships</vt:lpstr>
      <vt:lpstr>Nodes and Edges</vt:lpstr>
      <vt:lpstr>V. Properties &amp; Relationships</vt:lpstr>
      <vt:lpstr>Create Movie Graph</vt:lpstr>
      <vt:lpstr>Create Movie Graph</vt:lpstr>
      <vt:lpstr>Create Movie Graph</vt:lpstr>
      <vt:lpstr>Create a Node</vt:lpstr>
      <vt:lpstr>Adding Properties</vt:lpstr>
      <vt:lpstr>Updating a Property</vt:lpstr>
      <vt:lpstr>Adding a Relationship</vt:lpstr>
      <vt:lpstr>Deleting Nodes</vt:lpstr>
      <vt:lpstr>Deleting both Nodes and Relationships</vt:lpstr>
      <vt:lpstr>VI. Order By, Limit, and Skip</vt:lpstr>
      <vt:lpstr>ORDER BY</vt:lpstr>
      <vt:lpstr>LIMIT and SKIP</vt:lpstr>
      <vt:lpstr>Using DISTINCT</vt:lpstr>
      <vt:lpstr>VII. Predicates and Conditions</vt:lpstr>
      <vt:lpstr>Using WHERE</vt:lpstr>
      <vt:lpstr>Filtering</vt:lpstr>
      <vt:lpstr>Filtering</vt:lpstr>
      <vt:lpstr>Filtering</vt:lpstr>
      <vt:lpstr>Path Patterns</vt:lpstr>
      <vt:lpstr>Path Patterns</vt:lpstr>
      <vt:lpstr>Path Patterns</vt:lpstr>
      <vt:lpstr>Variable Path Lengths</vt:lpstr>
      <vt:lpstr>PowerPoint Presentation</vt:lpstr>
      <vt:lpstr>Variable Path Lengths</vt:lpstr>
      <vt:lpstr>Variable Path Lengths</vt:lpstr>
      <vt:lpstr>Variable Path Lengths</vt:lpstr>
      <vt:lpstr>Variable Path Lengths</vt:lpstr>
      <vt:lpstr>Path Patterns</vt:lpstr>
      <vt:lpstr>Path Patterns</vt:lpstr>
      <vt:lpstr>Path Patterns</vt:lpstr>
      <vt:lpstr>Shortest Path</vt:lpstr>
      <vt:lpstr>Shortest Path</vt:lpstr>
      <vt:lpstr>VIII. Indexing and Labels</vt:lpstr>
      <vt:lpstr>Indexes</vt:lpstr>
      <vt:lpstr>Create a Label-Specific Index</vt:lpstr>
      <vt:lpstr>IX. Aggregation</vt:lpstr>
      <vt:lpstr>Aggregate functions</vt:lpstr>
      <vt:lpstr>Aggregation: Collect</vt:lpstr>
      <vt:lpstr>Aggregation: Top n</vt:lpstr>
      <vt:lpstr>X. Importing Data</vt:lpstr>
      <vt:lpstr>Importing Normalized Data using LOAD CSV</vt:lpstr>
      <vt:lpstr>Importing Denormalized Data</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Noe4j: Graph Databases</dc:title>
  <dc:creator>Rohit Dandona</dc:creator>
  <cp:lastModifiedBy>Ding, Ying</cp:lastModifiedBy>
  <cp:revision>67</cp:revision>
  <dcterms:created xsi:type="dcterms:W3CDTF">2017-02-24T02:09:10Z</dcterms:created>
  <dcterms:modified xsi:type="dcterms:W3CDTF">2018-11-13T22:32:38Z</dcterms:modified>
</cp:coreProperties>
</file>