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7" r:id="rId1"/>
  </p:sldMasterIdLst>
  <p:notesMasterIdLst>
    <p:notesMasterId r:id="rId20"/>
  </p:notesMasterIdLst>
  <p:handoutMasterIdLst>
    <p:handoutMasterId r:id="rId21"/>
  </p:handoutMasterIdLst>
  <p:sldIdLst>
    <p:sldId id="256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73" r:id="rId11"/>
    <p:sldId id="370" r:id="rId12"/>
    <p:sldId id="368" r:id="rId13"/>
    <p:sldId id="369" r:id="rId14"/>
    <p:sldId id="374" r:id="rId15"/>
    <p:sldId id="375" r:id="rId16"/>
    <p:sldId id="376" r:id="rId17"/>
    <p:sldId id="377" r:id="rId18"/>
    <p:sldId id="378" r:id="rId19"/>
  </p:sldIdLst>
  <p:sldSz cx="9144000" cy="6858000" type="screen4x3"/>
  <p:notesSz cx="6858000" cy="9144000"/>
  <p:custDataLst>
    <p:tags r:id="rId22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0000FF"/>
    <a:srgbClr val="006600"/>
    <a:srgbClr val="303C18"/>
    <a:srgbClr val="504E26"/>
    <a:srgbClr val="FF0066"/>
    <a:srgbClr val="00CC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58" autoAdjust="0"/>
    <p:restoredTop sz="93543" autoAdjust="0"/>
  </p:normalViewPr>
  <p:slideViewPr>
    <p:cSldViewPr snapToGrid="0">
      <p:cViewPr>
        <p:scale>
          <a:sx n="66" d="100"/>
          <a:sy n="66" d="100"/>
        </p:scale>
        <p:origin x="-1284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397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7107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7163928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S511 Session 5, IU-SLIS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D6A622C7-D2B3-48A4-A6CC-FCD9910BE8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5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S511 Session 5, IU-SLIS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3BCCE-840A-4BB8-9074-745402401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8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S511 Session 5, IU-SLIS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46D03-4DBE-4017-82F1-447721A38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4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S511 Session 5, IU-SLIS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C2D80-57A3-4360-8E41-85610D94F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40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8229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S511 Session 5, IU-SLIS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3344B-83ED-45DE-AA94-68B2E1AFC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S511 Session 5, IU-SLIS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EF8B0-C996-4170-88A7-5D65BD5356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3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S511 Session 5, IU-SLIS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E4A7B-61DE-47FE-B674-5BA3737C7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1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S511 Session 5, IU-SLIS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CC05E-4B66-40A4-80A3-676BBB7803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9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S511 Session 5, IU-SLIS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B2CFD-1E37-4CF5-B5D1-26B61E6CC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5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S511 Session 5, IU-SLIS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E736F-730D-4397-A443-9CEFB6229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4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S511 Session 5, IU-SLIS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38478-6D10-4354-B70E-E0A554B18B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4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S511 Session 5, IU-SLIS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15237-2B88-4CD2-8A32-47934D1FEE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4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S511 Session 5, IU-SLIS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A9FFE-CEDF-416F-AFDF-1AC2D14E10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1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77000"/>
            <a:ext cx="1981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S511 Session 5, IU-SLIS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77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8F2F655-387E-42F8-B844-69874015BE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0" i="0" u="none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Arial" charset="0"/>
        <a:buChar char="►"/>
        <a:defRPr sz="2400" b="0" i="0" u="none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Tahoma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à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Arial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Arial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Arial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Arial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EA450-C0FB-45EC-9366-19D214E6BB1D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70075"/>
            <a:ext cx="7772400" cy="14224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Normalization</a:t>
            </a:r>
            <a:r>
              <a:rPr 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28857C-59D0-484A-9B58-3CABA152851D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Normalization: </a:t>
            </a:r>
            <a:r>
              <a:rPr lang="en-US" sz="3200" dirty="0" smtClean="0"/>
              <a:t>3NF example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959100" y="6149975"/>
            <a:ext cx="36226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en-US" altLang="en-US" sz="800"/>
              <a:t>Database Systems: Design, Implementation, &amp; Management: Rob &amp; Coronel</a:t>
            </a:r>
          </a:p>
        </p:txBody>
      </p:sp>
      <p:pic>
        <p:nvPicPr>
          <p:cNvPr id="43014" name="Picture 11" descr="Fig05-0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600200"/>
            <a:ext cx="8153400" cy="44005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9F196E-0313-44A5-9FE1-8275D09840D9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Normalization: </a:t>
            </a:r>
            <a:r>
              <a:rPr lang="en-US" sz="3200" smtClean="0"/>
              <a:t>Fourth</a:t>
            </a:r>
            <a:r>
              <a:rPr lang="en-US" smtClean="0"/>
              <a:t> </a:t>
            </a:r>
            <a:r>
              <a:rPr lang="en-US" sz="3200" smtClean="0"/>
              <a:t>Normal Form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2803525"/>
          </a:xfrm>
        </p:spPr>
        <p:txBody>
          <a:bodyPr/>
          <a:lstStyle/>
          <a:p>
            <a:pPr marL="533400" indent="-533400" eaLnBrk="1" hangingPunct="1"/>
            <a:r>
              <a:rPr lang="en-US" altLang="en-US" sz="1800" smtClean="0"/>
              <a:t>Forth Normal Form (4NF)</a:t>
            </a:r>
          </a:p>
          <a:p>
            <a:pPr marL="914400" lvl="1" indent="-457200" eaLnBrk="1" hangingPunct="1"/>
            <a:r>
              <a:rPr lang="en-US" altLang="en-US" sz="1600" smtClean="0"/>
              <a:t>It is in 3NF</a:t>
            </a:r>
          </a:p>
          <a:p>
            <a:pPr marL="914400" lvl="1" indent="-457200" eaLnBrk="1" hangingPunct="1"/>
            <a:r>
              <a:rPr lang="en-US" altLang="en-US" sz="1600" smtClean="0"/>
              <a:t>There are </a:t>
            </a:r>
            <a:r>
              <a:rPr lang="en-US" altLang="en-US" sz="1600" smtClean="0">
                <a:solidFill>
                  <a:srgbClr val="800000"/>
                </a:solidFill>
              </a:rPr>
              <a:t>no multiple sets of independent multi-valued dependencies</a:t>
            </a:r>
          </a:p>
          <a:p>
            <a:pPr marL="914400" lvl="1" indent="-457200" eaLnBrk="1" hangingPunct="1"/>
            <a:r>
              <a:rPr lang="en-US" altLang="en-US" sz="1600" smtClean="0"/>
              <a:t>Infrequently needed</a:t>
            </a:r>
          </a:p>
          <a:p>
            <a:pPr marL="1295400" lvl="2" indent="-381000" eaLnBrk="1" hangingPunct="1"/>
            <a:r>
              <a:rPr lang="en-US" altLang="en-US" sz="1400" smtClean="0"/>
              <a:t>e.g. </a:t>
            </a:r>
            <a:r>
              <a:rPr lang="en-US" altLang="en-US" sz="1400" smtClean="0">
                <a:solidFill>
                  <a:srgbClr val="006600"/>
                </a:solidFill>
              </a:rPr>
              <a:t>COURSE has multiple texts and multiple instructors</a:t>
            </a:r>
            <a:br>
              <a:rPr lang="en-US" altLang="en-US" sz="1400" smtClean="0">
                <a:solidFill>
                  <a:srgbClr val="006600"/>
                </a:solidFill>
              </a:rPr>
            </a:br>
            <a:r>
              <a:rPr lang="en-US" altLang="en-US" sz="1400" smtClean="0">
                <a:solidFill>
                  <a:srgbClr val="006600"/>
                </a:solidFill>
              </a:rPr>
              <a:t>        (texts for a course are not decided by instructor)</a:t>
            </a:r>
            <a:r>
              <a:rPr lang="en-US" altLang="en-US" sz="1400" smtClean="0"/>
              <a:t/>
            </a:r>
            <a:br>
              <a:rPr lang="en-US" altLang="en-US" sz="1400" smtClean="0"/>
            </a:br>
            <a:endParaRPr lang="en-US" altLang="en-US" sz="1400" smtClean="0"/>
          </a:p>
          <a:p>
            <a:pPr marL="533400" indent="-533400" eaLnBrk="1" hangingPunct="1"/>
            <a:r>
              <a:rPr lang="en-US" altLang="en-US" sz="1800" smtClean="0"/>
              <a:t>Conversion to 4NF</a:t>
            </a:r>
          </a:p>
          <a:p>
            <a:pPr marL="1295400" lvl="2" indent="-381000" eaLnBrk="1" hangingPunct="1">
              <a:buFont typeface="Tahoma" pitchFamily="34" charset="0"/>
              <a:buAutoNum type="arabicPeriod"/>
            </a:pPr>
            <a:r>
              <a:rPr lang="en-US" altLang="en-US" sz="1400" smtClean="0"/>
              <a:t>Identify multiple multi-valued attributes</a:t>
            </a:r>
          </a:p>
          <a:p>
            <a:pPr marL="1295400" lvl="2" indent="-381000" eaLnBrk="1" hangingPunct="1">
              <a:buFont typeface="Tahoma" pitchFamily="34" charset="0"/>
              <a:buAutoNum type="arabicPeriod"/>
            </a:pPr>
            <a:r>
              <a:rPr lang="en-US" altLang="en-US" sz="1400" smtClean="0"/>
              <a:t>Create separate tables containing each of multi-valued attributes</a:t>
            </a:r>
            <a:endParaRPr lang="en-US" altLang="en-US" sz="1200" smtClean="0">
              <a:solidFill>
                <a:srgbClr val="006600"/>
              </a:solidFill>
            </a:endParaRPr>
          </a:p>
        </p:txBody>
      </p:sp>
      <p:sp>
        <p:nvSpPr>
          <p:cNvPr id="44038" name="Line 11"/>
          <p:cNvSpPr>
            <a:spLocks noChangeShapeType="1"/>
          </p:cNvSpPr>
          <p:nvPr/>
        </p:nvSpPr>
        <p:spPr bwMode="auto">
          <a:xfrm flipV="1">
            <a:off x="4543425" y="4905375"/>
            <a:ext cx="415925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Line 12"/>
          <p:cNvSpPr>
            <a:spLocks noChangeShapeType="1"/>
          </p:cNvSpPr>
          <p:nvPr/>
        </p:nvSpPr>
        <p:spPr bwMode="auto">
          <a:xfrm>
            <a:off x="4551363" y="5614988"/>
            <a:ext cx="427037" cy="427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Oval 13"/>
          <p:cNvSpPr>
            <a:spLocks noChangeArrowheads="1"/>
          </p:cNvSpPr>
          <p:nvPr/>
        </p:nvSpPr>
        <p:spPr bwMode="auto">
          <a:xfrm>
            <a:off x="1508125" y="4876800"/>
            <a:ext cx="923925" cy="241300"/>
          </a:xfrm>
          <a:prstGeom prst="ellipse">
            <a:avLst/>
          </a:prstGeom>
          <a:noFill/>
          <a:ln w="25400" cap="rnd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4041" name="Oval 14"/>
          <p:cNvSpPr>
            <a:spLocks noChangeArrowheads="1"/>
          </p:cNvSpPr>
          <p:nvPr/>
        </p:nvSpPr>
        <p:spPr bwMode="auto">
          <a:xfrm>
            <a:off x="2847975" y="4860925"/>
            <a:ext cx="1128713" cy="247650"/>
          </a:xfrm>
          <a:prstGeom prst="ellipse">
            <a:avLst/>
          </a:prstGeom>
          <a:noFill/>
          <a:ln w="25400" cap="rnd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17563" y="4864100"/>
          <a:ext cx="33401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031"/>
                <a:gridCol w="1315515"/>
                <a:gridCol w="1338554"/>
              </a:tblGrid>
              <a:tr h="20931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COURSE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CRS_TEXT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CRS_INSTRUCTOR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>
                    <a:noFill/>
                  </a:tcPr>
                </a:tc>
              </a:tr>
              <a:tr h="20931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S511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DB design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Jones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>
                    <a:noFill/>
                  </a:tcPr>
                </a:tc>
              </a:tr>
              <a:tr h="2093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S511</a:t>
                      </a:r>
                    </a:p>
                  </a:txBody>
                  <a:tcPr marL="91436" marR="91436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DB design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Smith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>
                    <a:noFill/>
                  </a:tcPr>
                </a:tc>
              </a:tr>
              <a:tr h="2093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S511</a:t>
                      </a:r>
                    </a:p>
                  </a:txBody>
                  <a:tcPr marL="91436" marR="91436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Inside Access 2007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Jones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>
                    <a:noFill/>
                  </a:tcPr>
                </a:tc>
              </a:tr>
              <a:tr h="2093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S511</a:t>
                      </a:r>
                    </a:p>
                  </a:txBody>
                  <a:tcPr marL="91436" marR="91436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Inside Access 2007</a:t>
                      </a:r>
                    </a:p>
                  </a:txBody>
                  <a:tcPr marL="91436" marR="91436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Smith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173663" y="4525963"/>
          <a:ext cx="2001837" cy="73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31"/>
                <a:gridCol w="1315706"/>
              </a:tblGrid>
              <a:tr h="243946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COURSE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40" marB="4574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CRS_TEXT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40" marB="45740"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S511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40" marB="4574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DB design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40" marB="45740"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S511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40" marB="4574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Inside Access 2007</a:t>
                      </a:r>
                    </a:p>
                  </a:txBody>
                  <a:tcPr marL="91450" marR="91450" marT="45740" marB="45740"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222875" y="5508625"/>
          <a:ext cx="2001838" cy="73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31"/>
                <a:gridCol w="1315707"/>
              </a:tblGrid>
              <a:tr h="243946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COURSE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40" marB="4574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CRS_INSTRUCTOR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40" marB="45740"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S511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40" marB="4574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Jones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40" marB="45740"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S511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40" marB="4574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Smith</a:t>
                      </a:r>
                    </a:p>
                  </a:txBody>
                  <a:tcPr marL="91450" marR="91450" marT="45740" marB="45740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9ECA5-7B99-4884-BC83-131538EFB4D4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Additional Table Enhancement</a:t>
            </a:r>
            <a:endParaRPr lang="en-US" sz="32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81125"/>
            <a:ext cx="8239125" cy="5006975"/>
          </a:xfrm>
        </p:spPr>
        <p:txBody>
          <a:bodyPr/>
          <a:lstStyle/>
          <a:p>
            <a:pPr marL="533400" indent="-533400" eaLnBrk="1" hangingPunct="1"/>
            <a:r>
              <a:rPr lang="en-US" altLang="en-US" sz="1600" smtClean="0"/>
              <a:t>Adhere to naming conventions</a:t>
            </a:r>
          </a:p>
          <a:p>
            <a:pPr marL="533400" indent="-533400" eaLnBrk="1" hangingPunct="1"/>
            <a:r>
              <a:rPr lang="en-US" altLang="en-US" sz="1600" smtClean="0"/>
              <a:t>Use transaction code instead of composite primary key when appropriate</a:t>
            </a:r>
          </a:p>
          <a:p>
            <a:pPr marL="914400" lvl="1" indent="-457200" eaLnBrk="1" hangingPunct="1"/>
            <a:r>
              <a:rPr lang="en-US" altLang="en-US" sz="1200" smtClean="0"/>
              <a:t>e.g. </a:t>
            </a:r>
            <a:r>
              <a:rPr lang="en-US" altLang="en-US" sz="1200" smtClean="0">
                <a:solidFill>
                  <a:srgbClr val="006600"/>
                </a:solidFill>
              </a:rPr>
              <a:t>ASG_NUM in ASSIGN</a:t>
            </a:r>
          </a:p>
          <a:p>
            <a:pPr marL="533400" indent="-533400" eaLnBrk="1" hangingPunct="1"/>
            <a:r>
              <a:rPr lang="en-US" altLang="en-US" sz="1600" smtClean="0"/>
              <a:t>Use simple attributes</a:t>
            </a:r>
          </a:p>
          <a:p>
            <a:pPr marL="914400" lvl="1" indent="-457200" eaLnBrk="1" hangingPunct="1"/>
            <a:r>
              <a:rPr lang="en-US" altLang="en-US" sz="1200" smtClean="0"/>
              <a:t>e.g. </a:t>
            </a:r>
            <a:r>
              <a:rPr lang="en-US" altLang="en-US" sz="1200" smtClean="0">
                <a:solidFill>
                  <a:srgbClr val="006600"/>
                </a:solidFill>
              </a:rPr>
              <a:t>EMP_LNAME, EMP_FNAME, EMP_INIT in EMPLOYEE</a:t>
            </a:r>
            <a:endParaRPr lang="en-US" altLang="en-US" sz="1600" smtClean="0">
              <a:solidFill>
                <a:srgbClr val="006600"/>
              </a:solidFill>
            </a:endParaRPr>
          </a:p>
          <a:p>
            <a:pPr marL="533400" indent="-533400" eaLnBrk="1" hangingPunct="1"/>
            <a:r>
              <a:rPr lang="en-US" altLang="en-US" sz="1600" smtClean="0"/>
              <a:t>Add attributes to facilitate information extraction</a:t>
            </a:r>
          </a:p>
          <a:p>
            <a:pPr marL="914400" lvl="1" indent="-457200" eaLnBrk="1" hangingPunct="1"/>
            <a:r>
              <a:rPr lang="en-US" altLang="en-US" sz="1200" smtClean="0"/>
              <a:t>e.g. </a:t>
            </a:r>
            <a:r>
              <a:rPr lang="en-US" altLang="en-US" sz="1200" smtClean="0">
                <a:solidFill>
                  <a:srgbClr val="006600"/>
                </a:solidFill>
              </a:rPr>
              <a:t>EMP_NUM in PROJECT</a:t>
            </a:r>
            <a:r>
              <a:rPr lang="en-US" altLang="en-US" sz="1200" smtClean="0"/>
              <a:t> to indicate project manager</a:t>
            </a:r>
          </a:p>
          <a:p>
            <a:pPr marL="914400" lvl="1" indent="-457200" eaLnBrk="1" hangingPunct="1"/>
            <a:r>
              <a:rPr lang="en-US" altLang="en-US" sz="1200" smtClean="0"/>
              <a:t>e.g. </a:t>
            </a:r>
            <a:r>
              <a:rPr lang="en-US" altLang="en-US" sz="1200" smtClean="0">
                <a:solidFill>
                  <a:srgbClr val="006600"/>
                </a:solidFill>
              </a:rPr>
              <a:t>ASG_CHG_HR in ASSIGN </a:t>
            </a:r>
            <a:r>
              <a:rPr lang="en-US" altLang="en-US" sz="1200" smtClean="0"/>
              <a:t>for historical accuracy of data</a:t>
            </a:r>
          </a:p>
          <a:p>
            <a:pPr marL="533400" indent="-533400" eaLnBrk="1" hangingPunct="1"/>
            <a:r>
              <a:rPr lang="en-US" altLang="en-US" sz="1600" smtClean="0"/>
              <a:t>Allow data controlled data redundancies</a:t>
            </a:r>
          </a:p>
          <a:p>
            <a:pPr marL="914400" lvl="1" indent="-457200" eaLnBrk="1" hangingPunct="1"/>
            <a:r>
              <a:rPr lang="en-US" altLang="en-US" sz="1200" smtClean="0"/>
              <a:t>e.g. </a:t>
            </a:r>
            <a:r>
              <a:rPr lang="en-US" altLang="en-US" sz="1200" smtClean="0">
                <a:solidFill>
                  <a:srgbClr val="006600"/>
                </a:solidFill>
              </a:rPr>
              <a:t>ASG_CHG_AMOUNT in ASSIGN</a:t>
            </a:r>
            <a:r>
              <a:rPr lang="en-US" altLang="en-US" sz="1200" smtClean="0"/>
              <a:t> (derived attribute)</a:t>
            </a:r>
          </a:p>
          <a:p>
            <a:pPr marL="914400" lvl="1" indent="-457200" eaLnBrk="1" hangingPunct="1">
              <a:buFont typeface="Arial" charset="0"/>
              <a:buNone/>
            </a:pPr>
            <a:endParaRPr lang="en-US" altLang="en-US" sz="1400" smtClean="0"/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en-US" sz="1100" smtClean="0"/>
              <a:t>PROJECT (</a:t>
            </a:r>
            <a:r>
              <a:rPr lang="en-US" altLang="en-US" sz="1100" b="1" u="sng" smtClean="0"/>
              <a:t>PROJ_NUM</a:t>
            </a:r>
            <a:r>
              <a:rPr lang="en-US" altLang="en-US" sz="1100" u="sng" smtClean="0"/>
              <a:t>,</a:t>
            </a:r>
            <a:r>
              <a:rPr lang="en-US" altLang="en-US" sz="1100" smtClean="0"/>
              <a:t> PROJ_NAME)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en-US" sz="1100" smtClean="0"/>
              <a:t>JOB (</a:t>
            </a:r>
            <a:r>
              <a:rPr lang="en-US" altLang="en-US" sz="1100" b="1" u="sng" smtClean="0"/>
              <a:t>JOB_CLASS</a:t>
            </a:r>
            <a:r>
              <a:rPr lang="en-US" altLang="en-US" sz="1100" smtClean="0"/>
              <a:t>, CHG_HOUR)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en-US" sz="1100" smtClean="0"/>
              <a:t>ASSIGN (</a:t>
            </a:r>
            <a:r>
              <a:rPr lang="en-US" altLang="en-US" sz="1100" b="1" u="sng" smtClean="0"/>
              <a:t>PROJ_NUM, EMP_NUM</a:t>
            </a:r>
            <a:r>
              <a:rPr lang="en-US" altLang="en-US" sz="1100" smtClean="0"/>
              <a:t>, HOURS) 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en-US" sz="1100" smtClean="0"/>
              <a:t>EMPLOYEE (</a:t>
            </a:r>
            <a:r>
              <a:rPr lang="en-US" altLang="en-US" sz="1100" b="1" u="sng" smtClean="0"/>
              <a:t>EMP_NUM</a:t>
            </a:r>
            <a:r>
              <a:rPr lang="en-US" altLang="en-US" sz="1100" smtClean="0"/>
              <a:t>, EMP_NAME, JOB_CLASS)</a:t>
            </a:r>
            <a:r>
              <a:rPr lang="en-US" altLang="en-US" sz="1100" smtClean="0">
                <a:solidFill>
                  <a:srgbClr val="006600"/>
                </a:solidFill>
              </a:rPr>
              <a:t> 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en-US" sz="1100" smtClean="0">
                <a:solidFill>
                  <a:srgbClr val="006600"/>
                </a:solidFill>
              </a:rPr>
              <a:t>                    </a:t>
            </a:r>
            <a:r>
              <a:rPr lang="en-US" altLang="en-US" sz="1100" b="1" smtClean="0">
                <a:sym typeface="Symbol" pitchFamily="18" charset="2"/>
              </a:rPr>
              <a:t>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en-US" sz="1100" smtClean="0"/>
              <a:t>PROJECT (</a:t>
            </a:r>
            <a:r>
              <a:rPr lang="en-US" altLang="en-US" sz="1100" b="1" u="sng" smtClean="0"/>
              <a:t>PROJ_NUM</a:t>
            </a:r>
            <a:r>
              <a:rPr lang="en-US" altLang="en-US" sz="1100" u="sng" smtClean="0"/>
              <a:t>,</a:t>
            </a:r>
            <a:r>
              <a:rPr lang="en-US" altLang="en-US" sz="1100" smtClean="0"/>
              <a:t> PROJ_NAME,</a:t>
            </a:r>
            <a:r>
              <a:rPr lang="en-US" altLang="en-US" sz="1100" smtClean="0">
                <a:solidFill>
                  <a:srgbClr val="006600"/>
                </a:solidFill>
              </a:rPr>
              <a:t> </a:t>
            </a:r>
            <a:r>
              <a:rPr lang="en-US" altLang="en-US" sz="1100" smtClean="0">
                <a:solidFill>
                  <a:srgbClr val="800000"/>
                </a:solidFill>
              </a:rPr>
              <a:t>EMP_NUM</a:t>
            </a:r>
            <a:r>
              <a:rPr lang="en-US" altLang="en-US" sz="1100" smtClean="0"/>
              <a:t>)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en-US" sz="1100" smtClean="0"/>
              <a:t>JOB (</a:t>
            </a:r>
            <a:r>
              <a:rPr lang="en-US" altLang="en-US" sz="1100" b="1" u="sng" smtClean="0">
                <a:solidFill>
                  <a:srgbClr val="800000"/>
                </a:solidFill>
              </a:rPr>
              <a:t>JOB_CODE</a:t>
            </a:r>
            <a:r>
              <a:rPr lang="en-US" altLang="en-US" sz="1100" smtClean="0">
                <a:solidFill>
                  <a:srgbClr val="800000"/>
                </a:solidFill>
              </a:rPr>
              <a:t>, JOB_DESCRIPTION</a:t>
            </a:r>
            <a:r>
              <a:rPr lang="en-US" altLang="en-US" sz="1100" smtClean="0">
                <a:solidFill>
                  <a:srgbClr val="006600"/>
                </a:solidFill>
              </a:rPr>
              <a:t>, </a:t>
            </a:r>
            <a:r>
              <a:rPr lang="en-US" altLang="en-US" sz="1100" smtClean="0">
                <a:solidFill>
                  <a:srgbClr val="800000"/>
                </a:solidFill>
              </a:rPr>
              <a:t>JOB_</a:t>
            </a:r>
            <a:r>
              <a:rPr lang="en-US" altLang="en-US" sz="1100" smtClean="0"/>
              <a:t>CHG_HR)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en-US" sz="1100" smtClean="0"/>
              <a:t>ASSIGN (</a:t>
            </a:r>
            <a:r>
              <a:rPr lang="en-US" altLang="en-US" sz="1100" b="1" u="sng" smtClean="0">
                <a:solidFill>
                  <a:srgbClr val="800000"/>
                </a:solidFill>
              </a:rPr>
              <a:t>ASG_NUM</a:t>
            </a:r>
            <a:r>
              <a:rPr lang="en-US" altLang="en-US" sz="1100" smtClean="0">
                <a:solidFill>
                  <a:srgbClr val="006600"/>
                </a:solidFill>
              </a:rPr>
              <a:t>, </a:t>
            </a:r>
            <a:r>
              <a:rPr lang="en-US" altLang="en-US" sz="1100" smtClean="0">
                <a:solidFill>
                  <a:srgbClr val="800000"/>
                </a:solidFill>
              </a:rPr>
              <a:t>ASG_DATE</a:t>
            </a:r>
            <a:r>
              <a:rPr lang="en-US" altLang="en-US" sz="1100" smtClean="0"/>
              <a:t>, PROJ_NUM, EMP_NUM,</a:t>
            </a:r>
            <a:r>
              <a:rPr lang="en-US" altLang="en-US" sz="1100" smtClean="0">
                <a:solidFill>
                  <a:srgbClr val="006600"/>
                </a:solidFill>
              </a:rPr>
              <a:t> </a:t>
            </a:r>
            <a:r>
              <a:rPr lang="en-US" altLang="en-US" sz="1100" smtClean="0">
                <a:solidFill>
                  <a:srgbClr val="800000"/>
                </a:solidFill>
              </a:rPr>
              <a:t>ASG_</a:t>
            </a:r>
            <a:r>
              <a:rPr lang="en-US" altLang="en-US" sz="1100" smtClean="0"/>
              <a:t>HRS,</a:t>
            </a:r>
            <a:r>
              <a:rPr lang="en-US" altLang="en-US" sz="1100" smtClean="0">
                <a:solidFill>
                  <a:srgbClr val="006600"/>
                </a:solidFill>
              </a:rPr>
              <a:t> </a:t>
            </a:r>
            <a:r>
              <a:rPr lang="en-US" altLang="en-US" sz="1100" smtClean="0">
                <a:solidFill>
                  <a:srgbClr val="800000"/>
                </a:solidFill>
              </a:rPr>
              <a:t>ASG_CHG_HR, ASG_CHG_AMOUNT</a:t>
            </a:r>
            <a:r>
              <a:rPr lang="en-US" altLang="en-US" sz="1100" smtClean="0"/>
              <a:t>)</a:t>
            </a:r>
            <a:r>
              <a:rPr lang="en-US" altLang="en-US" sz="1100" smtClean="0">
                <a:solidFill>
                  <a:srgbClr val="006600"/>
                </a:solidFill>
              </a:rPr>
              <a:t> 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en-US" sz="1100" smtClean="0"/>
              <a:t>EMPLOYEE (</a:t>
            </a:r>
            <a:r>
              <a:rPr lang="en-US" altLang="en-US" sz="1100" b="1" u="sng" smtClean="0"/>
              <a:t>EMP_NUM</a:t>
            </a:r>
            <a:r>
              <a:rPr lang="en-US" altLang="en-US" sz="1100" smtClean="0"/>
              <a:t>,</a:t>
            </a:r>
            <a:r>
              <a:rPr lang="en-US" altLang="en-US" sz="1100" smtClean="0">
                <a:solidFill>
                  <a:srgbClr val="006600"/>
                </a:solidFill>
              </a:rPr>
              <a:t> </a:t>
            </a:r>
            <a:r>
              <a:rPr lang="en-US" altLang="en-US" sz="1100" smtClean="0">
                <a:solidFill>
                  <a:srgbClr val="800000"/>
                </a:solidFill>
              </a:rPr>
              <a:t>EMP_LNAME, EMP_FNAME, EMP_INIT</a:t>
            </a:r>
            <a:r>
              <a:rPr lang="en-US" altLang="en-US" sz="1100" smtClean="0">
                <a:solidFill>
                  <a:srgbClr val="006600"/>
                </a:solidFill>
              </a:rPr>
              <a:t>, </a:t>
            </a:r>
            <a:r>
              <a:rPr lang="en-US" altLang="en-US" sz="1100" smtClean="0">
                <a:solidFill>
                  <a:srgbClr val="800000"/>
                </a:solidFill>
              </a:rPr>
              <a:t>EMP_HIREDATE</a:t>
            </a:r>
            <a:r>
              <a:rPr lang="en-US" altLang="en-US" sz="1100" smtClean="0"/>
              <a:t>, JOB_</a:t>
            </a:r>
            <a:r>
              <a:rPr lang="en-US" altLang="en-US" sz="1100" smtClean="0">
                <a:solidFill>
                  <a:srgbClr val="800000"/>
                </a:solidFill>
              </a:rPr>
              <a:t>CODE</a:t>
            </a:r>
            <a:r>
              <a:rPr lang="en-US" altLang="en-US" sz="1100" smtClean="0"/>
              <a:t>)</a:t>
            </a:r>
            <a:endParaRPr lang="en-US" altLang="en-US" sz="800" smtClean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FA34AA-6A8D-4839-8694-733933994948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Denormalization</a:t>
            </a:r>
            <a:endParaRPr lang="en-US" sz="32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81125"/>
            <a:ext cx="8239125" cy="5006975"/>
          </a:xfrm>
        </p:spPr>
        <p:txBody>
          <a:bodyPr/>
          <a:lstStyle/>
          <a:p>
            <a:pPr marL="533400" indent="-533400" eaLnBrk="1" hangingPunct="1"/>
            <a:r>
              <a:rPr lang="en-US" altLang="en-US" sz="2000" dirty="0" smtClean="0"/>
              <a:t>Normalization is one of many database design goals.</a:t>
            </a:r>
            <a:br>
              <a:rPr lang="en-US" altLang="en-US" sz="2000" dirty="0" smtClean="0"/>
            </a:br>
            <a:endParaRPr lang="en-US" altLang="en-US" sz="2000" dirty="0" smtClean="0"/>
          </a:p>
          <a:p>
            <a:pPr marL="533400" indent="-533400" eaLnBrk="1" hangingPunct="1"/>
            <a:r>
              <a:rPr lang="en-US" altLang="en-US" sz="2000" dirty="0" smtClean="0"/>
              <a:t>However, normalized tables result in:</a:t>
            </a:r>
            <a:endParaRPr lang="en-US" altLang="en-US" sz="1800" dirty="0" smtClean="0"/>
          </a:p>
          <a:p>
            <a:pPr marL="914400" lvl="1" indent="-457200" eaLnBrk="1" hangingPunct="1"/>
            <a:r>
              <a:rPr lang="en-US" altLang="en-US" sz="1800" dirty="0" smtClean="0"/>
              <a:t>additional processing</a:t>
            </a:r>
          </a:p>
          <a:p>
            <a:pPr marL="914400" lvl="1" indent="-457200" eaLnBrk="1" hangingPunct="1"/>
            <a:r>
              <a:rPr lang="en-US" altLang="en-US" sz="1800" dirty="0" smtClean="0"/>
              <a:t>loss of system speed</a:t>
            </a:r>
            <a:br>
              <a:rPr lang="en-US" altLang="en-US" sz="1800" dirty="0" smtClean="0"/>
            </a:br>
            <a:endParaRPr lang="en-US" altLang="en-US" sz="1800" dirty="0" smtClean="0"/>
          </a:p>
          <a:p>
            <a:pPr marL="533400" indent="-533400" eaLnBrk="1" hangingPunct="1"/>
            <a:r>
              <a:rPr lang="en-US" altLang="en-US" sz="2000" dirty="0" smtClean="0"/>
              <a:t>When normalization purity is difficult to sustain due to conflict in:</a:t>
            </a:r>
            <a:endParaRPr lang="en-US" altLang="en-US" sz="1800" dirty="0" smtClean="0"/>
          </a:p>
          <a:p>
            <a:pPr marL="914400" lvl="1" indent="-457200" eaLnBrk="1" hangingPunct="1"/>
            <a:r>
              <a:rPr lang="en-US" altLang="en-US" sz="1800" dirty="0" smtClean="0"/>
              <a:t>design efficiency</a:t>
            </a:r>
          </a:p>
          <a:p>
            <a:pPr marL="914400" lvl="1" indent="-457200" eaLnBrk="1" hangingPunct="1"/>
            <a:r>
              <a:rPr lang="en-US" altLang="en-US" sz="1800" dirty="0" smtClean="0"/>
              <a:t>information requirements</a:t>
            </a:r>
          </a:p>
          <a:p>
            <a:pPr marL="914400" lvl="1" indent="-457200" eaLnBrk="1" hangingPunct="1"/>
            <a:r>
              <a:rPr lang="en-US" altLang="en-US" sz="1800" dirty="0" smtClean="0"/>
              <a:t>processing speed</a:t>
            </a:r>
            <a:br>
              <a:rPr lang="en-US" altLang="en-US" sz="1800" dirty="0" smtClean="0"/>
            </a:br>
            <a:endParaRPr lang="en-US" altLang="en-US" sz="800" dirty="0" smtClean="0"/>
          </a:p>
          <a:p>
            <a:pPr marL="914400" lvl="1" indent="-457200" eaLnBrk="1" hangingPunct="1">
              <a:buSzPct val="100000"/>
              <a:buFont typeface="Symbol" pitchFamily="18" charset="2"/>
              <a:buChar char="®"/>
            </a:pPr>
            <a:r>
              <a:rPr lang="en-US" altLang="en-US" sz="1800" dirty="0" err="1" smtClean="0"/>
              <a:t>Denormalize</a:t>
            </a:r>
            <a:r>
              <a:rPr lang="en-US" altLang="en-US" sz="1800" dirty="0" smtClean="0"/>
              <a:t> by</a:t>
            </a:r>
          </a:p>
          <a:p>
            <a:pPr marL="1314450" lvl="2" indent="-457200" eaLnBrk="1" hangingPunct="1"/>
            <a:r>
              <a:rPr lang="en-US" altLang="en-US" sz="1600" dirty="0" smtClean="0"/>
              <a:t>use of lower normal form</a:t>
            </a:r>
          </a:p>
          <a:p>
            <a:pPr marL="1314450" lvl="2" indent="-457200" eaLnBrk="1" hangingPunct="1"/>
            <a:r>
              <a:rPr lang="en-US" altLang="en-US" sz="1600" dirty="0" smtClean="0"/>
              <a:t>use of controlled data redundancies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ACID stands for: Atomicity, Consistency, Isolation, Durability</a:t>
            </a:r>
          </a:p>
          <a:p>
            <a:r>
              <a:rPr lang="en-US" dirty="0" smtClean="0"/>
              <a:t>ACID is the standard in computer science to judge the reliability of a transaction. In the context of databases, it is for data transaction.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DEF8B0-C996-4170-88A7-5D65BD5356E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08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“all or nothing”</a:t>
            </a:r>
          </a:p>
          <a:p>
            <a:pPr lvl="1"/>
            <a:r>
              <a:rPr lang="en-US" dirty="0" smtClean="0"/>
              <a:t>If a transaction fails in the middle, it will be no transaction.</a:t>
            </a:r>
          </a:p>
          <a:p>
            <a:pPr lvl="1"/>
            <a:r>
              <a:rPr lang="en-US" dirty="0" smtClean="0"/>
              <a:t>If a transaction is aborted, this transaction does not happen</a:t>
            </a:r>
          </a:p>
          <a:p>
            <a:pPr lvl="1"/>
            <a:r>
              <a:rPr lang="en-US" dirty="0" smtClean="0"/>
              <a:t>If a transaction is committed, the entire transaction should be completed</a:t>
            </a:r>
          </a:p>
          <a:p>
            <a:pPr lvl="1"/>
            <a:endParaRPr lang="en-US" dirty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Money transfer from one bank to another bank. </a:t>
            </a:r>
          </a:p>
          <a:p>
            <a:pPr lvl="1"/>
            <a:r>
              <a:rPr lang="en-US" dirty="0" smtClean="0"/>
              <a:t>Buying the same book in an online bookstore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DEF8B0-C996-4170-88A7-5D65BD5356E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34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transaction must be valid according to all pre-defined rules (e.g., constraints, triggers).</a:t>
            </a:r>
          </a:p>
          <a:p>
            <a:r>
              <a:rPr lang="en-US" dirty="0" smtClean="0"/>
              <a:t>Any transaction violates the defined rules will not be committed.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Applying for loan.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DEF8B0-C996-4170-88A7-5D65BD5356E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91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Determines how transaction integrity is visible to other users and systems.</a:t>
            </a:r>
          </a:p>
          <a:p>
            <a:r>
              <a:rPr lang="en-US" dirty="0" smtClean="0"/>
              <a:t>Can many users access the same data at the same time?</a:t>
            </a:r>
          </a:p>
          <a:p>
            <a:r>
              <a:rPr lang="en-US" dirty="0" smtClean="0"/>
              <a:t>Will one transaction block another transaction?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Watching a video, can two users access the video at the same time?</a:t>
            </a:r>
          </a:p>
          <a:p>
            <a:pPr lvl="1"/>
            <a:r>
              <a:rPr lang="en-US" dirty="0" smtClean="0"/>
              <a:t>Withdrawing money, can you and your family member withdraw money from the same bank account?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DEF8B0-C996-4170-88A7-5D65BD5356E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72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guarantees that transactions that have committed will survive permanently, even during the power loss and other emergent situations.</a:t>
            </a:r>
          </a:p>
          <a:p>
            <a:r>
              <a:rPr lang="en-US" dirty="0" smtClean="0"/>
              <a:t>Transaction logs are used to enforce the durability.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Booking a flight ticket online: even the system crashes, the ticket if committed for booking, will be booked.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DEF8B0-C996-4170-88A7-5D65BD5356E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6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F172A-249B-48B6-B662-EBC19F2F161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Normalization of DB Tables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Normalization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Process for evaluating and correcting table structures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smtClean="0"/>
              <a:t>determines the </a:t>
            </a:r>
            <a:r>
              <a:rPr lang="en-US" altLang="en-US" sz="1600" smtClean="0">
                <a:solidFill>
                  <a:srgbClr val="800000"/>
                </a:solidFill>
              </a:rPr>
              <a:t>optimal assignments of attributes to entities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Normalization provides micro view of entities</a:t>
            </a:r>
            <a:endParaRPr lang="en-US" altLang="en-US" sz="160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smtClean="0"/>
              <a:t>focuses on characteristics of specific entities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smtClean="0">
                <a:solidFill>
                  <a:srgbClr val="800000"/>
                </a:solidFill>
              </a:rPr>
              <a:t>may yield additional entities</a:t>
            </a:r>
            <a:endParaRPr lang="en-US" altLang="en-US" sz="1400" smtClean="0">
              <a:solidFill>
                <a:srgbClr val="8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Works through a series of stages called normal forms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200" smtClean="0"/>
              <a:t>1NF </a:t>
            </a:r>
            <a:r>
              <a:rPr lang="en-US" altLang="en-US" sz="1200" smtClean="0">
                <a:sym typeface="Symbol" pitchFamily="18" charset="2"/>
              </a:rPr>
              <a:t> 2NF</a:t>
            </a:r>
            <a:r>
              <a:rPr lang="en-US" altLang="en-US" sz="1200" smtClean="0"/>
              <a:t> </a:t>
            </a:r>
            <a:r>
              <a:rPr lang="en-US" altLang="en-US" sz="1200" smtClean="0">
                <a:sym typeface="Symbol" pitchFamily="18" charset="2"/>
              </a:rPr>
              <a:t> 3NF</a:t>
            </a:r>
            <a:r>
              <a:rPr lang="en-US" altLang="en-US" sz="1200" smtClean="0"/>
              <a:t> </a:t>
            </a:r>
            <a:r>
              <a:rPr lang="en-US" altLang="en-US" sz="1200" smtClean="0">
                <a:sym typeface="Symbol" pitchFamily="18" charset="2"/>
              </a:rPr>
              <a:t> 4NF (optional)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>
                <a:sym typeface="Symbol" pitchFamily="18" charset="2"/>
              </a:rPr>
              <a:t>Higher the normal form, slower the database response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smtClean="0">
                <a:sym typeface="Symbol" pitchFamily="18" charset="2"/>
              </a:rPr>
              <a:t>more joins are required to answer end-user queries</a:t>
            </a:r>
            <a:endParaRPr lang="en-US" altLang="en-US" sz="1400" smtClean="0"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12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Why normalize?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Reduce uncontrolled data redundancies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smtClean="0"/>
              <a:t>Help eliminate data anomalies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Produce controlled redundancies to link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F6C9C-39FC-439C-93F6-993AB999949C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Example: </a:t>
            </a:r>
            <a:r>
              <a:rPr lang="en-US" sz="3200" smtClean="0"/>
              <a:t>Need for Normalization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47063" cy="23701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PRO_NUM is intended to be primary key but contain nulls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Table entries invite data inconsistencies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smtClean="0"/>
              <a:t>e.g. </a:t>
            </a:r>
            <a:r>
              <a:rPr lang="en-US" altLang="en-US" sz="1200" smtClean="0">
                <a:solidFill>
                  <a:srgbClr val="006600"/>
                </a:solidFill>
              </a:rPr>
              <a:t>“Elect. Engineer”, “Elect.Eng.”, “EE”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Table displays data redundancies that can cause data anomalies</a:t>
            </a:r>
            <a:endParaRPr lang="en-US" altLang="en-US" sz="14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Update anomalies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200" smtClean="0"/>
              <a:t>Modifying JOB_CLASS could require many alterations (all the rows for the same EMP_NUM)</a:t>
            </a:r>
            <a:endParaRPr lang="en-US" altLang="en-US" sz="10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Insertion anomalies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200" smtClean="0"/>
              <a:t>New employee must be assigned a project</a:t>
            </a:r>
            <a:endParaRPr lang="en-US" altLang="en-US" sz="10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Deletion anomalies</a:t>
            </a:r>
            <a:endParaRPr lang="en-US" altLang="en-US" sz="1300" smtClean="0"/>
          </a:p>
          <a:p>
            <a:pPr lvl="2" eaLnBrk="1" hangingPunct="1">
              <a:lnSpc>
                <a:spcPct val="80000"/>
              </a:lnSpc>
            </a:pPr>
            <a:r>
              <a:rPr lang="en-US" altLang="en-US" sz="1200" smtClean="0"/>
              <a:t>If employee quits and a row deleted, other vital data may get lost</a:t>
            </a:r>
            <a:endParaRPr lang="en-US" altLang="en-US" sz="1000" smtClean="0"/>
          </a:p>
        </p:txBody>
      </p:sp>
      <p:pic>
        <p:nvPicPr>
          <p:cNvPr id="3584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3943350"/>
            <a:ext cx="8001000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2720975" y="6203950"/>
            <a:ext cx="36226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en-US" altLang="en-US" sz="800"/>
              <a:t>Database Systems: Design, Implementation, &amp; Management: Rob &amp; Coronel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359098-ECDD-4EA5-9512-77B30CB58AD9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Normalization: </a:t>
            </a:r>
            <a:r>
              <a:rPr lang="en-US" sz="3200" smtClean="0"/>
              <a:t>First Normal Form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000" smtClean="0"/>
              <a:t>First Normal Form (1NF)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1800" smtClean="0"/>
              <a:t>All the primary key attributes are defined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1800" smtClean="0"/>
              <a:t>There are no repeating groups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1800" smtClean="0"/>
              <a:t>All attributes are dependent on the primary key</a:t>
            </a:r>
            <a:br>
              <a:rPr lang="en-US" altLang="en-US" sz="1800" smtClean="0"/>
            </a:br>
            <a:endParaRPr lang="en-US" altLang="en-US" sz="1800" smtClean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000" smtClean="0"/>
              <a:t>Conversion to 1NF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1800" smtClean="0"/>
              <a:t>Objective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altLang="en-US" sz="1600" smtClean="0"/>
              <a:t>Develop a proper </a:t>
            </a:r>
            <a:r>
              <a:rPr lang="en-US" altLang="en-US" sz="1600" smtClean="0">
                <a:solidFill>
                  <a:srgbClr val="800000"/>
                </a:solidFill>
              </a:rPr>
              <a:t>primary key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1800" smtClean="0"/>
              <a:t>Steps</a:t>
            </a:r>
          </a:p>
          <a:p>
            <a:pPr marL="1295400" lvl="2" indent="-381000" eaLnBrk="1" hangingPunct="1">
              <a:lnSpc>
                <a:spcPct val="90000"/>
              </a:lnSpc>
              <a:buFont typeface="Tahoma" pitchFamily="34" charset="0"/>
              <a:buAutoNum type="arabicPeriod"/>
            </a:pPr>
            <a:r>
              <a:rPr lang="en-US" altLang="en-US" sz="1600" smtClean="0"/>
              <a:t>Eliminate repeating groups</a:t>
            </a:r>
          </a:p>
          <a:p>
            <a:pPr marL="1714500" lvl="3" indent="-342900" eaLnBrk="1" hangingPunct="1">
              <a:lnSpc>
                <a:spcPct val="90000"/>
              </a:lnSpc>
            </a:pPr>
            <a:r>
              <a:rPr lang="en-US" altLang="en-US" sz="1400" smtClean="0"/>
              <a:t>fill in the null cells with appropriate data value</a:t>
            </a:r>
          </a:p>
          <a:p>
            <a:pPr marL="1295400" lvl="2" indent="-381000" eaLnBrk="1" hangingPunct="1">
              <a:lnSpc>
                <a:spcPct val="90000"/>
              </a:lnSpc>
              <a:buFont typeface="Tahoma" pitchFamily="34" charset="0"/>
              <a:buAutoNum type="arabicPeriod"/>
            </a:pPr>
            <a:r>
              <a:rPr lang="en-US" altLang="en-US" sz="1600" smtClean="0"/>
              <a:t>Identify primary key</a:t>
            </a:r>
          </a:p>
          <a:p>
            <a:pPr marL="1714500" lvl="3" indent="-342900" eaLnBrk="1" hangingPunct="1">
              <a:lnSpc>
                <a:spcPct val="90000"/>
              </a:lnSpc>
            </a:pPr>
            <a:r>
              <a:rPr lang="en-US" altLang="en-US" sz="1400" smtClean="0"/>
              <a:t>identify attribute(s) that uniquely identifies each row</a:t>
            </a:r>
          </a:p>
          <a:p>
            <a:pPr marL="1295400" lvl="2" indent="-381000" eaLnBrk="1" hangingPunct="1">
              <a:lnSpc>
                <a:spcPct val="90000"/>
              </a:lnSpc>
              <a:buFont typeface="Tahoma" pitchFamily="34" charset="0"/>
              <a:buAutoNum type="arabicPeriod"/>
            </a:pPr>
            <a:r>
              <a:rPr lang="en-US" altLang="en-US" sz="1600" smtClean="0"/>
              <a:t>Identify all dependencies</a:t>
            </a:r>
          </a:p>
          <a:p>
            <a:pPr marL="1714500" lvl="3" indent="-342900" eaLnBrk="1" hangingPunct="1">
              <a:lnSpc>
                <a:spcPct val="90000"/>
              </a:lnSpc>
            </a:pPr>
            <a:r>
              <a:rPr lang="en-US" altLang="en-US" sz="1400" smtClean="0"/>
              <a:t>make sure all attributes are dependent on the primary key </a:t>
            </a:r>
            <a:br>
              <a:rPr lang="en-US" altLang="en-US" sz="1400" smtClean="0"/>
            </a:br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F6B218-0654-4610-9660-BCACF48378BE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Normalization: </a:t>
            </a:r>
            <a:r>
              <a:rPr lang="en-US" sz="3200" smtClean="0"/>
              <a:t>1NF example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0313"/>
            <a:ext cx="8229600" cy="650875"/>
          </a:xfrm>
        </p:spPr>
        <p:txBody>
          <a:bodyPr/>
          <a:lstStyle/>
          <a:p>
            <a:pPr eaLnBrk="1" hangingPunct="1">
              <a:buClr>
                <a:srgbClr val="0000FF"/>
              </a:buClr>
              <a:buSzPct val="80000"/>
              <a:buFont typeface="Tahoma" pitchFamily="34" charset="0"/>
              <a:buAutoNum type="arabicPeriod"/>
            </a:pPr>
            <a:r>
              <a:rPr lang="en-US" altLang="en-US" sz="1600" smtClean="0"/>
              <a:t>Eliminate repeating groups  </a:t>
            </a:r>
            <a:r>
              <a:rPr lang="en-US" altLang="en-US" sz="1200" smtClean="0"/>
              <a:t>- Fill in the null cells to make each row define a single entity</a:t>
            </a:r>
          </a:p>
          <a:p>
            <a:pPr eaLnBrk="1" hangingPunct="1">
              <a:lnSpc>
                <a:spcPct val="80000"/>
              </a:lnSpc>
              <a:buSzPct val="80000"/>
              <a:buFont typeface="Tahoma" pitchFamily="34" charset="0"/>
              <a:buAutoNum type="arabicPeriod" startAt="2"/>
            </a:pPr>
            <a:r>
              <a:rPr lang="en-US" altLang="en-US" sz="1600" smtClean="0"/>
              <a:t>Identify the primary key </a:t>
            </a:r>
            <a:r>
              <a:rPr lang="en-US" altLang="en-US" sz="1400" smtClean="0"/>
              <a:t>- </a:t>
            </a:r>
            <a:r>
              <a:rPr lang="en-US" altLang="en-US" sz="1200" smtClean="0"/>
              <a:t>Make sure all attributes are dependent on the primary key</a:t>
            </a:r>
            <a:endParaRPr lang="en-US" altLang="en-US" sz="1600" smtClean="0"/>
          </a:p>
        </p:txBody>
      </p:sp>
      <p:pic>
        <p:nvPicPr>
          <p:cNvPr id="3789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4394200"/>
            <a:ext cx="7421562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957388"/>
            <a:ext cx="7459662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Text Box 7"/>
          <p:cNvSpPr txBox="1">
            <a:spLocks noChangeArrowheads="1"/>
          </p:cNvSpPr>
          <p:nvPr/>
        </p:nvSpPr>
        <p:spPr bwMode="auto">
          <a:xfrm>
            <a:off x="852488" y="6486525"/>
            <a:ext cx="36226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en-US" altLang="en-US" sz="800"/>
              <a:t>Database Systems: Design, Implementation, &amp; Management: Rob &amp; Coronel</a:t>
            </a:r>
          </a:p>
        </p:txBody>
      </p:sp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1139825" y="4376738"/>
            <a:ext cx="784225" cy="2112962"/>
          </a:xfrm>
          <a:prstGeom prst="rect">
            <a:avLst/>
          </a:prstGeom>
          <a:noFill/>
          <a:ln w="25400" cap="rnd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898" name="AutoShape 9"/>
          <p:cNvSpPr>
            <a:spLocks noChangeArrowheads="1"/>
          </p:cNvSpPr>
          <p:nvPr/>
        </p:nvSpPr>
        <p:spPr bwMode="auto">
          <a:xfrm>
            <a:off x="1995488" y="4102100"/>
            <a:ext cx="204787" cy="239713"/>
          </a:xfrm>
          <a:prstGeom prst="downArrow">
            <a:avLst>
              <a:gd name="adj1" fmla="val 50000"/>
              <a:gd name="adj2" fmla="val 2926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00" name="Rectangle 8"/>
          <p:cNvSpPr>
            <a:spLocks noChangeArrowheads="1"/>
          </p:cNvSpPr>
          <p:nvPr/>
        </p:nvSpPr>
        <p:spPr bwMode="auto">
          <a:xfrm>
            <a:off x="2947988" y="4391025"/>
            <a:ext cx="784225" cy="2112963"/>
          </a:xfrm>
          <a:prstGeom prst="rect">
            <a:avLst/>
          </a:prstGeom>
          <a:noFill/>
          <a:ln w="25400" cap="rnd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8FF23-2FE7-4C65-9CC5-396D5477B85D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Normalization: </a:t>
            </a:r>
            <a:r>
              <a:rPr lang="en-US" sz="3200" dirty="0" smtClean="0"/>
              <a:t>1NF example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81125"/>
            <a:ext cx="8229600" cy="21891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SzPct val="80000"/>
              <a:buFont typeface="Tahoma" pitchFamily="34" charset="0"/>
              <a:buAutoNum type="arabicPeriod" startAt="3"/>
            </a:pPr>
            <a:r>
              <a:rPr lang="en-US" altLang="en-US" sz="1800" smtClean="0"/>
              <a:t>Identify all dependencies </a:t>
            </a:r>
            <a:r>
              <a:rPr lang="en-US" altLang="en-US" sz="1600" smtClean="0"/>
              <a:t>(in a </a:t>
            </a:r>
            <a:r>
              <a:rPr lang="en-US" altLang="en-US" sz="1600" smtClean="0">
                <a:solidFill>
                  <a:srgbClr val="800000"/>
                </a:solidFill>
              </a:rPr>
              <a:t>Dependency Table)</a:t>
            </a:r>
            <a:endParaRPr lang="en-US" altLang="en-US" sz="1800" smtClean="0">
              <a:solidFill>
                <a:srgbClr val="80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Desirable dependencies (arrows above)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smtClean="0"/>
              <a:t>based on primary key (functional dependency)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Less desirable dependencies (arrows below)</a:t>
            </a:r>
            <a:endParaRPr lang="en-US" altLang="en-US" sz="1400" smtClean="0"/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smtClean="0">
                <a:solidFill>
                  <a:srgbClr val="800000"/>
                </a:solidFill>
              </a:rPr>
              <a:t>Partial dependency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100" smtClean="0"/>
              <a:t>based on part of composite primary key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smtClean="0">
                <a:solidFill>
                  <a:srgbClr val="800000"/>
                </a:solidFill>
              </a:rPr>
              <a:t>Transitive dependency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100" smtClean="0"/>
              <a:t>one nonprime attribute depends on another nonprime attribute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400" smtClean="0"/>
              <a:t>Subject to data redundancies and anomalies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046288" y="6492875"/>
            <a:ext cx="36226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en-US" altLang="en-US" sz="800"/>
              <a:t>Database Systems: Design, Implementation, &amp; Management: Rob &amp; Coronel</a:t>
            </a:r>
          </a:p>
        </p:txBody>
      </p:sp>
      <p:pic>
        <p:nvPicPr>
          <p:cNvPr id="3891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3595688"/>
            <a:ext cx="60007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9E696-FBD2-4AF2-A838-ABECE2F7560F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Normalization: </a:t>
            </a:r>
            <a:r>
              <a:rPr lang="en-US" sz="3200" smtClean="0"/>
              <a:t>Second Normal Form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000" smtClean="0"/>
              <a:t>Second Normal Form (2NF)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1800" smtClean="0"/>
              <a:t>It is in 1NF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1800" smtClean="0"/>
              <a:t>There are </a:t>
            </a:r>
            <a:r>
              <a:rPr lang="en-US" altLang="en-US" sz="1800" smtClean="0">
                <a:solidFill>
                  <a:srgbClr val="800000"/>
                </a:solidFill>
              </a:rPr>
              <a:t>no partial dependencies</a:t>
            </a:r>
            <a:r>
              <a:rPr lang="en-US" altLang="en-US" sz="1800" smtClean="0"/>
              <a:t/>
            </a:r>
            <a:br>
              <a:rPr lang="en-US" altLang="en-US" sz="1800" smtClean="0"/>
            </a:br>
            <a:endParaRPr lang="en-US" altLang="en-US" sz="1800" smtClean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000" smtClean="0"/>
              <a:t>Conversion to 2NF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1800" smtClean="0"/>
              <a:t>Objective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altLang="en-US" sz="1600" smtClean="0"/>
              <a:t>Eliminate partial dependencies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1800" smtClean="0"/>
              <a:t>Steps</a:t>
            </a:r>
          </a:p>
          <a:p>
            <a:pPr marL="1295400" lvl="2" indent="-381000" eaLnBrk="1" hangingPunct="1">
              <a:lnSpc>
                <a:spcPct val="90000"/>
              </a:lnSpc>
              <a:buFont typeface="Tahoma" pitchFamily="34" charset="0"/>
              <a:buAutoNum type="arabicPeriod"/>
            </a:pPr>
            <a:r>
              <a:rPr lang="en-US" altLang="en-US" sz="1600" smtClean="0"/>
              <a:t>Start with 1NF format</a:t>
            </a:r>
          </a:p>
          <a:p>
            <a:pPr marL="1295400" lvl="2" indent="-381000" eaLnBrk="1" hangingPunct="1">
              <a:lnSpc>
                <a:spcPct val="90000"/>
              </a:lnSpc>
              <a:buFont typeface="Tahoma" pitchFamily="34" charset="0"/>
              <a:buAutoNum type="arabicPeriod"/>
            </a:pPr>
            <a:r>
              <a:rPr lang="en-US" altLang="en-US" sz="1600" smtClean="0"/>
              <a:t>Write each key component (w/ partial dependency) on separate line</a:t>
            </a:r>
          </a:p>
          <a:p>
            <a:pPr marL="1295400" lvl="2" indent="-381000" eaLnBrk="1" hangingPunct="1">
              <a:lnSpc>
                <a:spcPct val="90000"/>
              </a:lnSpc>
              <a:buFont typeface="Tahoma" pitchFamily="34" charset="0"/>
              <a:buAutoNum type="arabicPeriod"/>
            </a:pPr>
            <a:r>
              <a:rPr lang="en-US" altLang="en-US" sz="1600" smtClean="0"/>
              <a:t>Write original (composite) key on last line</a:t>
            </a:r>
          </a:p>
          <a:p>
            <a:pPr marL="1295400" lvl="2" indent="-381000" eaLnBrk="1" hangingPunct="1">
              <a:lnSpc>
                <a:spcPct val="90000"/>
              </a:lnSpc>
              <a:buFont typeface="Tahoma" pitchFamily="34" charset="0"/>
              <a:buAutoNum type="arabicPeriod"/>
            </a:pPr>
            <a:r>
              <a:rPr lang="en-US" altLang="en-US" sz="1600" smtClean="0"/>
              <a:t>Each component is new table</a:t>
            </a:r>
          </a:p>
          <a:p>
            <a:pPr marL="1295400" lvl="2" indent="-381000" eaLnBrk="1" hangingPunct="1">
              <a:lnSpc>
                <a:spcPct val="90000"/>
              </a:lnSpc>
              <a:buFont typeface="Tahoma" pitchFamily="34" charset="0"/>
              <a:buAutoNum type="arabicPeriod"/>
            </a:pPr>
            <a:r>
              <a:rPr lang="en-US" altLang="en-US" sz="1600" smtClean="0"/>
              <a:t>Write dependent attributes after each key</a:t>
            </a:r>
            <a:br>
              <a:rPr lang="en-US" altLang="en-US" sz="1600" smtClean="0"/>
            </a:br>
            <a:endParaRPr lang="en-US" altLang="en-US" sz="1600" smtClean="0"/>
          </a:p>
          <a:p>
            <a:pPr marL="1295400" lvl="2" indent="-381000" eaLnBrk="1" hangingPunct="1">
              <a:lnSpc>
                <a:spcPct val="90000"/>
              </a:lnSpc>
              <a:buFont typeface="Tahoma" pitchFamily="34" charset="0"/>
              <a:buNone/>
            </a:pPr>
            <a:r>
              <a:rPr lang="en-US" altLang="en-US" sz="1200" smtClean="0">
                <a:solidFill>
                  <a:srgbClr val="006600"/>
                </a:solidFill>
              </a:rPr>
              <a:t>1NF (</a:t>
            </a:r>
            <a:r>
              <a:rPr lang="en-US" altLang="en-US" sz="1200" b="1" u="sng" smtClean="0">
                <a:solidFill>
                  <a:srgbClr val="006600"/>
                </a:solidFill>
              </a:rPr>
              <a:t>PROJ_NUM</a:t>
            </a:r>
            <a:r>
              <a:rPr lang="en-US" altLang="en-US" sz="1200" u="sng" smtClean="0">
                <a:solidFill>
                  <a:srgbClr val="006600"/>
                </a:solidFill>
              </a:rPr>
              <a:t>,</a:t>
            </a:r>
            <a:r>
              <a:rPr lang="en-US" altLang="en-US" sz="1200" smtClean="0">
                <a:solidFill>
                  <a:srgbClr val="006600"/>
                </a:solidFill>
              </a:rPr>
              <a:t> </a:t>
            </a:r>
            <a:r>
              <a:rPr lang="en-US" altLang="en-US" sz="1200" b="1" u="sng" smtClean="0">
                <a:solidFill>
                  <a:srgbClr val="006600"/>
                </a:solidFill>
              </a:rPr>
              <a:t>EMP_NUM</a:t>
            </a:r>
            <a:r>
              <a:rPr lang="en-US" altLang="en-US" sz="1200" smtClean="0">
                <a:solidFill>
                  <a:srgbClr val="006600"/>
                </a:solidFill>
              </a:rPr>
              <a:t>, PROJ_NAME, EMP_NAME, JOB_CLASS, CHG_HOUR, HOURS)</a:t>
            </a:r>
          </a:p>
          <a:p>
            <a:pPr marL="1295400" lvl="2" indent="-381000" eaLnBrk="1" hangingPunct="1">
              <a:lnSpc>
                <a:spcPct val="90000"/>
              </a:lnSpc>
              <a:buFont typeface="Tahoma" pitchFamily="34" charset="0"/>
              <a:buNone/>
            </a:pPr>
            <a:r>
              <a:rPr lang="en-US" altLang="en-US" sz="1200" smtClean="0">
                <a:solidFill>
                  <a:srgbClr val="006600"/>
                </a:solidFill>
              </a:rPr>
              <a:t>                    </a:t>
            </a:r>
            <a:r>
              <a:rPr lang="en-US" altLang="en-US" sz="1400" b="1" smtClean="0">
                <a:sym typeface="Symbol" pitchFamily="18" charset="2"/>
              </a:rPr>
              <a:t></a:t>
            </a:r>
            <a:endParaRPr lang="en-US" altLang="en-US" sz="1400" b="1" smtClean="0">
              <a:solidFill>
                <a:srgbClr val="006600"/>
              </a:solidFill>
            </a:endParaRPr>
          </a:p>
          <a:p>
            <a:pPr marL="1295400" lvl="2" indent="-381000" eaLnBrk="1" hangingPunct="1">
              <a:lnSpc>
                <a:spcPct val="90000"/>
              </a:lnSpc>
              <a:buFont typeface="Tahoma" pitchFamily="34" charset="0"/>
              <a:buNone/>
            </a:pPr>
            <a:r>
              <a:rPr lang="en-US" altLang="en-US" sz="1200" smtClean="0">
                <a:solidFill>
                  <a:srgbClr val="006600"/>
                </a:solidFill>
              </a:rPr>
              <a:t>PROJECT (</a:t>
            </a:r>
            <a:r>
              <a:rPr lang="en-US" altLang="en-US" sz="1200" b="1" u="sng" smtClean="0">
                <a:solidFill>
                  <a:srgbClr val="006600"/>
                </a:solidFill>
              </a:rPr>
              <a:t>PROJ_NUM</a:t>
            </a:r>
            <a:r>
              <a:rPr lang="en-US" altLang="en-US" sz="1200" u="sng" smtClean="0">
                <a:solidFill>
                  <a:srgbClr val="006600"/>
                </a:solidFill>
              </a:rPr>
              <a:t>,</a:t>
            </a:r>
            <a:r>
              <a:rPr lang="en-US" altLang="en-US" sz="1200" smtClean="0">
                <a:solidFill>
                  <a:srgbClr val="006600"/>
                </a:solidFill>
              </a:rPr>
              <a:t> PROJ_NAME)</a:t>
            </a:r>
          </a:p>
          <a:p>
            <a:pPr marL="1295400" lvl="2" indent="-381000" eaLnBrk="1" hangingPunct="1">
              <a:lnSpc>
                <a:spcPct val="90000"/>
              </a:lnSpc>
              <a:buFont typeface="Tahoma" pitchFamily="34" charset="0"/>
              <a:buNone/>
            </a:pPr>
            <a:r>
              <a:rPr lang="en-US" altLang="en-US" sz="1200" smtClean="0">
                <a:solidFill>
                  <a:srgbClr val="006600"/>
                </a:solidFill>
              </a:rPr>
              <a:t>EMPLOYEE (</a:t>
            </a:r>
            <a:r>
              <a:rPr lang="en-US" altLang="en-US" sz="1200" b="1" u="sng" smtClean="0">
                <a:solidFill>
                  <a:srgbClr val="006600"/>
                </a:solidFill>
              </a:rPr>
              <a:t>EMP_NUM</a:t>
            </a:r>
            <a:r>
              <a:rPr lang="en-US" altLang="en-US" sz="1200" smtClean="0">
                <a:solidFill>
                  <a:srgbClr val="006600"/>
                </a:solidFill>
              </a:rPr>
              <a:t>, EMP_NAME, JOB_CLASS, CHG_HOUR)</a:t>
            </a:r>
          </a:p>
          <a:p>
            <a:pPr marL="1295400" lvl="2" indent="-381000" eaLnBrk="1" hangingPunct="1">
              <a:lnSpc>
                <a:spcPct val="90000"/>
              </a:lnSpc>
              <a:buFont typeface="Tahoma" pitchFamily="34" charset="0"/>
              <a:buNone/>
            </a:pPr>
            <a:r>
              <a:rPr lang="en-US" altLang="en-US" sz="1200" smtClean="0">
                <a:solidFill>
                  <a:srgbClr val="006600"/>
                </a:solidFill>
              </a:rPr>
              <a:t>ASSIGN (</a:t>
            </a:r>
            <a:r>
              <a:rPr lang="en-US" altLang="en-US" sz="1200" b="1" u="sng" smtClean="0">
                <a:solidFill>
                  <a:srgbClr val="006600"/>
                </a:solidFill>
              </a:rPr>
              <a:t>PROJ_NUM, EMP_NUM</a:t>
            </a:r>
            <a:r>
              <a:rPr lang="en-US" altLang="en-US" sz="1200" smtClean="0">
                <a:solidFill>
                  <a:srgbClr val="006600"/>
                </a:solidFill>
              </a:rPr>
              <a:t>, HOURS)</a:t>
            </a:r>
            <a:endParaRPr lang="en-US" altLang="en-US" sz="1100" smtClean="0">
              <a:solidFill>
                <a:srgbClr val="006600"/>
              </a:solidFill>
            </a:endParaRPr>
          </a:p>
        </p:txBody>
      </p: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25" y="2590800"/>
            <a:ext cx="4068763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8802-32D7-46CE-91B5-181B44E57DE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Normalization: </a:t>
            </a:r>
            <a:r>
              <a:rPr lang="en-US" sz="3200" smtClean="0"/>
              <a:t>2NF example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81125"/>
            <a:ext cx="8229600" cy="2528888"/>
          </a:xfrm>
        </p:spPr>
        <p:txBody>
          <a:bodyPr/>
          <a:lstStyle/>
          <a:p>
            <a:pPr eaLnBrk="1" hangingPunct="1"/>
            <a:endParaRPr lang="en-US" altLang="en-US" sz="1800" smtClean="0"/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2959100" y="6149975"/>
            <a:ext cx="36226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en-US" altLang="en-US" sz="800"/>
              <a:t>Database Systems: Design, Implementation, &amp; Management: Rob &amp; Coronel</a:t>
            </a:r>
          </a:p>
        </p:txBody>
      </p:sp>
      <p:pic>
        <p:nvPicPr>
          <p:cNvPr id="40967" name="Picture 11" descr="Fig05-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1389063"/>
            <a:ext cx="6629400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5F94E-E631-42F1-9099-AC3CB0EC20A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Normalization: </a:t>
            </a:r>
            <a:r>
              <a:rPr lang="en-US" sz="3200" smtClean="0"/>
              <a:t>Third Normal Form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 sz="2000" smtClean="0"/>
              <a:t>Third Normal Form (3NF)</a:t>
            </a:r>
          </a:p>
          <a:p>
            <a:pPr marL="914400" lvl="1" indent="-457200" eaLnBrk="1" hangingPunct="1"/>
            <a:r>
              <a:rPr lang="en-US" altLang="en-US" sz="1800" smtClean="0"/>
              <a:t>It is in 2NF</a:t>
            </a:r>
          </a:p>
          <a:p>
            <a:pPr marL="914400" lvl="1" indent="-457200" eaLnBrk="1" hangingPunct="1"/>
            <a:r>
              <a:rPr lang="en-US" altLang="en-US" sz="1800" smtClean="0"/>
              <a:t>There are </a:t>
            </a:r>
            <a:r>
              <a:rPr lang="en-US" altLang="en-US" sz="1800" smtClean="0">
                <a:solidFill>
                  <a:srgbClr val="800000"/>
                </a:solidFill>
              </a:rPr>
              <a:t>no transitive dependencies</a:t>
            </a:r>
            <a:r>
              <a:rPr lang="en-US" altLang="en-US" sz="1800" smtClean="0"/>
              <a:t/>
            </a:r>
            <a:br>
              <a:rPr lang="en-US" altLang="en-US" sz="1800" smtClean="0"/>
            </a:br>
            <a:endParaRPr lang="en-US" altLang="en-US" sz="1800" smtClean="0"/>
          </a:p>
          <a:p>
            <a:pPr marL="533400" indent="-533400" eaLnBrk="1" hangingPunct="1"/>
            <a:r>
              <a:rPr lang="en-US" altLang="en-US" sz="2000" smtClean="0"/>
              <a:t>Conversion to 3NF</a:t>
            </a:r>
          </a:p>
          <a:p>
            <a:pPr marL="914400" lvl="1" indent="-457200" eaLnBrk="1" hangingPunct="1"/>
            <a:r>
              <a:rPr lang="en-US" altLang="en-US" sz="1800" smtClean="0"/>
              <a:t>Objective</a:t>
            </a:r>
          </a:p>
          <a:p>
            <a:pPr marL="1295400" lvl="2" indent="-381000" eaLnBrk="1" hangingPunct="1"/>
            <a:r>
              <a:rPr lang="en-US" altLang="en-US" sz="1600" smtClean="0"/>
              <a:t>Eliminate transitive dependencies (TP)</a:t>
            </a:r>
          </a:p>
          <a:p>
            <a:pPr marL="914400" lvl="1" indent="-457200" eaLnBrk="1" hangingPunct="1"/>
            <a:r>
              <a:rPr lang="en-US" altLang="en-US" sz="1800" smtClean="0"/>
              <a:t>Steps</a:t>
            </a:r>
          </a:p>
          <a:p>
            <a:pPr marL="1295400" lvl="2" indent="-381000" eaLnBrk="1" hangingPunct="1">
              <a:buFont typeface="Tahoma" pitchFamily="34" charset="0"/>
              <a:buAutoNum type="arabicPeriod"/>
            </a:pPr>
            <a:r>
              <a:rPr lang="en-US" altLang="en-US" sz="1600" smtClean="0"/>
              <a:t>Start with 2NF format</a:t>
            </a:r>
          </a:p>
          <a:p>
            <a:pPr marL="1295400" lvl="2" indent="-381000" eaLnBrk="1" hangingPunct="1">
              <a:buFont typeface="Tahoma" pitchFamily="34" charset="0"/>
              <a:buAutoNum type="arabicPeriod"/>
            </a:pPr>
            <a:r>
              <a:rPr lang="en-US" altLang="en-US" sz="1600" smtClean="0"/>
              <a:t>Break off the TP pieces and create separate tables</a:t>
            </a:r>
          </a:p>
          <a:p>
            <a:pPr marL="1295400" lvl="2" indent="-381000" eaLnBrk="1" hangingPunct="1">
              <a:buFont typeface="Tahoma" pitchFamily="34" charset="0"/>
              <a:buNone/>
            </a:pPr>
            <a:endParaRPr lang="en-US" altLang="en-US" sz="1400" smtClean="0">
              <a:solidFill>
                <a:srgbClr val="006600"/>
              </a:solidFill>
            </a:endParaRPr>
          </a:p>
          <a:p>
            <a:pPr marL="1295400" lvl="2" indent="-381000" eaLnBrk="1" hangingPunct="1">
              <a:buFont typeface="Tahoma" pitchFamily="34" charset="0"/>
              <a:buNone/>
            </a:pPr>
            <a:r>
              <a:rPr lang="en-US" altLang="en-US" sz="1200" smtClean="0">
                <a:solidFill>
                  <a:srgbClr val="006600"/>
                </a:solidFill>
              </a:rPr>
              <a:t>EMPLOYEE (</a:t>
            </a:r>
            <a:r>
              <a:rPr lang="en-US" altLang="en-US" sz="1200" b="1" u="sng" smtClean="0">
                <a:solidFill>
                  <a:srgbClr val="006600"/>
                </a:solidFill>
              </a:rPr>
              <a:t>EMP_NUM</a:t>
            </a:r>
            <a:r>
              <a:rPr lang="en-US" altLang="en-US" sz="1200" smtClean="0">
                <a:solidFill>
                  <a:srgbClr val="006600"/>
                </a:solidFill>
              </a:rPr>
              <a:t>, EMP_NAME, JOB_CLASS, CHG_HOUR)</a:t>
            </a:r>
          </a:p>
          <a:p>
            <a:pPr marL="1295400" lvl="2" indent="-381000" eaLnBrk="1" hangingPunct="1">
              <a:buFont typeface="Tahoma" pitchFamily="34" charset="0"/>
              <a:buNone/>
            </a:pPr>
            <a:r>
              <a:rPr lang="en-US" altLang="en-US" sz="1400" smtClean="0"/>
              <a:t>            </a:t>
            </a:r>
            <a:r>
              <a:rPr lang="en-US" altLang="en-US" sz="1400" b="1" smtClean="0">
                <a:sym typeface="Symbol" pitchFamily="18" charset="2"/>
              </a:rPr>
              <a:t></a:t>
            </a:r>
          </a:p>
          <a:p>
            <a:pPr marL="1295400" lvl="2" indent="-381000" eaLnBrk="1" hangingPunct="1">
              <a:buFont typeface="Tahoma" pitchFamily="34" charset="0"/>
              <a:buNone/>
            </a:pPr>
            <a:r>
              <a:rPr lang="en-US" altLang="en-US" sz="1200" smtClean="0">
                <a:solidFill>
                  <a:srgbClr val="006600"/>
                </a:solidFill>
              </a:rPr>
              <a:t>EMPLOYEE (</a:t>
            </a:r>
            <a:r>
              <a:rPr lang="en-US" altLang="en-US" sz="1200" b="1" u="sng" smtClean="0">
                <a:solidFill>
                  <a:srgbClr val="006600"/>
                </a:solidFill>
              </a:rPr>
              <a:t>EMP_NUM</a:t>
            </a:r>
            <a:r>
              <a:rPr lang="en-US" altLang="en-US" sz="1200" smtClean="0">
                <a:solidFill>
                  <a:srgbClr val="006600"/>
                </a:solidFill>
              </a:rPr>
              <a:t>, EMP_NAME, JOB_CLASS)</a:t>
            </a:r>
          </a:p>
          <a:p>
            <a:pPr marL="1295400" lvl="2" indent="-381000" eaLnBrk="1" hangingPunct="1">
              <a:buFont typeface="Tahoma" pitchFamily="34" charset="0"/>
              <a:buNone/>
            </a:pPr>
            <a:r>
              <a:rPr lang="en-US" altLang="en-US" sz="1200" smtClean="0">
                <a:solidFill>
                  <a:srgbClr val="006600"/>
                </a:solidFill>
              </a:rPr>
              <a:t>JOB (</a:t>
            </a:r>
            <a:r>
              <a:rPr lang="en-US" altLang="en-US" sz="1200" b="1" u="sng" smtClean="0">
                <a:solidFill>
                  <a:srgbClr val="006600"/>
                </a:solidFill>
              </a:rPr>
              <a:t>JOB_CLASS</a:t>
            </a:r>
            <a:r>
              <a:rPr lang="en-US" altLang="en-US" sz="1200" smtClean="0">
                <a:solidFill>
                  <a:srgbClr val="006600"/>
                </a:solidFill>
              </a:rPr>
              <a:t>, CHG_HOUR)</a:t>
            </a:r>
          </a:p>
          <a:p>
            <a:pPr marL="533400" indent="-533400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smtClean="0">
              <a:solidFill>
                <a:srgbClr val="006600"/>
              </a:solidFill>
            </a:endParaRPr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575" y="2743200"/>
            <a:ext cx="3641725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9.0&quot;&gt;&lt;object type=&quot;1&quot; unique_id=&quot;10001&quot;&gt;&lt;object type=&quot;2&quot; unique_id=&quot;16295&quot;&gt;&lt;object type=&quot;3&quot; unique_id=&quot;16296&quot;&gt;&lt;property id=&quot;20148&quot; value=&quot;5&quot;/&gt;&lt;property id=&quot;20300&quot; value=&quot;Slide 1 - &amp;quot;Normalization &amp;quot;&quot;/&gt;&lt;property id=&quot;20307&quot; value=&quot;256&quot;/&gt;&lt;/object&gt;&lt;object type=&quot;3&quot; unique_id=&quot;16327&quot;&gt;&lt;property id=&quot;20148&quot; value=&quot;5&quot;/&gt;&lt;property id=&quot;20300&quot; value=&quot;Slide 2 - &amp;quot;Normalization of DB Tables&amp;quot;&quot;/&gt;&lt;property id=&quot;20307&quot; value=&quot;359&quot;/&gt;&lt;/object&gt;&lt;object type=&quot;3&quot; unique_id=&quot;16328&quot;&gt;&lt;property id=&quot;20148&quot; value=&quot;5&quot;/&gt;&lt;property id=&quot;20300&quot; value=&quot;Slide 3 - &amp;quot;Example: Need for Normalization&amp;quot;&quot;/&gt;&lt;property id=&quot;20307&quot; value=&quot;360&quot;/&gt;&lt;/object&gt;&lt;object type=&quot;3&quot; unique_id=&quot;16329&quot;&gt;&lt;property id=&quot;20148&quot; value=&quot;5&quot;/&gt;&lt;property id=&quot;20300&quot; value=&quot;Slide 4 - &amp;quot;Normalization: First Normal Form&amp;quot;&quot;/&gt;&lt;property id=&quot;20307&quot; value=&quot;361&quot;/&gt;&lt;/object&gt;&lt;object type=&quot;3&quot; unique_id=&quot;16330&quot;&gt;&lt;property id=&quot;20148&quot; value=&quot;5&quot;/&gt;&lt;property id=&quot;20300&quot; value=&quot;Slide 5 - &amp;quot;Normalization: 1NF example&amp;quot;&quot;/&gt;&lt;property id=&quot;20307&quot; value=&quot;362&quot;/&gt;&lt;/object&gt;&lt;object type=&quot;3&quot; unique_id=&quot;16331&quot;&gt;&lt;property id=&quot;20148&quot; value=&quot;5&quot;/&gt;&lt;property id=&quot;20300&quot; value=&quot;Slide 6 - &amp;quot;Normalization: 1NF example&amp;quot;&quot;/&gt;&lt;property id=&quot;20307&quot; value=&quot;363&quot;/&gt;&lt;/object&gt;&lt;object type=&quot;3&quot; unique_id=&quot;16332&quot;&gt;&lt;property id=&quot;20148&quot; value=&quot;5&quot;/&gt;&lt;property id=&quot;20300&quot; value=&quot;Slide 7 - &amp;quot;Normalization: Second Normal Form&amp;quot;&quot;/&gt;&lt;property id=&quot;20307&quot; value=&quot;364&quot;/&gt;&lt;/object&gt;&lt;object type=&quot;3&quot; unique_id=&quot;16333&quot;&gt;&lt;property id=&quot;20148&quot; value=&quot;5&quot;/&gt;&lt;property id=&quot;20300&quot; value=&quot;Slide 8 - &amp;quot;Normalization: 2NF example&amp;quot;&quot;/&gt;&lt;property id=&quot;20307&quot; value=&quot;365&quot;/&gt;&lt;/object&gt;&lt;object type=&quot;3&quot; unique_id=&quot;16334&quot;&gt;&lt;property id=&quot;20148&quot; value=&quot;5&quot;/&gt;&lt;property id=&quot;20300&quot; value=&quot;Slide 9 - &amp;quot;Normalization: Third Normal Form&amp;quot;&quot;/&gt;&lt;property id=&quot;20307&quot; value=&quot;366&quot;/&gt;&lt;/object&gt;&lt;object type=&quot;3&quot; unique_id=&quot;16335&quot;&gt;&lt;property id=&quot;20148&quot; value=&quot;5&quot;/&gt;&lt;property id=&quot;20300&quot; value=&quot;Slide 10 - &amp;quot;Normalization: 3NF example&amp;quot;&quot;/&gt;&lt;property id=&quot;20307&quot; value=&quot;373&quot;/&gt;&lt;/object&gt;&lt;object type=&quot;3&quot; unique_id=&quot;16336&quot;&gt;&lt;property id=&quot;20148&quot; value=&quot;5&quot;/&gt;&lt;property id=&quot;20300&quot; value=&quot;Slide 11 - &amp;quot;Normalization: Fourth Normal Form&amp;quot;&quot;/&gt;&lt;property id=&quot;20307&quot; value=&quot;370&quot;/&gt;&lt;/object&gt;&lt;object type=&quot;3&quot; unique_id=&quot;16337&quot;&gt;&lt;property id=&quot;20148&quot; value=&quot;5&quot;/&gt;&lt;property id=&quot;20300&quot; value=&quot;Slide 12 - &amp;quot;Additional Table Enhancement&amp;quot;&quot;/&gt;&lt;property id=&quot;20307&quot; value=&quot;368&quot;/&gt;&lt;/object&gt;&lt;object type=&quot;3&quot; unique_id=&quot;16338&quot;&gt;&lt;property id=&quot;20148&quot; value=&quot;5&quot;/&gt;&lt;property id=&quot;20300&quot; value=&quot;Slide 13 - &amp;quot;Denormalization&amp;quot;&quot;/&gt;&lt;property id=&quot;20307&quot; value=&quot;369&quot;/&gt;&lt;/object&gt;&lt;object type=&quot;3&quot; unique_id=&quot;17149&quot;&gt;&lt;property id=&quot;20148&quot; value=&quot;5&quot;/&gt;&lt;property id=&quot;20300&quot; value=&quot;Slide 14 - &amp;quot;ACID&amp;quot;&quot;/&gt;&lt;property id=&quot;20307&quot; value=&quot;374&quot;/&gt;&lt;/object&gt;&lt;object type=&quot;3&quot; unique_id=&quot;17150&quot;&gt;&lt;property id=&quot;20148&quot; value=&quot;5&quot;/&gt;&lt;property id=&quot;20300&quot; value=&quot;Slide 15 - &amp;quot;Atomicity&amp;quot;&quot;/&gt;&lt;property id=&quot;20307&quot; value=&quot;375&quot;/&gt;&lt;/object&gt;&lt;object type=&quot;3&quot; unique_id=&quot;17151&quot;&gt;&lt;property id=&quot;20148&quot; value=&quot;5&quot;/&gt;&lt;property id=&quot;20300&quot; value=&quot;Slide 16 - &amp;quot;Consistent&amp;quot;&quot;/&gt;&lt;property id=&quot;20307&quot; value=&quot;376&quot;/&gt;&lt;/object&gt;&lt;object type=&quot;3&quot; unique_id=&quot;17152&quot;&gt;&lt;property id=&quot;20148&quot; value=&quot;5&quot;/&gt;&lt;property id=&quot;20300&quot; value=&quot;Slide 17 - &amp;quot;Isolation&amp;quot;&quot;/&gt;&lt;property id=&quot;20307&quot; value=&quot;377&quot;/&gt;&lt;/object&gt;&lt;object type=&quot;3&quot; unique_id=&quot;17153&quot;&gt;&lt;property id=&quot;20148&quot; value=&quot;5&quot;/&gt;&lt;property id=&quot;20300&quot; value=&quot;Slide 18 - &amp;quot;Durability&amp;quot;&quot;/&gt;&lt;property id=&quot;20307&quot; value=&quot;378&quot;/&gt;&lt;/object&gt;&lt;/object&gt;&lt;object type=&quot;8&quot; unique_id=&quot;1638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Textur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1_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52448</TotalTime>
  <Pages>14</Pages>
  <Words>914</Words>
  <Application>Microsoft Office PowerPoint</Application>
  <PresentationFormat>On-screen Show (4:3)</PresentationFormat>
  <Paragraphs>216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Tahoma</vt:lpstr>
      <vt:lpstr>Arial</vt:lpstr>
      <vt:lpstr>Calibri</vt:lpstr>
      <vt:lpstr>Wingdings</vt:lpstr>
      <vt:lpstr>Times New Roman</vt:lpstr>
      <vt:lpstr>Symbol</vt:lpstr>
      <vt:lpstr>Wingdings 3</vt:lpstr>
      <vt:lpstr>1_Textured</vt:lpstr>
      <vt:lpstr>Normalization </vt:lpstr>
      <vt:lpstr>Normalization of DB Tables</vt:lpstr>
      <vt:lpstr>Example: Need for Normalization</vt:lpstr>
      <vt:lpstr>Normalization: First Normal Form</vt:lpstr>
      <vt:lpstr>Normalization: 1NF example</vt:lpstr>
      <vt:lpstr>Normalization: 1NF example</vt:lpstr>
      <vt:lpstr>Normalization: Second Normal Form</vt:lpstr>
      <vt:lpstr>Normalization: 2NF example</vt:lpstr>
      <vt:lpstr>Normalization: Third Normal Form</vt:lpstr>
      <vt:lpstr>Normalization: 3NF example</vt:lpstr>
      <vt:lpstr>Normalization: Fourth Normal Form</vt:lpstr>
      <vt:lpstr>Additional Table Enhancement</vt:lpstr>
      <vt:lpstr>Denormalization</vt:lpstr>
      <vt:lpstr>ACID</vt:lpstr>
      <vt:lpstr>Atomicity</vt:lpstr>
      <vt:lpstr>Consistent</vt:lpstr>
      <vt:lpstr>Isolation</vt:lpstr>
      <vt:lpstr>Durability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Systems: An Overview</dc:title>
  <dc:creator>Ding, Ying</dc:creator>
  <cp:lastModifiedBy>Ding, Ying</cp:lastModifiedBy>
  <cp:revision>115</cp:revision>
  <cp:lastPrinted>1999-09-11T17:14:01Z</cp:lastPrinted>
  <dcterms:created xsi:type="dcterms:W3CDTF">1996-10-28T14:56:20Z</dcterms:created>
  <dcterms:modified xsi:type="dcterms:W3CDTF">2016-10-13T16:15:13Z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jm@indiana.edu</vt:lpwstr>
  </property>
  <property fmtid="{D5CDD505-2E9C-101B-9397-08002B2CF9AE}" pid="8" name="HomePage">
    <vt:lpwstr>xtasy.lib.indiana.edu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C:\My Documents\</vt:lpwstr>
  </property>
</Properties>
</file>