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331" r:id="rId4"/>
    <p:sldId id="320" r:id="rId5"/>
    <p:sldId id="335" r:id="rId6"/>
    <p:sldId id="334" r:id="rId7"/>
    <p:sldId id="336" r:id="rId8"/>
    <p:sldId id="337" r:id="rId9"/>
    <p:sldId id="372" r:id="rId10"/>
    <p:sldId id="338" r:id="rId11"/>
    <p:sldId id="339" r:id="rId12"/>
    <p:sldId id="341" r:id="rId13"/>
    <p:sldId id="340" r:id="rId14"/>
    <p:sldId id="342" r:id="rId15"/>
    <p:sldId id="374" r:id="rId16"/>
    <p:sldId id="343" r:id="rId17"/>
    <p:sldId id="345" r:id="rId18"/>
    <p:sldId id="324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8" r:id="rId31"/>
    <p:sldId id="357" r:id="rId32"/>
  </p:sldIdLst>
  <p:sldSz cx="9144000" cy="6858000" type="screen4x3"/>
  <p:notesSz cx="6858000" cy="9144000"/>
  <p:custDataLst>
    <p:tags r:id="rId35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00FF"/>
    <a:srgbClr val="006600"/>
    <a:srgbClr val="303C18"/>
    <a:srgbClr val="504E26"/>
    <a:srgbClr val="FF0066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93543" autoAdjust="0"/>
  </p:normalViewPr>
  <p:slideViewPr>
    <p:cSldViewPr snapToGrid="0">
      <p:cViewPr varScale="1">
        <p:scale>
          <a:sx n="70" d="100"/>
          <a:sy n="70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397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163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Unary</a:t>
            </a:r>
          </a:p>
          <a:p>
            <a:r>
              <a:rPr lang="en-US" altLang="en-US" smtClean="0"/>
              <a:t> - a course is a prerequisite for another course (M:N)</a:t>
            </a:r>
          </a:p>
          <a:p>
            <a:endParaRPr lang="en-US" altLang="en-US" smtClean="0"/>
          </a:p>
          <a:p>
            <a:r>
              <a:rPr lang="en-US" altLang="en-US" smtClean="0"/>
              <a:t>Ternary</a:t>
            </a:r>
          </a:p>
          <a:p>
            <a:r>
              <a:rPr lang="en-US" altLang="en-US" smtClean="0"/>
              <a:t> - CONTRIBUTOR donate money to research FUND (M:N)</a:t>
            </a:r>
          </a:p>
          <a:p>
            <a:r>
              <a:rPr lang="en-US" altLang="en-US" smtClean="0"/>
              <a:t> - RECIPIENT researchers are funded $ from FUND (M:N)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data analysis</a:t>
            </a:r>
          </a:p>
          <a:p>
            <a:r>
              <a:rPr lang="en-US" altLang="en-US" smtClean="0"/>
              <a:t> - what data is available</a:t>
            </a:r>
          </a:p>
          <a:p>
            <a:r>
              <a:rPr lang="en-US" altLang="en-US" smtClean="0"/>
              <a:t> - what information is needed</a:t>
            </a:r>
          </a:p>
          <a:p>
            <a:r>
              <a:rPr lang="en-US" altLang="en-US" smtClean="0"/>
              <a:t> - how to transform given data to desired info?</a:t>
            </a:r>
          </a:p>
          <a:p>
            <a:r>
              <a:rPr lang="en-US" altLang="en-US" smtClean="0"/>
              <a:t>   -- identify queries &amp; processes</a:t>
            </a:r>
          </a:p>
          <a:p>
            <a:endParaRPr lang="en-US" altLang="en-US" smtClean="0"/>
          </a:p>
          <a:p>
            <a:r>
              <a:rPr lang="en-US" altLang="en-US" smtClean="0"/>
              <a:t>data modeling</a:t>
            </a:r>
          </a:p>
          <a:p>
            <a:r>
              <a:rPr lang="en-US" altLang="en-US" smtClean="0"/>
              <a:t> - identify entities, attributes, relationships</a:t>
            </a:r>
          </a:p>
          <a:p>
            <a:r>
              <a:rPr lang="en-US" altLang="en-US" smtClean="0"/>
              <a:t> - draw E-R diagram</a:t>
            </a:r>
          </a:p>
          <a:p>
            <a:r>
              <a:rPr lang="en-US" altLang="en-US" smtClean="0"/>
              <a:t> - normalize to reduce data redundancies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verification</a:t>
            </a:r>
          </a:p>
          <a:p>
            <a:r>
              <a:rPr lang="en-US" altLang="en-US" smtClean="0"/>
              <a:t> - will the model support processes that can satisfy database objectives?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6A622C7-D2B3-48A4-A6CC-FCD9910BE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3BCCE-840A-4BB8-9074-745402401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8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6D03-4DBE-4017-82F1-447721A38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C2D80-57A3-4360-8E41-85610D94F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3344B-83ED-45DE-AA94-68B2E1AFC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F8B0-C996-4170-88A7-5D65BD535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E4A7B-61DE-47FE-B674-5BA3737C7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CC05E-4B66-40A4-80A3-676BBB780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B2CFD-1E37-4CF5-B5D1-26B61E6CC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736F-730D-4397-A443-9CEFB6229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38478-6D10-4354-B70E-E0A554B18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15237-2B88-4CD2-8A32-47934D1FE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A9FFE-CEDF-416F-AFDF-1AC2D14E1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S511 Session 5, IU-SLIS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F2F655-387E-42F8-B844-69874015B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 i="0" u="none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Arial" charset="0"/>
        <a:buChar char="►"/>
        <a:defRPr sz="2400" b="0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Tahoma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à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EA450-C0FB-45EC-9366-19D214E6BB1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0075"/>
            <a:ext cx="7772400" cy="1422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Entity Relationship Modeling</a:t>
            </a:r>
            <a:r>
              <a:rPr 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E98A7-3B5A-4734-A967-6978C79C5CD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E-R Model: </a:t>
            </a:r>
            <a:r>
              <a:rPr lang="en-US" sz="3200" smtClean="0"/>
              <a:t>Relationships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2630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Relationship</a:t>
            </a:r>
            <a:r>
              <a:rPr lang="en-US" altLang="en-US" sz="1800" smtClean="0"/>
              <a:t> = Association between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Connectivity &amp; Cardinality are established by business rules.</a:t>
            </a:r>
            <a:br>
              <a:rPr lang="en-US" altLang="en-US" sz="1400" smtClean="0"/>
            </a:br>
            <a:endParaRPr lang="en-US" altLang="en-US" sz="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Connectivity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Type/Classification of Relationships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1:1, 1:M, M:N</a:t>
            </a:r>
            <a:br>
              <a:rPr lang="en-US" altLang="en-US" sz="1600" smtClean="0"/>
            </a:br>
            <a:endParaRPr lang="en-US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Cardinality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(min, max) = minimum/maximum</a:t>
            </a:r>
            <a:r>
              <a:rPr lang="en-US" altLang="en-US" sz="1600" smtClean="0">
                <a:solidFill>
                  <a:srgbClr val="800000"/>
                </a:solidFill>
              </a:rPr>
              <a:t> number of occurrences of the related entity</a:t>
            </a:r>
          </a:p>
        </p:txBody>
      </p:sp>
      <p:pic>
        <p:nvPicPr>
          <p:cNvPr id="12294" name="Picture 5" descr="lec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4316413"/>
            <a:ext cx="4557712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1104900" y="6391275"/>
            <a:ext cx="4521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9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650E6-43C3-45B0-A7DB-10E4579A2FF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Relationship Strengths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Existence Dependence</a:t>
            </a:r>
            <a:endParaRPr lang="en-US" alt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Entity’s existence depends on the existence of related entities.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Existence-independent entities can exist apart from related entities.</a:t>
            </a:r>
            <a:br>
              <a:rPr lang="en-US" altLang="en-US" sz="1400" smtClean="0"/>
            </a:br>
            <a:endParaRPr lang="en-US" altLang="en-US" sz="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EMPLOYEE claims DEPENDENT</a:t>
            </a:r>
            <a:endParaRPr lang="en-US" altLang="en-US" sz="1400" smtClean="0">
              <a:solidFill>
                <a:srgbClr val="0066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1200" smtClean="0"/>
              <a:t>A dependent cannot exist without an employee.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200" smtClean="0"/>
              <a:t>DEPENDENT is existence-dependent on EMPLOYEE.</a:t>
            </a:r>
            <a:br>
              <a:rPr lang="en-US" altLang="en-US" sz="1200" smtClean="0"/>
            </a:b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Weak (non-identifying) Relationship</a:t>
            </a:r>
            <a:endParaRPr lang="en-US" alt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PK of related entity does not contain PK component of parent entity</a:t>
            </a: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One entity is </a:t>
            </a:r>
            <a:r>
              <a:rPr lang="en-US" altLang="en-US" sz="1400" smtClean="0">
                <a:solidFill>
                  <a:srgbClr val="0000FF"/>
                </a:solidFill>
              </a:rPr>
              <a:t>existence-independent</a:t>
            </a:r>
            <a:r>
              <a:rPr lang="en-US" altLang="en-US" sz="1400" smtClean="0"/>
              <a:t> on another.</a:t>
            </a:r>
            <a:br>
              <a:rPr lang="en-US" altLang="en-US" sz="1400" smtClean="0"/>
            </a:br>
            <a:endParaRPr lang="en-US" altLang="en-US" sz="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COURSE (</a:t>
            </a:r>
            <a:r>
              <a:rPr lang="en-US" altLang="en-US" sz="1200" b="1" u="sng" smtClean="0">
                <a:solidFill>
                  <a:srgbClr val="800000"/>
                </a:solidFill>
              </a:rPr>
              <a:t>CRS_CODE</a:t>
            </a:r>
            <a:r>
              <a:rPr lang="en-US" altLang="en-US" sz="1200" smtClean="0">
                <a:solidFill>
                  <a:srgbClr val="006600"/>
                </a:solidFill>
              </a:rPr>
              <a:t>, DEPT_CODE, CRS_DESCRIPTION, CRS_CREDIT)</a:t>
            </a:r>
            <a:br>
              <a:rPr lang="en-US" altLang="en-US" sz="1200" smtClean="0">
                <a:solidFill>
                  <a:srgbClr val="006600"/>
                </a:solidFill>
              </a:rPr>
            </a:br>
            <a:r>
              <a:rPr lang="en-US" altLang="en-US" sz="1200" smtClean="0">
                <a:solidFill>
                  <a:srgbClr val="006600"/>
                </a:solidFill>
              </a:rPr>
              <a:t>       CLASS (</a:t>
            </a:r>
            <a:r>
              <a:rPr lang="en-US" altLang="en-US" sz="1200" b="1" u="sng" smtClean="0">
                <a:solidFill>
                  <a:srgbClr val="006600"/>
                </a:solidFill>
              </a:rPr>
              <a:t>CLASS_CODE</a:t>
            </a:r>
            <a:r>
              <a:rPr lang="en-US" altLang="en-US" sz="1200" smtClean="0">
                <a:solidFill>
                  <a:srgbClr val="006600"/>
                </a:solidFill>
              </a:rPr>
              <a:t>, </a:t>
            </a:r>
            <a:r>
              <a:rPr lang="en-US" altLang="en-US" sz="1200" i="1" smtClean="0">
                <a:solidFill>
                  <a:srgbClr val="800000"/>
                </a:solidFill>
              </a:rPr>
              <a:t>CRS_CODE</a:t>
            </a:r>
            <a:r>
              <a:rPr lang="en-US" altLang="en-US" sz="1200" smtClean="0">
                <a:solidFill>
                  <a:srgbClr val="006600"/>
                </a:solidFill>
              </a:rPr>
              <a:t>, CLASS_SECT, CLASS_TIME, …)</a:t>
            </a:r>
            <a:r>
              <a:rPr lang="en-US" altLang="en-US" sz="1200" smtClean="0"/>
              <a:t> </a:t>
            </a:r>
            <a:br>
              <a:rPr lang="en-US" altLang="en-US" sz="1200" smtClean="0"/>
            </a:br>
            <a:endParaRPr lang="en-US" alt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Strong (identifying)</a:t>
            </a:r>
            <a:r>
              <a:rPr lang="en-US" altLang="en-US" sz="1600" smtClean="0"/>
              <a:t> </a:t>
            </a:r>
            <a:r>
              <a:rPr lang="en-US" altLang="en-US" sz="2000" smtClean="0"/>
              <a:t>Relationship</a:t>
            </a:r>
            <a:endParaRPr lang="en-US" alt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PK of related entity contains PK component of parent entity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One entity is </a:t>
            </a:r>
            <a:r>
              <a:rPr lang="en-US" altLang="en-US" sz="1400" smtClean="0">
                <a:solidFill>
                  <a:srgbClr val="0000FF"/>
                </a:solidFill>
              </a:rPr>
              <a:t>existence-dependent</a:t>
            </a:r>
            <a:r>
              <a:rPr lang="en-US" altLang="en-US" sz="1400" smtClean="0"/>
              <a:t> on another</a:t>
            </a:r>
            <a:br>
              <a:rPr lang="en-US" altLang="en-US" sz="1400" smtClean="0"/>
            </a:br>
            <a:endParaRPr lang="en-US" altLang="en-US" sz="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COURSE(</a:t>
            </a:r>
            <a:r>
              <a:rPr lang="en-US" altLang="en-US" sz="1200" b="1" u="sng" smtClean="0">
                <a:solidFill>
                  <a:srgbClr val="800000"/>
                </a:solidFill>
              </a:rPr>
              <a:t>CRS_CODE</a:t>
            </a:r>
            <a:r>
              <a:rPr lang="en-US" altLang="en-US" sz="1200" smtClean="0">
                <a:solidFill>
                  <a:srgbClr val="006600"/>
                </a:solidFill>
              </a:rPr>
              <a:t>, DEPT_CODE, CRS_DESCRIPTION, CRS_CREDIT)</a:t>
            </a:r>
            <a:br>
              <a:rPr lang="en-US" altLang="en-US" sz="1200" smtClean="0">
                <a:solidFill>
                  <a:srgbClr val="006600"/>
                </a:solidFill>
              </a:rPr>
            </a:br>
            <a:r>
              <a:rPr lang="en-US" altLang="en-US" sz="1200" smtClean="0">
                <a:solidFill>
                  <a:srgbClr val="006600"/>
                </a:solidFill>
              </a:rPr>
              <a:t>       CLASS(</a:t>
            </a:r>
            <a:r>
              <a:rPr lang="en-US" altLang="en-US" sz="1200" b="1" u="sng" smtClean="0">
                <a:solidFill>
                  <a:srgbClr val="800000"/>
                </a:solidFill>
              </a:rPr>
              <a:t>CRS_CODE</a:t>
            </a:r>
            <a:r>
              <a:rPr lang="en-US" altLang="en-US" sz="1200" smtClean="0">
                <a:solidFill>
                  <a:srgbClr val="006600"/>
                </a:solidFill>
              </a:rPr>
              <a:t>, </a:t>
            </a:r>
            <a:r>
              <a:rPr lang="en-US" altLang="en-US" sz="1200" b="1" u="sng" smtClean="0">
                <a:solidFill>
                  <a:srgbClr val="006600"/>
                </a:solidFill>
              </a:rPr>
              <a:t>CLASS_SECT</a:t>
            </a:r>
            <a:r>
              <a:rPr lang="en-US" altLang="en-US" sz="1200" smtClean="0">
                <a:solidFill>
                  <a:srgbClr val="006600"/>
                </a:solidFill>
              </a:rPr>
              <a:t>, CLASS_TIME, …)</a:t>
            </a:r>
            <a:r>
              <a:rPr lang="en-US" altLang="en-US" sz="12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492C1-F2A7-4597-A71C-B876716818C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Relationship Strengths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3406775"/>
            <a:ext cx="8229600" cy="307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Crow’s Foot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Dashed relationship line to indicate </a:t>
            </a:r>
            <a:r>
              <a:rPr lang="en-US" altLang="en-US" sz="1400" smtClean="0">
                <a:solidFill>
                  <a:srgbClr val="0000FF"/>
                </a:solidFill>
              </a:rPr>
              <a:t>weak relationship.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Solid relationship line &amp; “clipped” corners to indicate </a:t>
            </a:r>
            <a:r>
              <a:rPr lang="en-US" altLang="en-US" sz="1400" smtClean="0">
                <a:solidFill>
                  <a:srgbClr val="800000"/>
                </a:solidFill>
              </a:rPr>
              <a:t>strong relationship.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200" smtClean="0"/>
              <a:t>Double-walled entity in Chen’s model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200" smtClean="0"/>
              <a:t/>
            </a:r>
            <a:br>
              <a:rPr lang="en-US" altLang="en-US" sz="1200" smtClean="0"/>
            </a:br>
            <a:endParaRPr lang="en-US" altLang="en-US" sz="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Database designer often determine the nature of relationship.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/>
              <a:t>Best suited for database transaction, efficiency, and information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smtClean="0">
                <a:solidFill>
                  <a:srgbClr val="800000"/>
                </a:solidFill>
              </a:rPr>
              <a:t>Based on business rules</a:t>
            </a:r>
          </a:p>
        </p:txBody>
      </p:sp>
      <p:pic>
        <p:nvPicPr>
          <p:cNvPr id="14342" name="Picture 6" descr="lec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701800"/>
            <a:ext cx="373062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lec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97038"/>
            <a:ext cx="39433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24013" y="3159125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328738" y="1309688"/>
            <a:ext cx="1766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00FF"/>
                </a:solidFill>
              </a:rPr>
              <a:t>weak relationship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573713" y="1347788"/>
            <a:ext cx="1890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800000"/>
                </a:solidFill>
              </a:rPr>
              <a:t>strong relationship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1939925" y="1978025"/>
            <a:ext cx="941388" cy="390525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6034088" y="1997075"/>
            <a:ext cx="941387" cy="390525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7186613" y="1755775"/>
            <a:ext cx="150812" cy="17780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8201025" y="1765300"/>
            <a:ext cx="150813" cy="17780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8185150" y="2805113"/>
            <a:ext cx="150813" cy="17780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7210425" y="2806700"/>
            <a:ext cx="150813" cy="17780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838B-1225-4F87-A6FE-B67AAE59239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Relationship Participation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025775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solidFill>
                  <a:srgbClr val="0000FF"/>
                </a:solidFill>
              </a:rPr>
              <a:t>Optional</a:t>
            </a:r>
            <a:r>
              <a:rPr lang="en-US" altLang="en-US" sz="2000" smtClean="0"/>
              <a:t> Participation</a:t>
            </a:r>
          </a:p>
          <a:p>
            <a:pPr lvl="1" eaLnBrk="1" hangingPunct="1"/>
            <a:r>
              <a:rPr lang="en-US" altLang="en-US" sz="1600" smtClean="0"/>
              <a:t>Entity occurrence does not require a corresponding occurrence in related entity.</a:t>
            </a:r>
          </a:p>
          <a:p>
            <a:pPr lvl="2" eaLnBrk="1" hangingPunct="1"/>
            <a:r>
              <a:rPr lang="en-US" altLang="en-US" sz="1200" smtClean="0"/>
              <a:t>e.g. COURSE generates CLASS (</a:t>
            </a:r>
            <a:r>
              <a:rPr lang="en-US" altLang="en-US" sz="1200" smtClean="0">
                <a:solidFill>
                  <a:srgbClr val="006600"/>
                </a:solidFill>
              </a:rPr>
              <a:t>some course </a:t>
            </a:r>
            <a:r>
              <a:rPr lang="en-US" altLang="en-US" sz="1200" b="1" smtClean="0">
                <a:solidFill>
                  <a:srgbClr val="006600"/>
                </a:solidFill>
              </a:rPr>
              <a:t>may not</a:t>
            </a:r>
            <a:r>
              <a:rPr lang="en-US" altLang="en-US" sz="1200" smtClean="0">
                <a:solidFill>
                  <a:srgbClr val="006600"/>
                </a:solidFill>
              </a:rPr>
              <a:t> generate a class</a:t>
            </a:r>
            <a:r>
              <a:rPr lang="en-US" altLang="en-US" sz="1200" smtClean="0"/>
              <a:t>)</a:t>
            </a:r>
          </a:p>
          <a:p>
            <a:pPr lvl="1" eaLnBrk="1" hangingPunct="1"/>
            <a:r>
              <a:rPr lang="en-US" altLang="en-US" sz="1600" smtClean="0"/>
              <a:t>Minimum cardinality of the optional entity is 0.</a:t>
            </a:r>
            <a:br>
              <a:rPr lang="en-US" altLang="en-US" sz="1600" smtClean="0"/>
            </a:br>
            <a:endParaRPr lang="en-US" altLang="en-US" sz="800" smtClean="0"/>
          </a:p>
          <a:p>
            <a:pPr eaLnBrk="1" hangingPunct="1"/>
            <a:r>
              <a:rPr lang="en-US" altLang="en-US" sz="2000" smtClean="0">
                <a:solidFill>
                  <a:srgbClr val="800000"/>
                </a:solidFill>
              </a:rPr>
              <a:t>Mandatory</a:t>
            </a:r>
            <a:r>
              <a:rPr lang="en-US" altLang="en-US" sz="2000" smtClean="0"/>
              <a:t> Participation</a:t>
            </a:r>
          </a:p>
          <a:p>
            <a:pPr lvl="1" eaLnBrk="1" hangingPunct="1"/>
            <a:r>
              <a:rPr lang="en-US" altLang="en-US" sz="1600" smtClean="0"/>
              <a:t>Entity occurrence requires corresponding occurrence in related entity.</a:t>
            </a:r>
          </a:p>
          <a:p>
            <a:pPr lvl="2" eaLnBrk="1" hangingPunct="1"/>
            <a:r>
              <a:rPr lang="en-US" altLang="en-US" sz="1200" smtClean="0"/>
              <a:t>e.g. COURSE generates CLASS (</a:t>
            </a:r>
            <a:r>
              <a:rPr lang="en-US" altLang="en-US" sz="1200" smtClean="0">
                <a:solidFill>
                  <a:srgbClr val="006600"/>
                </a:solidFill>
              </a:rPr>
              <a:t>each course generates one or more classes</a:t>
            </a:r>
            <a:r>
              <a:rPr lang="en-US" altLang="en-US" sz="1200" smtClean="0"/>
              <a:t>)</a:t>
            </a:r>
          </a:p>
          <a:p>
            <a:pPr lvl="1" eaLnBrk="1" hangingPunct="1"/>
            <a:r>
              <a:rPr lang="en-US" altLang="en-US" sz="1600" smtClean="0"/>
              <a:t>Minimum cardinality of the mandatory entity is 1.</a:t>
            </a:r>
          </a:p>
        </p:txBody>
      </p:sp>
      <p:pic>
        <p:nvPicPr>
          <p:cNvPr id="15366" name="Picture 6" descr="lec5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4841875"/>
            <a:ext cx="39719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 descr="lec5-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26000"/>
            <a:ext cx="39528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84338" y="5784850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131888" y="4430713"/>
            <a:ext cx="290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CLASS is </a:t>
            </a:r>
            <a:r>
              <a:rPr lang="en-US" altLang="en-US" sz="1600">
                <a:solidFill>
                  <a:srgbClr val="0000FF"/>
                </a:solidFill>
              </a:rPr>
              <a:t>optional</a:t>
            </a:r>
            <a:r>
              <a:rPr lang="en-US" altLang="en-US" sz="1600"/>
              <a:t> to COURSE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968875" y="4448175"/>
            <a:ext cx="309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CLASS is </a:t>
            </a:r>
            <a:r>
              <a:rPr lang="en-US" altLang="en-US" sz="1600">
                <a:solidFill>
                  <a:srgbClr val="800000"/>
                </a:solidFill>
              </a:rPr>
              <a:t>mandatory</a:t>
            </a:r>
            <a:r>
              <a:rPr lang="en-US" altLang="en-US" sz="1600"/>
              <a:t> to COURSE</a:t>
            </a:r>
          </a:p>
        </p:txBody>
      </p:sp>
      <p:sp>
        <p:nvSpPr>
          <p:cNvPr id="15371" name="Oval 12"/>
          <p:cNvSpPr>
            <a:spLocks noChangeArrowheads="1"/>
          </p:cNvSpPr>
          <p:nvPr/>
        </p:nvSpPr>
        <p:spPr bwMode="auto">
          <a:xfrm>
            <a:off x="3203575" y="5111750"/>
            <a:ext cx="311150" cy="258763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76ECE-0DB3-4EAA-95A2-D4449C08B0A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Relationship: </a:t>
            </a:r>
            <a:r>
              <a:rPr lang="en-US" sz="3200" smtClean="0"/>
              <a:t>Strength vs. Participation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895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Relationship Strength</a:t>
            </a:r>
          </a:p>
          <a:p>
            <a:pPr lvl="1" eaLnBrk="1" hangingPunct="1"/>
            <a:r>
              <a:rPr lang="en-US" altLang="en-US" sz="1600" smtClean="0"/>
              <a:t>Depends on the formulation of </a:t>
            </a:r>
            <a:r>
              <a:rPr lang="en-US" altLang="en-US" sz="1600" b="1" i="1" smtClean="0">
                <a:solidFill>
                  <a:srgbClr val="006600"/>
                </a:solidFill>
              </a:rPr>
              <a:t>primary key</a:t>
            </a:r>
            <a:r>
              <a:rPr lang="en-US" altLang="en-US" sz="1600" i="1" smtClean="0">
                <a:solidFill>
                  <a:srgbClr val="4F6228"/>
                </a:solidFill>
              </a:rPr>
              <a:t>.</a:t>
            </a:r>
          </a:p>
          <a:p>
            <a:pPr eaLnBrk="1" hangingPunct="1"/>
            <a:r>
              <a:rPr lang="en-US" altLang="en-US" sz="2000" smtClean="0"/>
              <a:t>Relationship Participation</a:t>
            </a:r>
          </a:p>
          <a:p>
            <a:pPr lvl="1" eaLnBrk="1" hangingPunct="1"/>
            <a:r>
              <a:rPr lang="en-US" altLang="en-US" sz="1600" smtClean="0"/>
              <a:t>Depends on the </a:t>
            </a:r>
            <a:r>
              <a:rPr lang="en-US" altLang="en-US" sz="1600" b="1" i="1" smtClean="0">
                <a:solidFill>
                  <a:srgbClr val="006600"/>
                </a:solidFill>
              </a:rPr>
              <a:t>business rule</a:t>
            </a:r>
            <a:r>
              <a:rPr lang="en-US" altLang="en-US" sz="1600" i="1" smtClean="0">
                <a:solidFill>
                  <a:srgbClr val="4F6228"/>
                </a:solidFill>
              </a:rPr>
              <a:t>.</a:t>
            </a: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 eaLnBrk="1" hangingPunct="1"/>
            <a:r>
              <a:rPr lang="en-US" altLang="en-US" sz="1800" smtClean="0"/>
              <a:t>Examples</a:t>
            </a:r>
            <a:br>
              <a:rPr lang="en-US" altLang="en-US" sz="1800" smtClean="0"/>
            </a:br>
            <a:endParaRPr lang="en-US" altLang="en-US" sz="800" smtClean="0"/>
          </a:p>
          <a:p>
            <a:pPr lvl="1" eaLnBrk="1" hangingPunct="1"/>
            <a:r>
              <a:rPr lang="en-US" altLang="en-US" sz="1400" smtClean="0"/>
              <a:t>EMPLOYEE has DEPENDENT</a:t>
            </a:r>
          </a:p>
          <a:p>
            <a:pPr lvl="2" eaLnBrk="1" hangingPunct="1"/>
            <a:r>
              <a:rPr lang="en-US" altLang="en-US" sz="1200" smtClean="0">
                <a:solidFill>
                  <a:srgbClr val="800000"/>
                </a:solidFill>
              </a:rPr>
              <a:t>Strong </a:t>
            </a:r>
            <a:r>
              <a:rPr lang="en-US" altLang="en-US" sz="1200" smtClean="0"/>
              <a:t>&amp;</a:t>
            </a:r>
            <a:r>
              <a:rPr lang="en-US" altLang="en-US" sz="1200" smtClean="0">
                <a:solidFill>
                  <a:srgbClr val="800000"/>
                </a:solidFill>
              </a:rPr>
              <a:t> </a:t>
            </a:r>
            <a:r>
              <a:rPr lang="en-US" altLang="en-US" sz="1200" smtClean="0">
                <a:solidFill>
                  <a:srgbClr val="0000FF"/>
                </a:solidFill>
              </a:rPr>
              <a:t>Optional</a:t>
            </a:r>
            <a:endParaRPr lang="en-US" altLang="en-US" sz="1200" smtClean="0"/>
          </a:p>
          <a:p>
            <a:pPr lvl="2" eaLnBrk="1" hangingPunct="1"/>
            <a:r>
              <a:rPr lang="en-US" altLang="en-US" sz="1200" smtClean="0"/>
              <a:t>A dependent </a:t>
            </a:r>
            <a:r>
              <a:rPr lang="en-US" altLang="en-US" sz="1200" smtClean="0">
                <a:solidFill>
                  <a:srgbClr val="800000"/>
                </a:solidFill>
              </a:rPr>
              <a:t>cannot exist without</a:t>
            </a:r>
            <a:r>
              <a:rPr lang="en-US" altLang="en-US" sz="1200" smtClean="0"/>
              <a:t> an employee</a:t>
            </a:r>
          </a:p>
          <a:p>
            <a:pPr lvl="3" eaLnBrk="1" hangingPunct="1"/>
            <a:r>
              <a:rPr lang="en-US" altLang="en-US" sz="1100" smtClean="0"/>
              <a:t>DEPENDENT is existence-dependent on EMPLOYEE</a:t>
            </a:r>
          </a:p>
          <a:p>
            <a:pPr lvl="2" eaLnBrk="1" hangingPunct="1"/>
            <a:r>
              <a:rPr lang="en-US" altLang="en-US" sz="1200" smtClean="0"/>
              <a:t>An employee </a:t>
            </a:r>
            <a:r>
              <a:rPr lang="en-US" altLang="en-US" sz="1200" smtClean="0">
                <a:solidFill>
                  <a:srgbClr val="0000FF"/>
                </a:solidFill>
              </a:rPr>
              <a:t>may not have </a:t>
            </a:r>
            <a:r>
              <a:rPr lang="en-US" altLang="en-US" sz="1200" smtClean="0"/>
              <a:t>a dependent</a:t>
            </a:r>
          </a:p>
          <a:p>
            <a:pPr lvl="3" eaLnBrk="1" hangingPunct="1"/>
            <a:r>
              <a:rPr lang="en-US" altLang="en-US" sz="1100" smtClean="0"/>
              <a:t>DEPENDENT is optional to EMPLOYEE</a:t>
            </a:r>
            <a:r>
              <a:rPr lang="en-US" altLang="en-US" sz="1000" smtClean="0"/>
              <a:t/>
            </a:r>
            <a:br>
              <a:rPr lang="en-US" altLang="en-US" sz="1000" smtClean="0"/>
            </a:br>
            <a:endParaRPr lang="en-US" altLang="en-US" sz="600" smtClean="0"/>
          </a:p>
          <a:p>
            <a:pPr lvl="1" eaLnBrk="1" hangingPunct="1"/>
            <a:r>
              <a:rPr lang="en-US" altLang="en-US" sz="1400" smtClean="0"/>
              <a:t>PHD_STUDENT teaches CLASS</a:t>
            </a:r>
          </a:p>
          <a:p>
            <a:pPr lvl="2" eaLnBrk="1" hangingPunct="1"/>
            <a:r>
              <a:rPr lang="en-US" altLang="en-US" sz="1200" smtClean="0">
                <a:solidFill>
                  <a:srgbClr val="0000FF"/>
                </a:solidFill>
              </a:rPr>
              <a:t>Weak</a:t>
            </a:r>
            <a:r>
              <a:rPr lang="en-US" altLang="en-US" sz="1200" smtClean="0"/>
              <a:t> &amp; </a:t>
            </a:r>
            <a:r>
              <a:rPr lang="en-US" altLang="en-US" sz="1200" smtClean="0">
                <a:solidFill>
                  <a:srgbClr val="800000"/>
                </a:solidFill>
              </a:rPr>
              <a:t>Mandatory</a:t>
            </a:r>
            <a:endParaRPr lang="en-US" altLang="en-US" sz="1200" smtClean="0"/>
          </a:p>
          <a:p>
            <a:pPr lvl="2" eaLnBrk="1" hangingPunct="1"/>
            <a:r>
              <a:rPr lang="en-US" altLang="en-US" sz="1200" smtClean="0"/>
              <a:t>A class </a:t>
            </a:r>
            <a:r>
              <a:rPr lang="en-US" altLang="en-US" sz="1200" smtClean="0">
                <a:solidFill>
                  <a:srgbClr val="0000FF"/>
                </a:solidFill>
              </a:rPr>
              <a:t>can exist without </a:t>
            </a:r>
            <a:r>
              <a:rPr lang="en-US" altLang="en-US" sz="1200" smtClean="0"/>
              <a:t>a doctoral student</a:t>
            </a:r>
          </a:p>
          <a:p>
            <a:pPr lvl="3" eaLnBrk="1" hangingPunct="1"/>
            <a:r>
              <a:rPr lang="en-US" altLang="en-US" sz="1100" smtClean="0"/>
              <a:t>CLASS is existence-independent on PHD_STUDENT</a:t>
            </a:r>
          </a:p>
          <a:p>
            <a:pPr lvl="2" eaLnBrk="1" hangingPunct="1"/>
            <a:r>
              <a:rPr lang="en-US" altLang="en-US" sz="1200" smtClean="0"/>
              <a:t>A doctoral student </a:t>
            </a:r>
            <a:r>
              <a:rPr lang="en-US" altLang="en-US" sz="1200" smtClean="0">
                <a:solidFill>
                  <a:srgbClr val="800000"/>
                </a:solidFill>
              </a:rPr>
              <a:t>must teach </a:t>
            </a:r>
            <a:r>
              <a:rPr lang="en-US" altLang="en-US" sz="1200" smtClean="0"/>
              <a:t>at least one class</a:t>
            </a:r>
          </a:p>
          <a:p>
            <a:pPr lvl="3" eaLnBrk="1" hangingPunct="1"/>
            <a:r>
              <a:rPr lang="en-US" altLang="en-US" sz="1100" smtClean="0"/>
              <a:t>CLASS is mandatory to PHD_STUDENT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2E328-DA82-4096-A787-E017DC4C6D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Relationship: </a:t>
            </a:r>
            <a:r>
              <a:rPr lang="en-US" sz="3200" dirty="0" smtClean="0"/>
              <a:t>Weak Entities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1292225"/>
            <a:ext cx="486568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2122488" y="4570413"/>
            <a:ext cx="4932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sp>
        <p:nvSpPr>
          <p:cNvPr id="17415" name="Rectangle 16"/>
          <p:cNvSpPr>
            <a:spLocks noChangeArrowheads="1"/>
          </p:cNvSpPr>
          <p:nvPr/>
        </p:nvSpPr>
        <p:spPr bwMode="auto">
          <a:xfrm>
            <a:off x="2027238" y="4987925"/>
            <a:ext cx="60706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230188" indent="227013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512763" indent="401638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600" b="1"/>
              <a:t>Strong vs. Weak entities</a:t>
            </a:r>
            <a:br>
              <a:rPr lang="en-US" altLang="en-US" sz="1600" b="1"/>
            </a:br>
            <a:endParaRPr lang="en-US" altLang="en-US" sz="800" b="1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400"/>
              <a:t> Strong Entity = existence-independent entity</a:t>
            </a:r>
            <a:br>
              <a:rPr lang="en-US" altLang="en-US" sz="1400"/>
            </a:br>
            <a:endParaRPr lang="en-US" altLang="en-US" sz="80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400"/>
              <a:t> Weak Entity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1200"/>
              <a:t> existence-dependent entity in a strong relationship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1200"/>
              <a:t> inherits all or part of its primary key from parent entity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1200"/>
              <a:t> entity w/ clipped corners in CF model, double-walled in Chen model</a:t>
            </a:r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5529263" y="3376613"/>
            <a:ext cx="95250" cy="77787"/>
          </a:xfrm>
          <a:prstGeom prst="line">
            <a:avLst/>
          </a:prstGeom>
          <a:ln w="25400" cmpd="sng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flipV="1">
            <a:off x="6838950" y="4119563"/>
            <a:ext cx="95250" cy="76200"/>
          </a:xfrm>
          <a:prstGeom prst="line">
            <a:avLst/>
          </a:prstGeom>
          <a:ln w="25400" cmpd="sng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16200000" flipV="1">
            <a:off x="6846094" y="3374231"/>
            <a:ext cx="95250" cy="90488"/>
          </a:xfrm>
          <a:prstGeom prst="line">
            <a:avLst/>
          </a:prstGeom>
          <a:ln w="25400" cmpd="sng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16200000" flipV="1">
            <a:off x="5531644" y="4098131"/>
            <a:ext cx="95250" cy="90488"/>
          </a:xfrm>
          <a:prstGeom prst="line">
            <a:avLst/>
          </a:prstGeom>
          <a:ln w="25400" cmpd="sng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A6BF8-D6D6-41D1-855B-04A35E5F142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Degree</a:t>
            </a:r>
            <a:endParaRPr lang="en-US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0686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smtClean="0">
                <a:solidFill>
                  <a:srgbClr val="006600"/>
                </a:solidFill>
              </a:rPr>
              <a:t>Relationship Degree</a:t>
            </a:r>
            <a:r>
              <a:rPr lang="en-US" altLang="en-US" sz="1600" smtClean="0"/>
              <a:t> indicates the number of associated entities.</a:t>
            </a:r>
            <a:br>
              <a:rPr lang="en-US" altLang="en-US" sz="1600" smtClean="0"/>
            </a:br>
            <a:endParaRPr lang="en-US" alt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Unary Relationship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Relationship exists between occurrences of same entity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e.g., Recursive relationship</a:t>
            </a:r>
            <a:br>
              <a:rPr lang="en-US" altLang="en-US" sz="1400" smtClean="0"/>
            </a:br>
            <a:endParaRPr lang="en-US" altLang="en-US" sz="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Binary Relationship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Two entities associated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Most common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higher-order relationships are </a:t>
            </a:r>
            <a:r>
              <a:rPr lang="en-US" altLang="en-US" sz="1200" smtClean="0">
                <a:solidFill>
                  <a:srgbClr val="800000"/>
                </a:solidFill>
              </a:rPr>
              <a:t>often decomposed into binary </a:t>
            </a:r>
            <a:r>
              <a:rPr lang="en-US" altLang="en-US" sz="1200" smtClean="0"/>
              <a:t>relationships</a:t>
            </a:r>
            <a:br>
              <a:rPr lang="en-US" altLang="en-US" sz="1200" smtClean="0"/>
            </a:br>
            <a:endParaRPr lang="en-US" altLang="en-US" sz="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Ternary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Three entities associated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e.g., CONTRIBUTOR, RECIPIENT, FUND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need ternary relationship for a recipient to identify the source of fund</a:t>
            </a:r>
          </a:p>
        </p:txBody>
      </p:sp>
      <p:pic>
        <p:nvPicPr>
          <p:cNvPr id="18438" name="Picture 8" descr="lec5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618038"/>
            <a:ext cx="52133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646113" y="6302375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9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66980-BFA1-4E22-89D0-99E1D54A261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Entities</a:t>
            </a:r>
            <a:endParaRPr lang="en-US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474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Composite Entity </a:t>
            </a:r>
            <a:r>
              <a:rPr lang="en-US" altLang="en-US" sz="1600" smtClean="0"/>
              <a:t>(i.e., Bridge Entity)</a:t>
            </a: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Transforms a M:N relationship into two 1:M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Contains primary keys of the “bridged” entities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May also contain additional attributes that play no role in connective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Typically has strong relationships with the “bridged” entities</a:t>
            </a:r>
            <a:endParaRPr lang="en-US" altLang="en-US" sz="1400" smtClean="0"/>
          </a:p>
        </p:txBody>
      </p:sp>
      <p:pic>
        <p:nvPicPr>
          <p:cNvPr id="19462" name="Picture 8" descr="lec5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076575"/>
            <a:ext cx="62134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 descr="lec5-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4627563"/>
            <a:ext cx="621823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1350963" y="6281738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900"/>
              <a:t>Database Systems: Design, Implementation, &amp; Management: Rob &amp; Coronel</a:t>
            </a:r>
          </a:p>
        </p:txBody>
      </p:sp>
      <p:sp>
        <p:nvSpPr>
          <p:cNvPr id="19465" name="Oval 11"/>
          <p:cNvSpPr>
            <a:spLocks noChangeArrowheads="1"/>
          </p:cNvSpPr>
          <p:nvPr/>
        </p:nvSpPr>
        <p:spPr bwMode="auto">
          <a:xfrm>
            <a:off x="3328988" y="4589463"/>
            <a:ext cx="1900237" cy="1500187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C66FD-EFE8-4570-A72A-B73F43E0898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M:N to 1:M Conversion</a:t>
            </a:r>
          </a:p>
        </p:txBody>
      </p:sp>
      <p:graphicFrame>
        <p:nvGraphicFramePr>
          <p:cNvPr id="350475" name="Group 267"/>
          <p:cNvGraphicFramePr>
            <a:graphicFrameLocks noGrp="1"/>
          </p:cNvGraphicFramePr>
          <p:nvPr/>
        </p:nvGraphicFramePr>
        <p:xfrm>
          <a:off x="838200" y="1743075"/>
          <a:ext cx="2614613" cy="1646238"/>
        </p:xfrm>
        <a:graphic>
          <a:graphicData uri="http://schemas.openxmlformats.org/drawingml/2006/table">
            <a:tbl>
              <a:tblPr/>
              <a:tblGrid>
                <a:gridCol w="817563"/>
                <a:gridCol w="1008062"/>
                <a:gridCol w="788988"/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STU_ID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STU_NAME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CLS_ID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Doe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10012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Doe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10014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Jane Doe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10013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Jane Doe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10014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Jane Doe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10023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523" name="Group 315"/>
          <p:cNvGraphicFramePr>
            <a:graphicFrameLocks noGrp="1"/>
          </p:cNvGraphicFramePr>
          <p:nvPr/>
        </p:nvGraphicFramePr>
        <p:xfrm>
          <a:off x="4267200" y="1743075"/>
          <a:ext cx="3394075" cy="1645920"/>
        </p:xfrm>
        <a:graphic>
          <a:graphicData uri="http://schemas.openxmlformats.org/drawingml/2006/table">
            <a:tbl>
              <a:tblPr/>
              <a:tblGrid>
                <a:gridCol w="762000"/>
                <a:gridCol w="950913"/>
                <a:gridCol w="922337"/>
                <a:gridCol w="758825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CRS_NAME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CLS_SECT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STU_ID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L546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L546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L548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L548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L571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532" name="Group 324"/>
          <p:cNvGraphicFramePr>
            <a:graphicFrameLocks noGrp="1"/>
          </p:cNvGraphicFramePr>
          <p:nvPr/>
        </p:nvGraphicFramePr>
        <p:xfrm>
          <a:off x="457200" y="3933825"/>
          <a:ext cx="1812925" cy="822750"/>
        </p:xfrm>
        <a:graphic>
          <a:graphicData uri="http://schemas.openxmlformats.org/drawingml/2006/table">
            <a:tbl>
              <a:tblPr/>
              <a:tblGrid>
                <a:gridCol w="833438"/>
                <a:gridCol w="979487"/>
              </a:tblGrid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STU_ID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STU_NAME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Doe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2341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Jane Doe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528" name="Group 320"/>
          <p:cNvGraphicFramePr>
            <a:graphicFrameLocks noGrp="1"/>
          </p:cNvGraphicFramePr>
          <p:nvPr/>
        </p:nvGraphicFramePr>
        <p:xfrm>
          <a:off x="5715000" y="3924300"/>
          <a:ext cx="2532063" cy="1440498"/>
        </p:xfrm>
        <a:graphic>
          <a:graphicData uri="http://schemas.openxmlformats.org/drawingml/2006/table">
            <a:tbl>
              <a:tblPr/>
              <a:tblGrid>
                <a:gridCol w="762000"/>
                <a:gridCol w="944563"/>
                <a:gridCol w="825500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CRS_NAME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L546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L546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L548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L571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530" name="Group 322"/>
          <p:cNvGraphicFramePr>
            <a:graphicFrameLocks noGrp="1"/>
          </p:cNvGraphicFramePr>
          <p:nvPr/>
        </p:nvGraphicFramePr>
        <p:xfrm>
          <a:off x="2560638" y="3933825"/>
          <a:ext cx="2597150" cy="1645920"/>
        </p:xfrm>
        <a:graphic>
          <a:graphicData uri="http://schemas.openxmlformats.org/drawingml/2006/table">
            <a:tbl>
              <a:tblPr/>
              <a:tblGrid>
                <a:gridCol w="877887"/>
                <a:gridCol w="793750"/>
                <a:gridCol w="925513"/>
              </a:tblGrid>
              <a:tr h="190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CLS_ID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STU_ID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ENR_GRD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10023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0464" name="Line 256"/>
          <p:cNvSpPr>
            <a:spLocks noChangeShapeType="1"/>
          </p:cNvSpPr>
          <p:nvPr/>
        </p:nvSpPr>
        <p:spPr bwMode="auto">
          <a:xfrm>
            <a:off x="3124200" y="34671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65" name="Line 257"/>
          <p:cNvSpPr>
            <a:spLocks noChangeShapeType="1"/>
          </p:cNvSpPr>
          <p:nvPr/>
        </p:nvSpPr>
        <p:spPr bwMode="auto">
          <a:xfrm flipH="1">
            <a:off x="3962400" y="3422650"/>
            <a:ext cx="3200400" cy="425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4" name="Text Box 258"/>
          <p:cNvSpPr txBox="1">
            <a:spLocks noChangeArrowheads="1"/>
          </p:cNvSpPr>
          <p:nvPr/>
        </p:nvSpPr>
        <p:spPr bwMode="auto">
          <a:xfrm>
            <a:off x="441325" y="5991225"/>
            <a:ext cx="8093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buFont typeface="Tahoma" pitchFamily="34" charset="0"/>
              <a:buAutoNum type="arabicPeriod"/>
            </a:pPr>
            <a:r>
              <a:rPr lang="en-US" altLang="en-US" sz="1400">
                <a:solidFill>
                  <a:srgbClr val="006600"/>
                </a:solidFill>
              </a:rPr>
              <a:t> Move the foreign key columns to create a bridge table &amp; add attributes if needed.</a:t>
            </a:r>
          </a:p>
          <a:p>
            <a:pPr>
              <a:buFont typeface="Tahoma" pitchFamily="34" charset="0"/>
              <a:buAutoNum type="arabicPeriod"/>
            </a:pPr>
            <a:r>
              <a:rPr lang="en-US" altLang="en-US" sz="1400">
                <a:solidFill>
                  <a:srgbClr val="006600"/>
                </a:solidFill>
              </a:rPr>
              <a:t> Collapse the duplicate records in remaining tables.</a:t>
            </a:r>
            <a:endParaRPr lang="en-US" altLang="en-US">
              <a:solidFill>
                <a:srgbClr val="006600"/>
              </a:solidFill>
            </a:endParaRPr>
          </a:p>
        </p:txBody>
      </p:sp>
      <p:sp>
        <p:nvSpPr>
          <p:cNvPr id="20625" name="Text Box 278"/>
          <p:cNvSpPr txBox="1">
            <a:spLocks noChangeArrowheads="1"/>
          </p:cNvSpPr>
          <p:nvPr/>
        </p:nvSpPr>
        <p:spPr bwMode="auto">
          <a:xfrm>
            <a:off x="842963" y="1430338"/>
            <a:ext cx="1123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STUDENT</a:t>
            </a:r>
          </a:p>
        </p:txBody>
      </p:sp>
      <p:sp>
        <p:nvSpPr>
          <p:cNvPr id="20626" name="Text Box 279"/>
          <p:cNvSpPr txBox="1">
            <a:spLocks noChangeArrowheads="1"/>
          </p:cNvSpPr>
          <p:nvPr/>
        </p:nvSpPr>
        <p:spPr bwMode="auto">
          <a:xfrm>
            <a:off x="4252913" y="1414463"/>
            <a:ext cx="950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CLASS</a:t>
            </a:r>
          </a:p>
        </p:txBody>
      </p:sp>
      <p:sp>
        <p:nvSpPr>
          <p:cNvPr id="350488" name="Text Box 280"/>
          <p:cNvSpPr txBox="1">
            <a:spLocks noChangeArrowheads="1"/>
          </p:cNvSpPr>
          <p:nvPr/>
        </p:nvSpPr>
        <p:spPr bwMode="auto">
          <a:xfrm>
            <a:off x="427038" y="4803775"/>
            <a:ext cx="1100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STUDENT</a:t>
            </a:r>
          </a:p>
        </p:txBody>
      </p:sp>
      <p:sp>
        <p:nvSpPr>
          <p:cNvPr id="350489" name="Text Box 281"/>
          <p:cNvSpPr txBox="1">
            <a:spLocks noChangeArrowheads="1"/>
          </p:cNvSpPr>
          <p:nvPr/>
        </p:nvSpPr>
        <p:spPr bwMode="auto">
          <a:xfrm>
            <a:off x="5719763" y="5365750"/>
            <a:ext cx="950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CLASS</a:t>
            </a:r>
          </a:p>
        </p:txBody>
      </p:sp>
      <p:sp>
        <p:nvSpPr>
          <p:cNvPr id="350490" name="Text Box 282"/>
          <p:cNvSpPr txBox="1">
            <a:spLocks noChangeArrowheads="1"/>
          </p:cNvSpPr>
          <p:nvPr/>
        </p:nvSpPr>
        <p:spPr bwMode="auto">
          <a:xfrm>
            <a:off x="2720975" y="5614988"/>
            <a:ext cx="950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/>
              <a:t>ENROLL</a:t>
            </a:r>
          </a:p>
        </p:txBody>
      </p:sp>
      <p:sp>
        <p:nvSpPr>
          <p:cNvPr id="350491" name="Line 283"/>
          <p:cNvSpPr>
            <a:spLocks noChangeShapeType="1"/>
          </p:cNvSpPr>
          <p:nvPr/>
        </p:nvSpPr>
        <p:spPr bwMode="auto">
          <a:xfrm flipV="1">
            <a:off x="896938" y="2416175"/>
            <a:ext cx="1544637" cy="26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92" name="Line 284"/>
          <p:cNvSpPr>
            <a:spLocks noChangeShapeType="1"/>
          </p:cNvSpPr>
          <p:nvPr/>
        </p:nvSpPr>
        <p:spPr bwMode="auto">
          <a:xfrm flipV="1">
            <a:off x="935038" y="2959100"/>
            <a:ext cx="1544637" cy="26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493" name="Line 285"/>
          <p:cNvSpPr>
            <a:spLocks noChangeShapeType="1"/>
          </p:cNvSpPr>
          <p:nvPr/>
        </p:nvSpPr>
        <p:spPr bwMode="auto">
          <a:xfrm flipV="1">
            <a:off x="935038" y="3235325"/>
            <a:ext cx="1544637" cy="26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24" name="Line 316"/>
          <p:cNvSpPr>
            <a:spLocks noChangeShapeType="1"/>
          </p:cNvSpPr>
          <p:nvPr/>
        </p:nvSpPr>
        <p:spPr bwMode="auto">
          <a:xfrm>
            <a:off x="4359275" y="2947988"/>
            <a:ext cx="1908175" cy="4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0525" name="AutoShape 317"/>
          <p:cNvSpPr>
            <a:spLocks noChangeArrowheads="1"/>
          </p:cNvSpPr>
          <p:nvPr/>
        </p:nvSpPr>
        <p:spPr bwMode="auto">
          <a:xfrm>
            <a:off x="1446213" y="3452813"/>
            <a:ext cx="88900" cy="400050"/>
          </a:xfrm>
          <a:prstGeom prst="downArrow">
            <a:avLst>
              <a:gd name="adj1" fmla="val 50000"/>
              <a:gd name="adj2" fmla="val 112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0526" name="AutoShape 318"/>
          <p:cNvSpPr>
            <a:spLocks noChangeArrowheads="1"/>
          </p:cNvSpPr>
          <p:nvPr/>
        </p:nvSpPr>
        <p:spPr bwMode="auto">
          <a:xfrm>
            <a:off x="6064250" y="3444875"/>
            <a:ext cx="88900" cy="400050"/>
          </a:xfrm>
          <a:prstGeom prst="downArrow">
            <a:avLst>
              <a:gd name="adj1" fmla="val 50000"/>
              <a:gd name="adj2" fmla="val 112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20636" name="Straight Connector 156"/>
          <p:cNvCxnSpPr>
            <a:cxnSpLocks noChangeShapeType="1"/>
          </p:cNvCxnSpPr>
          <p:nvPr/>
        </p:nvCxnSpPr>
        <p:spPr bwMode="auto">
          <a:xfrm flipV="1">
            <a:off x="447675" y="3624263"/>
            <a:ext cx="7821613" cy="4603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8" name="Line 283"/>
          <p:cNvSpPr>
            <a:spLocks noChangeShapeType="1"/>
          </p:cNvSpPr>
          <p:nvPr/>
        </p:nvSpPr>
        <p:spPr bwMode="auto">
          <a:xfrm>
            <a:off x="2727325" y="1576388"/>
            <a:ext cx="530225" cy="194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283"/>
          <p:cNvSpPr>
            <a:spLocks noChangeShapeType="1"/>
          </p:cNvSpPr>
          <p:nvPr/>
        </p:nvSpPr>
        <p:spPr bwMode="auto">
          <a:xfrm>
            <a:off x="6961188" y="1531938"/>
            <a:ext cx="530225" cy="194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464" grpId="0" animBg="1"/>
      <p:bldP spid="350465" grpId="0" animBg="1"/>
      <p:bldP spid="350488" grpId="0"/>
      <p:bldP spid="350489" grpId="0"/>
      <p:bldP spid="350490" grpId="0"/>
      <p:bldP spid="350491" grpId="0" animBg="1"/>
      <p:bldP spid="350492" grpId="0" animBg="1"/>
      <p:bldP spid="350493" grpId="0" animBg="1"/>
      <p:bldP spid="350524" grpId="0" animBg="1"/>
      <p:bldP spid="350525" grpId="0" animBg="1"/>
      <p:bldP spid="350526" grpId="0" animBg="1"/>
      <p:bldP spid="158" grpId="0" animBg="1"/>
      <p:bldP spid="1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9C004-17EC-4A4B-ABE2-949C30DE39A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Entity Supertypes &amp; Subtypes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Unshared characteristics of certain entity subtypes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e.g. </a:t>
            </a:r>
            <a:r>
              <a:rPr lang="en-US" altLang="en-US" sz="1400" smtClean="0"/>
              <a:t>PILOT vs. EMPLOYEE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endParaRPr lang="en-US" alt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Generalization hierarchy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higher-level </a:t>
            </a:r>
            <a:r>
              <a:rPr lang="en-US" altLang="en-US" sz="1600" smtClean="0">
                <a:solidFill>
                  <a:srgbClr val="800000"/>
                </a:solidFill>
              </a:rPr>
              <a:t>Supertype</a:t>
            </a:r>
            <a:r>
              <a:rPr lang="en-US" altLang="en-US" sz="1600" smtClean="0"/>
              <a:t> (parent) and lower-level </a:t>
            </a:r>
            <a:r>
              <a:rPr lang="en-US" altLang="en-US" sz="1600" smtClean="0">
                <a:solidFill>
                  <a:srgbClr val="0000FF"/>
                </a:solidFill>
              </a:rPr>
              <a:t>Subtype</a:t>
            </a:r>
            <a:r>
              <a:rPr lang="en-US" altLang="en-US" sz="1600" smtClean="0"/>
              <a:t> (child) entities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Supertype and Subtype maintain 1:1 relationship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Supertype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has shared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Subtypes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have unique attributes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inherit attributes and relationships of the supertype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often comprise of unique and </a:t>
            </a:r>
            <a:r>
              <a:rPr lang="en-US" altLang="en-US" sz="1400" smtClean="0">
                <a:solidFill>
                  <a:srgbClr val="0000FF"/>
                </a:solidFill>
              </a:rPr>
              <a:t>disjoint</a:t>
            </a:r>
            <a:r>
              <a:rPr lang="en-US" altLang="en-US" sz="1400" smtClean="0"/>
              <a:t> entities (‘G’ symbol)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EMPLOYEE </a:t>
            </a:r>
            <a:r>
              <a:rPr lang="en-US" altLang="en-US" sz="1200" smtClean="0">
                <a:solidFill>
                  <a:srgbClr val="006600"/>
                </a:solidFill>
                <a:sym typeface="Wingdings" pitchFamily="2" charset="2"/>
              </a:rPr>
              <a:t> PILOT, MECHANIC, ACCOUNTANT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sometimes comprise of </a:t>
            </a:r>
            <a:r>
              <a:rPr lang="en-US" altLang="en-US" sz="1400" smtClean="0">
                <a:solidFill>
                  <a:srgbClr val="0000FF"/>
                </a:solidFill>
              </a:rPr>
              <a:t>overlapping </a:t>
            </a:r>
            <a:r>
              <a:rPr lang="en-US" altLang="en-US" sz="1400" smtClean="0"/>
              <a:t>entities (‘Gs’ symbol)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sz="14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EMPLOYEE </a:t>
            </a:r>
            <a:r>
              <a:rPr lang="en-US" altLang="en-US" sz="1200" smtClean="0">
                <a:solidFill>
                  <a:srgbClr val="006600"/>
                </a:solidFill>
                <a:sym typeface="Wingdings" pitchFamily="2" charset="2"/>
              </a:rPr>
              <a:t> PROFESSOR, ADMINISTRATOR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6100B-E58B-4964-880B-9D80F6C63E2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/>
              <a:t>Data Modeling: Big picture</a:t>
            </a:r>
            <a:br>
              <a:rPr lang="en-US" altLang="en-US" sz="2400" smtClean="0"/>
            </a:br>
            <a:endParaRPr lang="en-US" altLang="en-US" sz="1000" smtClean="0"/>
          </a:p>
          <a:p>
            <a:pPr eaLnBrk="1" hangingPunct="1"/>
            <a:r>
              <a:rPr lang="en-US" altLang="en-US" sz="2400" smtClean="0"/>
              <a:t>E-R Model</a:t>
            </a:r>
          </a:p>
          <a:p>
            <a:pPr lvl="1" eaLnBrk="1" hangingPunct="1"/>
            <a:r>
              <a:rPr lang="en-US" altLang="en-US" sz="1800" smtClean="0"/>
              <a:t>Attributes</a:t>
            </a:r>
          </a:p>
          <a:p>
            <a:pPr lvl="2" eaLnBrk="1" hangingPunct="1"/>
            <a:r>
              <a:rPr lang="en-US" altLang="en-US" sz="1600" smtClean="0"/>
              <a:t>types</a:t>
            </a:r>
          </a:p>
          <a:p>
            <a:pPr lvl="1" eaLnBrk="1" hangingPunct="1"/>
            <a:r>
              <a:rPr lang="en-US" altLang="en-US" sz="1800" smtClean="0"/>
              <a:t>Relationships</a:t>
            </a:r>
          </a:p>
          <a:p>
            <a:pPr lvl="2" eaLnBrk="1" hangingPunct="1"/>
            <a:r>
              <a:rPr lang="en-US" altLang="en-US" sz="1600" smtClean="0"/>
              <a:t>connectivity, cardinality</a:t>
            </a:r>
          </a:p>
          <a:p>
            <a:pPr lvl="2" eaLnBrk="1" hangingPunct="1"/>
            <a:r>
              <a:rPr lang="en-US" altLang="en-US" sz="1600" smtClean="0"/>
              <a:t>strength, participation, degree</a:t>
            </a:r>
          </a:p>
          <a:p>
            <a:pPr lvl="1" eaLnBrk="1" hangingPunct="1"/>
            <a:r>
              <a:rPr lang="en-US" altLang="en-US" sz="1800" smtClean="0"/>
              <a:t>Entities</a:t>
            </a:r>
          </a:p>
          <a:p>
            <a:pPr lvl="2" eaLnBrk="1" hangingPunct="1"/>
            <a:r>
              <a:rPr lang="en-US" altLang="en-US" sz="1600" smtClean="0"/>
              <a:t>composite entity</a:t>
            </a:r>
          </a:p>
          <a:p>
            <a:pPr lvl="2" eaLnBrk="1" hangingPunct="1"/>
            <a:r>
              <a:rPr lang="en-US" altLang="en-US" sz="1600" smtClean="0"/>
              <a:t>supertype/subtype</a:t>
            </a:r>
            <a:br>
              <a:rPr lang="en-US" altLang="en-US" sz="1600" smtClean="0"/>
            </a:br>
            <a:endParaRPr lang="en-US" altLang="en-US" sz="1000" smtClean="0"/>
          </a:p>
          <a:p>
            <a:pPr eaLnBrk="1" hangingPunct="1"/>
            <a:r>
              <a:rPr lang="en-US" altLang="en-US" sz="2400" smtClean="0"/>
              <a:t>Table Normalization</a:t>
            </a:r>
          </a:p>
          <a:p>
            <a:pPr lvl="1" eaLnBrk="1" hangingPunct="1"/>
            <a:r>
              <a:rPr lang="en-US" altLang="en-US" sz="1800" smtClean="0"/>
              <a:t>normal forms</a:t>
            </a:r>
          </a:p>
          <a:p>
            <a:pPr lvl="2" eaLnBrk="1" hangingPunct="1"/>
            <a:r>
              <a:rPr lang="en-US" altLang="en-US" sz="1600" smtClean="0"/>
              <a:t>1NF, 2NF, 3NF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78D7E-9F5E-4B76-8247-384A203C4A5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Subtypes:</a:t>
            </a:r>
            <a:r>
              <a:rPr lang="en-US" sz="3600" smtClean="0"/>
              <a:t> </a:t>
            </a:r>
            <a:r>
              <a:rPr lang="en-US" sz="2800" smtClean="0"/>
              <a:t>Overlapping vs. Non-overlapping</a:t>
            </a:r>
          </a:p>
        </p:txBody>
      </p:sp>
      <p:pic>
        <p:nvPicPr>
          <p:cNvPr id="2253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8838" y="4135438"/>
            <a:ext cx="5886450" cy="2190750"/>
          </a:xfrm>
          <a:noFill/>
        </p:spPr>
      </p:pic>
      <p:pic>
        <p:nvPicPr>
          <p:cNvPr id="22534" name="Picture 6" descr="lec5-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649413"/>
            <a:ext cx="530225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08038" y="1331913"/>
            <a:ext cx="3289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Non-overlapping (Disjoint)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836613" y="3829050"/>
            <a:ext cx="179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6600"/>
                </a:solidFill>
              </a:rPr>
              <a:t>Overlapping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681288" y="6300788"/>
            <a:ext cx="36226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E8FF82-A02B-4F69-899E-2E5F9897CDC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Developing ERD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000" smtClean="0"/>
              <a:t>Iterative Process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1600" smtClean="0"/>
          </a:p>
          <a:p>
            <a:pPr marL="685800" lvl="1" indent="-338138" eaLnBrk="1" hangingPunct="1">
              <a:lnSpc>
                <a:spcPct val="150000"/>
              </a:lnSpc>
              <a:buFont typeface="Tahoma" pitchFamily="34" charset="0"/>
              <a:buAutoNum type="arabicPeriod"/>
            </a:pPr>
            <a:r>
              <a:rPr lang="en-US" altLang="en-US" sz="1800" smtClean="0"/>
              <a:t>Create detailed narrative of organization’s  description of operations</a:t>
            </a:r>
          </a:p>
          <a:p>
            <a:pPr marL="685800" lvl="1" indent="-338138" eaLnBrk="1" hangingPunct="1">
              <a:lnSpc>
                <a:spcPct val="150000"/>
              </a:lnSpc>
              <a:buFont typeface="Tahoma" pitchFamily="34" charset="0"/>
              <a:buAutoNum type="arabicPeriod"/>
            </a:pPr>
            <a:r>
              <a:rPr lang="en-US" altLang="en-US" sz="1800" smtClean="0"/>
              <a:t>Identify business rules based on description of operations</a:t>
            </a:r>
          </a:p>
          <a:p>
            <a:pPr marL="685800" lvl="1" indent="-338138" eaLnBrk="1" hangingPunct="1">
              <a:lnSpc>
                <a:spcPct val="150000"/>
              </a:lnSpc>
              <a:buFont typeface="Tahoma" pitchFamily="34" charset="0"/>
              <a:buAutoNum type="arabicPeriod"/>
            </a:pPr>
            <a:r>
              <a:rPr lang="en-US" altLang="en-US" sz="1800" smtClean="0"/>
              <a:t>Identify main entities and relationships from business rules</a:t>
            </a:r>
          </a:p>
          <a:p>
            <a:pPr marL="685800" lvl="1" indent="-338138" eaLnBrk="1" hangingPunct="1">
              <a:lnSpc>
                <a:spcPct val="150000"/>
              </a:lnSpc>
              <a:buFont typeface="Tahoma" pitchFamily="34" charset="0"/>
              <a:buAutoNum type="arabicPeriod"/>
            </a:pPr>
            <a:r>
              <a:rPr lang="en-US" altLang="en-US" sz="1800" smtClean="0"/>
              <a:t>Develop initial ERD</a:t>
            </a:r>
          </a:p>
          <a:p>
            <a:pPr marL="685800" lvl="1" indent="-338138" eaLnBrk="1" hangingPunct="1">
              <a:lnSpc>
                <a:spcPct val="150000"/>
              </a:lnSpc>
              <a:buFont typeface="Tahoma" pitchFamily="34" charset="0"/>
              <a:buAutoNum type="arabicPeriod"/>
            </a:pPr>
            <a:r>
              <a:rPr lang="en-US" altLang="en-US" sz="1800" smtClean="0"/>
              <a:t>Identify attributes and primary keys that adequately describe entities</a:t>
            </a:r>
          </a:p>
          <a:p>
            <a:pPr marL="685800" lvl="1" indent="-338138" eaLnBrk="1" hangingPunct="1">
              <a:lnSpc>
                <a:spcPct val="150000"/>
              </a:lnSpc>
              <a:buFont typeface="Tahoma" pitchFamily="34" charset="0"/>
              <a:buAutoNum type="arabicPeriod"/>
            </a:pPr>
            <a:r>
              <a:rPr lang="en-US" altLang="en-US" sz="1800" smtClean="0"/>
              <a:t>Revise and review ERD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64A36A-7145-40F1-9445-C91D7CB0A83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ERD Example: </a:t>
            </a:r>
            <a:r>
              <a:rPr lang="en-US" sz="3200" smtClean="0"/>
              <a:t>Narrative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000" smtClean="0"/>
              <a:t>Narrative of operational environment</a:t>
            </a:r>
            <a:br>
              <a:rPr lang="en-US" altLang="en-US" sz="2000" smtClean="0"/>
            </a:br>
            <a:endParaRPr lang="en-US" altLang="en-US" sz="2000" smtClean="0"/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Tiny College is divided into several </a:t>
            </a:r>
            <a:r>
              <a:rPr lang="en-US" altLang="en-US" sz="1600" smtClean="0">
                <a:solidFill>
                  <a:srgbClr val="800000"/>
                </a:solidFill>
              </a:rPr>
              <a:t>schools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</a:t>
            </a:r>
            <a:r>
              <a:rPr lang="en-US" altLang="en-US" sz="1600" b="1" smtClean="0"/>
              <a:t>school</a:t>
            </a:r>
            <a:r>
              <a:rPr lang="en-US" altLang="en-US" sz="1600" smtClean="0"/>
              <a:t> is</a:t>
            </a:r>
            <a:r>
              <a:rPr lang="en-US" altLang="en-US" sz="1600" smtClean="0">
                <a:solidFill>
                  <a:srgbClr val="800000"/>
                </a:solidFill>
              </a:rPr>
              <a:t> composed of</a:t>
            </a:r>
            <a:r>
              <a:rPr lang="en-US" altLang="en-US" sz="1600" smtClean="0"/>
              <a:t> several </a:t>
            </a:r>
            <a:r>
              <a:rPr lang="en-US" altLang="en-US" sz="1600" b="1" smtClean="0"/>
              <a:t>departments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> 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</a:t>
            </a:r>
            <a:r>
              <a:rPr lang="en-US" altLang="en-US" sz="1600" b="1" smtClean="0"/>
              <a:t>school</a:t>
            </a:r>
            <a:r>
              <a:rPr lang="en-US" altLang="en-US" sz="1600" smtClean="0"/>
              <a:t> is </a:t>
            </a:r>
            <a:r>
              <a:rPr lang="en-US" altLang="en-US" sz="1600" smtClean="0">
                <a:solidFill>
                  <a:srgbClr val="800000"/>
                </a:solidFill>
              </a:rPr>
              <a:t>administered by</a:t>
            </a:r>
            <a:r>
              <a:rPr lang="en-US" altLang="en-US" sz="1600" smtClean="0"/>
              <a:t> a </a:t>
            </a:r>
            <a:r>
              <a:rPr lang="en-US" altLang="en-US" sz="1600" b="1" smtClean="0"/>
              <a:t>dean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</a:t>
            </a:r>
            <a:r>
              <a:rPr lang="en-US" altLang="en-US" sz="1600" b="1" smtClean="0"/>
              <a:t>dean</a:t>
            </a:r>
            <a:r>
              <a:rPr lang="en-US" altLang="en-US" sz="1600" smtClean="0"/>
              <a:t> </a:t>
            </a:r>
            <a:r>
              <a:rPr lang="en-US" altLang="en-US" sz="1600" smtClean="0">
                <a:solidFill>
                  <a:srgbClr val="800000"/>
                </a:solidFill>
              </a:rPr>
              <a:t>is</a:t>
            </a:r>
            <a:r>
              <a:rPr lang="en-US" altLang="en-US" sz="1600" smtClean="0"/>
              <a:t> a member of </a:t>
            </a:r>
            <a:r>
              <a:rPr lang="en-US" altLang="en-US" sz="1600" b="1" smtClean="0"/>
              <a:t>administrators</a:t>
            </a:r>
            <a:r>
              <a:rPr lang="en-US" altLang="en-US" sz="1600" smtClean="0"/>
              <a:t> group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A </a:t>
            </a:r>
            <a:r>
              <a:rPr lang="en-US" altLang="en-US" sz="1600" b="1" smtClean="0"/>
              <a:t>dean</a:t>
            </a:r>
            <a:r>
              <a:rPr lang="en-US" altLang="en-US" sz="1600" smtClean="0"/>
              <a:t> </a:t>
            </a:r>
            <a:r>
              <a:rPr lang="en-US" altLang="en-US" sz="1600" smtClean="0">
                <a:solidFill>
                  <a:srgbClr val="800000"/>
                </a:solidFill>
              </a:rPr>
              <a:t>is</a:t>
            </a:r>
            <a:r>
              <a:rPr lang="en-US" altLang="en-US" sz="1600" smtClean="0"/>
              <a:t> also a </a:t>
            </a:r>
            <a:r>
              <a:rPr lang="en-US" altLang="en-US" sz="1600" b="1" smtClean="0"/>
              <a:t>professor</a:t>
            </a:r>
            <a:r>
              <a:rPr lang="en-US" altLang="en-US" sz="1600" smtClean="0"/>
              <a:t> and may </a:t>
            </a:r>
            <a:r>
              <a:rPr lang="en-US" altLang="en-US" sz="1600" smtClean="0">
                <a:solidFill>
                  <a:srgbClr val="800000"/>
                </a:solidFill>
              </a:rPr>
              <a:t>teach</a:t>
            </a:r>
            <a:r>
              <a:rPr lang="en-US" altLang="en-US" sz="1600" smtClean="0"/>
              <a:t> </a:t>
            </a:r>
            <a:r>
              <a:rPr lang="en-US" altLang="en-US" sz="1600" b="1" smtClean="0"/>
              <a:t>classes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b="1" smtClean="0"/>
              <a:t>Administrators </a:t>
            </a:r>
            <a:r>
              <a:rPr lang="en-US" altLang="en-US" sz="1600" smtClean="0"/>
              <a:t>and</a:t>
            </a:r>
            <a:r>
              <a:rPr lang="en-US" altLang="en-US" sz="1600" b="1" smtClean="0"/>
              <a:t> professors</a:t>
            </a:r>
            <a:r>
              <a:rPr lang="en-US" altLang="en-US" sz="1600" smtClean="0"/>
              <a:t> </a:t>
            </a:r>
            <a:r>
              <a:rPr lang="en-US" altLang="en-US" sz="1600" smtClean="0">
                <a:solidFill>
                  <a:srgbClr val="800000"/>
                </a:solidFill>
              </a:rPr>
              <a:t>are</a:t>
            </a:r>
            <a:r>
              <a:rPr lang="en-US" altLang="en-US" sz="1600" smtClean="0"/>
              <a:t> </a:t>
            </a:r>
            <a:r>
              <a:rPr lang="en-US" altLang="en-US" sz="1600" b="1" smtClean="0"/>
              <a:t>employees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endParaRPr lang="en-US" altLang="en-US" sz="1600" smtClean="0"/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</a:t>
            </a:r>
            <a:r>
              <a:rPr lang="en-US" altLang="en-US" sz="1600" b="1" smtClean="0"/>
              <a:t>department</a:t>
            </a:r>
            <a:r>
              <a:rPr lang="en-US" altLang="en-US" sz="1600" smtClean="0"/>
              <a:t> </a:t>
            </a:r>
            <a:r>
              <a:rPr lang="en-US" altLang="en-US" sz="1600" smtClean="0">
                <a:solidFill>
                  <a:srgbClr val="800000"/>
                </a:solidFill>
              </a:rPr>
              <a:t>offers</a:t>
            </a:r>
            <a:r>
              <a:rPr lang="en-US" altLang="en-US" sz="1600" smtClean="0"/>
              <a:t> several </a:t>
            </a:r>
            <a:r>
              <a:rPr lang="en-US" altLang="en-US" sz="1600" b="1" smtClean="0"/>
              <a:t>courses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</a:t>
            </a:r>
            <a:r>
              <a:rPr lang="en-US" altLang="en-US" sz="1600" b="1" smtClean="0"/>
              <a:t>course</a:t>
            </a:r>
            <a:r>
              <a:rPr lang="en-US" altLang="en-US" sz="1600" smtClean="0"/>
              <a:t> may </a:t>
            </a:r>
            <a:r>
              <a:rPr lang="en-US" altLang="en-US" sz="1600" smtClean="0">
                <a:solidFill>
                  <a:srgbClr val="800000"/>
                </a:solidFill>
              </a:rPr>
              <a:t>have</a:t>
            </a:r>
            <a:r>
              <a:rPr lang="en-US" altLang="en-US" sz="1600" smtClean="0"/>
              <a:t> several sections (</a:t>
            </a:r>
            <a:r>
              <a:rPr lang="en-US" altLang="en-US" sz="1600" b="1" smtClean="0"/>
              <a:t>classes</a:t>
            </a:r>
            <a:r>
              <a:rPr lang="en-US" altLang="en-US" sz="1600" smtClean="0"/>
              <a:t>)</a:t>
            </a:r>
            <a:br>
              <a:rPr lang="en-US" altLang="en-US" sz="1600" smtClean="0"/>
            </a:br>
            <a:endParaRPr lang="en-US" altLang="en-US" sz="1600" smtClean="0"/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</a:t>
            </a:r>
            <a:r>
              <a:rPr lang="en-US" altLang="en-US" sz="1600" b="1" smtClean="0"/>
              <a:t>department</a:t>
            </a:r>
            <a:r>
              <a:rPr lang="en-US" altLang="en-US" sz="1600" smtClean="0"/>
              <a:t> </a:t>
            </a:r>
            <a:r>
              <a:rPr lang="en-US" altLang="en-US" sz="1600" smtClean="0">
                <a:solidFill>
                  <a:srgbClr val="800000"/>
                </a:solidFill>
              </a:rPr>
              <a:t>has</a:t>
            </a:r>
            <a:r>
              <a:rPr lang="en-US" altLang="en-US" sz="1600" smtClean="0"/>
              <a:t> many </a:t>
            </a:r>
            <a:r>
              <a:rPr lang="en-US" altLang="en-US" sz="1600" b="1" smtClean="0"/>
              <a:t>professors</a:t>
            </a:r>
            <a:r>
              <a:rPr lang="en-US" altLang="en-US" sz="1600" smtClean="0"/>
              <a:t> and </a:t>
            </a:r>
            <a:r>
              <a:rPr lang="en-US" altLang="en-US" sz="1600" b="1" smtClean="0"/>
              <a:t>students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One of the </a:t>
            </a:r>
            <a:r>
              <a:rPr lang="en-US" altLang="en-US" sz="1600" b="1" smtClean="0"/>
              <a:t>professors</a:t>
            </a:r>
            <a:r>
              <a:rPr lang="en-US" altLang="en-US" sz="1600" smtClean="0"/>
              <a:t> </a:t>
            </a:r>
            <a:r>
              <a:rPr lang="en-US" altLang="en-US" sz="1600" smtClean="0">
                <a:solidFill>
                  <a:srgbClr val="800000"/>
                </a:solidFill>
              </a:rPr>
              <a:t>chairs</a:t>
            </a:r>
            <a:r>
              <a:rPr lang="en-US" altLang="en-US" sz="1600" smtClean="0"/>
              <a:t> the </a:t>
            </a:r>
            <a:r>
              <a:rPr lang="en-US" altLang="en-US" sz="1600" b="1" smtClean="0"/>
              <a:t>department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</a:t>
            </a:r>
            <a:r>
              <a:rPr lang="en-US" altLang="en-US" sz="1600" b="1" smtClean="0"/>
              <a:t>professor</a:t>
            </a:r>
            <a:r>
              <a:rPr lang="en-US" altLang="en-US" sz="1600" smtClean="0"/>
              <a:t> may </a:t>
            </a:r>
            <a:r>
              <a:rPr lang="en-US" altLang="en-US" sz="1600" smtClean="0">
                <a:solidFill>
                  <a:srgbClr val="800000"/>
                </a:solidFill>
              </a:rPr>
              <a:t>teach</a:t>
            </a:r>
            <a:r>
              <a:rPr lang="en-US" altLang="en-US" sz="1600" smtClean="0"/>
              <a:t> up to 4 </a:t>
            </a:r>
            <a:r>
              <a:rPr lang="en-US" altLang="en-US" sz="1600" b="1" smtClean="0"/>
              <a:t>classes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endParaRPr lang="en-US" altLang="en-US" sz="1600" smtClean="0"/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A </a:t>
            </a:r>
            <a:r>
              <a:rPr lang="en-US" altLang="en-US" sz="1600" b="1" smtClean="0"/>
              <a:t>student</a:t>
            </a:r>
            <a:r>
              <a:rPr lang="en-US" altLang="en-US" sz="1600" smtClean="0"/>
              <a:t> may </a:t>
            </a:r>
            <a:r>
              <a:rPr lang="en-US" altLang="en-US" sz="1600" smtClean="0">
                <a:solidFill>
                  <a:srgbClr val="800000"/>
                </a:solidFill>
              </a:rPr>
              <a:t>enroll</a:t>
            </a:r>
            <a:r>
              <a:rPr lang="en-US" altLang="en-US" sz="1600" smtClean="0"/>
              <a:t> in several </a:t>
            </a:r>
            <a:r>
              <a:rPr lang="en-US" altLang="en-US" sz="1600" b="1" smtClean="0"/>
              <a:t>classes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</a:t>
            </a:r>
            <a:r>
              <a:rPr lang="en-US" altLang="en-US" sz="1600" b="1" smtClean="0"/>
              <a:t>student</a:t>
            </a:r>
            <a:r>
              <a:rPr lang="en-US" altLang="en-US" sz="1600" smtClean="0"/>
              <a:t> </a:t>
            </a:r>
            <a:r>
              <a:rPr lang="en-US" altLang="en-US" sz="1600" smtClean="0">
                <a:solidFill>
                  <a:srgbClr val="800000"/>
                </a:solidFill>
              </a:rPr>
              <a:t>has</a:t>
            </a:r>
            <a:r>
              <a:rPr lang="en-US" altLang="en-US" sz="1600" smtClean="0"/>
              <a:t> an </a:t>
            </a:r>
            <a:r>
              <a:rPr lang="en-US" altLang="en-US" sz="1600" b="1" smtClean="0"/>
              <a:t>advisor</a:t>
            </a:r>
            <a:r>
              <a:rPr lang="en-US" altLang="en-US" sz="1600" smtClean="0"/>
              <a:t> in his/her department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</a:t>
            </a:r>
            <a:r>
              <a:rPr lang="en-US" altLang="en-US" sz="1600" b="1" smtClean="0"/>
              <a:t>student</a:t>
            </a:r>
            <a:r>
              <a:rPr lang="en-US" altLang="en-US" sz="1600" smtClean="0"/>
              <a:t> </a:t>
            </a:r>
            <a:r>
              <a:rPr lang="en-US" altLang="en-US" sz="1600" smtClean="0">
                <a:solidFill>
                  <a:srgbClr val="800000"/>
                </a:solidFill>
              </a:rPr>
              <a:t>belongs to</a:t>
            </a:r>
            <a:r>
              <a:rPr lang="en-US" altLang="en-US" sz="1600" smtClean="0"/>
              <a:t> only one </a:t>
            </a:r>
            <a:r>
              <a:rPr lang="en-US" altLang="en-US" sz="1600" b="1" smtClean="0"/>
              <a:t>department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7BD8E-2FF9-4E86-9EC7-AEFDE0EA909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ERD Example: </a:t>
            </a:r>
            <a:r>
              <a:rPr lang="en-US" sz="3200" smtClean="0"/>
              <a:t>Supertype/Subtype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5435600"/>
            <a:ext cx="8210550" cy="10001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400" smtClean="0"/>
              <a:t>Professors and administrators have unique characteristics not present in other employees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200" smtClean="0"/>
              <a:t>EMPLOYEE supertype, PROFESSOR &amp; ADMINISTRATOR (overlapping) subtypes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400" smtClean="0"/>
              <a:t>Professors and administrators have same set of characteristics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200" smtClean="0"/>
              <a:t>collapse PROFESSOR and ADMINISTRATOR entities</a:t>
            </a:r>
          </a:p>
        </p:txBody>
      </p:sp>
      <p:pic>
        <p:nvPicPr>
          <p:cNvPr id="25606" name="Picture 5" descr="lec5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547813"/>
            <a:ext cx="3633787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 descr="lec5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181225"/>
            <a:ext cx="3597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4849813" y="4846638"/>
            <a:ext cx="36226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25609" name="Picture 10" descr="lec5-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3395663"/>
            <a:ext cx="371792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AutoShape 11"/>
          <p:cNvSpPr>
            <a:spLocks noChangeArrowheads="1"/>
          </p:cNvSpPr>
          <p:nvPr/>
        </p:nvSpPr>
        <p:spPr bwMode="auto">
          <a:xfrm>
            <a:off x="4278313" y="3260725"/>
            <a:ext cx="392112" cy="230188"/>
          </a:xfrm>
          <a:prstGeom prst="rightArrow">
            <a:avLst>
              <a:gd name="adj1" fmla="val 50000"/>
              <a:gd name="adj2" fmla="val 4258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4538663" y="1354138"/>
            <a:ext cx="3811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lvl="1"/>
            <a:r>
              <a:rPr lang="en-US" altLang="en-US" sz="1000"/>
              <a:t>- Each school is administered by a dean</a:t>
            </a:r>
          </a:p>
          <a:p>
            <a:pPr lvl="1"/>
            <a:r>
              <a:rPr lang="en-US" altLang="en-US" sz="1000"/>
              <a:t>- Each dean is a member of administrators group</a:t>
            </a:r>
          </a:p>
          <a:p>
            <a:pPr lvl="1"/>
            <a:r>
              <a:rPr lang="en-US" altLang="en-US" sz="1000"/>
              <a:t>- A dean is also a professor and may teach classes</a:t>
            </a:r>
          </a:p>
          <a:p>
            <a:pPr lvl="1"/>
            <a:r>
              <a:rPr lang="en-US" altLang="en-US" sz="1000"/>
              <a:t>- Administrators and professors are 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00FC1-BBD2-43F6-AE30-D93F2F882AA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ERD Example: </a:t>
            </a:r>
            <a:r>
              <a:rPr lang="en-US" sz="3200" smtClean="0"/>
              <a:t>ERD segment 1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5354638"/>
            <a:ext cx="8210550" cy="1046162"/>
          </a:xfrm>
        </p:spPr>
        <p:txBody>
          <a:bodyPr/>
          <a:lstStyle/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Professors are employees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A professor may be a dean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school is administered by a dean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1600" smtClean="0"/>
              <a:t>Each school is composed of several departments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067300" y="5045075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3975"/>
            <a:ext cx="8077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30B1-0B7B-4590-9D3B-3AADBC57322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ERD Example: </a:t>
            </a:r>
            <a:r>
              <a:rPr lang="en-US" sz="3200" smtClean="0"/>
              <a:t>ERD segment 2 &amp; 3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5354638"/>
            <a:ext cx="8210550" cy="1046162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Each department offers several courses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Each course may have several sections (classes)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693863" y="4797425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16038"/>
            <a:ext cx="542607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3260725"/>
            <a:ext cx="54578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DA39F-3B31-411E-9357-42963DA0868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ERD Example: </a:t>
            </a:r>
            <a:r>
              <a:rPr lang="en-US" sz="3200" smtClean="0"/>
              <a:t>ERD segment 4 &amp; 5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5354638"/>
            <a:ext cx="8210550" cy="1046162"/>
          </a:xfrm>
        </p:spPr>
        <p:txBody>
          <a:bodyPr/>
          <a:lstStyle/>
          <a:p>
            <a:pPr marL="914400" lvl="1" indent="-457200" eaLnBrk="1" hangingPunct="1"/>
            <a:r>
              <a:rPr lang="en-US" altLang="en-US" sz="1800" smtClean="0"/>
              <a:t>Each department has many professors</a:t>
            </a:r>
            <a:endParaRPr lang="en-US" altLang="en-US" sz="1600" smtClean="0"/>
          </a:p>
          <a:p>
            <a:pPr marL="914400" lvl="1" indent="-457200" eaLnBrk="1" hangingPunct="1"/>
            <a:r>
              <a:rPr lang="en-US" altLang="en-US" sz="1800" smtClean="0"/>
              <a:t>One of the professors chairs the department</a:t>
            </a:r>
          </a:p>
          <a:p>
            <a:pPr marL="914400" lvl="1" indent="-457200" eaLnBrk="1" hangingPunct="1"/>
            <a:r>
              <a:rPr lang="en-US" altLang="en-US" sz="1800" smtClean="0"/>
              <a:t>Each professor may teach up to 4 classes</a:t>
            </a:r>
            <a:endParaRPr lang="en-US" altLang="en-US" sz="1600" smtClean="0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312863" y="4854575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55725"/>
            <a:ext cx="68738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02000"/>
            <a:ext cx="6872288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2A1F1-299B-4116-A2C7-2C47B6D3D6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ERD Example: </a:t>
            </a:r>
            <a:r>
              <a:rPr lang="en-US" sz="3200" smtClean="0"/>
              <a:t>ERD segment 6 &amp; 7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5354638"/>
            <a:ext cx="8210550" cy="1046162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A student may enroll in several classes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Each department has many students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Each student belong to only one department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1312863" y="4806950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343025"/>
            <a:ext cx="70707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106738"/>
            <a:ext cx="4348163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125A9-A822-4EAA-9DAC-7963997E8F4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ERD Example: </a:t>
            </a:r>
            <a:r>
              <a:rPr lang="en-US" sz="3200" smtClean="0"/>
              <a:t>ERD segment 8 &amp; 9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5678488"/>
            <a:ext cx="8210550" cy="779462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smtClean="0"/>
              <a:t>Each student has an advisor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1800" i="1" smtClean="0"/>
              <a:t>Class is held in class rooms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3354388" y="5205413"/>
            <a:ext cx="36226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36675"/>
            <a:ext cx="569436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843213"/>
            <a:ext cx="4295775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5362575" y="4883150"/>
            <a:ext cx="1055688" cy="212725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62F52-F63E-4F07-AF08-BC0FF816107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ERD Example: </a:t>
            </a:r>
            <a:r>
              <a:rPr lang="en-US" sz="3200" smtClean="0"/>
              <a:t>ERD components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2957513" y="5821363"/>
            <a:ext cx="36226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317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239000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DB4B-79AD-4D23-8EDA-77F95B75E11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S511 RDB Project Lifecycle</a:t>
            </a:r>
            <a:endParaRPr lang="en-US" sz="32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5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767138" y="2582863"/>
            <a:ext cx="1439862" cy="792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400" b="1"/>
              <a:t>Planning </a:t>
            </a:r>
          </a:p>
          <a:p>
            <a:pPr algn="ctr"/>
            <a:r>
              <a:rPr lang="en-US" altLang="en-US" sz="1100" b="1"/>
              <a:t>&amp;</a:t>
            </a:r>
            <a:r>
              <a:rPr lang="en-US" altLang="en-US" sz="1400" b="1"/>
              <a:t> </a:t>
            </a:r>
          </a:p>
          <a:p>
            <a:pPr algn="ctr"/>
            <a:r>
              <a:rPr lang="en-US" altLang="en-US" sz="1400" b="1"/>
              <a:t>Analysis</a:t>
            </a:r>
          </a:p>
        </p:txBody>
      </p:sp>
      <p:sp>
        <p:nvSpPr>
          <p:cNvPr id="5126" name="Oval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24513" y="3824288"/>
            <a:ext cx="1546225" cy="8223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b="1"/>
              <a:t>Design</a:t>
            </a:r>
          </a:p>
        </p:txBody>
      </p:sp>
      <p:sp>
        <p:nvSpPr>
          <p:cNvPr id="5127" name="Oval 8"/>
          <p:cNvSpPr>
            <a:spLocks noChangeArrowheads="1"/>
          </p:cNvSpPr>
          <p:nvPr/>
        </p:nvSpPr>
        <p:spPr bwMode="auto">
          <a:xfrm>
            <a:off x="1879600" y="3817938"/>
            <a:ext cx="1770063" cy="8778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400" b="1"/>
              <a:t>Implementation</a:t>
            </a:r>
          </a:p>
        </p:txBody>
      </p:sp>
      <p:sp>
        <p:nvSpPr>
          <p:cNvPr id="5128" name="Text Box 17"/>
          <p:cNvSpPr txBox="1">
            <a:spLocks noChangeArrowheads="1"/>
          </p:cNvSpPr>
          <p:nvPr/>
        </p:nvSpPr>
        <p:spPr bwMode="auto">
          <a:xfrm>
            <a:off x="3411538" y="1809750"/>
            <a:ext cx="249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0" b="1"/>
              <a:t>Study Database Environment</a:t>
            </a:r>
            <a:br>
              <a:rPr lang="en-US" altLang="en-US" sz="1100" b="1"/>
            </a:br>
            <a:r>
              <a:rPr lang="en-US" altLang="en-US" sz="1200" b="1"/>
              <a:t>                      </a:t>
            </a:r>
            <a:r>
              <a:rPr lang="en-US" altLang="en-US" sz="1400" b="1">
                <a:sym typeface="Symbol" pitchFamily="18" charset="2"/>
              </a:rPr>
              <a:t></a:t>
            </a:r>
            <a:r>
              <a:rPr lang="en-US" altLang="en-US" sz="1200" b="1"/>
              <a:t/>
            </a:r>
            <a:br>
              <a:rPr lang="en-US" altLang="en-US" sz="1200" b="1"/>
            </a:br>
            <a:r>
              <a:rPr lang="en-US" altLang="en-US" sz="1100" b="1"/>
              <a:t>Define Database Objectives</a:t>
            </a:r>
            <a:endParaRPr lang="en-US" altLang="en-US" sz="1200" b="1"/>
          </a:p>
        </p:txBody>
      </p:sp>
      <p:sp>
        <p:nvSpPr>
          <p:cNvPr id="5129" name="Text Box 18"/>
          <p:cNvSpPr txBox="1">
            <a:spLocks noChangeArrowheads="1"/>
          </p:cNvSpPr>
          <p:nvPr/>
        </p:nvSpPr>
        <p:spPr bwMode="auto">
          <a:xfrm>
            <a:off x="6451600" y="4740275"/>
            <a:ext cx="239236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0" b="1"/>
              <a:t>Data Analysis &amp; Requirements</a:t>
            </a:r>
            <a:br>
              <a:rPr lang="en-US" altLang="en-US" sz="1100" b="1"/>
            </a:br>
            <a:r>
              <a:rPr lang="en-US" altLang="en-US" sz="1100" b="1"/>
              <a:t>                       </a:t>
            </a:r>
            <a:r>
              <a:rPr lang="en-US" altLang="en-US" sz="1400" b="1">
                <a:sym typeface="Symbol" pitchFamily="18" charset="2"/>
              </a:rPr>
              <a:t></a:t>
            </a:r>
            <a:r>
              <a:rPr lang="en-US" altLang="en-US" sz="1100" b="1">
                <a:sym typeface="Symbol" pitchFamily="18" charset="2"/>
              </a:rPr>
              <a:t/>
            </a:r>
            <a:br>
              <a:rPr lang="en-US" altLang="en-US" sz="1100" b="1">
                <a:sym typeface="Symbol" pitchFamily="18" charset="2"/>
              </a:rPr>
            </a:br>
            <a:r>
              <a:rPr lang="en-US" altLang="en-US" sz="1200" b="1">
                <a:solidFill>
                  <a:srgbClr val="800000"/>
                </a:solidFill>
              </a:rPr>
              <a:t>Data Modeling </a:t>
            </a:r>
            <a:r>
              <a:rPr lang="en-US" altLang="en-US" sz="1100" b="1"/>
              <a:t>&amp; Verification</a:t>
            </a:r>
          </a:p>
        </p:txBody>
      </p:sp>
      <p:sp>
        <p:nvSpPr>
          <p:cNvPr id="5130" name="Text Box 19"/>
          <p:cNvSpPr txBox="1">
            <a:spLocks noChangeArrowheads="1"/>
          </p:cNvSpPr>
          <p:nvPr/>
        </p:nvSpPr>
        <p:spPr bwMode="auto">
          <a:xfrm>
            <a:off x="280988" y="4760913"/>
            <a:ext cx="26574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100" b="1"/>
              <a:t>Realize data model in DBMS</a:t>
            </a:r>
            <a:br>
              <a:rPr lang="en-US" altLang="en-US" sz="1100" b="1"/>
            </a:br>
            <a:r>
              <a:rPr lang="en-US" altLang="en-US" sz="1100" b="1"/>
              <a:t>(tables, forms, queries, reports)</a:t>
            </a:r>
            <a:br>
              <a:rPr lang="en-US" altLang="en-US" sz="1100" b="1"/>
            </a:br>
            <a:r>
              <a:rPr lang="en-US" altLang="en-US" sz="1100" b="1"/>
              <a:t>                </a:t>
            </a:r>
            <a:r>
              <a:rPr lang="en-US" altLang="en-US" sz="1400" b="1">
                <a:sym typeface="Symbol" pitchFamily="18" charset="2"/>
              </a:rPr>
              <a:t></a:t>
            </a:r>
            <a:r>
              <a:rPr lang="en-US" altLang="en-US" sz="1100" b="1">
                <a:sym typeface="Symbol" pitchFamily="18" charset="2"/>
              </a:rPr>
              <a:t/>
            </a:r>
            <a:br>
              <a:rPr lang="en-US" altLang="en-US" sz="1100" b="1">
                <a:sym typeface="Symbol" pitchFamily="18" charset="2"/>
              </a:rPr>
            </a:br>
            <a:r>
              <a:rPr lang="en-US" altLang="en-US" sz="1100" b="1"/>
              <a:t>Populate database</a:t>
            </a:r>
            <a:br>
              <a:rPr lang="en-US" altLang="en-US" sz="1100" b="1"/>
            </a:br>
            <a:r>
              <a:rPr lang="en-US" altLang="en-US" sz="1100" b="1"/>
              <a:t>                </a:t>
            </a:r>
            <a:r>
              <a:rPr lang="en-US" altLang="en-US" sz="1400" b="1">
                <a:sym typeface="Symbol" pitchFamily="18" charset="2"/>
              </a:rPr>
              <a:t></a:t>
            </a:r>
            <a:r>
              <a:rPr lang="en-US" altLang="en-US" sz="1100" b="1"/>
              <a:t/>
            </a:r>
            <a:br>
              <a:rPr lang="en-US" altLang="en-US" sz="1100" b="1"/>
            </a:br>
            <a:r>
              <a:rPr lang="en-US" altLang="en-US" sz="1100" b="1"/>
              <a:t>Test, Debug, &amp; Evaluate</a:t>
            </a:r>
          </a:p>
        </p:txBody>
      </p:sp>
      <p:cxnSp>
        <p:nvCxnSpPr>
          <p:cNvPr id="5131" name="AutoShape 34"/>
          <p:cNvCxnSpPr>
            <a:cxnSpLocks noChangeShapeType="1"/>
            <a:stCxn id="5125" idx="6"/>
            <a:endCxn id="5126" idx="0"/>
          </p:cNvCxnSpPr>
          <p:nvPr/>
        </p:nvCxnSpPr>
        <p:spPr bwMode="auto">
          <a:xfrm>
            <a:off x="5207000" y="2978150"/>
            <a:ext cx="1190625" cy="846138"/>
          </a:xfrm>
          <a:prstGeom prst="curvedConnector2">
            <a:avLst/>
          </a:prstGeom>
          <a:noFill/>
          <a:ln w="38100">
            <a:solidFill>
              <a:srgbClr val="00B0F0"/>
            </a:solidFill>
            <a:round/>
            <a:headEnd type="triangl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35"/>
          <p:cNvCxnSpPr>
            <a:cxnSpLocks noChangeShapeType="1"/>
            <a:stCxn id="5127" idx="0"/>
            <a:endCxn id="5125" idx="2"/>
          </p:cNvCxnSpPr>
          <p:nvPr/>
        </p:nvCxnSpPr>
        <p:spPr bwMode="auto">
          <a:xfrm rot="5400000" flipH="1" flipV="1">
            <a:off x="2846388" y="2897187"/>
            <a:ext cx="839788" cy="1001713"/>
          </a:xfrm>
          <a:prstGeom prst="curvedConnector2">
            <a:avLst/>
          </a:prstGeom>
          <a:noFill/>
          <a:ln w="38100">
            <a:solidFill>
              <a:srgbClr val="00B0F0"/>
            </a:solidFill>
            <a:round/>
            <a:headEnd type="triangl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36"/>
          <p:cNvCxnSpPr>
            <a:cxnSpLocks noChangeShapeType="1"/>
            <a:stCxn id="5127" idx="4"/>
            <a:endCxn id="5126" idx="4"/>
          </p:cNvCxnSpPr>
          <p:nvPr/>
        </p:nvCxnSpPr>
        <p:spPr bwMode="auto">
          <a:xfrm rot="5400000" flipH="1" flipV="1">
            <a:off x="4556919" y="2855119"/>
            <a:ext cx="49212" cy="3632200"/>
          </a:xfrm>
          <a:prstGeom prst="curvedConnector3">
            <a:avLst>
              <a:gd name="adj1" fmla="val -1876644"/>
            </a:avLst>
          </a:prstGeom>
          <a:noFill/>
          <a:ln w="38100">
            <a:solidFill>
              <a:srgbClr val="00B0F0"/>
            </a:solidFill>
            <a:round/>
            <a:headEnd type="triangl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BAFBB-F79E-4F85-B5B5-F70E9DCDE3D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2772" name="Rectangle 23"/>
          <p:cNvSpPr>
            <a:spLocks noChangeArrowheads="1"/>
          </p:cNvSpPr>
          <p:nvPr/>
        </p:nvSpPr>
        <p:spPr bwMode="auto">
          <a:xfrm>
            <a:off x="1119188" y="1243013"/>
            <a:ext cx="4305300" cy="2033587"/>
          </a:xfrm>
          <a:prstGeom prst="rect">
            <a:avLst/>
          </a:prstGeom>
          <a:noFill/>
          <a:ln w="254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316038"/>
            <a:ext cx="235585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2030413"/>
            <a:ext cx="246221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257300"/>
            <a:ext cx="428942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ERD Example: </a:t>
            </a:r>
            <a:r>
              <a:rPr lang="en-US" sz="3200" smtClean="0"/>
              <a:t>Merging</a:t>
            </a:r>
            <a:r>
              <a:rPr lang="en-US" sz="3600" smtClean="0"/>
              <a:t> </a:t>
            </a:r>
            <a:r>
              <a:rPr lang="en-US" sz="3200" smtClean="0"/>
              <a:t>ERD segments</a:t>
            </a:r>
          </a:p>
        </p:txBody>
      </p:sp>
      <p:pic>
        <p:nvPicPr>
          <p:cNvPr id="327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5402263"/>
            <a:ext cx="36337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4827588"/>
            <a:ext cx="38576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3848100"/>
            <a:ext cx="23876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622550"/>
            <a:ext cx="36591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4025900"/>
            <a:ext cx="3654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994025"/>
            <a:ext cx="24511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3" name="Oval 14"/>
          <p:cNvSpPr>
            <a:spLocks noChangeArrowheads="1"/>
          </p:cNvSpPr>
          <p:nvPr/>
        </p:nvSpPr>
        <p:spPr bwMode="auto">
          <a:xfrm>
            <a:off x="2636838" y="2530475"/>
            <a:ext cx="612775" cy="319088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4" name="Oval 15"/>
          <p:cNvSpPr>
            <a:spLocks noChangeArrowheads="1"/>
          </p:cNvSpPr>
          <p:nvPr/>
        </p:nvSpPr>
        <p:spPr bwMode="auto">
          <a:xfrm>
            <a:off x="2560638" y="2949575"/>
            <a:ext cx="612775" cy="319088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5" name="Oval 16"/>
          <p:cNvSpPr>
            <a:spLocks noChangeArrowheads="1"/>
          </p:cNvSpPr>
          <p:nvPr/>
        </p:nvSpPr>
        <p:spPr bwMode="auto">
          <a:xfrm>
            <a:off x="2349500" y="3935413"/>
            <a:ext cx="1625600" cy="86995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6" name="Oval 17"/>
          <p:cNvSpPr>
            <a:spLocks noChangeArrowheads="1"/>
          </p:cNvSpPr>
          <p:nvPr/>
        </p:nvSpPr>
        <p:spPr bwMode="auto">
          <a:xfrm>
            <a:off x="2403475" y="5402263"/>
            <a:ext cx="1625600" cy="89535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7" name="Oval 18"/>
          <p:cNvSpPr>
            <a:spLocks noChangeArrowheads="1"/>
          </p:cNvSpPr>
          <p:nvPr/>
        </p:nvSpPr>
        <p:spPr bwMode="auto">
          <a:xfrm>
            <a:off x="6445250" y="2082800"/>
            <a:ext cx="1493838" cy="91440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8" name="Oval 19"/>
          <p:cNvSpPr>
            <a:spLocks noChangeArrowheads="1"/>
          </p:cNvSpPr>
          <p:nvPr/>
        </p:nvSpPr>
        <p:spPr bwMode="auto">
          <a:xfrm>
            <a:off x="5240338" y="3857625"/>
            <a:ext cx="1493837" cy="914400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9" name="Oval 20"/>
          <p:cNvSpPr>
            <a:spLocks noChangeArrowheads="1"/>
          </p:cNvSpPr>
          <p:nvPr/>
        </p:nvSpPr>
        <p:spPr bwMode="auto">
          <a:xfrm>
            <a:off x="5835650" y="4810125"/>
            <a:ext cx="2195513" cy="941388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0" name="Oval 21"/>
          <p:cNvSpPr>
            <a:spLocks noChangeArrowheads="1"/>
          </p:cNvSpPr>
          <p:nvPr/>
        </p:nvSpPr>
        <p:spPr bwMode="auto">
          <a:xfrm>
            <a:off x="7515225" y="3008313"/>
            <a:ext cx="1457325" cy="727075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1" name="Oval 22"/>
          <p:cNvSpPr>
            <a:spLocks noChangeArrowheads="1"/>
          </p:cNvSpPr>
          <p:nvPr/>
        </p:nvSpPr>
        <p:spPr bwMode="auto">
          <a:xfrm>
            <a:off x="6467475" y="1189038"/>
            <a:ext cx="2451100" cy="862012"/>
          </a:xfrm>
          <a:prstGeom prst="ellipse">
            <a:avLst/>
          </a:prstGeom>
          <a:noFill/>
          <a:ln w="25400" cap="rnd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H="1" flipV="1">
            <a:off x="7910513" y="2733675"/>
            <a:ext cx="265112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8664575" y="1935163"/>
            <a:ext cx="0" cy="1020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5451475" y="2663825"/>
            <a:ext cx="966788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 flipV="1">
            <a:off x="5184775" y="3249613"/>
            <a:ext cx="274638" cy="568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H="1" flipV="1">
            <a:off x="6729413" y="4527550"/>
            <a:ext cx="26670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flipV="1">
            <a:off x="7154863" y="3817938"/>
            <a:ext cx="790575" cy="922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H="1" flipV="1">
            <a:off x="3143250" y="2068513"/>
            <a:ext cx="7938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V="1">
            <a:off x="2752725" y="2078038"/>
            <a:ext cx="0" cy="842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3116263" y="2814638"/>
            <a:ext cx="1038225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3284538" y="2582863"/>
            <a:ext cx="852487" cy="106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 flipH="1" flipV="1">
            <a:off x="2982913" y="2095500"/>
            <a:ext cx="17462" cy="176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 flipH="1" flipV="1">
            <a:off x="3359150" y="2060575"/>
            <a:ext cx="17463" cy="327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V="1">
            <a:off x="3729038" y="4589463"/>
            <a:ext cx="1527175" cy="773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 flipV="1">
            <a:off x="3976688" y="3479800"/>
            <a:ext cx="3479800" cy="746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E9933-8924-4543-B208-AE30DCCA9DC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ERD Example: </a:t>
            </a:r>
            <a:r>
              <a:rPr lang="en-US" sz="3200" dirty="0" smtClean="0"/>
              <a:t>Completed</a:t>
            </a:r>
            <a:r>
              <a:rPr lang="en-US" sz="3600" dirty="0" smtClean="0"/>
              <a:t> </a:t>
            </a:r>
            <a:r>
              <a:rPr lang="en-US" sz="3200" dirty="0" smtClean="0"/>
              <a:t>ERD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2654300" y="6308725"/>
            <a:ext cx="3622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800"/>
              <a:t>Database Systems: Design, Implementation, &amp; Management: Rob &amp; Coronel</a:t>
            </a:r>
          </a:p>
        </p:txBody>
      </p:sp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211263"/>
            <a:ext cx="47720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4019B-BE2D-46FA-AED0-CBAA534E506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Basic Modeling Concepts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“Description or analogy used to visualize something that cannot be directly observed”  </a:t>
            </a:r>
            <a:br>
              <a:rPr lang="en-US" altLang="en-US" sz="1800" smtClean="0"/>
            </a:br>
            <a:r>
              <a:rPr lang="en-US" altLang="en-US" sz="1600" smtClean="0"/>
              <a:t>-</a:t>
            </a:r>
            <a:r>
              <a:rPr lang="en-US" altLang="en-US" sz="1600" i="1" smtClean="0"/>
              <a:t>Webster’s Dictionary -</a:t>
            </a:r>
            <a:r>
              <a:rPr lang="en-US" altLang="en-US" sz="2000" i="1" smtClean="0"/>
              <a:t/>
            </a:r>
            <a:br>
              <a:rPr lang="en-US" altLang="en-US" sz="2000" i="1" smtClean="0"/>
            </a:br>
            <a:endParaRPr lang="en-US" altLang="en-US" sz="2000" i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Data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Relatively simple representation of complex real-world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Facilitate communication &amp; enhance understanding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Degrees of data abstraction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Conceptual Model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global view of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Internal Model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DBMS view of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External Model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end-user view of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smtClean="0"/>
              <a:t>Physical Model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400" smtClean="0"/>
              <a:t>machine view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E2249-7E21-44C4-A85C-8406BA0ED5F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Degrees of Data Abstraction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Conceptual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Global view of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>
                <a:solidFill>
                  <a:srgbClr val="800000"/>
                </a:solidFill>
              </a:rPr>
              <a:t>identify and describe main data items</a:t>
            </a:r>
            <a:endParaRPr lang="en-US" altLang="en-US" sz="1400" smtClean="0">
              <a:solidFill>
                <a:srgbClr val="80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E-R diagram</a:t>
            </a: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Hardware and software independent</a:t>
            </a:r>
            <a:r>
              <a:rPr lang="en-US" altLang="en-US" sz="1500" smtClean="0"/>
              <a:t> </a:t>
            </a:r>
            <a:br>
              <a:rPr lang="en-US" altLang="en-US" sz="1500" smtClean="0"/>
            </a:br>
            <a:endParaRPr lang="en-US" alt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Internal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Representation of database as seen by DBMS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>
                <a:solidFill>
                  <a:srgbClr val="800000"/>
                </a:solidFill>
              </a:rPr>
              <a:t>adapt conceptual model to specific DBMS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Access tables</a:t>
            </a: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Software dependent</a:t>
            </a:r>
            <a:br>
              <a:rPr lang="en-US" altLang="en-US" sz="1600" smtClean="0"/>
            </a:br>
            <a:endParaRPr lang="en-US" alt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External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Users’ views of data environment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>
                <a:solidFill>
                  <a:srgbClr val="800000"/>
                </a:solidFill>
              </a:rPr>
              <a:t>group requirements &amp; constraints subsets into functional modules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student registration module, class scheduling module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Facilitates development &amp; revalidates the conceptual model</a:t>
            </a:r>
            <a:br>
              <a:rPr lang="en-US" altLang="en-US" sz="1600" smtClean="0"/>
            </a:br>
            <a:endParaRPr lang="en-US" altLang="en-US" sz="15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Physical</a:t>
            </a:r>
            <a:endParaRPr lang="en-US" alt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Lowest level of abstraction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>
                <a:solidFill>
                  <a:srgbClr val="800000"/>
                </a:solidFill>
              </a:rPr>
              <a:t>determine of physical storage devices and access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software and hardware 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4BA86-D60D-40B4-A5D9-8488CA2300E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Abstraction Models</a:t>
            </a:r>
            <a:r>
              <a:rPr lang="en-US" sz="3200" smtClean="0"/>
              <a:t> 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24000"/>
            <a:ext cx="6172200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790700" y="5924550"/>
            <a:ext cx="563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7F8DE-5083-47AB-9849-9E812B316F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Entity Relationship Model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256088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Main components of the ER Model</a:t>
            </a:r>
          </a:p>
          <a:p>
            <a:pPr lvl="1" eaLnBrk="1" hangingPunct="1"/>
            <a:r>
              <a:rPr lang="en-US" altLang="en-US" sz="1800" smtClean="0"/>
              <a:t>Entities</a:t>
            </a:r>
          </a:p>
          <a:p>
            <a:pPr lvl="2" eaLnBrk="1" hangingPunct="1"/>
            <a:r>
              <a:rPr lang="en-US" altLang="en-US" sz="1600" smtClean="0"/>
              <a:t>entity set (table)</a:t>
            </a:r>
          </a:p>
          <a:p>
            <a:pPr lvl="2" eaLnBrk="1" hangingPunct="1"/>
            <a:r>
              <a:rPr lang="en-US" altLang="en-US" sz="1600" smtClean="0"/>
              <a:t>entity name (noun) is usually written in capital letters</a:t>
            </a:r>
            <a:endParaRPr lang="en-US" altLang="en-US" sz="1400" smtClean="0"/>
          </a:p>
          <a:p>
            <a:pPr lvl="1" eaLnBrk="1" hangingPunct="1"/>
            <a:r>
              <a:rPr lang="en-US" altLang="en-US" sz="1800" smtClean="0"/>
              <a:t>Attributes</a:t>
            </a:r>
          </a:p>
          <a:p>
            <a:pPr lvl="2" eaLnBrk="1" hangingPunct="1"/>
            <a:r>
              <a:rPr lang="en-US" altLang="en-US" sz="1600" smtClean="0"/>
              <a:t>characteristics of entities</a:t>
            </a:r>
          </a:p>
          <a:p>
            <a:pPr lvl="2" eaLnBrk="1" hangingPunct="1"/>
            <a:r>
              <a:rPr lang="en-US" altLang="en-US" sz="1600" smtClean="0"/>
              <a:t>attribute domain = set of possible values</a:t>
            </a:r>
          </a:p>
          <a:p>
            <a:pPr lvl="1" eaLnBrk="1" hangingPunct="1"/>
            <a:r>
              <a:rPr lang="en-US" altLang="en-US" sz="1800" smtClean="0"/>
              <a:t>Relationships</a:t>
            </a:r>
          </a:p>
          <a:p>
            <a:pPr lvl="2" eaLnBrk="1" hangingPunct="1"/>
            <a:r>
              <a:rPr lang="en-US" altLang="en-US" sz="1600" smtClean="0"/>
              <a:t>association between entities</a:t>
            </a:r>
            <a:br>
              <a:rPr lang="en-US" altLang="en-US" sz="1600" smtClean="0"/>
            </a:br>
            <a:endParaRPr lang="en-US" altLang="en-US" sz="1600" smtClean="0"/>
          </a:p>
          <a:p>
            <a:pPr eaLnBrk="1" hangingPunct="1"/>
            <a:r>
              <a:rPr lang="en-US" altLang="en-US" sz="2000" smtClean="0"/>
              <a:t>Entity Relationship Diagram (ERD)</a:t>
            </a:r>
          </a:p>
          <a:p>
            <a:pPr lvl="1" eaLnBrk="1" hangingPunct="1"/>
            <a:r>
              <a:rPr lang="en-US" altLang="en-US" sz="1800" smtClean="0"/>
              <a:t>ER model forms the basis of an ER diagram</a:t>
            </a:r>
          </a:p>
          <a:p>
            <a:pPr lvl="1" eaLnBrk="1" hangingPunct="1"/>
            <a:r>
              <a:rPr lang="en-US" altLang="en-US" sz="1800" smtClean="0"/>
              <a:t>ERD represents the conceptual view of the database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5424F-A813-4347-A064-482204FB044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E-R Model: </a:t>
            </a:r>
            <a:r>
              <a:rPr lang="en-US" sz="3200" smtClean="0"/>
              <a:t>Attributes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992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Simple</a:t>
            </a: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Cannot be subdivided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age, sex, marital status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Composite</a:t>
            </a: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Can be subdivided into additional attributes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address</a:t>
            </a:r>
            <a:r>
              <a:rPr lang="en-US" altLang="en-US" sz="1200" smtClean="0"/>
              <a:t> </a:t>
            </a:r>
            <a:r>
              <a:rPr lang="en-US" altLang="en-US" sz="1200" smtClean="0">
                <a:sym typeface="Wingdings 3" pitchFamily="18" charset="2"/>
              </a:rPr>
              <a:t></a:t>
            </a:r>
            <a:r>
              <a:rPr lang="en-US" altLang="en-US" sz="1200" smtClean="0">
                <a:sym typeface="Symbol" pitchFamily="18" charset="2"/>
              </a:rPr>
              <a:t> </a:t>
            </a:r>
            <a:r>
              <a:rPr lang="en-US" altLang="en-US" sz="1200" smtClean="0"/>
              <a:t>street, city, zip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>
                <a:solidFill>
                  <a:srgbClr val="800000"/>
                </a:solidFill>
              </a:rPr>
              <a:t>Replace with multiple simple attributes 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Single-valued</a:t>
            </a:r>
            <a:endParaRPr lang="en-US" alt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Can have only a single value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ssn</a:t>
            </a:r>
            <a:r>
              <a:rPr lang="en-US" altLang="en-US" sz="1200" smtClean="0"/>
              <a:t> </a:t>
            </a:r>
            <a:r>
              <a:rPr lang="en-US" altLang="en-US" sz="1200" smtClean="0">
                <a:sym typeface="Symbol" pitchFamily="18" charset="2"/>
              </a:rPr>
              <a:t> </a:t>
            </a:r>
            <a:r>
              <a:rPr lang="en-US" altLang="en-US" sz="1200" smtClean="0"/>
              <a:t>person has one social security number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Multi-valued</a:t>
            </a: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Can have many values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college degree</a:t>
            </a:r>
            <a:r>
              <a:rPr lang="en-US" altLang="en-US" sz="1200" smtClean="0"/>
              <a:t> </a:t>
            </a:r>
            <a:r>
              <a:rPr lang="en-US" altLang="en-US" sz="1200" smtClean="0">
                <a:sym typeface="Symbol" pitchFamily="18" charset="2"/>
              </a:rPr>
              <a:t> </a:t>
            </a:r>
            <a:r>
              <a:rPr lang="en-US" altLang="en-US" sz="1200" smtClean="0"/>
              <a:t>person may have several college degrees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>
                <a:solidFill>
                  <a:srgbClr val="800000"/>
                </a:solidFill>
              </a:rPr>
              <a:t>Avoid if possible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Derived</a:t>
            </a:r>
            <a:endParaRPr lang="en-US" altLang="en-US" sz="1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Can be derived with algorithm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e.g. </a:t>
            </a:r>
            <a:r>
              <a:rPr lang="en-US" altLang="en-US" sz="1200" smtClean="0">
                <a:solidFill>
                  <a:srgbClr val="006600"/>
                </a:solidFill>
              </a:rPr>
              <a:t>age</a:t>
            </a:r>
            <a:r>
              <a:rPr lang="en-US" altLang="en-US" sz="1200" smtClean="0"/>
              <a:t> = (current date - date of birth)/365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Stored vs. Computed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store to save CPU cycles &amp; keep track of historical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smtClean="0"/>
              <a:t>compute to save storage &amp; use current data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09CCB-5AA9-4284-9EDA-F0EE1173D0A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E-R Model: </a:t>
            </a:r>
            <a:r>
              <a:rPr lang="en-US" sz="3600" dirty="0" smtClean="0"/>
              <a:t>Attributes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1423988"/>
            <a:ext cx="8229600" cy="169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smtClean="0">
                <a:solidFill>
                  <a:srgbClr val="800000"/>
                </a:solidFill>
              </a:rPr>
              <a:t>Multi-valued</a:t>
            </a:r>
            <a:r>
              <a:rPr lang="en-US" altLang="en-US" sz="1600" smtClean="0"/>
              <a:t> attributes</a:t>
            </a:r>
          </a:p>
          <a:p>
            <a:pPr marL="687388" lvl="1" indent="-230188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altLang="en-US" sz="1400" smtClean="0"/>
              <a:t>Replace with multiple single-valued attributes.</a:t>
            </a:r>
            <a:endParaRPr lang="en-US" altLang="en-US" sz="1200" smtClean="0"/>
          </a:p>
          <a:p>
            <a:pPr marL="1087438" lvl="2" indent="-233363" eaLnBrk="1" hangingPunct="1">
              <a:lnSpc>
                <a:spcPct val="90000"/>
              </a:lnSpc>
            </a:pPr>
            <a:r>
              <a:rPr lang="en-US" altLang="en-US" sz="1200" smtClean="0">
                <a:solidFill>
                  <a:srgbClr val="006600"/>
                </a:solidFill>
              </a:rPr>
              <a:t>Car_Color</a:t>
            </a:r>
            <a:r>
              <a:rPr lang="en-US" altLang="en-US" sz="1200" smtClean="0"/>
              <a:t> </a:t>
            </a:r>
            <a:r>
              <a:rPr lang="en-US" altLang="en-US" sz="1200" smtClean="0">
                <a:sym typeface="Wingdings 3" pitchFamily="18" charset="2"/>
              </a:rPr>
              <a:t></a:t>
            </a:r>
            <a:r>
              <a:rPr lang="en-US" altLang="en-US" sz="1200" smtClean="0">
                <a:sym typeface="Symbol" pitchFamily="18" charset="2"/>
              </a:rPr>
              <a:t> C</a:t>
            </a:r>
            <a:r>
              <a:rPr lang="en-US" altLang="en-US" sz="1200" smtClean="0"/>
              <a:t>ar_TopColor, Car_TrimColor, Car_BodyColor, Car_InteriorColor</a:t>
            </a:r>
          </a:p>
          <a:p>
            <a:pPr marL="1087438" lvl="2" indent="-233363" eaLnBrk="1" hangingPunct="1">
              <a:lnSpc>
                <a:spcPct val="90000"/>
              </a:lnSpc>
            </a:pPr>
            <a:r>
              <a:rPr lang="en-US" altLang="en-US" sz="1200" smtClean="0"/>
              <a:t>could be problematic</a:t>
            </a:r>
          </a:p>
          <a:p>
            <a:pPr marL="687388" lvl="1" indent="-230188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altLang="en-US" sz="1400" smtClean="0"/>
              <a:t>Create a new entity composed of original multi-valued attribute’s components</a:t>
            </a:r>
          </a:p>
          <a:p>
            <a:pPr marL="1087438" lvl="2" indent="-233363" eaLnBrk="1" hangingPunct="1">
              <a:lnSpc>
                <a:spcPct val="90000"/>
              </a:lnSpc>
            </a:pPr>
            <a:r>
              <a:rPr lang="en-US" altLang="en-US" sz="1200" smtClean="0">
                <a:solidFill>
                  <a:srgbClr val="006600"/>
                </a:solidFill>
              </a:rPr>
              <a:t>Car_Color</a:t>
            </a:r>
            <a:r>
              <a:rPr lang="en-US" altLang="en-US" sz="1200" smtClean="0"/>
              <a:t> </a:t>
            </a:r>
            <a:r>
              <a:rPr lang="en-US" altLang="en-US" sz="1200" smtClean="0">
                <a:sym typeface="Wingdings 3" pitchFamily="18" charset="2"/>
              </a:rPr>
              <a:t></a:t>
            </a:r>
            <a:r>
              <a:rPr lang="en-US" altLang="en-US" sz="1200" smtClean="0">
                <a:sym typeface="Symbol" pitchFamily="18" charset="2"/>
              </a:rPr>
              <a:t> CAR_COLOR (C</a:t>
            </a:r>
            <a:r>
              <a:rPr lang="en-US" altLang="en-US" sz="1200" smtClean="0"/>
              <a:t>ar_Vin, Col_Section, Col_Color)</a:t>
            </a:r>
          </a:p>
          <a:p>
            <a:pPr marL="687388" lvl="1" indent="-230188" eaLnBrk="1" hangingPunct="1">
              <a:lnSpc>
                <a:spcPct val="90000"/>
              </a:lnSpc>
              <a:buFont typeface="Arial" charset="0"/>
              <a:buNone/>
            </a:pPr>
            <a:endParaRPr lang="en-US" altLang="en-US" sz="1600" smtClean="0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92100" y="6319838"/>
            <a:ext cx="8343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en-US" altLang="en-US" sz="1000"/>
              <a:t>Database Systems: Design, Implementation, &amp; Management: Rob &amp; Coronel</a:t>
            </a:r>
          </a:p>
        </p:txBody>
      </p:sp>
      <p:pic>
        <p:nvPicPr>
          <p:cNvPr id="1127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741738"/>
            <a:ext cx="3994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2927350"/>
            <a:ext cx="4068762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5133975"/>
            <a:ext cx="300355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Bent Arrow 14"/>
          <p:cNvSpPr/>
          <p:nvPr/>
        </p:nvSpPr>
        <p:spPr bwMode="auto">
          <a:xfrm>
            <a:off x="3711575" y="3163888"/>
            <a:ext cx="927100" cy="433387"/>
          </a:xfrm>
          <a:prstGeom prst="bentArrow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Bent Arrow 17"/>
          <p:cNvSpPr/>
          <p:nvPr/>
        </p:nvSpPr>
        <p:spPr bwMode="auto">
          <a:xfrm flipV="1">
            <a:off x="3683000" y="5538788"/>
            <a:ext cx="928688" cy="447675"/>
          </a:xfrm>
          <a:prstGeom prst="bentArrow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9.0&quot;&gt;&lt;object type=&quot;1&quot; unique_id=&quot;10001&quot;&gt;&lt;object type=&quot;2&quot; unique_id=&quot;16295&quot;&gt;&lt;object type=&quot;3&quot; unique_id=&quot;16296&quot;&gt;&lt;property id=&quot;20148&quot; value=&quot;5&quot;/&gt;&lt;property id=&quot;20300&quot; value=&quot;Slide 1 - &amp;quot;Entity Relationship Modeling &amp;quot;&quot;/&gt;&lt;property id=&quot;20307&quot; value=&quot;256&quot;/&gt;&lt;/object&gt;&lt;object type=&quot;3&quot; unique_id=&quot;16297&quot;&gt;&lt;property id=&quot;20148&quot; value=&quot;5&quot;/&gt;&lt;property id=&quot;20300&quot; value=&quot;Slide 2 - &amp;quot;Outline&amp;quot;&quot;/&gt;&lt;property id=&quot;20307&quot; value=&quot;259&quot;/&gt;&lt;/object&gt;&lt;object type=&quot;3&quot; unique_id=&quot;16298&quot;&gt;&lt;property id=&quot;20148&quot; value=&quot;5&quot;/&gt;&lt;property id=&quot;20300&quot; value=&quot;Slide 3 - &amp;quot;S511 RDB Project Lifecycle&amp;quot;&quot;/&gt;&lt;property id=&quot;20307&quot; value=&quot;331&quot;/&gt;&lt;/object&gt;&lt;object type=&quot;3&quot; unique_id=&quot;16299&quot;&gt;&lt;property id=&quot;20148&quot; value=&quot;5&quot;/&gt;&lt;property id=&quot;20300&quot; value=&quot;Slide 4 - &amp;quot;Basic Modeling Concepts&amp;quot;&quot;/&gt;&lt;property id=&quot;20307&quot; value=&quot;320&quot;/&gt;&lt;/object&gt;&lt;object type=&quot;3&quot; unique_id=&quot;16300&quot;&gt;&lt;property id=&quot;20148&quot; value=&quot;5&quot;/&gt;&lt;property id=&quot;20300&quot; value=&quot;Slide 5 - &amp;quot;Degrees of Data Abstraction&amp;quot;&quot;/&gt;&lt;property id=&quot;20307&quot; value=&quot;335&quot;/&gt;&lt;/object&gt;&lt;object type=&quot;3&quot; unique_id=&quot;16301&quot;&gt;&lt;property id=&quot;20148&quot; value=&quot;5&quot;/&gt;&lt;property id=&quot;20300&quot; value=&quot;Slide 6 - &amp;quot;Data Abstraction Models &amp;quot;&quot;/&gt;&lt;property id=&quot;20307&quot; value=&quot;334&quot;/&gt;&lt;/object&gt;&lt;object type=&quot;3&quot; unique_id=&quot;16302&quot;&gt;&lt;property id=&quot;20148&quot; value=&quot;5&quot;/&gt;&lt;property id=&quot;20300&quot; value=&quot;Slide 7 - &amp;quot;Entity Relationship Model&amp;quot;&quot;/&gt;&lt;property id=&quot;20307&quot; value=&quot;336&quot;/&gt;&lt;/object&gt;&lt;object type=&quot;3&quot; unique_id=&quot;16303&quot;&gt;&lt;property id=&quot;20148&quot; value=&quot;5&quot;/&gt;&lt;property id=&quot;20300&quot; value=&quot;Slide 8 - &amp;quot;E-R Model: Attributes&amp;quot;&quot;/&gt;&lt;property id=&quot;20307&quot; value=&quot;337&quot;/&gt;&lt;/object&gt;&lt;object type=&quot;3&quot; unique_id=&quot;16304&quot;&gt;&lt;property id=&quot;20148&quot; value=&quot;5&quot;/&gt;&lt;property id=&quot;20300&quot; value=&quot;Slide 9 - &amp;quot;E-R Model: Attributes&amp;quot;&quot;/&gt;&lt;property id=&quot;20307&quot; value=&quot;372&quot;/&gt;&lt;/object&gt;&lt;object type=&quot;3&quot; unique_id=&quot;16305&quot;&gt;&lt;property id=&quot;20148&quot; value=&quot;5&quot;/&gt;&lt;property id=&quot;20300&quot; value=&quot;Slide 10 - &amp;quot;E-R Model: Relationships&amp;quot;&quot;/&gt;&lt;property id=&quot;20307&quot; value=&quot;338&quot;/&gt;&lt;/object&gt;&lt;object type=&quot;3&quot; unique_id=&quot;16306&quot;&gt;&lt;property id=&quot;20148&quot; value=&quot;5&quot;/&gt;&lt;property id=&quot;20300&quot; value=&quot;Slide 11 - &amp;quot;Relationship Strengths&amp;quot;&quot;/&gt;&lt;property id=&quot;20307&quot; value=&quot;339&quot;/&gt;&lt;/object&gt;&lt;object type=&quot;3&quot; unique_id=&quot;16307&quot;&gt;&lt;property id=&quot;20148&quot; value=&quot;5&quot;/&gt;&lt;property id=&quot;20300&quot; value=&quot;Slide 12 - &amp;quot;Relationship Strengths&amp;quot;&quot;/&gt;&lt;property id=&quot;20307&quot; value=&quot;341&quot;/&gt;&lt;/object&gt;&lt;object type=&quot;3&quot; unique_id=&quot;16308&quot;&gt;&lt;property id=&quot;20148&quot; value=&quot;5&quot;/&gt;&lt;property id=&quot;20300&quot; value=&quot;Slide 13 - &amp;quot;Relationship Participation&amp;quot;&quot;/&gt;&lt;property id=&quot;20307&quot; value=&quot;340&quot;/&gt;&lt;/object&gt;&lt;object type=&quot;3&quot; unique_id=&quot;16309&quot;&gt;&lt;property id=&quot;20148&quot; value=&quot;5&quot;/&gt;&lt;property id=&quot;20300&quot; value=&quot;Slide 14 - &amp;quot;Relationship: Strength vs. Participation&amp;quot;&quot;/&gt;&lt;property id=&quot;20307&quot; value=&quot;342&quot;/&gt;&lt;/object&gt;&lt;object type=&quot;3&quot; unique_id=&quot;16310&quot;&gt;&lt;property id=&quot;20148&quot; value=&quot;5&quot;/&gt;&lt;property id=&quot;20300&quot; value=&quot;Slide 15 - &amp;quot;Relationship: Weak Entities&amp;quot;&quot;/&gt;&lt;property id=&quot;20307&quot; value=&quot;374&quot;/&gt;&lt;/object&gt;&lt;object type=&quot;3&quot; unique_id=&quot;16311&quot;&gt;&lt;property id=&quot;20148&quot; value=&quot;5&quot;/&gt;&lt;property id=&quot;20300&quot; value=&quot;Slide 16 - &amp;quot;Relationship Degree&amp;quot;&quot;/&gt;&lt;property id=&quot;20307&quot; value=&quot;343&quot;/&gt;&lt;/object&gt;&lt;object type=&quot;3&quot; unique_id=&quot;16312&quot;&gt;&lt;property id=&quot;20148&quot; value=&quot;5&quot;/&gt;&lt;property id=&quot;20300&quot; value=&quot;Slide 17 - &amp;quot;Composite Entities&amp;quot;&quot;/&gt;&lt;property id=&quot;20307&quot; value=&quot;345&quot;/&gt;&lt;/object&gt;&lt;object type=&quot;3&quot; unique_id=&quot;16313&quot;&gt;&lt;property id=&quot;20148&quot; value=&quot;5&quot;/&gt;&lt;property id=&quot;20300&quot; value=&quot;Slide 18 - &amp;quot;M:N to 1:M Conversion&amp;quot;&quot;/&gt;&lt;property id=&quot;20307&quot; value=&quot;324&quot;/&gt;&lt;/object&gt;&lt;object type=&quot;3&quot; unique_id=&quot;16314&quot;&gt;&lt;property id=&quot;20148&quot; value=&quot;5&quot;/&gt;&lt;property id=&quot;20300&quot; value=&quot;Slide 19 - &amp;quot;Entity Supertypes &amp;amp; Subtypes&amp;quot;&quot;/&gt;&lt;property id=&quot;20307&quot; value=&quot;346&quot;/&gt;&lt;/object&gt;&lt;object type=&quot;3&quot; unique_id=&quot;16315&quot;&gt;&lt;property id=&quot;20148&quot; value=&quot;5&quot;/&gt;&lt;property id=&quot;20300&quot; value=&quot;Slide 20 - &amp;quot;Subtypes: Overlapping vs. Non-overlapping&amp;quot;&quot;/&gt;&lt;property id=&quot;20307&quot; value=&quot;347&quot;/&gt;&lt;/object&gt;&lt;object type=&quot;3&quot; unique_id=&quot;16316&quot;&gt;&lt;property id=&quot;20148&quot; value=&quot;5&quot;/&gt;&lt;property id=&quot;20300&quot; value=&quot;Slide 21 - &amp;quot;Developing ERD&amp;quot;&quot;/&gt;&lt;property id=&quot;20307&quot; value=&quot;348&quot;/&gt;&lt;/object&gt;&lt;object type=&quot;3&quot; unique_id=&quot;16317&quot;&gt;&lt;property id=&quot;20148&quot; value=&quot;5&quot;/&gt;&lt;property id=&quot;20300&quot; value=&quot;Slide 22 - &amp;quot;ERD Example: Narrative&amp;quot;&quot;/&gt;&lt;property id=&quot;20307&quot; value=&quot;349&quot;/&gt;&lt;/object&gt;&lt;object type=&quot;3&quot; unique_id=&quot;16318&quot;&gt;&lt;property id=&quot;20148&quot; value=&quot;5&quot;/&gt;&lt;property id=&quot;20300&quot; value=&quot;Slide 23 - &amp;quot;ERD Example: Supertype/Subtype&amp;quot;&quot;/&gt;&lt;property id=&quot;20307&quot; value=&quot;350&quot;/&gt;&lt;/object&gt;&lt;object type=&quot;3&quot; unique_id=&quot;16319&quot;&gt;&lt;property id=&quot;20148&quot; value=&quot;5&quot;/&gt;&lt;property id=&quot;20300&quot; value=&quot;Slide 24 - &amp;quot;ERD Example: ERD segment 1&amp;quot;&quot;/&gt;&lt;property id=&quot;20307&quot; value=&quot;351&quot;/&gt;&lt;/object&gt;&lt;object type=&quot;3&quot; unique_id=&quot;16320&quot;&gt;&lt;property id=&quot;20148&quot; value=&quot;5&quot;/&gt;&lt;property id=&quot;20300&quot; value=&quot;Slide 25 - &amp;quot;ERD Example: ERD segment 2 &amp;amp; 3&amp;quot;&quot;/&gt;&lt;property id=&quot;20307&quot; value=&quot;352&quot;/&gt;&lt;/object&gt;&lt;object type=&quot;3&quot; unique_id=&quot;16321&quot;&gt;&lt;property id=&quot;20148&quot; value=&quot;5&quot;/&gt;&lt;property id=&quot;20300&quot; value=&quot;Slide 26 - &amp;quot;ERD Example: ERD segment 4 &amp;amp; 5&amp;quot;&quot;/&gt;&lt;property id=&quot;20307&quot; value=&quot;353&quot;/&gt;&lt;/object&gt;&lt;object type=&quot;3&quot; unique_id=&quot;16322&quot;&gt;&lt;property id=&quot;20148&quot; value=&quot;5&quot;/&gt;&lt;property id=&quot;20300&quot; value=&quot;Slide 27 - &amp;quot;ERD Example: ERD segment 6 &amp;amp; 7&amp;quot;&quot;/&gt;&lt;property id=&quot;20307&quot; value=&quot;354&quot;/&gt;&lt;/object&gt;&lt;object type=&quot;3&quot; unique_id=&quot;16323&quot;&gt;&lt;property id=&quot;20148&quot; value=&quot;5&quot;/&gt;&lt;property id=&quot;20300&quot; value=&quot;Slide 28 - &amp;quot;ERD Example: ERD segment 8 &amp;amp; 9&amp;quot;&quot;/&gt;&lt;property id=&quot;20307&quot; value=&quot;355&quot;/&gt;&lt;/object&gt;&lt;object type=&quot;3&quot; unique_id=&quot;16324&quot;&gt;&lt;property id=&quot;20148&quot; value=&quot;5&quot;/&gt;&lt;property id=&quot;20300&quot; value=&quot;Slide 29 - &amp;quot;ERD Example: ERD components&amp;quot;&quot;/&gt;&lt;property id=&quot;20307&quot; value=&quot;356&quot;/&gt;&lt;/object&gt;&lt;object type=&quot;3&quot; unique_id=&quot;16325&quot;&gt;&lt;property id=&quot;20148&quot; value=&quot;5&quot;/&gt;&lt;property id=&quot;20300&quot; value=&quot;Slide 30 - &amp;quot;ERD Example: Merging ERD segments&amp;quot;&quot;/&gt;&lt;property id=&quot;20307&quot; value=&quot;358&quot;/&gt;&lt;/object&gt;&lt;object type=&quot;3&quot; unique_id=&quot;16326&quot;&gt;&lt;property id=&quot;20148&quot; value=&quot;5&quot;/&gt;&lt;property id=&quot;20300&quot; value=&quot;Slide 31 - &amp;quot;ERD Example: Completed ERD&amp;quot;&quot;/&gt;&lt;property id=&quot;20307&quot; value=&quot;357&quot;/&gt;&lt;/object&gt;&lt;/object&gt;&lt;object type=&quot;8&quot; unique_id=&quot;1638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Textu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1_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51365</TotalTime>
  <Pages>14</Pages>
  <Words>1226</Words>
  <Application>Microsoft Office PowerPoint</Application>
  <PresentationFormat>On-screen Show (4:3)</PresentationFormat>
  <Paragraphs>424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1_Textured</vt:lpstr>
      <vt:lpstr>Entity Relationship Modeling </vt:lpstr>
      <vt:lpstr>Outline</vt:lpstr>
      <vt:lpstr>S511 RDB Project Lifecycle</vt:lpstr>
      <vt:lpstr>Basic Modeling Concepts</vt:lpstr>
      <vt:lpstr>Degrees of Data Abstraction</vt:lpstr>
      <vt:lpstr>Data Abstraction Models </vt:lpstr>
      <vt:lpstr>Entity Relationship Model</vt:lpstr>
      <vt:lpstr>E-R Model: Attributes</vt:lpstr>
      <vt:lpstr>E-R Model: Attributes</vt:lpstr>
      <vt:lpstr>E-R Model: Relationships</vt:lpstr>
      <vt:lpstr>Relationship Strengths</vt:lpstr>
      <vt:lpstr>Relationship Strengths</vt:lpstr>
      <vt:lpstr>Relationship Participation</vt:lpstr>
      <vt:lpstr>Relationship: Strength vs. Participation</vt:lpstr>
      <vt:lpstr>Relationship: Weak Entities</vt:lpstr>
      <vt:lpstr>Relationship Degree</vt:lpstr>
      <vt:lpstr>Composite Entities</vt:lpstr>
      <vt:lpstr>M:N to 1:M Conversion</vt:lpstr>
      <vt:lpstr>Entity Supertypes &amp; Subtypes</vt:lpstr>
      <vt:lpstr>Subtypes: Overlapping vs. Non-overlapping</vt:lpstr>
      <vt:lpstr>Developing ERD</vt:lpstr>
      <vt:lpstr>ERD Example: Narrative</vt:lpstr>
      <vt:lpstr>ERD Example: Supertype/Subtype</vt:lpstr>
      <vt:lpstr>ERD Example: ERD segment 1</vt:lpstr>
      <vt:lpstr>ERD Example: ERD segment 2 &amp; 3</vt:lpstr>
      <vt:lpstr>ERD Example: ERD segment 4 &amp; 5</vt:lpstr>
      <vt:lpstr>ERD Example: ERD segment 6 &amp; 7</vt:lpstr>
      <vt:lpstr>ERD Example: ERD segment 8 &amp; 9</vt:lpstr>
      <vt:lpstr>ERD Example: ERD components</vt:lpstr>
      <vt:lpstr>ERD Example: Merging ERD segments</vt:lpstr>
      <vt:lpstr>ERD Example: Completed ERD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Systems: An Overview</dc:title>
  <dc:creator>Ding, Ying</dc:creator>
  <cp:lastModifiedBy>Ding, Ying</cp:lastModifiedBy>
  <cp:revision>107</cp:revision>
  <cp:lastPrinted>1999-09-11T17:14:01Z</cp:lastPrinted>
  <dcterms:created xsi:type="dcterms:W3CDTF">1996-10-28T14:56:20Z</dcterms:created>
  <dcterms:modified xsi:type="dcterms:W3CDTF">2016-10-13T16:15:48Z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jm@indiana.edu</vt:lpwstr>
  </property>
  <property fmtid="{D5CDD505-2E9C-101B-9397-08002B2CF9AE}" pid="8" name="HomePage">
    <vt:lpwstr>xtasy.lib.indiana.edu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 Documents\</vt:lpwstr>
  </property>
</Properties>
</file>