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1" r:id="rId7"/>
    <p:sldId id="262" r:id="rId8"/>
    <p:sldId id="263" r:id="rId9"/>
    <p:sldId id="264" r:id="rId10"/>
    <p:sldId id="265" r:id="rId11"/>
    <p:sldId id="266" r:id="rId12"/>
    <p:sldId id="267" r:id="rId13"/>
    <p:sldId id="268" r:id="rId14"/>
    <p:sldId id="269" r:id="rId15"/>
    <p:sldId id="270" r:id="rId16"/>
    <p:sldId id="275" r:id="rId17"/>
    <p:sldId id="271" r:id="rId18"/>
    <p:sldId id="272" r:id="rId19"/>
    <p:sldId id="273" r:id="rId20"/>
    <p:sldId id="274" r:id="rId21"/>
    <p:sldId id="276" r:id="rId22"/>
    <p:sldId id="277"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p:normalViewPr>
  <p:slideViewPr>
    <p:cSldViewPr snapToGrid="0">
      <p:cViewPr varScale="1">
        <p:scale>
          <a:sx n="99" d="100"/>
          <a:sy n="99" d="100"/>
        </p:scale>
        <p:origin x="54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B943D2FC-CD71-495F-B7C2-AF5BB3677622}" type="datetimeFigureOut">
              <a:rPr lang="zh-CN" altLang="en-US" smtClean="0"/>
              <a:t>17/3/8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453361-F23B-455E-AE59-37B31092DE2E}" type="slidenum">
              <a:rPr lang="zh-CN" altLang="en-US" smtClean="0"/>
              <a:t>‹#›</a:t>
            </a:fld>
            <a:endParaRPr lang="zh-CN" altLang="en-US"/>
          </a:p>
        </p:txBody>
      </p:sp>
    </p:spTree>
    <p:extLst>
      <p:ext uri="{BB962C8B-B14F-4D97-AF65-F5344CB8AC3E}">
        <p14:creationId xmlns:p14="http://schemas.microsoft.com/office/powerpoint/2010/main" val="1944778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943D2FC-CD71-495F-B7C2-AF5BB3677622}" type="datetimeFigureOut">
              <a:rPr lang="zh-CN" altLang="en-US" smtClean="0"/>
              <a:t>17/3/8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453361-F23B-455E-AE59-37B31092DE2E}" type="slidenum">
              <a:rPr lang="zh-CN" altLang="en-US" smtClean="0"/>
              <a:t>‹#›</a:t>
            </a:fld>
            <a:endParaRPr lang="zh-CN" altLang="en-US"/>
          </a:p>
        </p:txBody>
      </p:sp>
    </p:spTree>
    <p:extLst>
      <p:ext uri="{BB962C8B-B14F-4D97-AF65-F5344CB8AC3E}">
        <p14:creationId xmlns:p14="http://schemas.microsoft.com/office/powerpoint/2010/main" val="1941218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943D2FC-CD71-495F-B7C2-AF5BB3677622}" type="datetimeFigureOut">
              <a:rPr lang="zh-CN" altLang="en-US" smtClean="0"/>
              <a:t>17/3/8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453361-F23B-455E-AE59-37B31092DE2E}" type="slidenum">
              <a:rPr lang="zh-CN" altLang="en-US" smtClean="0"/>
              <a:t>‹#›</a:t>
            </a:fld>
            <a:endParaRPr lang="zh-CN" altLang="en-US"/>
          </a:p>
        </p:txBody>
      </p:sp>
    </p:spTree>
    <p:extLst>
      <p:ext uri="{BB962C8B-B14F-4D97-AF65-F5344CB8AC3E}">
        <p14:creationId xmlns:p14="http://schemas.microsoft.com/office/powerpoint/2010/main" val="1589074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943D2FC-CD71-495F-B7C2-AF5BB3677622}" type="datetimeFigureOut">
              <a:rPr lang="zh-CN" altLang="en-US" smtClean="0"/>
              <a:t>17/3/8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453361-F23B-455E-AE59-37B31092DE2E}" type="slidenum">
              <a:rPr lang="zh-CN" altLang="en-US" smtClean="0"/>
              <a:t>‹#›</a:t>
            </a:fld>
            <a:endParaRPr lang="zh-CN" altLang="en-US"/>
          </a:p>
        </p:txBody>
      </p:sp>
    </p:spTree>
    <p:extLst>
      <p:ext uri="{BB962C8B-B14F-4D97-AF65-F5344CB8AC3E}">
        <p14:creationId xmlns:p14="http://schemas.microsoft.com/office/powerpoint/2010/main" val="2505306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B943D2FC-CD71-495F-B7C2-AF5BB3677622}" type="datetimeFigureOut">
              <a:rPr lang="zh-CN" altLang="en-US" smtClean="0"/>
              <a:t>17/3/8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453361-F23B-455E-AE59-37B31092DE2E}" type="slidenum">
              <a:rPr lang="zh-CN" altLang="en-US" smtClean="0"/>
              <a:t>‹#›</a:t>
            </a:fld>
            <a:endParaRPr lang="zh-CN" altLang="en-US"/>
          </a:p>
        </p:txBody>
      </p:sp>
    </p:spTree>
    <p:extLst>
      <p:ext uri="{BB962C8B-B14F-4D97-AF65-F5344CB8AC3E}">
        <p14:creationId xmlns:p14="http://schemas.microsoft.com/office/powerpoint/2010/main" val="2405296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943D2FC-CD71-495F-B7C2-AF5BB3677622}" type="datetimeFigureOut">
              <a:rPr lang="zh-CN" altLang="en-US" smtClean="0"/>
              <a:t>17/3/8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453361-F23B-455E-AE59-37B31092DE2E}" type="slidenum">
              <a:rPr lang="zh-CN" altLang="en-US" smtClean="0"/>
              <a:t>‹#›</a:t>
            </a:fld>
            <a:endParaRPr lang="zh-CN" altLang="en-US"/>
          </a:p>
        </p:txBody>
      </p:sp>
    </p:spTree>
    <p:extLst>
      <p:ext uri="{BB962C8B-B14F-4D97-AF65-F5344CB8AC3E}">
        <p14:creationId xmlns:p14="http://schemas.microsoft.com/office/powerpoint/2010/main" val="3907514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943D2FC-CD71-495F-B7C2-AF5BB3677622}" type="datetimeFigureOut">
              <a:rPr lang="zh-CN" altLang="en-US" smtClean="0"/>
              <a:t>17/3/8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453361-F23B-455E-AE59-37B31092DE2E}" type="slidenum">
              <a:rPr lang="zh-CN" altLang="en-US" smtClean="0"/>
              <a:t>‹#›</a:t>
            </a:fld>
            <a:endParaRPr lang="zh-CN" altLang="en-US"/>
          </a:p>
        </p:txBody>
      </p:sp>
    </p:spTree>
    <p:extLst>
      <p:ext uri="{BB962C8B-B14F-4D97-AF65-F5344CB8AC3E}">
        <p14:creationId xmlns:p14="http://schemas.microsoft.com/office/powerpoint/2010/main" val="1521270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943D2FC-CD71-495F-B7C2-AF5BB3677622}" type="datetimeFigureOut">
              <a:rPr lang="zh-CN" altLang="en-US" smtClean="0"/>
              <a:t>17/3/8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453361-F23B-455E-AE59-37B31092DE2E}" type="slidenum">
              <a:rPr lang="zh-CN" altLang="en-US" smtClean="0"/>
              <a:t>‹#›</a:t>
            </a:fld>
            <a:endParaRPr lang="zh-CN" altLang="en-US"/>
          </a:p>
        </p:txBody>
      </p:sp>
    </p:spTree>
    <p:extLst>
      <p:ext uri="{BB962C8B-B14F-4D97-AF65-F5344CB8AC3E}">
        <p14:creationId xmlns:p14="http://schemas.microsoft.com/office/powerpoint/2010/main" val="2635521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43D2FC-CD71-495F-B7C2-AF5BB3677622}" type="datetimeFigureOut">
              <a:rPr lang="zh-CN" altLang="en-US" smtClean="0"/>
              <a:t>17/3/8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453361-F23B-455E-AE59-37B31092DE2E}" type="slidenum">
              <a:rPr lang="zh-CN" altLang="en-US" smtClean="0"/>
              <a:t>‹#›</a:t>
            </a:fld>
            <a:endParaRPr lang="zh-CN" altLang="en-US"/>
          </a:p>
        </p:txBody>
      </p:sp>
    </p:spTree>
    <p:extLst>
      <p:ext uri="{BB962C8B-B14F-4D97-AF65-F5344CB8AC3E}">
        <p14:creationId xmlns:p14="http://schemas.microsoft.com/office/powerpoint/2010/main" val="3248724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B943D2FC-CD71-495F-B7C2-AF5BB3677622}" type="datetimeFigureOut">
              <a:rPr lang="zh-CN" altLang="en-US" smtClean="0"/>
              <a:t>17/3/8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453361-F23B-455E-AE59-37B31092DE2E}" type="slidenum">
              <a:rPr lang="zh-CN" altLang="en-US" smtClean="0"/>
              <a:t>‹#›</a:t>
            </a:fld>
            <a:endParaRPr lang="zh-CN" altLang="en-US"/>
          </a:p>
        </p:txBody>
      </p:sp>
    </p:spTree>
    <p:extLst>
      <p:ext uri="{BB962C8B-B14F-4D97-AF65-F5344CB8AC3E}">
        <p14:creationId xmlns:p14="http://schemas.microsoft.com/office/powerpoint/2010/main" val="76377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B943D2FC-CD71-495F-B7C2-AF5BB3677622}" type="datetimeFigureOut">
              <a:rPr lang="zh-CN" altLang="en-US" smtClean="0"/>
              <a:t>17/3/8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453361-F23B-455E-AE59-37B31092DE2E}" type="slidenum">
              <a:rPr lang="zh-CN" altLang="en-US" smtClean="0"/>
              <a:t>‹#›</a:t>
            </a:fld>
            <a:endParaRPr lang="zh-CN" altLang="en-US"/>
          </a:p>
        </p:txBody>
      </p:sp>
    </p:spTree>
    <p:extLst>
      <p:ext uri="{BB962C8B-B14F-4D97-AF65-F5344CB8AC3E}">
        <p14:creationId xmlns:p14="http://schemas.microsoft.com/office/powerpoint/2010/main" val="42061797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43D2FC-CD71-495F-B7C2-AF5BB3677622}" type="datetimeFigureOut">
              <a:rPr lang="zh-CN" altLang="en-US" smtClean="0"/>
              <a:t>17/3/8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453361-F23B-455E-AE59-37B31092DE2E}" type="slidenum">
              <a:rPr lang="zh-CN" altLang="en-US" smtClean="0"/>
              <a:t>‹#›</a:t>
            </a:fld>
            <a:endParaRPr lang="zh-CN" altLang="en-US"/>
          </a:p>
        </p:txBody>
      </p:sp>
    </p:spTree>
    <p:extLst>
      <p:ext uri="{BB962C8B-B14F-4D97-AF65-F5344CB8AC3E}">
        <p14:creationId xmlns:p14="http://schemas.microsoft.com/office/powerpoint/2010/main" val="3219669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ACID for SQL and NoSQL</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259758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Isolation (cont.)</a:t>
            </a:r>
            <a:endParaRPr lang="zh-CN" altLang="en-US" dirty="0"/>
          </a:p>
        </p:txBody>
      </p:sp>
      <p:sp>
        <p:nvSpPr>
          <p:cNvPr id="3" name="内容占位符 2"/>
          <p:cNvSpPr>
            <a:spLocks noGrp="1"/>
          </p:cNvSpPr>
          <p:nvPr>
            <p:ph idx="1"/>
          </p:nvPr>
        </p:nvSpPr>
        <p:spPr/>
        <p:txBody>
          <a:bodyPr/>
          <a:lstStyle/>
          <a:p>
            <a:r>
              <a:rPr lang="en-US" altLang="zh-CN" dirty="0" smtClean="0"/>
              <a:t>Other transactions are invisible to certain transaction until it is commit or rollback</a:t>
            </a:r>
          </a:p>
          <a:p>
            <a:pPr lvl="1">
              <a:buFont typeface="Wingdings" panose="05000000000000000000" pitchFamily="2" charset="2"/>
              <a:buChar char="ü"/>
            </a:pPr>
            <a:r>
              <a:rPr lang="en-US" altLang="zh-CN" dirty="0" smtClean="0"/>
              <a:t>A user is modifying a table but has not submitted it. Other users could not see the modification before he/she submits.</a:t>
            </a:r>
            <a:endParaRPr lang="zh-CN" altLang="en-US" dirty="0"/>
          </a:p>
        </p:txBody>
      </p:sp>
    </p:spTree>
    <p:extLst>
      <p:ext uri="{BB962C8B-B14F-4D97-AF65-F5344CB8AC3E}">
        <p14:creationId xmlns:p14="http://schemas.microsoft.com/office/powerpoint/2010/main" val="822181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Durability</a:t>
            </a:r>
            <a:endParaRPr lang="zh-CN" altLang="en-US" dirty="0"/>
          </a:p>
        </p:txBody>
      </p:sp>
      <p:sp>
        <p:nvSpPr>
          <p:cNvPr id="3" name="内容占位符 2"/>
          <p:cNvSpPr>
            <a:spLocks noGrp="1"/>
          </p:cNvSpPr>
          <p:nvPr>
            <p:ph idx="1"/>
          </p:nvPr>
        </p:nvSpPr>
        <p:spPr/>
        <p:txBody>
          <a:bodyPr/>
          <a:lstStyle/>
          <a:p>
            <a:r>
              <a:rPr lang="en-US" altLang="zh-CN" dirty="0" smtClean="0"/>
              <a:t>It guarantees that transactions that have committed will survive permanently, even during the power loss and other emergent situations.</a:t>
            </a:r>
          </a:p>
          <a:p>
            <a:r>
              <a:rPr lang="en-US" altLang="zh-CN" dirty="0" smtClean="0"/>
              <a:t>Transaction logs are used to enforce the durability.</a:t>
            </a:r>
          </a:p>
          <a:p>
            <a:r>
              <a:rPr lang="en-US" altLang="zh-CN" dirty="0" smtClean="0"/>
              <a:t>Example</a:t>
            </a:r>
          </a:p>
          <a:p>
            <a:pPr lvl="1"/>
            <a:r>
              <a:rPr lang="en-US" altLang="zh-CN" dirty="0" smtClean="0"/>
              <a:t>Booking a flight ticket online: even the system crashes, the ticket if committed for booking, will be booked.</a:t>
            </a:r>
          </a:p>
          <a:p>
            <a:endParaRPr lang="zh-CN" altLang="en-US" dirty="0"/>
          </a:p>
        </p:txBody>
      </p:sp>
    </p:spTree>
    <p:extLst>
      <p:ext uri="{BB962C8B-B14F-4D97-AF65-F5344CB8AC3E}">
        <p14:creationId xmlns:p14="http://schemas.microsoft.com/office/powerpoint/2010/main" val="97556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ACID and database recovery - what</a:t>
            </a:r>
            <a:endParaRPr lang="zh-CN" altLang="en-US" dirty="0"/>
          </a:p>
        </p:txBody>
      </p:sp>
      <p:sp>
        <p:nvSpPr>
          <p:cNvPr id="3" name="内容占位符 2"/>
          <p:cNvSpPr>
            <a:spLocks noGrp="1"/>
          </p:cNvSpPr>
          <p:nvPr>
            <p:ph idx="1"/>
          </p:nvPr>
        </p:nvSpPr>
        <p:spPr/>
        <p:txBody>
          <a:bodyPr/>
          <a:lstStyle/>
          <a:p>
            <a:r>
              <a:rPr lang="en-US" altLang="zh-CN" dirty="0" smtClean="0"/>
              <a:t>Errors/Failures:</a:t>
            </a:r>
          </a:p>
          <a:p>
            <a:pPr lvl="1">
              <a:buFont typeface="Wingdings" panose="05000000000000000000" pitchFamily="2" charset="2"/>
              <a:buChar char="ü"/>
            </a:pPr>
            <a:r>
              <a:rPr lang="en-US" altLang="zh-CN" dirty="0" smtClean="0"/>
              <a:t>Errors within the transaction - UNDO</a:t>
            </a:r>
          </a:p>
          <a:p>
            <a:pPr lvl="1">
              <a:buFont typeface="Wingdings" panose="05000000000000000000" pitchFamily="2" charset="2"/>
              <a:buChar char="ü"/>
            </a:pPr>
            <a:r>
              <a:rPr lang="en-US" altLang="zh-CN" dirty="0" smtClean="0"/>
              <a:t>System errors (CPU error, DBMS error, system outage, operation system errors)</a:t>
            </a:r>
          </a:p>
          <a:p>
            <a:pPr lvl="1">
              <a:buFont typeface="Wingdings" panose="05000000000000000000" pitchFamily="2" charset="2"/>
              <a:buChar char="ü"/>
            </a:pPr>
            <a:r>
              <a:rPr lang="en-US" altLang="zh-CN" dirty="0" smtClean="0"/>
              <a:t>Media Failures</a:t>
            </a:r>
          </a:p>
          <a:p>
            <a:pPr lvl="1">
              <a:buFont typeface="Wingdings" panose="05000000000000000000" pitchFamily="2" charset="2"/>
              <a:buChar char="ü"/>
            </a:pPr>
            <a:r>
              <a:rPr lang="en-US" altLang="zh-CN" dirty="0"/>
              <a:t>C</a:t>
            </a:r>
            <a:r>
              <a:rPr lang="en-US" altLang="zh-CN" dirty="0" smtClean="0"/>
              <a:t>omputer virus</a:t>
            </a:r>
            <a:endParaRPr lang="zh-CN" altLang="en-US" dirty="0"/>
          </a:p>
        </p:txBody>
      </p:sp>
    </p:spTree>
    <p:extLst>
      <p:ext uri="{BB962C8B-B14F-4D97-AF65-F5344CB8AC3E}">
        <p14:creationId xmlns:p14="http://schemas.microsoft.com/office/powerpoint/2010/main" val="409782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Example</a:t>
            </a:r>
            <a:endParaRPr lang="zh-CN" altLang="en-US" dirty="0"/>
          </a:p>
        </p:txBody>
      </p:sp>
      <p:sp>
        <p:nvSpPr>
          <p:cNvPr id="3" name="内容占位符 2"/>
          <p:cNvSpPr>
            <a:spLocks noGrp="1"/>
          </p:cNvSpPr>
          <p:nvPr>
            <p:ph idx="1"/>
          </p:nvPr>
        </p:nvSpPr>
        <p:spPr/>
        <p:txBody>
          <a:bodyPr>
            <a:normAutofit fontScale="47500" lnSpcReduction="20000"/>
          </a:bodyPr>
          <a:lstStyle/>
          <a:p>
            <a:pPr marL="0" indent="0">
              <a:lnSpc>
                <a:spcPct val="80000"/>
              </a:lnSpc>
              <a:buNone/>
            </a:pPr>
            <a:r>
              <a:rPr lang="en-US" altLang="zh-CN" dirty="0" smtClean="0">
                <a:ea typeface="宋体" panose="02010600030101010101" pitchFamily="2" charset="-122"/>
              </a:rPr>
              <a:t>Transaction: User A transfers certain amount of money to user B.</a:t>
            </a:r>
            <a:endParaRPr lang="zh-CN" altLang="en-US" dirty="0">
              <a:ea typeface="宋体" panose="02010600030101010101" pitchFamily="2" charset="-122"/>
            </a:endParaRPr>
          </a:p>
          <a:p>
            <a:pPr>
              <a:lnSpc>
                <a:spcPct val="80000"/>
              </a:lnSpc>
              <a:buFont typeface="Wingdings" panose="05000000000000000000" pitchFamily="2" charset="2"/>
              <a:buNone/>
            </a:pPr>
            <a:r>
              <a:rPr lang="zh-CN" altLang="en-US" dirty="0">
                <a:ea typeface="宋体" panose="02010600030101010101" pitchFamily="2" charset="-122"/>
              </a:rPr>
              <a:t>     </a:t>
            </a:r>
            <a:r>
              <a:rPr lang="en-US" altLang="zh-CN" dirty="0">
                <a:ea typeface="宋体" panose="02010600030101010101" pitchFamily="2" charset="-122"/>
              </a:rPr>
              <a:t>BEGIN TRANSACTION</a:t>
            </a:r>
          </a:p>
          <a:p>
            <a:pPr>
              <a:lnSpc>
                <a:spcPct val="80000"/>
              </a:lnSpc>
              <a:buFont typeface="Wingdings" panose="05000000000000000000" pitchFamily="2" charset="2"/>
              <a:buNone/>
            </a:pPr>
            <a:r>
              <a:rPr lang="en-US" altLang="zh-CN" dirty="0">
                <a:ea typeface="宋体" panose="02010600030101010101" pitchFamily="2" charset="-122"/>
              </a:rPr>
              <a:t>    </a:t>
            </a:r>
            <a:r>
              <a:rPr lang="en-US" altLang="zh-CN" dirty="0" smtClean="0">
                <a:ea typeface="宋体" panose="02010600030101010101" pitchFamily="2" charset="-122"/>
              </a:rPr>
              <a:t>Read the balance of user A;</a:t>
            </a:r>
            <a:endParaRPr lang="zh-CN" altLang="en-US" dirty="0">
              <a:ea typeface="宋体" panose="02010600030101010101" pitchFamily="2" charset="-122"/>
            </a:endParaRPr>
          </a:p>
          <a:p>
            <a:pPr>
              <a:lnSpc>
                <a:spcPct val="80000"/>
              </a:lnSpc>
              <a:buFont typeface="Wingdings" panose="05000000000000000000" pitchFamily="2" charset="2"/>
              <a:buNone/>
            </a:pPr>
            <a:r>
              <a:rPr lang="zh-CN" altLang="en-US" dirty="0">
                <a:ea typeface="宋体" panose="02010600030101010101" pitchFamily="2" charset="-122"/>
              </a:rPr>
              <a:t>    </a:t>
            </a:r>
            <a:r>
              <a:rPr lang="en-US" altLang="zh-CN" dirty="0" smtClean="0">
                <a:ea typeface="宋体" panose="02010600030101010101" pitchFamily="2" charset="-122"/>
              </a:rPr>
              <a:t>BALANCE=BALANCE-AMOUNT; (</a:t>
            </a:r>
            <a:r>
              <a:rPr lang="en-US" altLang="zh-CN" dirty="0">
                <a:ea typeface="宋体" panose="02010600030101010101" pitchFamily="2" charset="-122"/>
              </a:rPr>
              <a:t>AMOUNT </a:t>
            </a:r>
            <a:r>
              <a:rPr lang="en-US" altLang="zh-CN" dirty="0" smtClean="0">
                <a:ea typeface="宋体" panose="02010600030101010101" pitchFamily="2" charset="-122"/>
              </a:rPr>
              <a:t>= The amount of money transferred)</a:t>
            </a:r>
            <a:endParaRPr lang="en-US" altLang="zh-CN" dirty="0">
              <a:ea typeface="宋体" panose="02010600030101010101" pitchFamily="2" charset="-122"/>
            </a:endParaRPr>
          </a:p>
          <a:p>
            <a:pPr>
              <a:lnSpc>
                <a:spcPct val="80000"/>
              </a:lnSpc>
              <a:buFont typeface="Wingdings" panose="05000000000000000000" pitchFamily="2" charset="2"/>
              <a:buNone/>
            </a:pPr>
            <a:r>
              <a:rPr lang="en-US" altLang="zh-CN" dirty="0">
                <a:ea typeface="宋体" panose="02010600030101010101" pitchFamily="2" charset="-122"/>
              </a:rPr>
              <a:t>    </a:t>
            </a:r>
            <a:r>
              <a:rPr lang="en-US" altLang="zh-CN" dirty="0" smtClean="0">
                <a:ea typeface="宋体" panose="02010600030101010101" pitchFamily="2" charset="-122"/>
              </a:rPr>
              <a:t>Write on BALANCE;</a:t>
            </a:r>
            <a:endParaRPr lang="zh-CN" altLang="en-US" dirty="0">
              <a:ea typeface="宋体" panose="02010600030101010101" pitchFamily="2" charset="-122"/>
            </a:endParaRPr>
          </a:p>
          <a:p>
            <a:pPr>
              <a:lnSpc>
                <a:spcPct val="80000"/>
              </a:lnSpc>
              <a:buFont typeface="Wingdings" panose="05000000000000000000" pitchFamily="2" charset="2"/>
              <a:buNone/>
            </a:pPr>
            <a:r>
              <a:rPr lang="zh-CN" altLang="en-US" dirty="0">
                <a:ea typeface="宋体" panose="02010600030101010101" pitchFamily="2" charset="-122"/>
              </a:rPr>
              <a:t>    </a:t>
            </a:r>
            <a:r>
              <a:rPr lang="en-US" altLang="zh-CN" dirty="0">
                <a:ea typeface="宋体" panose="02010600030101010101" pitchFamily="2" charset="-122"/>
              </a:rPr>
              <a:t>IF(BALANCE &lt; 0 ) THEN</a:t>
            </a:r>
          </a:p>
          <a:p>
            <a:pPr>
              <a:lnSpc>
                <a:spcPct val="80000"/>
              </a:lnSpc>
              <a:buFont typeface="Wingdings" panose="05000000000000000000" pitchFamily="2" charset="2"/>
              <a:buNone/>
            </a:pPr>
            <a:r>
              <a:rPr lang="en-US" altLang="zh-CN" dirty="0">
                <a:ea typeface="宋体" panose="02010600030101010101" pitchFamily="2" charset="-122"/>
              </a:rPr>
              <a:t>     {</a:t>
            </a:r>
          </a:p>
          <a:p>
            <a:pPr>
              <a:lnSpc>
                <a:spcPct val="80000"/>
              </a:lnSpc>
              <a:buFont typeface="Wingdings" panose="05000000000000000000" pitchFamily="2" charset="2"/>
              <a:buNone/>
            </a:pPr>
            <a:r>
              <a:rPr lang="en-US" altLang="zh-CN" dirty="0">
                <a:ea typeface="宋体" panose="02010600030101010101" pitchFamily="2" charset="-122"/>
              </a:rPr>
              <a:t>         </a:t>
            </a:r>
            <a:r>
              <a:rPr lang="en-US" altLang="zh-CN" dirty="0" smtClean="0">
                <a:ea typeface="宋体" panose="02010600030101010101" pitchFamily="2" charset="-122"/>
              </a:rPr>
              <a:t>Print out: Not enough balance! Cannot Transfer!</a:t>
            </a:r>
            <a:endParaRPr lang="zh-CN" altLang="en-US" dirty="0">
              <a:ea typeface="宋体" panose="02010600030101010101" pitchFamily="2" charset="-122"/>
            </a:endParaRPr>
          </a:p>
          <a:p>
            <a:pPr>
              <a:lnSpc>
                <a:spcPct val="80000"/>
              </a:lnSpc>
              <a:buFont typeface="Wingdings" panose="05000000000000000000" pitchFamily="2" charset="2"/>
              <a:buNone/>
            </a:pPr>
            <a:r>
              <a:rPr lang="zh-CN" altLang="en-US" dirty="0">
                <a:ea typeface="宋体" panose="02010600030101010101" pitchFamily="2" charset="-122"/>
              </a:rPr>
              <a:t>         </a:t>
            </a:r>
            <a:r>
              <a:rPr lang="en-US" altLang="zh-CN" dirty="0" smtClean="0">
                <a:ea typeface="宋体" panose="02010600030101010101" pitchFamily="2" charset="-122"/>
              </a:rPr>
              <a:t>ROLLBACK;</a:t>
            </a:r>
            <a:endParaRPr lang="en-US" altLang="zh-CN" dirty="0">
              <a:ea typeface="宋体" panose="02010600030101010101" pitchFamily="2" charset="-122"/>
            </a:endParaRPr>
          </a:p>
          <a:p>
            <a:pPr>
              <a:lnSpc>
                <a:spcPct val="80000"/>
              </a:lnSpc>
              <a:buFont typeface="Wingdings" panose="05000000000000000000" pitchFamily="2" charset="2"/>
              <a:buNone/>
            </a:pPr>
            <a:r>
              <a:rPr lang="en-US" altLang="zh-CN" dirty="0">
                <a:ea typeface="宋体" panose="02010600030101010101" pitchFamily="2" charset="-122"/>
              </a:rPr>
              <a:t>     }</a:t>
            </a:r>
          </a:p>
          <a:p>
            <a:pPr>
              <a:lnSpc>
                <a:spcPct val="80000"/>
              </a:lnSpc>
              <a:buFont typeface="Wingdings" panose="05000000000000000000" pitchFamily="2" charset="2"/>
              <a:buNone/>
            </a:pPr>
            <a:r>
              <a:rPr lang="en-US" altLang="zh-CN" dirty="0">
                <a:ea typeface="宋体" panose="02010600030101010101" pitchFamily="2" charset="-122"/>
              </a:rPr>
              <a:t>     ELSE</a:t>
            </a:r>
          </a:p>
          <a:p>
            <a:pPr>
              <a:lnSpc>
                <a:spcPct val="80000"/>
              </a:lnSpc>
              <a:buFont typeface="Wingdings" panose="05000000000000000000" pitchFamily="2" charset="2"/>
              <a:buNone/>
            </a:pPr>
            <a:r>
              <a:rPr lang="en-US" altLang="zh-CN" dirty="0">
                <a:ea typeface="宋体" panose="02010600030101010101" pitchFamily="2" charset="-122"/>
              </a:rPr>
              <a:t>     {</a:t>
            </a:r>
          </a:p>
          <a:p>
            <a:pPr>
              <a:lnSpc>
                <a:spcPct val="80000"/>
              </a:lnSpc>
              <a:buFont typeface="Wingdings" panose="05000000000000000000" pitchFamily="2" charset="2"/>
              <a:buNone/>
            </a:pPr>
            <a:r>
              <a:rPr lang="en-US" altLang="zh-CN" dirty="0">
                <a:ea typeface="宋体" panose="02010600030101010101" pitchFamily="2" charset="-122"/>
              </a:rPr>
              <a:t>          </a:t>
            </a:r>
            <a:r>
              <a:rPr lang="en-US" altLang="zh-CN" dirty="0" smtClean="0">
                <a:ea typeface="宋体" panose="02010600030101010101" pitchFamily="2" charset="-122"/>
              </a:rPr>
              <a:t>Read the balance of user B;</a:t>
            </a:r>
            <a:endParaRPr lang="zh-CN" altLang="en-US" dirty="0" smtClean="0">
              <a:ea typeface="宋体" panose="02010600030101010101" pitchFamily="2" charset="-122"/>
            </a:endParaRPr>
          </a:p>
          <a:p>
            <a:pPr>
              <a:lnSpc>
                <a:spcPct val="80000"/>
              </a:lnSpc>
              <a:buFont typeface="Wingdings" panose="05000000000000000000" pitchFamily="2" charset="2"/>
              <a:buNone/>
            </a:pPr>
            <a:r>
              <a:rPr lang="zh-CN" altLang="en-US" dirty="0" smtClean="0">
                <a:ea typeface="宋体" panose="02010600030101010101" pitchFamily="2" charset="-122"/>
              </a:rPr>
              <a:t>          </a:t>
            </a:r>
            <a:r>
              <a:rPr lang="en-US" altLang="zh-CN" dirty="0" smtClean="0">
                <a:ea typeface="宋体" panose="02010600030101010101" pitchFamily="2" charset="-122"/>
              </a:rPr>
              <a:t>BALANCE1=BALANCE1+AMOUNT;</a:t>
            </a:r>
            <a:endParaRPr lang="zh-CN" altLang="en-US" dirty="0">
              <a:ea typeface="宋体" panose="02010600030101010101" pitchFamily="2" charset="-122"/>
            </a:endParaRPr>
          </a:p>
          <a:p>
            <a:pPr>
              <a:lnSpc>
                <a:spcPct val="80000"/>
              </a:lnSpc>
              <a:buFont typeface="Wingdings" panose="05000000000000000000" pitchFamily="2" charset="2"/>
              <a:buNone/>
            </a:pPr>
            <a:r>
              <a:rPr lang="zh-CN" altLang="en-US" dirty="0">
                <a:ea typeface="宋体" panose="02010600030101010101" pitchFamily="2" charset="-122"/>
              </a:rPr>
              <a:t>          </a:t>
            </a:r>
            <a:r>
              <a:rPr lang="en-US" altLang="zh-CN" dirty="0" smtClean="0">
                <a:ea typeface="宋体" panose="02010600030101010101" pitchFamily="2" charset="-122"/>
              </a:rPr>
              <a:t>White on BALANCE1;</a:t>
            </a:r>
            <a:endParaRPr lang="zh-CN" altLang="en-US" dirty="0">
              <a:ea typeface="宋体" panose="02010600030101010101" pitchFamily="2" charset="-122"/>
            </a:endParaRPr>
          </a:p>
          <a:p>
            <a:pPr>
              <a:lnSpc>
                <a:spcPct val="80000"/>
              </a:lnSpc>
              <a:buFont typeface="Wingdings" panose="05000000000000000000" pitchFamily="2" charset="2"/>
              <a:buNone/>
            </a:pPr>
            <a:r>
              <a:rPr lang="zh-CN" altLang="en-US" dirty="0">
                <a:ea typeface="宋体" panose="02010600030101010101" pitchFamily="2" charset="-122"/>
              </a:rPr>
              <a:t>          </a:t>
            </a:r>
            <a:r>
              <a:rPr lang="en-US" altLang="zh-CN" dirty="0" smtClean="0">
                <a:ea typeface="宋体" panose="02010600030101010101" pitchFamily="2" charset="-122"/>
              </a:rPr>
              <a:t>COMMIT;</a:t>
            </a:r>
            <a:endParaRPr lang="zh-CN" altLang="en-US" dirty="0">
              <a:ea typeface="宋体" panose="02010600030101010101" pitchFamily="2" charset="-122"/>
            </a:endParaRPr>
          </a:p>
          <a:p>
            <a:pPr>
              <a:lnSpc>
                <a:spcPct val="80000"/>
              </a:lnSpc>
              <a:buFont typeface="Wingdings" panose="05000000000000000000" pitchFamily="2" charset="2"/>
              <a:buNone/>
            </a:pPr>
            <a:r>
              <a:rPr lang="zh-CN" altLang="en-US" dirty="0">
                <a:ea typeface="宋体" panose="02010600030101010101" pitchFamily="2" charset="-122"/>
              </a:rPr>
              <a:t>      </a:t>
            </a:r>
            <a:r>
              <a:rPr lang="en-US" altLang="zh-CN" dirty="0">
                <a:ea typeface="宋体" panose="02010600030101010101" pitchFamily="2" charset="-122"/>
              </a:rPr>
              <a:t>}</a:t>
            </a:r>
          </a:p>
          <a:p>
            <a:endParaRPr lang="zh-CN" altLang="en-US" dirty="0"/>
          </a:p>
        </p:txBody>
      </p:sp>
    </p:spTree>
    <p:extLst>
      <p:ext uri="{BB962C8B-B14F-4D97-AF65-F5344CB8AC3E}">
        <p14:creationId xmlns:p14="http://schemas.microsoft.com/office/powerpoint/2010/main" val="403706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ACID and database recovery - what (cont.)</a:t>
            </a:r>
            <a:endParaRPr lang="zh-CN" altLang="en-US" dirty="0"/>
          </a:p>
        </p:txBody>
      </p:sp>
      <p:sp>
        <p:nvSpPr>
          <p:cNvPr id="3" name="内容占位符 2"/>
          <p:cNvSpPr>
            <a:spLocks noGrp="1"/>
          </p:cNvSpPr>
          <p:nvPr>
            <p:ph idx="1"/>
          </p:nvPr>
        </p:nvSpPr>
        <p:spPr/>
        <p:txBody>
          <a:bodyPr/>
          <a:lstStyle/>
          <a:p>
            <a:r>
              <a:rPr lang="en-US" altLang="zh-CN" dirty="0" smtClean="0"/>
              <a:t>Errors/Failures:</a:t>
            </a:r>
          </a:p>
          <a:p>
            <a:pPr lvl="1">
              <a:buFont typeface="Wingdings" panose="05000000000000000000" pitchFamily="2" charset="2"/>
              <a:buChar char="ü"/>
            </a:pPr>
            <a:r>
              <a:rPr lang="en-US" altLang="zh-CN" dirty="0" smtClean="0"/>
              <a:t>Errors within the transaction - UNDO</a:t>
            </a:r>
          </a:p>
          <a:p>
            <a:pPr lvl="1">
              <a:buFont typeface="Wingdings" panose="05000000000000000000" pitchFamily="2" charset="2"/>
              <a:buChar char="ü"/>
            </a:pPr>
            <a:r>
              <a:rPr lang="en-US" altLang="zh-CN" dirty="0" smtClean="0"/>
              <a:t>System errors (CPU error, DBMS error, system outage, operation system errors)</a:t>
            </a:r>
          </a:p>
          <a:p>
            <a:pPr lvl="2">
              <a:buFont typeface="Wingdings" panose="05000000000000000000" pitchFamily="2" charset="2"/>
              <a:buChar char="Ø"/>
            </a:pPr>
            <a:r>
              <a:rPr lang="en-US" altLang="zh-CN" dirty="0" smtClean="0"/>
              <a:t>When errors occur, if the transaction has not been submitted, UNDO all!</a:t>
            </a:r>
          </a:p>
          <a:p>
            <a:pPr lvl="2">
              <a:buFont typeface="Wingdings" panose="05000000000000000000" pitchFamily="2" charset="2"/>
              <a:buChar char="Ø"/>
            </a:pPr>
            <a:r>
              <a:rPr lang="en-US" altLang="zh-CN" dirty="0" smtClean="0"/>
              <a:t>When errors occur, if the transaction has been submitted but the information in buffer has not been WRITTEN on the disk: REDO all of the submitted transaction!</a:t>
            </a:r>
          </a:p>
          <a:p>
            <a:pPr lvl="1">
              <a:buFont typeface="Wingdings" panose="05000000000000000000" pitchFamily="2" charset="2"/>
              <a:buChar char="ü"/>
            </a:pPr>
            <a:r>
              <a:rPr lang="en-US" altLang="zh-CN" dirty="0" smtClean="0"/>
              <a:t>Media Failures</a:t>
            </a:r>
          </a:p>
          <a:p>
            <a:pPr lvl="1">
              <a:buFont typeface="Wingdings" panose="05000000000000000000" pitchFamily="2" charset="2"/>
              <a:buChar char="ü"/>
            </a:pPr>
            <a:r>
              <a:rPr lang="en-US" altLang="zh-CN" dirty="0"/>
              <a:t>C</a:t>
            </a:r>
            <a:r>
              <a:rPr lang="en-US" altLang="zh-CN" dirty="0" smtClean="0"/>
              <a:t>omputer virus</a:t>
            </a:r>
            <a:endParaRPr lang="zh-CN" altLang="en-US" dirty="0"/>
          </a:p>
        </p:txBody>
      </p:sp>
    </p:spTree>
    <p:extLst>
      <p:ext uri="{BB962C8B-B14F-4D97-AF65-F5344CB8AC3E}">
        <p14:creationId xmlns:p14="http://schemas.microsoft.com/office/powerpoint/2010/main" val="3780520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ACID and database recovery - what (cont.)</a:t>
            </a:r>
            <a:endParaRPr lang="zh-CN" altLang="en-US" dirty="0"/>
          </a:p>
        </p:txBody>
      </p:sp>
      <p:sp>
        <p:nvSpPr>
          <p:cNvPr id="3" name="内容占位符 2"/>
          <p:cNvSpPr>
            <a:spLocks noGrp="1"/>
          </p:cNvSpPr>
          <p:nvPr>
            <p:ph idx="1"/>
          </p:nvPr>
        </p:nvSpPr>
        <p:spPr/>
        <p:txBody>
          <a:bodyPr/>
          <a:lstStyle/>
          <a:p>
            <a:r>
              <a:rPr lang="en-US" altLang="zh-CN" dirty="0" smtClean="0"/>
              <a:t>Errors/Failures:</a:t>
            </a:r>
          </a:p>
          <a:p>
            <a:pPr lvl="1">
              <a:buFont typeface="Wingdings" panose="05000000000000000000" pitchFamily="2" charset="2"/>
              <a:buChar char="ü"/>
            </a:pPr>
            <a:r>
              <a:rPr lang="en-US" altLang="zh-CN" dirty="0" smtClean="0"/>
              <a:t>Errors within the transaction - UNDO</a:t>
            </a:r>
          </a:p>
          <a:p>
            <a:pPr lvl="1">
              <a:buFont typeface="Wingdings" panose="05000000000000000000" pitchFamily="2" charset="2"/>
              <a:buChar char="ü"/>
            </a:pPr>
            <a:r>
              <a:rPr lang="en-US" altLang="zh-CN" dirty="0" smtClean="0"/>
              <a:t>System errors (CPU error, DBMS error, system outage, operation system errors)</a:t>
            </a:r>
          </a:p>
          <a:p>
            <a:pPr lvl="1">
              <a:buFont typeface="Wingdings" panose="05000000000000000000" pitchFamily="2" charset="2"/>
              <a:buChar char="ü"/>
            </a:pPr>
            <a:r>
              <a:rPr lang="en-US" altLang="zh-CN" dirty="0" smtClean="0"/>
              <a:t>Media Failures (disk damage, head collision, instantaneous strong magnetic field interference, etc.)</a:t>
            </a:r>
          </a:p>
          <a:p>
            <a:pPr lvl="2">
              <a:buFont typeface="Wingdings" panose="05000000000000000000" pitchFamily="2" charset="2"/>
              <a:buChar char="Ø"/>
            </a:pPr>
            <a:r>
              <a:rPr lang="en-US" altLang="zh-CN" dirty="0" smtClean="0"/>
              <a:t>Load one copy of certain moment before the transaction occurred</a:t>
            </a:r>
          </a:p>
          <a:p>
            <a:pPr lvl="2">
              <a:buFont typeface="Wingdings" panose="05000000000000000000" pitchFamily="2" charset="2"/>
              <a:buChar char="Ø"/>
            </a:pPr>
            <a:r>
              <a:rPr lang="en-US" altLang="zh-CN" dirty="0" smtClean="0"/>
              <a:t>Redo all of the transactions after that moment and write on the database based on the results of these transactions</a:t>
            </a:r>
          </a:p>
          <a:p>
            <a:pPr lvl="1">
              <a:buFont typeface="Wingdings" panose="05000000000000000000" pitchFamily="2" charset="2"/>
              <a:buChar char="ü"/>
            </a:pPr>
            <a:r>
              <a:rPr lang="en-US" altLang="zh-CN" dirty="0"/>
              <a:t>C</a:t>
            </a:r>
            <a:r>
              <a:rPr lang="en-US" altLang="zh-CN" dirty="0" smtClean="0"/>
              <a:t>omputer virus</a:t>
            </a:r>
            <a:endParaRPr lang="zh-CN" altLang="en-US" dirty="0"/>
          </a:p>
        </p:txBody>
      </p:sp>
    </p:spTree>
    <p:extLst>
      <p:ext uri="{BB962C8B-B14F-4D97-AF65-F5344CB8AC3E}">
        <p14:creationId xmlns:p14="http://schemas.microsoft.com/office/powerpoint/2010/main" val="2540171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ACID and database recovery - how</a:t>
            </a:r>
            <a:endParaRPr lang="zh-CN" altLang="en-US" dirty="0"/>
          </a:p>
        </p:txBody>
      </p:sp>
      <p:sp>
        <p:nvSpPr>
          <p:cNvPr id="3" name="内容占位符 2"/>
          <p:cNvSpPr>
            <a:spLocks noGrp="1"/>
          </p:cNvSpPr>
          <p:nvPr>
            <p:ph idx="1"/>
          </p:nvPr>
        </p:nvSpPr>
        <p:spPr/>
        <p:txBody>
          <a:bodyPr/>
          <a:lstStyle/>
          <a:p>
            <a:r>
              <a:rPr lang="en-US" altLang="zh-CN" dirty="0" smtClean="0"/>
              <a:t>Data dumpling</a:t>
            </a:r>
          </a:p>
          <a:p>
            <a:r>
              <a:rPr lang="en-US" altLang="zh-CN" dirty="0" smtClean="0"/>
              <a:t>Log file</a:t>
            </a:r>
            <a:endParaRPr lang="zh-CN" altLang="en-US" dirty="0"/>
          </a:p>
        </p:txBody>
      </p:sp>
    </p:spTree>
    <p:extLst>
      <p:ext uri="{BB962C8B-B14F-4D97-AF65-F5344CB8AC3E}">
        <p14:creationId xmlns:p14="http://schemas.microsoft.com/office/powerpoint/2010/main" val="574368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ACID and database recovery – how - dumpling</a:t>
            </a:r>
            <a:endParaRPr lang="zh-CN" altLang="en-US" dirty="0"/>
          </a:p>
        </p:txBody>
      </p:sp>
      <p:sp>
        <p:nvSpPr>
          <p:cNvPr id="3" name="内容占位符 2"/>
          <p:cNvSpPr>
            <a:spLocks noGrp="1"/>
          </p:cNvSpPr>
          <p:nvPr>
            <p:ph idx="1"/>
          </p:nvPr>
        </p:nvSpPr>
        <p:spPr/>
        <p:txBody>
          <a:bodyPr/>
          <a:lstStyle/>
          <a:p>
            <a:r>
              <a:rPr lang="en-US" altLang="zh-CN" dirty="0" smtClean="0"/>
              <a:t>Redundancy is used!</a:t>
            </a:r>
          </a:p>
          <a:p>
            <a:r>
              <a:rPr lang="en-US" altLang="zh-CN" dirty="0" smtClean="0"/>
              <a:t>Key issues:</a:t>
            </a:r>
          </a:p>
          <a:p>
            <a:pPr lvl="1">
              <a:buFont typeface="Wingdings" panose="05000000000000000000" pitchFamily="2" charset="2"/>
              <a:buChar char="ü"/>
            </a:pPr>
            <a:r>
              <a:rPr lang="en-US" altLang="zh-CN" dirty="0" smtClean="0"/>
              <a:t>Redundant data construction (dumping &amp; logging)</a:t>
            </a:r>
          </a:p>
          <a:p>
            <a:pPr lvl="1">
              <a:buFont typeface="Wingdings" panose="05000000000000000000" pitchFamily="2" charset="2"/>
              <a:buChar char="ü"/>
            </a:pPr>
            <a:r>
              <a:rPr lang="en-US" altLang="zh-CN" dirty="0" smtClean="0"/>
              <a:t>Using redundant data to recover databases</a:t>
            </a:r>
            <a:endParaRPr lang="zh-CN" altLang="en-US" dirty="0"/>
          </a:p>
        </p:txBody>
      </p:sp>
    </p:spTree>
    <p:extLst>
      <p:ext uri="{BB962C8B-B14F-4D97-AF65-F5344CB8AC3E}">
        <p14:creationId xmlns:p14="http://schemas.microsoft.com/office/powerpoint/2010/main" val="3732628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ACID and database recovery – how - dumpling</a:t>
            </a:r>
            <a:endParaRPr lang="zh-CN" altLang="en-US" dirty="0"/>
          </a:p>
        </p:txBody>
      </p:sp>
      <p:sp>
        <p:nvSpPr>
          <p:cNvPr id="3" name="内容占位符 2"/>
          <p:cNvSpPr>
            <a:spLocks noGrp="1"/>
          </p:cNvSpPr>
          <p:nvPr>
            <p:ph idx="1"/>
          </p:nvPr>
        </p:nvSpPr>
        <p:spPr/>
        <p:txBody>
          <a:bodyPr/>
          <a:lstStyle/>
          <a:p>
            <a:r>
              <a:rPr lang="en-US" altLang="zh-CN" dirty="0" smtClean="0"/>
              <a:t>Dumping: backup</a:t>
            </a:r>
          </a:p>
          <a:p>
            <a:r>
              <a:rPr lang="en-US" altLang="zh-CN" dirty="0" smtClean="0"/>
              <a:t>When destroyed, the dumping data (backup) could be reloaded to the database.</a:t>
            </a:r>
          </a:p>
          <a:p>
            <a:r>
              <a:rPr lang="en-US" altLang="zh-CN" dirty="0" smtClean="0"/>
              <a:t>However, the reloaded backup could only recover the database into the status it was being dumped.</a:t>
            </a:r>
          </a:p>
        </p:txBody>
      </p:sp>
    </p:spTree>
    <p:extLst>
      <p:ext uri="{BB962C8B-B14F-4D97-AF65-F5344CB8AC3E}">
        <p14:creationId xmlns:p14="http://schemas.microsoft.com/office/powerpoint/2010/main" val="2440259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ACID and database recovery – how -dumpling</a:t>
            </a:r>
            <a:endParaRPr lang="zh-CN" altLang="en-US" dirty="0"/>
          </a:p>
        </p:txBody>
      </p:sp>
      <p:sp>
        <p:nvSpPr>
          <p:cNvPr id="3" name="内容占位符 2"/>
          <p:cNvSpPr>
            <a:spLocks noGrp="1"/>
          </p:cNvSpPr>
          <p:nvPr>
            <p:ph idx="1"/>
          </p:nvPr>
        </p:nvSpPr>
        <p:spPr/>
        <p:txBody>
          <a:bodyPr/>
          <a:lstStyle/>
          <a:p>
            <a:r>
              <a:rPr lang="en-US" altLang="zh-CN" dirty="0" smtClean="0"/>
              <a:t>Ways of dumping</a:t>
            </a:r>
          </a:p>
          <a:p>
            <a:pPr lvl="1">
              <a:buFont typeface="Wingdings" panose="05000000000000000000" pitchFamily="2" charset="2"/>
              <a:buChar char="ü"/>
            </a:pPr>
            <a:r>
              <a:rPr lang="en-US" altLang="zh-CN" dirty="0" smtClean="0"/>
              <a:t>Static dumping and dynamic dumping</a:t>
            </a:r>
          </a:p>
          <a:p>
            <a:pPr lvl="1">
              <a:buFont typeface="Wingdings" panose="05000000000000000000" pitchFamily="2" charset="2"/>
              <a:buChar char="ü"/>
            </a:pPr>
            <a:r>
              <a:rPr lang="en-US" altLang="zh-CN" dirty="0" smtClean="0"/>
              <a:t>Whole amount dumping and increment dumping</a:t>
            </a:r>
          </a:p>
          <a:p>
            <a:pPr marL="457200" lvl="1" indent="0">
              <a:buNone/>
            </a:pPr>
            <a:endParaRPr lang="en-US" altLang="zh-CN" dirty="0" smtClean="0"/>
          </a:p>
          <a:p>
            <a:r>
              <a:rPr lang="en-US" altLang="zh-CN" dirty="0" smtClean="0"/>
              <a:t>What is the pros and cons for each of the dumping way?</a:t>
            </a:r>
          </a:p>
          <a:p>
            <a:pPr lvl="1">
              <a:buFont typeface="Wingdings" panose="05000000000000000000" pitchFamily="2" charset="2"/>
              <a:buChar char="ü"/>
            </a:pPr>
            <a:endParaRPr lang="zh-CN" altLang="en-US" dirty="0"/>
          </a:p>
        </p:txBody>
      </p:sp>
    </p:spTree>
    <p:extLst>
      <p:ext uri="{BB962C8B-B14F-4D97-AF65-F5344CB8AC3E}">
        <p14:creationId xmlns:p14="http://schemas.microsoft.com/office/powerpoint/2010/main" val="3084070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Transaction</a:t>
            </a:r>
            <a:endParaRPr lang="zh-CN" altLang="en-US" dirty="0"/>
          </a:p>
        </p:txBody>
      </p:sp>
      <p:sp>
        <p:nvSpPr>
          <p:cNvPr id="3" name="内容占位符 2"/>
          <p:cNvSpPr>
            <a:spLocks noGrp="1"/>
          </p:cNvSpPr>
          <p:nvPr>
            <p:ph idx="1"/>
          </p:nvPr>
        </p:nvSpPr>
        <p:spPr/>
        <p:txBody>
          <a:bodyPr/>
          <a:lstStyle/>
          <a:p>
            <a:r>
              <a:rPr lang="en-US" altLang="zh-CN" dirty="0" smtClean="0"/>
              <a:t>Definition</a:t>
            </a:r>
          </a:p>
          <a:p>
            <a:pPr lvl="1">
              <a:buFont typeface="Wingdings" panose="05000000000000000000" pitchFamily="2" charset="2"/>
              <a:buChar char="ü"/>
            </a:pPr>
            <a:r>
              <a:rPr lang="en-US" altLang="zh-CN" dirty="0" smtClean="0"/>
              <a:t>A database operation sequence</a:t>
            </a:r>
          </a:p>
          <a:p>
            <a:pPr lvl="1">
              <a:buFont typeface="Wingdings" panose="05000000000000000000" pitchFamily="2" charset="2"/>
              <a:buChar char="ü"/>
            </a:pPr>
            <a:r>
              <a:rPr lang="en-US" altLang="zh-CN" dirty="0" smtClean="0"/>
              <a:t>An individual unit of work</a:t>
            </a:r>
          </a:p>
          <a:p>
            <a:pPr lvl="1">
              <a:buFont typeface="Wingdings" panose="05000000000000000000" pitchFamily="2" charset="2"/>
              <a:buChar char="ü"/>
            </a:pPr>
            <a:r>
              <a:rPr lang="en-US" altLang="zh-CN" dirty="0" smtClean="0"/>
              <a:t>Basic unit of recovery and concurrency control</a:t>
            </a:r>
          </a:p>
          <a:p>
            <a:r>
              <a:rPr lang="en-US" altLang="zh-CN" dirty="0" smtClean="0"/>
              <a:t>Implication</a:t>
            </a:r>
          </a:p>
          <a:p>
            <a:pPr lvl="1">
              <a:buFont typeface="Wingdings" panose="05000000000000000000" pitchFamily="2" charset="2"/>
              <a:buChar char="ü"/>
            </a:pPr>
            <a:r>
              <a:rPr lang="en-US" altLang="zh-CN" dirty="0" smtClean="0"/>
              <a:t>In relational databases, a transaction could be one or more SQL sentences</a:t>
            </a:r>
          </a:p>
        </p:txBody>
      </p:sp>
    </p:spTree>
    <p:extLst>
      <p:ext uri="{BB962C8B-B14F-4D97-AF65-F5344CB8AC3E}">
        <p14:creationId xmlns:p14="http://schemas.microsoft.com/office/powerpoint/2010/main" val="853021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ACID and database recovery – how – log file</a:t>
            </a:r>
            <a:endParaRPr lang="zh-CN" altLang="en-US" dirty="0"/>
          </a:p>
        </p:txBody>
      </p:sp>
      <p:sp>
        <p:nvSpPr>
          <p:cNvPr id="3" name="内容占位符 2"/>
          <p:cNvSpPr>
            <a:spLocks noGrp="1"/>
          </p:cNvSpPr>
          <p:nvPr>
            <p:ph idx="1"/>
          </p:nvPr>
        </p:nvSpPr>
        <p:spPr/>
        <p:txBody>
          <a:bodyPr>
            <a:normAutofit/>
          </a:bodyPr>
          <a:lstStyle/>
          <a:p>
            <a:r>
              <a:rPr lang="en-US" altLang="zh-CN" dirty="0" smtClean="0"/>
              <a:t>Log file</a:t>
            </a:r>
          </a:p>
          <a:p>
            <a:r>
              <a:rPr lang="en-US" altLang="zh-CN" dirty="0" smtClean="0"/>
              <a:t>The format of log file</a:t>
            </a:r>
          </a:p>
          <a:p>
            <a:pPr lvl="1">
              <a:buFont typeface="Wingdings" panose="05000000000000000000" pitchFamily="2" charset="2"/>
              <a:buChar char="ü"/>
            </a:pPr>
            <a:r>
              <a:rPr lang="en-US" altLang="zh-CN" dirty="0" smtClean="0"/>
              <a:t>record-based</a:t>
            </a:r>
          </a:p>
          <a:p>
            <a:pPr lvl="2">
              <a:buFont typeface="Wingdings" panose="05000000000000000000" pitchFamily="2" charset="2"/>
              <a:buChar char="Ø"/>
            </a:pPr>
            <a:r>
              <a:rPr lang="en-US" altLang="zh-CN" dirty="0" smtClean="0"/>
              <a:t>Format: BEGIN TRANSACTION … COMMIT/ROLLBACK</a:t>
            </a:r>
          </a:p>
          <a:p>
            <a:pPr lvl="2">
              <a:buFont typeface="Wingdings" panose="05000000000000000000" pitchFamily="2" charset="2"/>
              <a:buChar char="Ø"/>
            </a:pPr>
            <a:r>
              <a:rPr lang="en-US" altLang="zh-CN" dirty="0" smtClean="0"/>
              <a:t>Content: Transaction identification (what transaction it is), type of operation (insert, delete, modify), object of operation, old value before updating, new value after updating…</a:t>
            </a:r>
          </a:p>
          <a:p>
            <a:pPr lvl="1">
              <a:buFont typeface="Wingdings" panose="05000000000000000000" pitchFamily="2" charset="2"/>
              <a:buChar char="ü"/>
            </a:pPr>
            <a:r>
              <a:rPr lang="en-US" altLang="zh-CN" dirty="0" smtClean="0"/>
              <a:t>data-block-based</a:t>
            </a:r>
          </a:p>
          <a:p>
            <a:pPr lvl="2">
              <a:buFont typeface="Wingdings" panose="05000000000000000000" pitchFamily="2" charset="2"/>
              <a:buChar char="Ø"/>
            </a:pPr>
            <a:r>
              <a:rPr lang="en-US" altLang="zh-CN" dirty="0" smtClean="0"/>
              <a:t>Content: Transaction identification (what transaction it is), updated data block</a:t>
            </a:r>
          </a:p>
          <a:p>
            <a:endParaRPr lang="zh-CN" altLang="en-US" dirty="0"/>
          </a:p>
        </p:txBody>
      </p:sp>
    </p:spTree>
    <p:extLst>
      <p:ext uri="{BB962C8B-B14F-4D97-AF65-F5344CB8AC3E}">
        <p14:creationId xmlns:p14="http://schemas.microsoft.com/office/powerpoint/2010/main" val="3501280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ACID and database recovery – how – log file</a:t>
            </a:r>
            <a:endParaRPr lang="zh-CN" altLang="en-US" dirty="0"/>
          </a:p>
        </p:txBody>
      </p:sp>
      <mc:AlternateContent xmlns:mc="http://schemas.openxmlformats.org/markup-compatibility/2006" xmlns:a14="http://schemas.microsoft.com/office/drawing/2010/main">
        <mc:Choice Requires="a14">
          <p:sp>
            <p:nvSpPr>
              <p:cNvPr id="4" name="Text Box 4"/>
              <p:cNvSpPr txBox="1">
                <a:spLocks noGrp="1" noChangeArrowheads="1"/>
              </p:cNvSpPr>
              <p:nvPr>
                <p:ph idx="1"/>
              </p:nvPr>
            </p:nvSpPr>
            <p:spPr bwMode="auto">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a:normAutofit/>
              </a:bodyPr>
              <a:lstStyle/>
              <a:p>
                <a:pPr marL="0" indent="0" algn="just" eaLnBrk="0" hangingPunct="0">
                  <a:lnSpc>
                    <a:spcPct val="160000"/>
                  </a:lnSpc>
                  <a:buNone/>
                </a:pPr>
                <a:r>
                  <a:rPr kumimoji="1" lang="en-US" altLang="zh-CN" sz="2000" dirty="0" smtClean="0">
                    <a:latin typeface="Times New Roman" panose="02020603050405020304" pitchFamily="18" charset="0"/>
                    <a:cs typeface="Times New Roman" panose="02020603050405020304" pitchFamily="18" charset="0"/>
                  </a:rPr>
                  <a:t>                         Static storage</a:t>
                </a:r>
                <a:r>
                  <a:rPr lang="zh-CN" altLang="en-US" sz="2000"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operate transaction</a:t>
                </a:r>
                <a:r>
                  <a:rPr lang="zh-CN" altLang="en-US" sz="2000" dirty="0" smtClean="0">
                    <a:latin typeface="Times New Roman" panose="02020603050405020304" pitchFamily="18" charset="0"/>
                    <a:cs typeface="Times New Roman" panose="02020603050405020304" pitchFamily="18" charset="0"/>
                  </a:rPr>
                  <a:t>   </a:t>
                </a:r>
                <a:endParaRPr lang="zh-CN" altLang="en-US" sz="2000" dirty="0">
                  <a:latin typeface="Times New Roman" panose="02020603050405020304" pitchFamily="18" charset="0"/>
                  <a:cs typeface="Times New Roman" panose="02020603050405020304" pitchFamily="18" charset="0"/>
                </a:endParaRPr>
              </a:p>
              <a:p>
                <a:pPr marL="0" indent="0" algn="just" eaLnBrk="0" hangingPunct="0">
                  <a:lnSpc>
                    <a:spcPct val="160000"/>
                  </a:lnSpc>
                  <a:buNone/>
                </a:pPr>
                <a:r>
                  <a:rPr lang="en-US" altLang="zh-CN" sz="2000" dirty="0" smtClean="0">
                    <a:latin typeface="Times New Roman" panose="02020603050405020304" pitchFamily="18" charset="0"/>
                    <a:cs typeface="Times New Roman" panose="02020603050405020304" pitchFamily="18" charset="0"/>
                  </a:rPr>
                  <a:t>Normal operation  </a:t>
                </a:r>
                <a:r>
                  <a:rPr lang="zh-CN" altLang="en-US" sz="2000" dirty="0" smtClean="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a:p>
                <a:pPr marL="0" indent="0" algn="just" eaLnBrk="0" hangingPunct="0">
                  <a:lnSpc>
                    <a:spcPct val="160000"/>
                  </a:lnSpc>
                  <a:buNone/>
                </a:pPr>
                <a:r>
                  <a:rPr lang="zh-CN" altLang="en-US" sz="2000" dirty="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000" i="1" smtClean="0">
                            <a:latin typeface="Cambria Math" charset="0"/>
                          </a:rPr>
                        </m:ctrlPr>
                      </m:sSubPr>
                      <m:e>
                        <m:r>
                          <a:rPr lang="en-US" altLang="zh-CN" sz="2000" b="0" i="1" smtClean="0">
                            <a:latin typeface="Cambria Math" panose="02040503050406030204" pitchFamily="18" charset="0"/>
                          </a:rPr>
                          <m:t>𝑇</m:t>
                        </m:r>
                      </m:e>
                      <m:sub>
                        <m:r>
                          <a:rPr lang="en-US" altLang="zh-CN" sz="2000" b="0" i="1" smtClean="0">
                            <a:latin typeface="Cambria Math" panose="02040503050406030204" pitchFamily="18" charset="0"/>
                          </a:rPr>
                          <m:t>𝑎</m:t>
                        </m:r>
                      </m:sub>
                    </m:sSub>
                  </m:oMath>
                </a14:m>
                <a:r>
                  <a:rPr lang="en-US" altLang="zh-CN" sz="2000" dirty="0" smtClean="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000" i="1" smtClean="0">
                            <a:latin typeface="Cambria Math" charset="0"/>
                          </a:rPr>
                        </m:ctrlPr>
                      </m:sSubPr>
                      <m:e>
                        <m:r>
                          <a:rPr lang="en-US" altLang="zh-CN" sz="2000" b="0" i="1" smtClean="0">
                            <a:latin typeface="Cambria Math" panose="02040503050406030204" pitchFamily="18" charset="0"/>
                          </a:rPr>
                          <m:t>𝑇</m:t>
                        </m:r>
                      </m:e>
                      <m:sub>
                        <m:r>
                          <a:rPr lang="en-US" altLang="zh-CN" sz="2000" b="0" i="1" smtClean="0">
                            <a:latin typeface="Cambria Math" panose="02040503050406030204" pitchFamily="18" charset="0"/>
                          </a:rPr>
                          <m:t>𝑏</m:t>
                        </m:r>
                      </m:sub>
                    </m:sSub>
                  </m:oMath>
                </a14:m>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000" i="1" smtClean="0">
                            <a:latin typeface="Cambria Math" charset="0"/>
                          </a:rPr>
                        </m:ctrlPr>
                      </m:sSubPr>
                      <m:e>
                        <m:r>
                          <a:rPr lang="en-US" altLang="zh-CN" sz="2000" b="0" i="1" smtClean="0">
                            <a:latin typeface="Cambria Math" panose="02040503050406030204" pitchFamily="18" charset="0"/>
                          </a:rPr>
                          <m:t>𝑇</m:t>
                        </m:r>
                      </m:e>
                      <m:sub>
                        <m:r>
                          <a:rPr lang="en-US" altLang="zh-CN" sz="2000" b="0" i="1" smtClean="0">
                            <a:latin typeface="Cambria Math" panose="02040503050406030204" pitchFamily="18" charset="0"/>
                          </a:rPr>
                          <m:t>𝑓</m:t>
                        </m:r>
                      </m:sub>
                    </m:sSub>
                  </m:oMath>
                </a14:m>
                <a:endParaRPr lang="en-US" altLang="zh-CN"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pPr marL="0" indent="0">
                  <a:buNone/>
                </a:pPr>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                             Reload backup</a:t>
                </a:r>
                <a:r>
                  <a:rPr lang="zh-CN" altLang="en-US" sz="2000"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continue operating</a:t>
                </a:r>
              </a:p>
              <a:p>
                <a:pPr marL="0" indent="0">
                  <a:buNone/>
                </a:pPr>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                                                             Recover by log file</a:t>
                </a:r>
                <a:r>
                  <a:rPr lang="zh-CN" altLang="en-US" sz="2000" dirty="0" smtClean="0">
                    <a:latin typeface="Times New Roman" panose="02020603050405020304" pitchFamily="18" charset="0"/>
                    <a:cs typeface="Times New Roman" panose="02020603050405020304" pitchFamily="18" charset="0"/>
                  </a:rPr>
                  <a:t>     </a:t>
                </a:r>
              </a:p>
              <a:p>
                <a:pPr marL="0" indent="0" algn="just" eaLnBrk="0" hangingPunct="0">
                  <a:lnSpc>
                    <a:spcPct val="160000"/>
                  </a:lnSpc>
                  <a:buNone/>
                </a:pPr>
                <a:r>
                  <a:rPr lang="en-US" altLang="zh-CN" sz="2000" dirty="0" smtClean="0">
                    <a:latin typeface="Times New Roman" panose="02020603050405020304" pitchFamily="18" charset="0"/>
                    <a:cs typeface="Times New Roman" panose="02020603050405020304" pitchFamily="18" charset="0"/>
                  </a:rPr>
                  <a:t>Recovery</a:t>
                </a:r>
                <a:r>
                  <a:rPr lang="zh-CN" altLang="en-US" sz="2000" dirty="0" smtClean="0">
                    <a:latin typeface="Times New Roman" panose="02020603050405020304" pitchFamily="18" charset="0"/>
                    <a:cs typeface="Times New Roman" panose="02020603050405020304" pitchFamily="18" charset="0"/>
                  </a:rPr>
                  <a:t>         ───┼───────┼┈ ┈ ┈ ┈ ┈ ┈ ┈┈ ┈┼──── </a:t>
                </a:r>
                <a:endParaRPr lang="en-US" altLang="zh-CN" sz="2000" dirty="0" smtClean="0">
                  <a:latin typeface="Times New Roman" panose="02020603050405020304" pitchFamily="18" charset="0"/>
                  <a:cs typeface="Times New Roman" panose="02020603050405020304" pitchFamily="18" charset="0"/>
                </a:endParaRPr>
              </a:p>
              <a:p>
                <a:pPr marL="0" indent="0" algn="just" eaLnBrk="0" hangingPunct="0">
                  <a:lnSpc>
                    <a:spcPct val="160000"/>
                  </a:lnSpc>
                  <a:buNone/>
                </a:pPr>
                <a:r>
                  <a:rPr lang="en-US" altLang="zh-CN" sz="2000" dirty="0" smtClean="0"/>
                  <a:t>                             </a:t>
                </a:r>
                <a14:m>
                  <m:oMath xmlns:m="http://schemas.openxmlformats.org/officeDocument/2006/math">
                    <m:sSub>
                      <m:sSubPr>
                        <m:ctrlPr>
                          <a:rPr lang="en-US" altLang="zh-CN" sz="2000" i="1" smtClean="0">
                            <a:latin typeface="Cambria Math" charset="0"/>
                          </a:rPr>
                        </m:ctrlPr>
                      </m:sSubPr>
                      <m:e>
                        <m:r>
                          <a:rPr lang="en-US" altLang="zh-CN" sz="2000" b="0" i="1" smtClean="0">
                            <a:latin typeface="Cambria Math" panose="02040503050406030204" pitchFamily="18" charset="0"/>
                          </a:rPr>
                          <m:t>𝑇</m:t>
                        </m:r>
                      </m:e>
                      <m:sub>
                        <m:r>
                          <a:rPr lang="en-US" altLang="zh-CN" sz="2000" b="0" i="1" smtClean="0">
                            <a:latin typeface="Cambria Math" panose="02040503050406030204" pitchFamily="18" charset="0"/>
                          </a:rPr>
                          <m:t>𝑎</m:t>
                        </m:r>
                      </m:sub>
                    </m:sSub>
                  </m:oMath>
                </a14:m>
                <a:r>
                  <a:rPr lang="en-US" altLang="zh-CN" sz="2000" dirty="0" smtClean="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000" i="1" smtClean="0">
                            <a:latin typeface="Cambria Math" charset="0"/>
                          </a:rPr>
                        </m:ctrlPr>
                      </m:sSubPr>
                      <m:e>
                        <m:r>
                          <a:rPr lang="en-US" altLang="zh-CN" sz="2000" b="0" i="1" smtClean="0">
                            <a:latin typeface="Cambria Math" panose="02040503050406030204" pitchFamily="18" charset="0"/>
                          </a:rPr>
                          <m:t>𝑇</m:t>
                        </m:r>
                      </m:e>
                      <m:sub>
                        <m:r>
                          <a:rPr lang="en-US" altLang="zh-CN" sz="2000" b="0" i="1" smtClean="0">
                            <a:latin typeface="Cambria Math" panose="02040503050406030204" pitchFamily="18" charset="0"/>
                          </a:rPr>
                          <m:t>𝑏</m:t>
                        </m:r>
                      </m:sub>
                    </m:sSub>
                  </m:oMath>
                </a14:m>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000" i="1" smtClean="0">
                            <a:latin typeface="Cambria Math" charset="0"/>
                          </a:rPr>
                        </m:ctrlPr>
                      </m:sSubPr>
                      <m:e>
                        <m:r>
                          <a:rPr lang="en-US" altLang="zh-CN" sz="2000" b="0" i="1" smtClean="0">
                            <a:latin typeface="Cambria Math" panose="02040503050406030204" pitchFamily="18" charset="0"/>
                          </a:rPr>
                          <m:t>𝑇</m:t>
                        </m:r>
                      </m:e>
                      <m:sub>
                        <m:r>
                          <a:rPr lang="en-US" altLang="zh-CN" sz="2000" b="0" i="1" smtClean="0">
                            <a:latin typeface="Cambria Math" panose="02040503050406030204" pitchFamily="18" charset="0"/>
                          </a:rPr>
                          <m:t>𝑓</m:t>
                        </m:r>
                      </m:sub>
                    </m:sSub>
                  </m:oMath>
                </a14:m>
                <a:endParaRPr lang="zh-CN" altLang="en-US" sz="2000" dirty="0">
                  <a:latin typeface="Times New Roman" panose="02020603050405020304" pitchFamily="18" charset="0"/>
                  <a:cs typeface="Times New Roman" panose="02020603050405020304" pitchFamily="18" charset="0"/>
                </a:endParaRPr>
              </a:p>
            </p:txBody>
          </p:sp>
        </mc:Choice>
        <mc:Fallback xmlns="">
          <p:sp>
            <p:nvSpPr>
              <p:cNvPr id="4" name="Text Box 4"/>
              <p:cNvSpPr txBox="1">
                <a:spLocks noGrp="1" noRot="1" noChangeAspect="1" noMove="1" noResize="1" noEditPoints="1" noAdjustHandles="1" noChangeArrowheads="1" noChangeShapeType="1" noTextEdit="1"/>
              </p:cNvSpPr>
              <p:nvPr>
                <p:ph idx="1"/>
              </p:nvPr>
            </p:nvSpPr>
            <p:spPr bwMode="auto">
              <a:prstGeom prst="rect">
                <a:avLst/>
              </a:prstGeom>
              <a:blipFill>
                <a:blip r:embed="rId2"/>
                <a:stretch>
                  <a:fillRect l="-63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2161684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ACID and database recovery – how – log file</a:t>
            </a:r>
            <a:endParaRPr lang="zh-CN" altLang="en-US" dirty="0"/>
          </a:p>
        </p:txBody>
      </p:sp>
      <p:sp>
        <p:nvSpPr>
          <p:cNvPr id="3" name="内容占位符 2"/>
          <p:cNvSpPr>
            <a:spLocks noGrp="1"/>
          </p:cNvSpPr>
          <p:nvPr>
            <p:ph idx="1"/>
          </p:nvPr>
        </p:nvSpPr>
        <p:spPr/>
        <p:txBody>
          <a:bodyPr>
            <a:normAutofit/>
          </a:bodyPr>
          <a:lstStyle/>
          <a:p>
            <a:pPr>
              <a:lnSpc>
                <a:spcPct val="130000"/>
              </a:lnSpc>
            </a:pPr>
            <a:r>
              <a:rPr lang="en-US" altLang="zh-CN" dirty="0" smtClean="0">
                <a:ea typeface="宋体" panose="02010600030101010101" pitchFamily="2" charset="-122"/>
              </a:rPr>
              <a:t>Stop transaction at </a:t>
            </a:r>
            <a:r>
              <a:rPr lang="en-US" altLang="zh-CN" i="1" dirty="0" smtClean="0">
                <a:ea typeface="宋体" panose="02010600030101010101" pitchFamily="2" charset="-122"/>
              </a:rPr>
              <a:t>T</a:t>
            </a:r>
            <a:r>
              <a:rPr lang="en-US" altLang="zh-CN" baseline="-25000" dirty="0" smtClean="0">
                <a:ea typeface="宋体" panose="02010600030101010101" pitchFamily="2" charset="-122"/>
              </a:rPr>
              <a:t>a</a:t>
            </a:r>
            <a:r>
              <a:rPr lang="en-US" altLang="zh-CN" dirty="0" smtClean="0">
                <a:ea typeface="宋体" panose="02010600030101010101" pitchFamily="2" charset="-122"/>
              </a:rPr>
              <a:t> to copy the data</a:t>
            </a:r>
            <a:endParaRPr lang="zh-CN" altLang="en-US" dirty="0">
              <a:ea typeface="宋体" panose="02010600030101010101" pitchFamily="2" charset="-122"/>
            </a:endParaRPr>
          </a:p>
          <a:p>
            <a:pPr>
              <a:lnSpc>
                <a:spcPct val="130000"/>
              </a:lnSpc>
            </a:pPr>
            <a:r>
              <a:rPr lang="en-US" altLang="zh-CN" dirty="0" smtClean="0">
                <a:ea typeface="宋体" panose="02010600030101010101" pitchFamily="2" charset="-122"/>
              </a:rPr>
              <a:t>Finish copying at </a:t>
            </a:r>
            <a:r>
              <a:rPr lang="en-US" altLang="zh-CN" i="1" dirty="0" smtClean="0">
                <a:ea typeface="宋体" panose="02010600030101010101" pitchFamily="2" charset="-122"/>
              </a:rPr>
              <a:t>T</a:t>
            </a:r>
            <a:r>
              <a:rPr lang="en-US" altLang="zh-CN" baseline="-25000" dirty="0" smtClean="0">
                <a:ea typeface="宋体" panose="02010600030101010101" pitchFamily="2" charset="-122"/>
              </a:rPr>
              <a:t>b</a:t>
            </a:r>
            <a:r>
              <a:rPr lang="en-US" altLang="zh-CN" dirty="0" smtClean="0">
                <a:ea typeface="宋体" panose="02010600030101010101" pitchFamily="2" charset="-122"/>
              </a:rPr>
              <a:t>, get the consistent backup</a:t>
            </a:r>
            <a:endParaRPr lang="zh-CN" altLang="en-US" dirty="0">
              <a:ea typeface="宋体" panose="02010600030101010101" pitchFamily="2" charset="-122"/>
            </a:endParaRPr>
          </a:p>
          <a:p>
            <a:pPr>
              <a:lnSpc>
                <a:spcPct val="130000"/>
              </a:lnSpc>
            </a:pPr>
            <a:r>
              <a:rPr lang="en-US" altLang="zh-CN" dirty="0" smtClean="0">
                <a:ea typeface="宋体" panose="02010600030101010101" pitchFamily="2" charset="-122"/>
              </a:rPr>
              <a:t>Error occurs at </a:t>
            </a:r>
            <a:r>
              <a:rPr lang="en-US" altLang="zh-CN" i="1" dirty="0" err="1" smtClean="0">
                <a:ea typeface="宋体" panose="02010600030101010101" pitchFamily="2" charset="-122"/>
              </a:rPr>
              <a:t>T</a:t>
            </a:r>
            <a:r>
              <a:rPr lang="en-US" altLang="zh-CN" baseline="-25000" dirty="0" err="1" smtClean="0">
                <a:ea typeface="宋体" panose="02010600030101010101" pitchFamily="2" charset="-122"/>
              </a:rPr>
              <a:t>f</a:t>
            </a:r>
            <a:endParaRPr lang="zh-CN" altLang="en-US" dirty="0">
              <a:ea typeface="宋体" panose="02010600030101010101" pitchFamily="2" charset="-122"/>
            </a:endParaRPr>
          </a:p>
          <a:p>
            <a:pPr>
              <a:lnSpc>
                <a:spcPct val="130000"/>
              </a:lnSpc>
            </a:pPr>
            <a:r>
              <a:rPr lang="en-US" altLang="zh-CN" dirty="0" smtClean="0">
                <a:ea typeface="宋体" panose="02010600030101010101" pitchFamily="2" charset="-122"/>
              </a:rPr>
              <a:t>To recover the database, DBA reloads the copy and return to </a:t>
            </a:r>
            <a:r>
              <a:rPr lang="en-US" altLang="zh-CN" i="1" dirty="0" smtClean="0">
                <a:ea typeface="宋体" panose="02010600030101010101" pitchFamily="2" charset="-122"/>
              </a:rPr>
              <a:t>T</a:t>
            </a:r>
            <a:r>
              <a:rPr lang="en-US" altLang="zh-CN" baseline="-25000" dirty="0" smtClean="0">
                <a:ea typeface="宋体" panose="02010600030101010101" pitchFamily="2" charset="-122"/>
              </a:rPr>
              <a:t>b</a:t>
            </a:r>
            <a:endParaRPr lang="zh-CN" altLang="en-US" dirty="0">
              <a:ea typeface="宋体" panose="02010600030101010101" pitchFamily="2" charset="-122"/>
            </a:endParaRPr>
          </a:p>
          <a:p>
            <a:pPr>
              <a:lnSpc>
                <a:spcPct val="130000"/>
              </a:lnSpc>
            </a:pPr>
            <a:r>
              <a:rPr lang="en-US" altLang="zh-CN" dirty="0" smtClean="0">
                <a:ea typeface="宋体" panose="02010600030101010101" pitchFamily="2" charset="-122"/>
              </a:rPr>
              <a:t>Reload all of the transaction between </a:t>
            </a:r>
            <a:r>
              <a:rPr lang="en-US" altLang="zh-CN" i="1" dirty="0" smtClean="0">
                <a:ea typeface="宋体" panose="02010600030101010101" pitchFamily="2" charset="-122"/>
              </a:rPr>
              <a:t>T</a:t>
            </a:r>
            <a:r>
              <a:rPr lang="en-US" altLang="zh-CN" baseline="-25000" dirty="0" smtClean="0">
                <a:ea typeface="宋体" panose="02010600030101010101" pitchFamily="2" charset="-122"/>
              </a:rPr>
              <a:t>b</a:t>
            </a:r>
            <a:r>
              <a:rPr lang="zh-CN" altLang="en-US" dirty="0">
                <a:ea typeface="宋体" panose="02010600030101010101" pitchFamily="2" charset="-122"/>
              </a:rPr>
              <a:t>～</a:t>
            </a:r>
            <a:r>
              <a:rPr lang="en-US" altLang="zh-CN" i="1" dirty="0" err="1" smtClean="0">
                <a:ea typeface="宋体" panose="02010600030101010101" pitchFamily="2" charset="-122"/>
              </a:rPr>
              <a:t>T</a:t>
            </a:r>
            <a:r>
              <a:rPr lang="en-US" altLang="zh-CN" baseline="-25000" dirty="0" err="1" smtClean="0">
                <a:ea typeface="宋体" panose="02010600030101010101" pitchFamily="2" charset="-122"/>
              </a:rPr>
              <a:t>f</a:t>
            </a:r>
            <a:endParaRPr lang="zh-CN" altLang="en-US" dirty="0"/>
          </a:p>
        </p:txBody>
      </p:sp>
    </p:spTree>
    <p:extLst>
      <p:ext uri="{BB962C8B-B14F-4D97-AF65-F5344CB8AC3E}">
        <p14:creationId xmlns:p14="http://schemas.microsoft.com/office/powerpoint/2010/main" val="3902190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Transaction (cont.)</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None/>
            </a:pPr>
            <a:r>
              <a:rPr lang="en-US" altLang="zh-CN" dirty="0">
                <a:ea typeface="宋体" panose="02010600030101010101" pitchFamily="2" charset="-122"/>
              </a:rPr>
              <a:t>BEGIN TRANSACTION                   BEGIN TRANSACTION</a:t>
            </a:r>
          </a:p>
          <a:p>
            <a:pPr>
              <a:buFont typeface="Wingdings" panose="05000000000000000000" pitchFamily="2" charset="2"/>
              <a:buNone/>
            </a:pPr>
            <a:r>
              <a:rPr lang="en-US" altLang="zh-CN" dirty="0">
                <a:ea typeface="宋体" panose="02010600030101010101" pitchFamily="2" charset="-122"/>
              </a:rPr>
              <a:t>          SQL </a:t>
            </a:r>
            <a:r>
              <a:rPr lang="en-US" altLang="zh-CN" dirty="0" smtClean="0">
                <a:ea typeface="宋体" panose="02010600030101010101" pitchFamily="2" charset="-122"/>
              </a:rPr>
              <a:t>sentence </a:t>
            </a:r>
            <a:r>
              <a:rPr lang="zh-CN" altLang="zh-CN" dirty="0" smtClean="0">
                <a:ea typeface="宋体" panose="02010600030101010101" pitchFamily="2" charset="-122"/>
              </a:rPr>
              <a:t>1</a:t>
            </a:r>
            <a:r>
              <a:rPr lang="en-US" altLang="zh-CN" dirty="0" smtClean="0">
                <a:ea typeface="宋体" panose="02010600030101010101" pitchFamily="2" charset="-122"/>
              </a:rPr>
              <a:t>                                      SQL sentence </a:t>
            </a:r>
            <a:r>
              <a:rPr lang="zh-CN" altLang="zh-CN" dirty="0" smtClean="0">
                <a:ea typeface="宋体" panose="02010600030101010101" pitchFamily="2" charset="-122"/>
              </a:rPr>
              <a:t>1</a:t>
            </a:r>
            <a:endParaRPr lang="zh-CN" altLang="zh-CN" dirty="0">
              <a:ea typeface="宋体" panose="02010600030101010101" pitchFamily="2" charset="-122"/>
            </a:endParaRPr>
          </a:p>
          <a:p>
            <a:pPr>
              <a:buFont typeface="Wingdings" panose="05000000000000000000" pitchFamily="2" charset="2"/>
              <a:buNone/>
            </a:pPr>
            <a:r>
              <a:rPr lang="zh-CN" altLang="zh-CN" dirty="0">
                <a:ea typeface="宋体" panose="02010600030101010101" pitchFamily="2" charset="-122"/>
              </a:rPr>
              <a:t>          </a:t>
            </a:r>
            <a:r>
              <a:rPr lang="en-US" altLang="zh-CN" dirty="0">
                <a:ea typeface="宋体" panose="02010600030101010101" pitchFamily="2" charset="-122"/>
              </a:rPr>
              <a:t>SQL </a:t>
            </a:r>
            <a:r>
              <a:rPr lang="en-US" altLang="zh-CN" dirty="0" smtClean="0">
                <a:ea typeface="宋体" panose="02010600030101010101" pitchFamily="2" charset="-122"/>
              </a:rPr>
              <a:t>sentence </a:t>
            </a:r>
            <a:r>
              <a:rPr lang="zh-CN" altLang="zh-CN" dirty="0" smtClean="0">
                <a:ea typeface="宋体" panose="02010600030101010101" pitchFamily="2" charset="-122"/>
              </a:rPr>
              <a:t>2                                      </a:t>
            </a:r>
            <a:r>
              <a:rPr lang="en-US" altLang="zh-CN" dirty="0" smtClean="0">
                <a:ea typeface="宋体" panose="02010600030101010101" pitchFamily="2" charset="-122"/>
              </a:rPr>
              <a:t>SQL sentence </a:t>
            </a:r>
            <a:r>
              <a:rPr lang="zh-CN" altLang="zh-CN" dirty="0" smtClean="0">
                <a:ea typeface="宋体" panose="02010600030101010101" pitchFamily="2" charset="-122"/>
              </a:rPr>
              <a:t>2</a:t>
            </a:r>
            <a:endParaRPr lang="en-US" altLang="zh-CN" dirty="0">
              <a:ea typeface="宋体" panose="02010600030101010101" pitchFamily="2" charset="-122"/>
            </a:endParaRPr>
          </a:p>
          <a:p>
            <a:pPr>
              <a:buFont typeface="Wingdings" panose="05000000000000000000" pitchFamily="2" charset="2"/>
              <a:buNone/>
            </a:pPr>
            <a:r>
              <a:rPr lang="en-US" altLang="zh-CN" dirty="0">
                <a:ea typeface="宋体" panose="02010600030101010101" pitchFamily="2" charset="-122"/>
              </a:rPr>
              <a:t>          </a:t>
            </a:r>
            <a:r>
              <a:rPr lang="en-US" altLang="zh-CN" dirty="0" smtClean="0">
                <a:ea typeface="宋体" panose="02010600030101010101" pitchFamily="2" charset="-122"/>
              </a:rPr>
              <a:t>……</a:t>
            </a:r>
            <a:r>
              <a:rPr lang="zh-CN" altLang="en-US" dirty="0" smtClean="0">
                <a:ea typeface="宋体" panose="02010600030101010101" pitchFamily="2" charset="-122"/>
              </a:rPr>
              <a:t>                                            </a:t>
            </a:r>
            <a:r>
              <a:rPr lang="en-US" altLang="zh-CN" dirty="0" smtClean="0">
                <a:ea typeface="宋体" panose="02010600030101010101" pitchFamily="2" charset="-122"/>
              </a:rPr>
              <a:t>	      ……</a:t>
            </a:r>
            <a:endParaRPr lang="zh-CN" altLang="en-US" dirty="0">
              <a:ea typeface="宋体" panose="02010600030101010101" pitchFamily="2" charset="-122"/>
            </a:endParaRPr>
          </a:p>
          <a:p>
            <a:pPr>
              <a:buFont typeface="Wingdings" panose="05000000000000000000" pitchFamily="2" charset="2"/>
              <a:buNone/>
            </a:pPr>
            <a:r>
              <a:rPr lang="en-US" altLang="zh-CN" dirty="0" smtClean="0">
                <a:ea typeface="宋体" panose="02010600030101010101" pitchFamily="2" charset="-122"/>
              </a:rPr>
              <a:t>COMMIT                                       ROLLBACK</a:t>
            </a:r>
            <a:endParaRPr lang="en-US" altLang="zh-CN" dirty="0">
              <a:ea typeface="宋体" panose="02010600030101010101" pitchFamily="2" charset="-122"/>
            </a:endParaRPr>
          </a:p>
        </p:txBody>
      </p:sp>
    </p:spTree>
    <p:extLst>
      <p:ext uri="{BB962C8B-B14F-4D97-AF65-F5344CB8AC3E}">
        <p14:creationId xmlns:p14="http://schemas.microsoft.com/office/powerpoint/2010/main" val="3650756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ACID</a:t>
            </a:r>
            <a:endParaRPr lang="zh-CN" altLang="en-US" dirty="0"/>
          </a:p>
        </p:txBody>
      </p:sp>
      <p:sp>
        <p:nvSpPr>
          <p:cNvPr id="3" name="内容占位符 2"/>
          <p:cNvSpPr>
            <a:spLocks noGrp="1"/>
          </p:cNvSpPr>
          <p:nvPr>
            <p:ph idx="1"/>
          </p:nvPr>
        </p:nvSpPr>
        <p:spPr/>
        <p:txBody>
          <a:bodyPr/>
          <a:lstStyle/>
          <a:p>
            <a:r>
              <a:rPr lang="en-US" altLang="zh-CN" dirty="0" smtClean="0"/>
              <a:t>ACID stands for: Atomicity, Consistency, Isolation, Durability</a:t>
            </a:r>
          </a:p>
          <a:p>
            <a:r>
              <a:rPr lang="en-US" altLang="zh-CN" dirty="0" smtClean="0"/>
              <a:t>ACID is the standard in computer science to judge the reliability of a transaction. In the context of databases, it is for data transaction.</a:t>
            </a:r>
          </a:p>
        </p:txBody>
      </p:sp>
    </p:spTree>
    <p:extLst>
      <p:ext uri="{BB962C8B-B14F-4D97-AF65-F5344CB8AC3E}">
        <p14:creationId xmlns:p14="http://schemas.microsoft.com/office/powerpoint/2010/main" val="634788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Atomicity</a:t>
            </a:r>
            <a:endParaRPr lang="zh-CN" altLang="en-US" dirty="0"/>
          </a:p>
        </p:txBody>
      </p:sp>
      <p:sp>
        <p:nvSpPr>
          <p:cNvPr id="3" name="内容占位符 2"/>
          <p:cNvSpPr>
            <a:spLocks noGrp="1"/>
          </p:cNvSpPr>
          <p:nvPr>
            <p:ph idx="1"/>
          </p:nvPr>
        </p:nvSpPr>
        <p:spPr/>
        <p:txBody>
          <a:bodyPr>
            <a:normAutofit/>
          </a:bodyPr>
          <a:lstStyle/>
          <a:p>
            <a:r>
              <a:rPr lang="en-US" altLang="zh-CN" dirty="0" smtClean="0"/>
              <a:t>A transaction cannot be split. </a:t>
            </a:r>
          </a:p>
          <a:p>
            <a:pPr lvl="1">
              <a:buFont typeface="Wingdings" panose="05000000000000000000" pitchFamily="2" charset="2"/>
              <a:buChar char="ü"/>
            </a:pPr>
            <a:r>
              <a:rPr lang="en-US" altLang="zh-CN" dirty="0" smtClean="0"/>
              <a:t>Only that all of the operations must be done successfully refers the success of the whole transaction.</a:t>
            </a:r>
          </a:p>
          <a:p>
            <a:pPr lvl="1">
              <a:buFont typeface="Wingdings" panose="05000000000000000000" pitchFamily="2" charset="2"/>
              <a:buChar char="ü"/>
            </a:pPr>
            <a:r>
              <a:rPr lang="en-US" altLang="zh-CN" dirty="0" smtClean="0"/>
              <a:t>If one SQL sentence fails to operate, all of the operated SQL sentences should be recalled, and the status of the database should be rolled back to the status before the operation.</a:t>
            </a:r>
          </a:p>
          <a:p>
            <a:r>
              <a:rPr lang="en-US" altLang="zh-CN" dirty="0" smtClean="0"/>
              <a:t>Either do nothing, either do all successfully.</a:t>
            </a:r>
          </a:p>
          <a:p>
            <a:r>
              <a:rPr lang="en-US" altLang="zh-CN" dirty="0" smtClean="0"/>
              <a:t>It will NOT end at the middle of the transaction.</a:t>
            </a:r>
          </a:p>
        </p:txBody>
      </p:sp>
    </p:spTree>
    <p:extLst>
      <p:ext uri="{BB962C8B-B14F-4D97-AF65-F5344CB8AC3E}">
        <p14:creationId xmlns:p14="http://schemas.microsoft.com/office/powerpoint/2010/main" val="2550659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Atomicity (cont.)</a:t>
            </a:r>
            <a:endParaRPr lang="zh-CN" altLang="en-US" dirty="0"/>
          </a:p>
        </p:txBody>
      </p:sp>
      <p:sp>
        <p:nvSpPr>
          <p:cNvPr id="3" name="内容占位符 2"/>
          <p:cNvSpPr>
            <a:spLocks noGrp="1"/>
          </p:cNvSpPr>
          <p:nvPr>
            <p:ph idx="1"/>
          </p:nvPr>
        </p:nvSpPr>
        <p:spPr/>
        <p:txBody>
          <a:bodyPr/>
          <a:lstStyle/>
          <a:p>
            <a:r>
              <a:rPr lang="en-US" altLang="zh-CN" dirty="0" smtClean="0"/>
              <a:t>Example: 100 records in the bank system are to be updated. However, after 20 of them were updated, the transaction failed (due to some reasons). All of the modification based on the 20 records should be recalled.</a:t>
            </a:r>
          </a:p>
          <a:p>
            <a:r>
              <a:rPr lang="en-US" altLang="zh-CN" dirty="0" smtClean="0"/>
              <a:t>Example: Buying the same book in an online bookstore</a:t>
            </a:r>
          </a:p>
        </p:txBody>
      </p:sp>
    </p:spTree>
    <p:extLst>
      <p:ext uri="{BB962C8B-B14F-4D97-AF65-F5344CB8AC3E}">
        <p14:creationId xmlns:p14="http://schemas.microsoft.com/office/powerpoint/2010/main" val="933644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Consistency</a:t>
            </a:r>
            <a:endParaRPr lang="zh-CN" altLang="en-US" dirty="0"/>
          </a:p>
        </p:txBody>
      </p:sp>
      <p:sp>
        <p:nvSpPr>
          <p:cNvPr id="3" name="内容占位符 2"/>
          <p:cNvSpPr>
            <a:spLocks noGrp="1"/>
          </p:cNvSpPr>
          <p:nvPr>
            <p:ph idx="1"/>
          </p:nvPr>
        </p:nvSpPr>
        <p:spPr/>
        <p:txBody>
          <a:bodyPr/>
          <a:lstStyle/>
          <a:p>
            <a:r>
              <a:rPr lang="en-US" altLang="zh-CN" dirty="0" smtClean="0"/>
              <a:t>The database should be under a consistent status no matter before or after the transaction.</a:t>
            </a:r>
          </a:p>
          <a:p>
            <a:r>
              <a:rPr lang="en-US" altLang="zh-CN" dirty="0" smtClean="0"/>
              <a:t>Essentially, the transaction changes the database from one consistent status to another consistent status</a:t>
            </a:r>
          </a:p>
          <a:p>
            <a:r>
              <a:rPr lang="en-US" altLang="zh-CN" dirty="0" smtClean="0"/>
              <a:t>Consistency includes database integrity and business logic</a:t>
            </a:r>
          </a:p>
        </p:txBody>
      </p:sp>
    </p:spTree>
    <p:extLst>
      <p:ext uri="{BB962C8B-B14F-4D97-AF65-F5344CB8AC3E}">
        <p14:creationId xmlns:p14="http://schemas.microsoft.com/office/powerpoint/2010/main" val="3058066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Consistency (cont.)</a:t>
            </a:r>
            <a:endParaRPr lang="zh-CN" altLang="en-US" dirty="0"/>
          </a:p>
        </p:txBody>
      </p:sp>
      <p:sp>
        <p:nvSpPr>
          <p:cNvPr id="3" name="内容占位符 2"/>
          <p:cNvSpPr>
            <a:spLocks noGrp="1"/>
          </p:cNvSpPr>
          <p:nvPr>
            <p:ph idx="1"/>
          </p:nvPr>
        </p:nvSpPr>
        <p:spPr/>
        <p:txBody>
          <a:bodyPr>
            <a:normAutofit/>
          </a:bodyPr>
          <a:lstStyle/>
          <a:p>
            <a:r>
              <a:rPr lang="en-US" altLang="zh-CN" dirty="0" smtClean="0"/>
              <a:t>Example: Transfer money in a bank system</a:t>
            </a:r>
          </a:p>
          <a:p>
            <a:pPr lvl="1">
              <a:buFont typeface="Wingdings" panose="05000000000000000000" pitchFamily="2" charset="2"/>
              <a:buChar char="ü"/>
            </a:pPr>
            <a:r>
              <a:rPr lang="en-US" altLang="zh-CN" dirty="0" smtClean="0"/>
              <a:t>The total number of money between the sender and the receiver should remain the same</a:t>
            </a:r>
          </a:p>
          <a:p>
            <a:pPr lvl="1">
              <a:buFont typeface="Wingdings" panose="05000000000000000000" pitchFamily="2" charset="2"/>
              <a:buChar char="ü"/>
            </a:pPr>
            <a:r>
              <a:rPr lang="en-US" altLang="zh-CN" dirty="0" smtClean="0"/>
              <a:t>The money sent by the sender should be equal to that received by the receiver</a:t>
            </a:r>
          </a:p>
          <a:p>
            <a:pPr lvl="1">
              <a:buFont typeface="Wingdings" panose="05000000000000000000" pitchFamily="2" charset="2"/>
              <a:buChar char="ü"/>
            </a:pPr>
            <a:r>
              <a:rPr lang="en-US" altLang="zh-CN" dirty="0" smtClean="0"/>
              <a:t>Sequence: Deduct money in the sender’s account, and increase money in the receiver’s account</a:t>
            </a:r>
          </a:p>
          <a:p>
            <a:pPr lvl="1">
              <a:buFont typeface="Wingdings" panose="05000000000000000000" pitchFamily="2" charset="2"/>
              <a:buChar char="ü"/>
            </a:pPr>
            <a:r>
              <a:rPr lang="en-US" altLang="zh-CN" dirty="0" smtClean="0"/>
              <a:t>If FAIL, all of the operation should be canceled</a:t>
            </a:r>
          </a:p>
          <a:p>
            <a:r>
              <a:rPr lang="en-US" altLang="zh-CN" dirty="0" smtClean="0"/>
              <a:t>Example: Apply for a loan</a:t>
            </a:r>
            <a:endParaRPr lang="zh-CN" altLang="en-US" dirty="0" smtClean="0"/>
          </a:p>
        </p:txBody>
      </p:sp>
    </p:spTree>
    <p:extLst>
      <p:ext uri="{BB962C8B-B14F-4D97-AF65-F5344CB8AC3E}">
        <p14:creationId xmlns:p14="http://schemas.microsoft.com/office/powerpoint/2010/main" val="1308116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Isolation</a:t>
            </a:r>
            <a:endParaRPr lang="zh-CN" altLang="en-US" dirty="0"/>
          </a:p>
        </p:txBody>
      </p:sp>
      <p:sp>
        <p:nvSpPr>
          <p:cNvPr id="3" name="内容占位符 2"/>
          <p:cNvSpPr>
            <a:spLocks noGrp="1"/>
          </p:cNvSpPr>
          <p:nvPr>
            <p:ph idx="1"/>
          </p:nvPr>
        </p:nvSpPr>
        <p:spPr/>
        <p:txBody>
          <a:bodyPr/>
          <a:lstStyle/>
          <a:p>
            <a:r>
              <a:rPr lang="en-US" altLang="zh-CN" dirty="0" smtClean="0"/>
              <a:t>Determines how transaction integrity is visible to other users and systems.</a:t>
            </a:r>
          </a:p>
          <a:p>
            <a:r>
              <a:rPr lang="en-US" altLang="zh-CN" dirty="0" smtClean="0"/>
              <a:t>Can many users access the same data at the same time?</a:t>
            </a:r>
          </a:p>
          <a:p>
            <a:r>
              <a:rPr lang="en-US" altLang="zh-CN" dirty="0" smtClean="0"/>
              <a:t>Will one transaction block another transaction?</a:t>
            </a:r>
          </a:p>
          <a:p>
            <a:pPr marL="0" indent="0">
              <a:buNone/>
            </a:pPr>
            <a:endParaRPr lang="en-US" altLang="zh-CN" dirty="0" smtClean="0"/>
          </a:p>
          <a:p>
            <a:r>
              <a:rPr lang="en-US" altLang="zh-CN" dirty="0" smtClean="0"/>
              <a:t>Example</a:t>
            </a:r>
          </a:p>
          <a:p>
            <a:pPr lvl="1"/>
            <a:r>
              <a:rPr lang="en-US" altLang="zh-CN" dirty="0" smtClean="0"/>
              <a:t>Watching a video, can two users access the video at the same time?</a:t>
            </a:r>
          </a:p>
          <a:p>
            <a:pPr lvl="1"/>
            <a:r>
              <a:rPr lang="en-US" altLang="zh-CN" dirty="0" smtClean="0"/>
              <a:t>Withdrawing money, can you and your family member withdraw money from the same bank account?</a:t>
            </a:r>
          </a:p>
          <a:p>
            <a:endParaRPr lang="zh-CN" altLang="en-US" dirty="0"/>
          </a:p>
        </p:txBody>
      </p:sp>
    </p:spTree>
    <p:extLst>
      <p:ext uri="{BB962C8B-B14F-4D97-AF65-F5344CB8AC3E}">
        <p14:creationId xmlns:p14="http://schemas.microsoft.com/office/powerpoint/2010/main" val="108532281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1089</Words>
  <Application>Microsoft Macintosh PowerPoint</Application>
  <PresentationFormat>Widescreen</PresentationFormat>
  <Paragraphs>134</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Cambria Math</vt:lpstr>
      <vt:lpstr>Times New Roman</vt:lpstr>
      <vt:lpstr>Wingdings</vt:lpstr>
      <vt:lpstr>宋体</vt:lpstr>
      <vt:lpstr>等线</vt:lpstr>
      <vt:lpstr>等线 Light</vt:lpstr>
      <vt:lpstr>Arial</vt:lpstr>
      <vt:lpstr>Office 主题​​</vt:lpstr>
      <vt:lpstr>ACID for SQL and NoSQL</vt:lpstr>
      <vt:lpstr>Transaction</vt:lpstr>
      <vt:lpstr>Transaction (cont.)</vt:lpstr>
      <vt:lpstr>ACID</vt:lpstr>
      <vt:lpstr>Atomicity</vt:lpstr>
      <vt:lpstr>Atomicity (cont.)</vt:lpstr>
      <vt:lpstr>Consistency</vt:lpstr>
      <vt:lpstr>Consistency (cont.)</vt:lpstr>
      <vt:lpstr>Isolation</vt:lpstr>
      <vt:lpstr>Isolation (cont.)</vt:lpstr>
      <vt:lpstr>Durability</vt:lpstr>
      <vt:lpstr>ACID and database recovery - what</vt:lpstr>
      <vt:lpstr>Example</vt:lpstr>
      <vt:lpstr>ACID and database recovery - what (cont.)</vt:lpstr>
      <vt:lpstr>ACID and database recovery - what (cont.)</vt:lpstr>
      <vt:lpstr>ACID and database recovery - how</vt:lpstr>
      <vt:lpstr>ACID and database recovery – how - dumpling</vt:lpstr>
      <vt:lpstr>ACID and database recovery – how - dumpling</vt:lpstr>
      <vt:lpstr>ACID and database recovery – how -dumpling</vt:lpstr>
      <vt:lpstr>ACID and database recovery – how – log file</vt:lpstr>
      <vt:lpstr>ACID and database recovery – how – log file</vt:lpstr>
      <vt:lpstr>ACID and database recovery – how – log file</vt:lpstr>
    </vt:vector>
  </TitlesOfParts>
  <Company>Peking University</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ACID for SQL and NoSQL</dc:title>
  <dc:creator>Yi BU</dc:creator>
  <cp:lastModifiedBy>Zihang Shao</cp:lastModifiedBy>
  <cp:revision>16</cp:revision>
  <dcterms:created xsi:type="dcterms:W3CDTF">2016-11-16T00:47:59Z</dcterms:created>
  <dcterms:modified xsi:type="dcterms:W3CDTF">2017-03-08T22:37:56Z</dcterms:modified>
</cp:coreProperties>
</file>