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93" r:id="rId4"/>
    <p:sldId id="295" r:id="rId5"/>
    <p:sldId id="298" r:id="rId6"/>
    <p:sldId id="297" r:id="rId7"/>
    <p:sldId id="330" r:id="rId8"/>
    <p:sldId id="300" r:id="rId9"/>
    <p:sldId id="302" r:id="rId10"/>
    <p:sldId id="301" r:id="rId11"/>
    <p:sldId id="334" r:id="rId12"/>
    <p:sldId id="335" r:id="rId13"/>
    <p:sldId id="336" r:id="rId14"/>
    <p:sldId id="337" r:id="rId15"/>
    <p:sldId id="339" r:id="rId16"/>
    <p:sldId id="338" r:id="rId17"/>
    <p:sldId id="333" r:id="rId18"/>
    <p:sldId id="319" r:id="rId19"/>
    <p:sldId id="325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2" r:id="rId28"/>
    <p:sldId id="313" r:id="rId29"/>
    <p:sldId id="311" r:id="rId30"/>
    <p:sldId id="314" r:id="rId31"/>
    <p:sldId id="315" r:id="rId32"/>
    <p:sldId id="316" r:id="rId33"/>
    <p:sldId id="317" r:id="rId34"/>
    <p:sldId id="318" r:id="rId35"/>
  </p:sldIdLst>
  <p:sldSz cx="9144000" cy="6858000" type="screen4x3"/>
  <p:notesSz cx="6858000" cy="9144000"/>
  <p:custDataLst>
    <p:tags r:id="rId38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00000"/>
    <a:srgbClr val="0099FF"/>
    <a:srgbClr val="006600"/>
    <a:srgbClr val="CCFFFF"/>
    <a:srgbClr val="FF0066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9" autoAdjust="0"/>
    <p:restoredTop sz="93548" autoAdjust="0"/>
  </p:normalViewPr>
  <p:slideViewPr>
    <p:cSldViewPr snapToGrid="0">
      <p:cViewPr varScale="1">
        <p:scale>
          <a:sx n="75" d="100"/>
          <a:sy n="75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13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76021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sigma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pi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21C6455-6728-4BD5-B390-BA705346B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99B59-8797-4BC1-A55D-4B1AE3BBF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AE482-0B51-4650-8F6A-723467EEA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B595-E6F6-461B-8B15-A8DB28D0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ABF52-A741-4FA8-BAF4-792C03E06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30BF-29DD-4D88-8BE3-E9F6C202D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44382-AB0E-434A-9059-0DFD1FF2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02B3-DCFE-4915-9085-C43C11F49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B2EF-359A-4FB4-BEF7-E68044778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66E5A-C957-44CC-A69B-121133DCB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6CAAA-ADFB-40FA-8C38-3DA249DAE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144D-786A-429D-903B-1C46DA9F4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86CC9-484A-450B-A8D5-BBF97D6F9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S511 Session 4, IU-SLIS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F8421348-BB8F-4F7A-8BFC-719256BF6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 i="0" u="none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Arial" charset="0"/>
        <a:buChar char="►"/>
        <a:defRPr sz="24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ahoma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à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8097A-0F00-4967-968A-DD5711A2571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0075"/>
            <a:ext cx="7772400" cy="1422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smtClean="0"/>
              <a:t>Relational Database Model</a:t>
            </a:r>
            <a:endParaRPr lang="en-US" sz="3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A7EE6-52D2-4301-9798-9F812B1EE69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</a:t>
            </a:r>
            <a:r>
              <a:rPr lang="en-US" sz="3200" dirty="0" smtClean="0"/>
              <a:t>Simple RDB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752600" y="601980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13318" name="Picture 11" descr="Fig03-0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65288"/>
            <a:ext cx="7467600" cy="4278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6F134-850A-4E55-A3A7-CDA90E63AE8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Relationships in RDB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Representation of relationships among entities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By shared attributes between tables (RDB model)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primary key </a:t>
            </a:r>
            <a:r>
              <a:rPr lang="en-US" altLang="en-US" sz="1400" b="1" smtClean="0">
                <a:solidFill>
                  <a:srgbClr val="800000"/>
                </a:solidFill>
                <a:sym typeface="Wingdings" pitchFamily="2" charset="2"/>
              </a:rPr>
              <a:t></a:t>
            </a:r>
            <a:r>
              <a:rPr lang="en-US" altLang="en-US" sz="1400" smtClean="0">
                <a:sym typeface="Wingdings" pitchFamily="2" charset="2"/>
              </a:rPr>
              <a:t> foreign key</a:t>
            </a:r>
            <a:endParaRPr lang="en-US" altLang="en-US" sz="12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E-R model provides a simplified picture</a:t>
            </a:r>
            <a:br>
              <a:rPr lang="en-US" altLang="en-US" sz="1600" smtClean="0"/>
            </a:br>
            <a:r>
              <a:rPr lang="en-US" altLang="en-US" sz="16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800000"/>
                </a:solidFill>
              </a:rPr>
              <a:t>One-to-One</a:t>
            </a:r>
            <a:r>
              <a:rPr lang="en-US" altLang="en-US" sz="1800" smtClean="0"/>
              <a:t> (1:1)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Could be due to improper data modeling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PILOT (id, name, dob) to EMPLOYEE (id, name, dob)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Commonly used to represent entity with uncommon attributes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PILOT (id, license) to EMPLOYEE (id, name, dob, title)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800000"/>
                </a:solidFill>
              </a:rPr>
              <a:t>One-to-Many</a:t>
            </a:r>
            <a:r>
              <a:rPr lang="en-US" altLang="en-US" sz="1800" smtClean="0"/>
              <a:t> (1:M)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Most common relationship in RDB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Primary key of the </a:t>
            </a:r>
            <a:r>
              <a:rPr lang="en-US" altLang="en-US" sz="1600" i="1" smtClean="0">
                <a:solidFill>
                  <a:srgbClr val="006600"/>
                </a:solidFill>
              </a:rPr>
              <a:t>One</a:t>
            </a: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/>
              <a:t>should be the foreign key in the </a:t>
            </a:r>
            <a:r>
              <a:rPr lang="en-US" altLang="en-US" sz="1600" i="1" smtClean="0">
                <a:solidFill>
                  <a:srgbClr val="006600"/>
                </a:solidFill>
              </a:rPr>
              <a:t>Many</a:t>
            </a:r>
            <a:r>
              <a:rPr lang="en-US" altLang="en-US" sz="1600" smtClean="0">
                <a:solidFill>
                  <a:srgbClr val="006600"/>
                </a:solidFill>
              </a:rPr>
              <a:t/>
            </a:r>
            <a:br>
              <a:rPr lang="en-US" altLang="en-US" sz="1600" smtClean="0">
                <a:solidFill>
                  <a:srgbClr val="006600"/>
                </a:solidFill>
              </a:rPr>
            </a:br>
            <a:endParaRPr lang="en-US" altLang="en-US" sz="160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800000"/>
                </a:solidFill>
              </a:rPr>
              <a:t>Many-to-Many</a:t>
            </a:r>
            <a:r>
              <a:rPr lang="en-US" altLang="en-US" sz="1800" smtClean="0">
                <a:solidFill>
                  <a:srgbClr val="006600"/>
                </a:solidFill>
              </a:rPr>
              <a:t> </a:t>
            </a:r>
            <a:r>
              <a:rPr lang="en-US" altLang="en-US" sz="1800" smtClean="0"/>
              <a:t>(M:N)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Should not be accommodated in RDB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Implement by breaking it into a set of 1:M relationships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create a composite/bridge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BF233-13D7-474E-A291-5A02EA3C1A2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M:N to 1:M Conversion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0988" y="1590675"/>
            <a:ext cx="6040437" cy="3895725"/>
          </a:xfrm>
          <a:noFill/>
        </p:spPr>
      </p:pic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752600" y="556260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2769394" y="3156744"/>
            <a:ext cx="228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168232" y="3156744"/>
            <a:ext cx="228600" cy="15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61550-0FE2-4EAC-AF0F-3E1010BBC58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M:N to 1:M Conversion</a:t>
            </a:r>
          </a:p>
        </p:txBody>
      </p:sp>
      <p:graphicFrame>
        <p:nvGraphicFramePr>
          <p:cNvPr id="363688" name="Group 168"/>
          <p:cNvGraphicFramePr>
            <a:graphicFrameLocks noGrp="1"/>
          </p:cNvGraphicFramePr>
          <p:nvPr/>
        </p:nvGraphicFramePr>
        <p:xfrm>
          <a:off x="609600" y="1455738"/>
          <a:ext cx="3200400" cy="1646238"/>
        </p:xfrm>
        <a:graphic>
          <a:graphicData uri="http://schemas.openxmlformats.org/drawingml/2006/table">
            <a:tbl>
              <a:tblPr/>
              <a:tblGrid>
                <a:gridCol w="954088"/>
                <a:gridCol w="1352550"/>
                <a:gridCol w="893762"/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STU_ID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STU_NAME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CLS_ID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10012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10013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10023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3690" name="Group 170"/>
          <p:cNvGraphicFramePr>
            <a:graphicFrameLocks noGrp="1"/>
          </p:cNvGraphicFramePr>
          <p:nvPr/>
        </p:nvGraphicFramePr>
        <p:xfrm>
          <a:off x="4267200" y="1455738"/>
          <a:ext cx="3975100" cy="1645920"/>
        </p:xfrm>
        <a:graphic>
          <a:graphicData uri="http://schemas.openxmlformats.org/drawingml/2006/table">
            <a:tbl>
              <a:tblPr/>
              <a:tblGrid>
                <a:gridCol w="885825"/>
                <a:gridCol w="974725"/>
                <a:gridCol w="1243013"/>
                <a:gridCol w="871537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STU_ID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CRS_NAME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S517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3677" name="Group 157"/>
          <p:cNvGraphicFramePr>
            <a:graphicFrameLocks noGrp="1"/>
          </p:cNvGraphicFramePr>
          <p:nvPr/>
        </p:nvGraphicFramePr>
        <p:xfrm>
          <a:off x="304800" y="3673475"/>
          <a:ext cx="2128838" cy="863600"/>
        </p:xfrm>
        <a:graphic>
          <a:graphicData uri="http://schemas.openxmlformats.org/drawingml/2006/table">
            <a:tbl>
              <a:tblPr/>
              <a:tblGrid>
                <a:gridCol w="881063"/>
                <a:gridCol w="1247775"/>
              </a:tblGrid>
              <a:tr h="274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STU_ID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STU_NAME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Doe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4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686" name="Group 166"/>
          <p:cNvGraphicFramePr>
            <a:graphicFrameLocks noGrp="1"/>
          </p:cNvGraphicFramePr>
          <p:nvPr/>
        </p:nvGraphicFramePr>
        <p:xfrm>
          <a:off x="5715000" y="3663950"/>
          <a:ext cx="3200400" cy="1410018"/>
        </p:xfrm>
        <a:graphic>
          <a:graphicData uri="http://schemas.openxmlformats.org/drawingml/2006/table">
            <a:tbl>
              <a:tblPr/>
              <a:tblGrid>
                <a:gridCol w="914400"/>
                <a:gridCol w="1219200"/>
                <a:gridCol w="10668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CRS_NAME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683" name="Group 163"/>
          <p:cNvGraphicFramePr>
            <a:graphicFrameLocks noGrp="1"/>
          </p:cNvGraphicFramePr>
          <p:nvPr/>
        </p:nvGraphicFramePr>
        <p:xfrm>
          <a:off x="2590800" y="3673475"/>
          <a:ext cx="2971800" cy="1645920"/>
        </p:xfrm>
        <a:graphic>
          <a:graphicData uri="http://schemas.openxmlformats.org/drawingml/2006/table">
            <a:tbl>
              <a:tblPr/>
              <a:tblGrid>
                <a:gridCol w="927100"/>
                <a:gridCol w="939800"/>
                <a:gridCol w="1104900"/>
              </a:tblGrid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STU_ID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ENR_GRD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6526" name="Line 140"/>
          <p:cNvSpPr>
            <a:spLocks noChangeShapeType="1"/>
          </p:cNvSpPr>
          <p:nvPr/>
        </p:nvSpPr>
        <p:spPr bwMode="auto">
          <a:xfrm flipH="1">
            <a:off x="838200" y="318135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7" name="Line 141"/>
          <p:cNvSpPr>
            <a:spLocks noChangeShapeType="1"/>
          </p:cNvSpPr>
          <p:nvPr/>
        </p:nvSpPr>
        <p:spPr bwMode="auto">
          <a:xfrm flipH="1">
            <a:off x="1676400" y="318135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8" name="Line 142"/>
          <p:cNvSpPr>
            <a:spLocks noChangeShapeType="1"/>
          </p:cNvSpPr>
          <p:nvPr/>
        </p:nvSpPr>
        <p:spPr bwMode="auto">
          <a:xfrm>
            <a:off x="7467600" y="318135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9" name="Line 143"/>
          <p:cNvSpPr>
            <a:spLocks noChangeShapeType="1"/>
          </p:cNvSpPr>
          <p:nvPr/>
        </p:nvSpPr>
        <p:spPr bwMode="auto">
          <a:xfrm>
            <a:off x="6477000" y="318135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0" name="Line 144"/>
          <p:cNvSpPr>
            <a:spLocks noChangeShapeType="1"/>
          </p:cNvSpPr>
          <p:nvPr/>
        </p:nvSpPr>
        <p:spPr bwMode="auto">
          <a:xfrm>
            <a:off x="4800600" y="318135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1" name="Line 145"/>
          <p:cNvSpPr>
            <a:spLocks noChangeShapeType="1"/>
          </p:cNvSpPr>
          <p:nvPr/>
        </p:nvSpPr>
        <p:spPr bwMode="auto">
          <a:xfrm>
            <a:off x="3124200" y="31813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2" name="Line 146"/>
          <p:cNvSpPr>
            <a:spLocks noChangeShapeType="1"/>
          </p:cNvSpPr>
          <p:nvPr/>
        </p:nvSpPr>
        <p:spPr bwMode="auto">
          <a:xfrm flipH="1">
            <a:off x="3962400" y="3181350"/>
            <a:ext cx="1371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3" name="Line 148"/>
          <p:cNvSpPr>
            <a:spLocks noChangeShapeType="1"/>
          </p:cNvSpPr>
          <p:nvPr/>
        </p:nvSpPr>
        <p:spPr bwMode="auto">
          <a:xfrm>
            <a:off x="457200" y="3333750"/>
            <a:ext cx="7772400" cy="0"/>
          </a:xfrm>
          <a:prstGeom prst="line">
            <a:avLst/>
          </a:prstGeom>
          <a:noFill/>
          <a:ln w="12700" cap="rnd">
            <a:solidFill>
              <a:srgbClr val="8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4" name="TextBox 149"/>
          <p:cNvSpPr txBox="1">
            <a:spLocks noChangeArrowheads="1"/>
          </p:cNvSpPr>
          <p:nvPr/>
        </p:nvSpPr>
        <p:spPr bwMode="auto">
          <a:xfrm>
            <a:off x="1973263" y="5408613"/>
            <a:ext cx="582453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/>
              <a:t>Composite Table:</a:t>
            </a:r>
          </a:p>
          <a:p>
            <a:pPr>
              <a:buFont typeface="Arial" charset="0"/>
              <a:buChar char="•"/>
            </a:pPr>
            <a:r>
              <a:rPr lang="en-US" altLang="en-US"/>
              <a:t> </a:t>
            </a:r>
            <a:r>
              <a:rPr lang="en-US" altLang="en-US" sz="1600"/>
              <a:t>must contain at least the primary keys of original tables</a:t>
            </a:r>
          </a:p>
          <a:p>
            <a:pPr>
              <a:buFont typeface="Arial" charset="0"/>
              <a:buChar char="•"/>
            </a:pPr>
            <a:r>
              <a:rPr lang="en-US" altLang="en-US" sz="1600"/>
              <a:t> contains multiple occurrences of the foreign key values</a:t>
            </a:r>
          </a:p>
          <a:p>
            <a:pPr>
              <a:buFont typeface="Arial" charset="0"/>
              <a:buChar char="•"/>
            </a:pPr>
            <a:r>
              <a:rPr lang="en-US" altLang="en-US" sz="1600"/>
              <a:t> additional attributes may be assigned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02203-CB1F-4DDC-858A-EA5B762D9CE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Integrity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Redundancy</a:t>
            </a:r>
          </a:p>
          <a:p>
            <a:pPr lvl="1" eaLnBrk="1" hangingPunct="1">
              <a:defRPr/>
            </a:pPr>
            <a:r>
              <a:rPr lang="en-US" sz="1800" dirty="0" smtClean="0">
                <a:solidFill>
                  <a:srgbClr val="800000"/>
                </a:solidFill>
              </a:rPr>
              <a:t>Uncontrolled</a:t>
            </a:r>
            <a:r>
              <a:rPr lang="en-US" sz="1800" dirty="0" smtClean="0"/>
              <a:t> Redundancy</a:t>
            </a:r>
          </a:p>
          <a:p>
            <a:pPr lvl="2" eaLnBrk="1" hangingPunct="1">
              <a:defRPr/>
            </a:pPr>
            <a:r>
              <a:rPr lang="en-US" sz="1600" dirty="0" smtClean="0"/>
              <a:t>unnecessary duplication of data</a:t>
            </a:r>
          </a:p>
          <a:p>
            <a:pPr lvl="3" eaLnBrk="1" hangingPunct="1">
              <a:defRPr/>
            </a:pPr>
            <a:r>
              <a:rPr lang="en-US" sz="1200" dirty="0" smtClean="0"/>
              <a:t>e.g. repeated attribute values in a table</a:t>
            </a:r>
          </a:p>
          <a:p>
            <a:pPr lvl="3" eaLnBrk="1" hangingPunct="1">
              <a:defRPr/>
            </a:pPr>
            <a:r>
              <a:rPr lang="en-US" sz="1200" dirty="0" smtClean="0"/>
              <a:t>derived attributes (can be derived from existing attributes)</a:t>
            </a:r>
          </a:p>
          <a:p>
            <a:pPr lvl="2" eaLnBrk="1" hangingPunct="1">
              <a:defRPr/>
            </a:pPr>
            <a:r>
              <a:rPr lang="en-US" sz="1600" dirty="0" smtClean="0"/>
              <a:t>proper use of foreign keys can reduce redundancy</a:t>
            </a:r>
          </a:p>
          <a:p>
            <a:pPr lvl="3" eaLnBrk="1" hangingPunct="1">
              <a:defRPr/>
            </a:pPr>
            <a:r>
              <a:rPr lang="en-US" sz="1200" dirty="0" smtClean="0"/>
              <a:t>e.g. M:N to 1:M conversion</a:t>
            </a:r>
            <a:br>
              <a:rPr lang="en-US" sz="1200" dirty="0" smtClean="0"/>
            </a:br>
            <a:endParaRPr lang="en-US" sz="800" dirty="0" smtClean="0"/>
          </a:p>
          <a:p>
            <a:pPr lvl="1" eaLnBrk="1" hangingPunct="1">
              <a:defRPr/>
            </a:pPr>
            <a:r>
              <a:rPr lang="en-US" sz="1800" dirty="0" smtClean="0">
                <a:solidFill>
                  <a:srgbClr val="0000FF"/>
                </a:solidFill>
              </a:rPr>
              <a:t>Controlled</a:t>
            </a:r>
            <a:r>
              <a:rPr lang="en-US" sz="1800" dirty="0" smtClean="0"/>
              <a:t> Redundancy</a:t>
            </a:r>
          </a:p>
          <a:p>
            <a:pPr lvl="2" eaLnBrk="1" hangingPunct="1">
              <a:defRPr/>
            </a:pPr>
            <a:r>
              <a:rPr lang="en-US" sz="1600" dirty="0" smtClean="0"/>
              <a:t>shared attributes in multiple tables</a:t>
            </a:r>
          </a:p>
          <a:p>
            <a:pPr lvl="3" eaLnBrk="1" hangingPunct="1">
              <a:defRPr/>
            </a:pPr>
            <a:r>
              <a:rPr lang="en-US" sz="1200" dirty="0" smtClean="0"/>
              <a:t>makes RDB work (e.g.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foreign key</a:t>
            </a:r>
            <a:r>
              <a:rPr lang="en-US" sz="1200" dirty="0" smtClean="0"/>
              <a:t>)</a:t>
            </a:r>
          </a:p>
          <a:p>
            <a:pPr lvl="2" eaLnBrk="1" hangingPunct="1">
              <a:defRPr/>
            </a:pPr>
            <a:r>
              <a:rPr lang="en-US" sz="1600" dirty="0" smtClean="0"/>
              <a:t>designed to ensure transaction speed, information requirements</a:t>
            </a:r>
          </a:p>
          <a:p>
            <a:pPr lvl="3" eaLnBrk="1" hangingPunct="1">
              <a:defRPr/>
            </a:pPr>
            <a:r>
              <a:rPr lang="en-US" sz="1200" dirty="0" smtClean="0"/>
              <a:t>e.g. account balance = account receivable - payments</a:t>
            </a:r>
          </a:p>
          <a:p>
            <a:pPr lvl="3" eaLnBrk="1" hangingPunct="1">
              <a:defRPr/>
            </a:pPr>
            <a:r>
              <a:rPr lang="en-US" sz="1200" dirty="0" smtClean="0"/>
              <a:t>e.g. INV_PRICE records historical product price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sz="1800" dirty="0" smtClean="0"/>
          </a:p>
        </p:txBody>
      </p:sp>
      <p:graphicFrame>
        <p:nvGraphicFramePr>
          <p:cNvPr id="364590" name="Group 46"/>
          <p:cNvGraphicFramePr>
            <a:graphicFrameLocks noGrp="1"/>
          </p:cNvGraphicFramePr>
          <p:nvPr/>
        </p:nvGraphicFramePr>
        <p:xfrm>
          <a:off x="838200" y="5337175"/>
          <a:ext cx="3581400" cy="914400"/>
        </p:xfrm>
        <a:graphic>
          <a:graphicData uri="http://schemas.openxmlformats.org/drawingml/2006/table">
            <a:tbl>
              <a:tblPr/>
              <a:tblGrid>
                <a:gridCol w="935038"/>
                <a:gridCol w="1274762"/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PRD_ID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PRD_NAME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PRD_PRICE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Chainsaw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594" name="Group 50"/>
          <p:cNvGraphicFramePr>
            <a:graphicFrameLocks noGrp="1"/>
          </p:cNvGraphicFramePr>
          <p:nvPr/>
        </p:nvGraphicFramePr>
        <p:xfrm>
          <a:off x="4724400" y="5337175"/>
          <a:ext cx="3352800" cy="914400"/>
        </p:xfrm>
        <a:graphic>
          <a:graphicData uri="http://schemas.openxmlformats.org/drawingml/2006/table">
            <a:tbl>
              <a:tblPr/>
              <a:tblGrid>
                <a:gridCol w="1004888"/>
                <a:gridCol w="1052512"/>
                <a:gridCol w="129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INV_ID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PRD_ID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INV_PRICE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8134-02D3-4803-8819-56B1325F7C6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Integrity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1" charset="2"/>
              <a:buChar char="n"/>
              <a:defRPr/>
            </a:pPr>
            <a:r>
              <a:rPr lang="en-US" sz="2000" dirty="0" smtClean="0"/>
              <a:t>Nulls</a:t>
            </a:r>
          </a:p>
          <a:p>
            <a:pPr lvl="1" eaLnBrk="1" hangingPunct="1">
              <a:defRPr/>
            </a:pPr>
            <a:r>
              <a:rPr lang="en-US" sz="1800" dirty="0" smtClean="0"/>
              <a:t>No data entry</a:t>
            </a:r>
            <a:endParaRPr lang="en-US" sz="800" dirty="0" smtClean="0"/>
          </a:p>
          <a:p>
            <a:pPr lvl="2" eaLnBrk="1" hangingPunct="1">
              <a:defRPr/>
            </a:pPr>
            <a:r>
              <a:rPr lang="en-US" sz="1600" dirty="0" smtClean="0"/>
              <a:t>a “not applicable” condition</a:t>
            </a:r>
          </a:p>
          <a:p>
            <a:pPr lvl="3" eaLnBrk="1" hangingPunct="1">
              <a:buFont typeface="Wingdings" pitchFamily="1" charset="2"/>
              <a:buChar char="à"/>
              <a:defRPr/>
            </a:pPr>
            <a:r>
              <a:rPr lang="en-US" sz="1400" dirty="0" smtClean="0"/>
              <a:t>non-existing data</a:t>
            </a:r>
          </a:p>
          <a:p>
            <a:pPr lvl="3" eaLnBrk="1" hangingPunct="1">
              <a:buFont typeface="Wingdings" pitchFamily="1" charset="2"/>
              <a:buChar char="à"/>
              <a:defRPr/>
            </a:pPr>
            <a:r>
              <a:rPr lang="en-US" sz="1400" dirty="0" smtClean="0"/>
              <a:t>e.g., middle initial, fax number</a:t>
            </a:r>
          </a:p>
          <a:p>
            <a:pPr lvl="2" eaLnBrk="1" hangingPunct="1">
              <a:defRPr/>
            </a:pPr>
            <a:r>
              <a:rPr lang="en-US" sz="1600" dirty="0" smtClean="0"/>
              <a:t>an unknown attribute value</a:t>
            </a:r>
          </a:p>
          <a:p>
            <a:pPr lvl="3" eaLnBrk="1" hangingPunct="1">
              <a:buFont typeface="Wingdings" pitchFamily="1" charset="2"/>
              <a:buChar char="à"/>
              <a:defRPr/>
            </a:pPr>
            <a:r>
              <a:rPr lang="en-US" sz="1400" dirty="0" smtClean="0"/>
              <a:t>non-obtainable data</a:t>
            </a:r>
          </a:p>
          <a:p>
            <a:pPr lvl="3" eaLnBrk="1" hangingPunct="1">
              <a:buFont typeface="Wingdings" pitchFamily="1" charset="2"/>
              <a:buChar char="à"/>
              <a:defRPr/>
            </a:pPr>
            <a:r>
              <a:rPr lang="en-US" sz="1400" dirty="0" smtClean="0"/>
              <a:t>e.g., </a:t>
            </a:r>
            <a:r>
              <a:rPr lang="en-US" sz="1400" dirty="0" err="1" smtClean="0"/>
              <a:t>birthdate</a:t>
            </a:r>
            <a:r>
              <a:rPr lang="en-US" sz="1400" dirty="0" smtClean="0"/>
              <a:t> of John Doe</a:t>
            </a:r>
          </a:p>
          <a:p>
            <a:pPr lvl="2" eaLnBrk="1" hangingPunct="1">
              <a:defRPr/>
            </a:pPr>
            <a:r>
              <a:rPr lang="en-US" sz="1600" dirty="0" smtClean="0"/>
              <a:t>a known, but missing, attribute value</a:t>
            </a:r>
          </a:p>
          <a:p>
            <a:pPr lvl="3" eaLnBrk="1" hangingPunct="1">
              <a:buFont typeface="Wingdings" pitchFamily="1" charset="2"/>
              <a:buChar char="à"/>
              <a:defRPr/>
            </a:pPr>
            <a:r>
              <a:rPr lang="en-US" sz="1400" dirty="0" smtClean="0"/>
              <a:t>uncollected data</a:t>
            </a:r>
          </a:p>
          <a:p>
            <a:pPr lvl="3" eaLnBrk="1" hangingPunct="1">
              <a:buFont typeface="Wingdings" pitchFamily="1" charset="2"/>
              <a:buChar char="à"/>
              <a:defRPr/>
            </a:pPr>
            <a:r>
              <a:rPr lang="en-US" sz="1400" dirty="0" smtClean="0"/>
              <a:t>e.g., date of hospitalization, cause of death</a:t>
            </a:r>
            <a:br>
              <a:rPr lang="en-US" sz="1400" dirty="0" smtClean="0"/>
            </a:br>
            <a:endParaRPr lang="en-US" sz="600" dirty="0" smtClean="0"/>
          </a:p>
          <a:p>
            <a:pPr lvl="1" eaLnBrk="1" hangingPunct="1">
              <a:defRPr/>
            </a:pPr>
            <a:r>
              <a:rPr lang="en-US" sz="1800" dirty="0" smtClean="0"/>
              <a:t>Can create problems</a:t>
            </a:r>
          </a:p>
          <a:p>
            <a:pPr lvl="2" eaLnBrk="1" hangingPunct="1">
              <a:defRPr/>
            </a:pPr>
            <a:r>
              <a:rPr lang="en-US" sz="1600" dirty="0" smtClean="0"/>
              <a:t>when functions such as COUNT, AVERAGE, and SUM are used</a:t>
            </a:r>
            <a:br>
              <a:rPr lang="en-US" sz="1600" dirty="0" smtClean="0"/>
            </a:br>
            <a:endParaRPr lang="en-US" sz="900" dirty="0" smtClean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sz="1800" dirty="0" smtClean="0"/>
              <a:t>Not permitted in primary key</a:t>
            </a:r>
          </a:p>
          <a:p>
            <a:pPr lvl="2" eaLnBrk="1" hangingPunct="1">
              <a:defRPr/>
            </a:pPr>
            <a:r>
              <a:rPr lang="en-US" sz="1600" dirty="0" smtClean="0"/>
              <a:t>should be avoided in other attributes</a:t>
            </a:r>
            <a:endParaRPr lang="en-US" sz="105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7B5AB-1047-4C97-A169-1DD538A6BEC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Indexes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Composed of an index key and a set of pointers </a:t>
            </a:r>
          </a:p>
          <a:p>
            <a:pPr lvl="1" eaLnBrk="1" hangingPunct="1"/>
            <a:r>
              <a:rPr lang="en-US" altLang="en-US" sz="1800" smtClean="0"/>
              <a:t>Points to data location (e.g. table rows)</a:t>
            </a:r>
          </a:p>
          <a:p>
            <a:pPr lvl="1" eaLnBrk="1" hangingPunct="1"/>
            <a:r>
              <a:rPr lang="en-US" altLang="en-US" sz="1800" smtClean="0"/>
              <a:t>Makes retrieval of data faster</a:t>
            </a:r>
          </a:p>
          <a:p>
            <a:pPr lvl="1" eaLnBrk="1" hangingPunct="1"/>
            <a:r>
              <a:rPr lang="en-US" altLang="en-US" sz="1800" smtClean="0"/>
              <a:t>each index is associated with only one table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65664" name="Group 96"/>
          <p:cNvGraphicFramePr>
            <a:graphicFrameLocks noGrp="1"/>
          </p:cNvGraphicFramePr>
          <p:nvPr/>
        </p:nvGraphicFramePr>
        <p:xfrm>
          <a:off x="762000" y="3113088"/>
          <a:ext cx="2667000" cy="1219200"/>
        </p:xfrm>
        <a:graphic>
          <a:graphicData uri="http://schemas.openxmlformats.org/drawingml/2006/table">
            <a:tbl>
              <a:tblPr/>
              <a:tblGrid>
                <a:gridCol w="1511300"/>
                <a:gridCol w="11557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ACTOR_NAME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ACTOR_ID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James Dean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Henry Fonda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Robert DeNiro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668" name="Group 100"/>
          <p:cNvGraphicFramePr>
            <a:graphicFrameLocks noGrp="1"/>
          </p:cNvGraphicFramePr>
          <p:nvPr/>
        </p:nvGraphicFramePr>
        <p:xfrm>
          <a:off x="4191000" y="3044825"/>
          <a:ext cx="4572000" cy="1828800"/>
        </p:xfrm>
        <a:graphic>
          <a:graphicData uri="http://schemas.openxmlformats.org/drawingml/2006/table">
            <a:tbl>
              <a:tblPr/>
              <a:tblGrid>
                <a:gridCol w="388938"/>
                <a:gridCol w="1135062"/>
                <a:gridCol w="1905000"/>
                <a:gridCol w="114300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MOVIE_ID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MOVIE_NAME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ACTOR_ID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Rebel without Cause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Twelve Angry 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Godfather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Godfather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On Golden Pond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658" name="Group 90"/>
          <p:cNvGraphicFramePr>
            <a:graphicFrameLocks noGrp="1"/>
          </p:cNvGraphicFramePr>
          <p:nvPr/>
        </p:nvGraphicFramePr>
        <p:xfrm>
          <a:off x="914400" y="4768850"/>
          <a:ext cx="2819400" cy="1475232"/>
        </p:xfrm>
        <a:graphic>
          <a:graphicData uri="http://schemas.openxmlformats.org/drawingml/2006/table">
            <a:tbl>
              <a:tblPr/>
              <a:tblGrid>
                <a:gridCol w="1366838"/>
                <a:gridCol w="1452562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index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ACTOR_ID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pointers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9532" name="Line 82"/>
          <p:cNvSpPr>
            <a:spLocks noChangeShapeType="1"/>
          </p:cNvSpPr>
          <p:nvPr/>
        </p:nvSpPr>
        <p:spPr bwMode="auto">
          <a:xfrm>
            <a:off x="3505200" y="35702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Line 83"/>
          <p:cNvSpPr>
            <a:spLocks noChangeShapeType="1"/>
          </p:cNvSpPr>
          <p:nvPr/>
        </p:nvSpPr>
        <p:spPr bwMode="auto">
          <a:xfrm>
            <a:off x="3505200" y="38750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Line 84"/>
          <p:cNvSpPr>
            <a:spLocks noChangeShapeType="1"/>
          </p:cNvSpPr>
          <p:nvPr/>
        </p:nvSpPr>
        <p:spPr bwMode="auto">
          <a:xfrm>
            <a:off x="3505200" y="387508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Line 85"/>
          <p:cNvSpPr>
            <a:spLocks noChangeShapeType="1"/>
          </p:cNvSpPr>
          <p:nvPr/>
        </p:nvSpPr>
        <p:spPr bwMode="auto">
          <a:xfrm>
            <a:off x="3505200" y="41036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Line 86"/>
          <p:cNvSpPr>
            <a:spLocks noChangeShapeType="1"/>
          </p:cNvSpPr>
          <p:nvPr/>
        </p:nvSpPr>
        <p:spPr bwMode="auto">
          <a:xfrm>
            <a:off x="3505200" y="4103688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7" name="Line 89"/>
          <p:cNvSpPr>
            <a:spLocks noChangeShapeType="1"/>
          </p:cNvSpPr>
          <p:nvPr/>
        </p:nvSpPr>
        <p:spPr bwMode="auto">
          <a:xfrm flipH="1">
            <a:off x="4038600" y="5018088"/>
            <a:ext cx="762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3CC05-6B5B-428F-87A0-AAA3EF4CC5C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Data Dictionary &amp; Schema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Data Dictionary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Detailed description of a data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for each table in a database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smtClean="0"/>
              <a:t>list all the attributes &amp; their characteristics</a:t>
            </a:r>
          </a:p>
          <a:p>
            <a:pPr lvl="4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1400" smtClean="0"/>
              <a:t>e.g. name, data type, format, range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smtClean="0"/>
              <a:t>identify primary and foreign keys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Human view of entities, attributes, and relationships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Blueprint &amp; documentation of a database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smtClean="0"/>
              <a:t>design &amp; communication tool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Relational Schema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Specification of the overall structure/organization of a database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e.g. visualization of 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Shows all the entities and relationships among them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tables w/ attributes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relationships (linked attributes)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smtClean="0"/>
              <a:t>primary key </a:t>
            </a:r>
            <a:r>
              <a:rPr lang="en-US" altLang="en-US" sz="1400" smtClean="0">
                <a:sym typeface="Wingdings" pitchFamily="2" charset="2"/>
              </a:rPr>
              <a:t> foreign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relationship type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smtClean="0"/>
              <a:t>1:M, M:N, 1:1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63A60-803E-474C-9B33-3A2AC62F34B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Dictionary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Lists attribute names and characteristics for each table in the database</a:t>
            </a:r>
          </a:p>
          <a:p>
            <a:pPr lvl="1" eaLnBrk="1" hangingPunct="1"/>
            <a:r>
              <a:rPr lang="en-US" altLang="en-US" sz="1600" smtClean="0"/>
              <a:t>record of design decisions and blueprint for implementation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" y="6461125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21511" name="Picture 12" descr="Tbl03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985963"/>
            <a:ext cx="751046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5EC78-0906-4CE6-A92D-EB3B614EF19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Relational Schema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A diagram of linked tables w/ attributes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9938"/>
            <a:ext cx="7239000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676400" y="556260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923CD-3F67-42AF-AB96-E445156387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Relational database concepts</a:t>
            </a:r>
          </a:p>
          <a:p>
            <a:pPr lvl="1" eaLnBrk="1" hangingPunct="1"/>
            <a:r>
              <a:rPr lang="en-US" altLang="en-US" smtClean="0"/>
              <a:t>Tables</a:t>
            </a:r>
          </a:p>
          <a:p>
            <a:pPr lvl="1" eaLnBrk="1" hangingPunct="1"/>
            <a:r>
              <a:rPr lang="en-US" altLang="en-US" smtClean="0"/>
              <a:t>Integrity Rules</a:t>
            </a:r>
          </a:p>
          <a:p>
            <a:pPr lvl="1" eaLnBrk="1" hangingPunct="1"/>
            <a:r>
              <a:rPr lang="en-US" altLang="en-US" smtClean="0"/>
              <a:t>Relationships</a:t>
            </a:r>
            <a:br>
              <a:rPr lang="en-US" altLang="en-US" smtClean="0"/>
            </a:br>
            <a:endParaRPr lang="en-US" altLang="en-US" sz="1800" smtClean="0"/>
          </a:p>
          <a:p>
            <a:pPr eaLnBrk="1" hangingPunct="1"/>
            <a:r>
              <a:rPr lang="en-US" altLang="en-US" smtClean="0"/>
              <a:t>Relational Algebra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F979-EF0D-4812-AE21-43395F58C29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Relational Algebra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Method of manipulating table contents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uses relational operators</a:t>
            </a:r>
            <a:br>
              <a:rPr lang="en-US" altLang="en-US" sz="1800" smtClean="0"/>
            </a:b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Key 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SELECT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JOIN</a:t>
            </a:r>
            <a:br>
              <a:rPr lang="en-US" altLang="en-US" sz="1800" smtClean="0"/>
            </a:b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Other relational operators</a:t>
            </a: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INTERSECT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DIVIDE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EA4EC-0C07-45AE-B606-C3C7B96338C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</a:t>
            </a:r>
            <a:r>
              <a:rPr lang="en-US" sz="3600" smtClean="0"/>
              <a:t>NION: </a:t>
            </a:r>
            <a:r>
              <a:rPr lang="en-US" sz="2800" smtClean="0">
                <a:solidFill>
                  <a:srgbClr val="006600"/>
                </a:solidFill>
              </a:rPr>
              <a:t>T1</a:t>
            </a:r>
            <a:r>
              <a:rPr lang="en-US" sz="3600" smtClean="0">
                <a:solidFill>
                  <a:srgbClr val="006600"/>
                </a:solidFill>
              </a:rPr>
              <a:t> </a:t>
            </a:r>
            <a:r>
              <a:rPr lang="en-US" sz="3600" smtClean="0">
                <a:solidFill>
                  <a:srgbClr val="006600"/>
                </a:solidFill>
                <a:sym typeface="Symbol" pitchFamily="18" charset="2"/>
              </a:rPr>
              <a:t> 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T2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combines all rows from two tables</a:t>
            </a:r>
          </a:p>
          <a:p>
            <a:pPr lvl="1" eaLnBrk="1" hangingPunct="1"/>
            <a:r>
              <a:rPr lang="en-US" altLang="en-US" sz="1800" smtClean="0"/>
              <a:t>duplicates rows are compress into a single row</a:t>
            </a:r>
          </a:p>
          <a:p>
            <a:pPr lvl="1" eaLnBrk="1" hangingPunct="1"/>
            <a:r>
              <a:rPr lang="en-US" altLang="en-US" sz="1800" smtClean="0"/>
              <a:t>tables must be </a:t>
            </a:r>
            <a:r>
              <a:rPr lang="en-US" altLang="en-US" sz="1800" smtClean="0">
                <a:solidFill>
                  <a:srgbClr val="006600"/>
                </a:solidFill>
              </a:rPr>
              <a:t>union-compatible</a:t>
            </a:r>
          </a:p>
          <a:p>
            <a:pPr lvl="2" eaLnBrk="1" hangingPunct="1"/>
            <a:r>
              <a:rPr lang="en-US" altLang="en-US" sz="1600" smtClean="0"/>
              <a:t>union-compatible = tables have </a:t>
            </a:r>
            <a:r>
              <a:rPr lang="en-US" altLang="en-US" sz="1600" smtClean="0">
                <a:solidFill>
                  <a:srgbClr val="006600"/>
                </a:solidFill>
              </a:rPr>
              <a:t>identical attributes</a:t>
            </a: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47988"/>
            <a:ext cx="70866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2688"/>
            <a:ext cx="2828925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752600" y="6308725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A4CB7-1BC3-400C-B03B-340E306D6CB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</a:t>
            </a:r>
            <a:r>
              <a:rPr lang="en-US" sz="3600" smtClean="0"/>
              <a:t>NTERSECT:  </a:t>
            </a:r>
            <a:r>
              <a:rPr lang="en-US" sz="2800" smtClean="0">
                <a:solidFill>
                  <a:srgbClr val="006600"/>
                </a:solidFill>
              </a:rPr>
              <a:t>T1</a:t>
            </a:r>
            <a:r>
              <a:rPr lang="en-US" sz="3600" smtClean="0">
                <a:solidFill>
                  <a:srgbClr val="006600"/>
                </a:solidFill>
              </a:rPr>
              <a:t> </a:t>
            </a:r>
            <a:r>
              <a:rPr lang="en-US" sz="3600" smtClean="0">
                <a:solidFill>
                  <a:srgbClr val="006600"/>
                </a:solidFill>
                <a:sym typeface="Symbol" pitchFamily="18" charset="2"/>
              </a:rPr>
              <a:t> 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T2</a:t>
            </a:r>
            <a:endParaRPr lang="en-US" sz="2000" smtClean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yields rows that appear in both tables</a:t>
            </a:r>
          </a:p>
          <a:p>
            <a:pPr lvl="1" eaLnBrk="1" hangingPunct="1"/>
            <a:r>
              <a:rPr lang="en-US" altLang="en-US" sz="1800" smtClean="0"/>
              <a:t>tables must be union-compatible</a:t>
            </a:r>
          </a:p>
          <a:p>
            <a:pPr lvl="2" eaLnBrk="1" hangingPunct="1"/>
            <a:r>
              <a:rPr lang="en-US" altLang="en-US" sz="1600" smtClean="0"/>
              <a:t>e.g. attribute F_NAMEs must be of all same type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752600" y="518160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229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838200" y="39624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838200" y="48006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4495800" y="37338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4495800" y="42672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D358B-128B-45C8-9289-2623B2A2FAF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</a:t>
            </a:r>
            <a:r>
              <a:rPr lang="en-US" sz="3600" smtClean="0"/>
              <a:t>IFFERENCE:  </a:t>
            </a:r>
            <a:r>
              <a:rPr lang="en-US" sz="2800" smtClean="0">
                <a:solidFill>
                  <a:srgbClr val="006600"/>
                </a:solidFill>
              </a:rPr>
              <a:t>T1 </a:t>
            </a:r>
            <a:r>
              <a:rPr lang="en-US" sz="3600" smtClean="0">
                <a:solidFill>
                  <a:srgbClr val="006600"/>
                </a:solidFill>
              </a:rPr>
              <a:t>–</a:t>
            </a:r>
            <a:r>
              <a:rPr lang="en-US" sz="2800" smtClean="0">
                <a:solidFill>
                  <a:srgbClr val="006600"/>
                </a:solidFill>
              </a:rPr>
              <a:t> T2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yields rows not found in the other table</a:t>
            </a:r>
          </a:p>
          <a:p>
            <a:pPr lvl="1" eaLnBrk="1" hangingPunct="1"/>
            <a:r>
              <a:rPr lang="en-US" altLang="en-US" sz="2000" smtClean="0"/>
              <a:t>tables must be union-compatible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752600" y="464820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32100"/>
            <a:ext cx="8077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914400" y="35052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4267200" y="32004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914400" y="42672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4267200" y="3733800"/>
            <a:ext cx="914400" cy="2286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6F42A-BEE2-4C86-A052-ACB9F72DF2F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</a:t>
            </a:r>
            <a:r>
              <a:rPr lang="en-US" sz="3600" smtClean="0"/>
              <a:t>RODUCT:  </a:t>
            </a:r>
            <a:r>
              <a:rPr lang="en-US" sz="2800" smtClean="0">
                <a:solidFill>
                  <a:srgbClr val="006600"/>
                </a:solidFill>
              </a:rPr>
              <a:t>T1 </a:t>
            </a:r>
            <a:r>
              <a:rPr lang="en-US" sz="3200" smtClean="0">
                <a:solidFill>
                  <a:srgbClr val="006600"/>
                </a:solidFill>
              </a:rPr>
              <a:t>X</a:t>
            </a:r>
            <a:r>
              <a:rPr lang="en-US" sz="3600" smtClean="0">
                <a:solidFill>
                  <a:srgbClr val="006600"/>
                </a:solidFill>
              </a:rPr>
              <a:t> </a:t>
            </a:r>
            <a:r>
              <a:rPr lang="en-US" sz="2800" smtClean="0">
                <a:solidFill>
                  <a:srgbClr val="006600"/>
                </a:solidFill>
              </a:rPr>
              <a:t>T2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yields all possible pairs of rows from two tables</a:t>
            </a:r>
          </a:p>
          <a:p>
            <a:pPr lvl="1" eaLnBrk="1" hangingPunct="1"/>
            <a:r>
              <a:rPr lang="en-US" altLang="en-US" sz="2000" smtClean="0"/>
              <a:t>Cartesian product:  produces m*n rows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143000" y="6308725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5981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3962400" y="3429000"/>
            <a:ext cx="533400" cy="4572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3962400" y="4419600"/>
            <a:ext cx="533400" cy="4572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3962400" y="5334000"/>
            <a:ext cx="533400" cy="4572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5638800" y="3429000"/>
            <a:ext cx="457200" cy="457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Rectangle 17"/>
          <p:cNvSpPr>
            <a:spLocks noChangeArrowheads="1"/>
          </p:cNvSpPr>
          <p:nvPr/>
        </p:nvSpPr>
        <p:spPr bwMode="auto">
          <a:xfrm>
            <a:off x="5638800" y="4419600"/>
            <a:ext cx="457200" cy="457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1" name="Rectangle 18"/>
          <p:cNvSpPr>
            <a:spLocks noChangeArrowheads="1"/>
          </p:cNvSpPr>
          <p:nvPr/>
        </p:nvSpPr>
        <p:spPr bwMode="auto">
          <a:xfrm>
            <a:off x="5638800" y="5334000"/>
            <a:ext cx="457200" cy="457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1EFD4-AF9D-4C1D-BCBE-9FCE0C3D907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/>
              <a:t>S</a:t>
            </a:r>
            <a:r>
              <a:rPr lang="en-US" smtClean="0"/>
              <a:t>ELECT</a:t>
            </a:r>
            <a:r>
              <a:rPr lang="en-US" sz="4400" smtClean="0"/>
              <a:t>:  </a:t>
            </a:r>
            <a:r>
              <a:rPr lang="en-US" sz="4400" smtClean="0">
                <a:solidFill>
                  <a:srgbClr val="006600"/>
                </a:solidFill>
                <a:sym typeface="Symbol" pitchFamily="18" charset="2"/>
              </a:rPr>
              <a:t> </a:t>
            </a:r>
            <a:r>
              <a:rPr lang="en-US" sz="3200" baseline="-25000" smtClean="0">
                <a:solidFill>
                  <a:srgbClr val="006600"/>
                </a:solidFill>
                <a:sym typeface="Symbol" pitchFamily="18" charset="2"/>
              </a:rPr>
              <a:t>a1</a:t>
            </a:r>
            <a:r>
              <a:rPr lang="en-US" sz="2400" baseline="-25000" smtClean="0">
                <a:solidFill>
                  <a:srgbClr val="006600"/>
                </a:solidFill>
                <a:sym typeface="Symbol" pitchFamily="18" charset="2"/>
              </a:rPr>
              <a:t>&lt;comparison&gt;</a:t>
            </a:r>
            <a:r>
              <a:rPr lang="en-US" sz="3200" baseline="-25000" smtClean="0">
                <a:solidFill>
                  <a:srgbClr val="006600"/>
                </a:solidFill>
                <a:sym typeface="Symbol" pitchFamily="18" charset="2"/>
              </a:rPr>
              <a:t>v1(T1)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yields a row subset based on specified criterion</a:t>
            </a:r>
          </a:p>
          <a:p>
            <a:pPr lvl="1" eaLnBrk="1" hangingPunct="1"/>
            <a:r>
              <a:rPr lang="en-US" altLang="en-US" sz="2000" smtClean="0"/>
              <a:t>operates on one table to produce a horizontal subset 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143000" y="624840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6325"/>
            <a:ext cx="76962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FB8AB-2B5E-4A05-9534-9E339BDB9AF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/>
              <a:t>P</a:t>
            </a:r>
            <a:r>
              <a:rPr lang="en-US" smtClean="0"/>
              <a:t>ROJECT</a:t>
            </a:r>
            <a:r>
              <a:rPr lang="en-US" sz="4400" smtClean="0"/>
              <a:t>:  </a:t>
            </a:r>
            <a:r>
              <a:rPr lang="en-US" smtClean="0">
                <a:solidFill>
                  <a:srgbClr val="006600"/>
                </a:solidFill>
                <a:sym typeface="Symbol" pitchFamily="18" charset="2"/>
              </a:rPr>
              <a:t> </a:t>
            </a:r>
            <a:r>
              <a:rPr lang="en-US" sz="3200" baseline="-25000" smtClean="0">
                <a:solidFill>
                  <a:srgbClr val="006600"/>
                </a:solidFill>
                <a:sym typeface="Symbol" pitchFamily="18" charset="2"/>
              </a:rPr>
              <a:t>a1,a2(T1)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yields all values for selected columns </a:t>
            </a:r>
          </a:p>
          <a:p>
            <a:pPr lvl="1" eaLnBrk="1" hangingPunct="1"/>
            <a:r>
              <a:rPr lang="en-US" altLang="en-US" sz="2000" smtClean="0"/>
              <a:t>operates on one table to produce a vertical subset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143000" y="6384925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5562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4F2E3-4C78-4460-B1BA-D0C7878AD81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/>
              <a:t>J</a:t>
            </a:r>
            <a:r>
              <a:rPr lang="en-US" smtClean="0"/>
              <a:t>OIN</a:t>
            </a:r>
            <a:r>
              <a:rPr lang="en-US" sz="4400" smtClean="0"/>
              <a:t>:  </a:t>
            </a:r>
            <a:r>
              <a:rPr lang="en-US" sz="3200" smtClean="0">
                <a:solidFill>
                  <a:srgbClr val="006600"/>
                </a:solidFill>
                <a:sym typeface="Symbol" pitchFamily="18" charset="2"/>
              </a:rPr>
              <a:t>T1 </a:t>
            </a:r>
            <a:r>
              <a:rPr lang="en-US" sz="2800" smtClean="0">
                <a:solidFill>
                  <a:srgbClr val="006600"/>
                </a:solidFill>
              </a:rPr>
              <a:t>|X|</a:t>
            </a:r>
            <a:r>
              <a:rPr lang="en-US" sz="2800" baseline="-25000" smtClean="0">
                <a:solidFill>
                  <a:srgbClr val="006600"/>
                </a:solidFill>
              </a:rPr>
              <a:t>&lt;join condition</a:t>
            </a:r>
            <a:r>
              <a:rPr lang="en-US" sz="2800" baseline="-25000" smtClean="0">
                <a:solidFill>
                  <a:srgbClr val="006600"/>
                </a:solidFill>
                <a:sym typeface="Symbol" pitchFamily="18" charset="2"/>
              </a:rPr>
              <a:t>&gt;</a:t>
            </a:r>
            <a:r>
              <a:rPr lang="en-US" sz="360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3200" smtClean="0">
                <a:solidFill>
                  <a:srgbClr val="006600"/>
                </a:solidFill>
                <a:sym typeface="Symbol" pitchFamily="18" charset="2"/>
              </a:rPr>
              <a:t>T2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combines “related” rows from multiple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Product operation restricted to rows that satisfy join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Join = Product + Select</a:t>
            </a:r>
            <a:br>
              <a:rPr lang="en-US" altLang="en-US" sz="1800" smtClean="0"/>
            </a:b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Join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Theta 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T1 |X|</a:t>
            </a:r>
            <a:r>
              <a:rPr lang="en-US" altLang="en-US" sz="1600" baseline="-25000" smtClean="0"/>
              <a:t>&lt;a1</a:t>
            </a:r>
            <a:r>
              <a:rPr lang="en-US" altLang="en-US" sz="1600" baseline="-25000" smtClean="0">
                <a:sym typeface="Symbol" pitchFamily="18" charset="2"/>
              </a:rPr>
              <a:t> b1&gt;</a:t>
            </a:r>
            <a:r>
              <a:rPr lang="en-US" altLang="en-US" sz="1600" smtClean="0">
                <a:sym typeface="Symbol" pitchFamily="18" charset="2"/>
              </a:rPr>
              <a:t> T2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EquiJoin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T1 |X|</a:t>
            </a:r>
            <a:r>
              <a:rPr lang="en-US" altLang="en-US" sz="1600" baseline="-25000" smtClean="0"/>
              <a:t>&lt;a1</a:t>
            </a:r>
            <a:r>
              <a:rPr lang="en-US" altLang="en-US" sz="1600" baseline="-25000" smtClean="0">
                <a:sym typeface="Symbol" pitchFamily="18" charset="2"/>
              </a:rPr>
              <a:t>= b1&gt;</a:t>
            </a:r>
            <a:r>
              <a:rPr lang="en-US" altLang="en-US" sz="1600" smtClean="0">
                <a:sym typeface="Symbol" pitchFamily="18" charset="2"/>
              </a:rPr>
              <a:t> T2</a:t>
            </a:r>
            <a:r>
              <a:rPr lang="en-US" altLang="en-US" sz="16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Natural 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T1 |X|</a:t>
            </a:r>
            <a:r>
              <a:rPr lang="en-US" altLang="en-US" sz="1600" smtClean="0">
                <a:sym typeface="Symbol" pitchFamily="18" charset="2"/>
              </a:rPr>
              <a:t> T2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>
                <a:sym typeface="Symbol" pitchFamily="18" charset="2"/>
              </a:rPr>
              <a:t>EquiJoin + Project</a:t>
            </a:r>
            <a:endParaRPr lang="en-US" alt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Outer 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left outer join:  T1 ]X|</a:t>
            </a:r>
            <a:r>
              <a:rPr lang="en-US" altLang="en-US" sz="1600" smtClean="0">
                <a:sym typeface="Symbol" pitchFamily="18" charset="2"/>
              </a:rPr>
              <a:t> T2</a:t>
            </a:r>
            <a:endParaRPr lang="en-US" altLang="en-US" sz="16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right outer join:  T1 |X[</a:t>
            </a:r>
            <a:r>
              <a:rPr lang="en-US" altLang="en-US" sz="1600" smtClean="0">
                <a:sym typeface="Symbol" pitchFamily="18" charset="2"/>
              </a:rPr>
              <a:t> T2</a:t>
            </a:r>
            <a:endParaRPr lang="en-US" altLang="en-US" sz="1600" smtClean="0"/>
          </a:p>
          <a:p>
            <a:pPr lvl="2" eaLnBrk="1" hangingPunct="1">
              <a:lnSpc>
                <a:spcPct val="90000"/>
              </a:lnSpc>
              <a:buFont typeface="Tahoma" pitchFamily="34" charset="0"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61299-D777-43F8-99BC-75C9BCAF229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Theta J</a:t>
            </a:r>
            <a:r>
              <a:rPr lang="en-US" sz="3600" smtClean="0"/>
              <a:t>OIN</a:t>
            </a:r>
            <a:r>
              <a:rPr lang="en-US" smtClean="0"/>
              <a:t>: 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T1 </a:t>
            </a:r>
            <a:r>
              <a:rPr lang="en-US" sz="2400" smtClean="0">
                <a:solidFill>
                  <a:srgbClr val="006600"/>
                </a:solidFill>
              </a:rPr>
              <a:t>|X|</a:t>
            </a:r>
            <a:r>
              <a:rPr lang="en-US" sz="2400" baseline="-25000" smtClean="0">
                <a:solidFill>
                  <a:srgbClr val="006600"/>
                </a:solidFill>
              </a:rPr>
              <a:t>&lt;a1</a:t>
            </a:r>
            <a:r>
              <a:rPr lang="en-US" sz="2400" baseline="-25000" smtClean="0">
                <a:solidFill>
                  <a:srgbClr val="006600"/>
                </a:solidFill>
                <a:sym typeface="Symbol" pitchFamily="18" charset="2"/>
              </a:rPr>
              <a:t></a:t>
            </a:r>
            <a:r>
              <a:rPr lang="en-US" sz="2400" baseline="-25000" smtClean="0">
                <a:solidFill>
                  <a:srgbClr val="006600"/>
                </a:solidFill>
              </a:rPr>
              <a:t>b1</a:t>
            </a:r>
            <a:r>
              <a:rPr lang="en-US" sz="2400" baseline="-25000" smtClean="0">
                <a:solidFill>
                  <a:srgbClr val="006600"/>
                </a:solidFill>
                <a:sym typeface="Symbol" pitchFamily="18" charset="2"/>
              </a:rPr>
              <a:t>&gt;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 T2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Product + Selection</a:t>
            </a:r>
            <a:r>
              <a:rPr lang="en-US" altLang="en-US" sz="2000" baseline="-25000" smtClean="0"/>
              <a:t>&lt;a1</a:t>
            </a:r>
            <a:r>
              <a:rPr lang="en-US" altLang="en-US" sz="2000" baseline="-25000" smtClean="0">
                <a:sym typeface="Symbol" pitchFamily="18" charset="2"/>
              </a:rPr>
              <a:t> b1&gt;</a:t>
            </a:r>
            <a:r>
              <a:rPr lang="en-US" altLang="en-US" sz="240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333910" name="Group 86"/>
          <p:cNvGraphicFramePr>
            <a:graphicFrameLocks noGrp="1"/>
          </p:cNvGraphicFramePr>
          <p:nvPr>
            <p:ph sz="half" idx="2"/>
          </p:nvPr>
        </p:nvGraphicFramePr>
        <p:xfrm>
          <a:off x="533400" y="2362200"/>
          <a:ext cx="2286000" cy="917575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EMP_AGE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898" name="Group 74"/>
          <p:cNvGraphicFramePr>
            <a:graphicFrameLocks noGrp="1"/>
          </p:cNvGraphicFramePr>
          <p:nvPr/>
        </p:nvGraphicFramePr>
        <p:xfrm>
          <a:off x="5638800" y="2362200"/>
          <a:ext cx="2514600" cy="1227138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RET_AGE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RET_TYPE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Early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Extended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81" name="Text Box 39"/>
          <p:cNvSpPr txBox="1">
            <a:spLocks noChangeArrowheads="1"/>
          </p:cNvSpPr>
          <p:nvPr/>
        </p:nvSpPr>
        <p:spPr bwMode="auto">
          <a:xfrm>
            <a:off x="2971800" y="2743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|X|</a:t>
            </a:r>
            <a:r>
              <a:rPr lang="en-US" baseline="-25000" dirty="0"/>
              <a:t>&lt;</a:t>
            </a:r>
            <a:r>
              <a:rPr lang="en-US" baseline="-25000" dirty="0">
                <a:solidFill>
                  <a:srgbClr val="006600"/>
                </a:solidFill>
              </a:rPr>
              <a:t>EMP_AGE</a:t>
            </a:r>
            <a:r>
              <a:rPr lang="en-US" baseline="-25000" dirty="0"/>
              <a:t> </a:t>
            </a:r>
            <a:r>
              <a:rPr lang="en-US" baseline="-250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US" baseline="-25000" dirty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rPr>
              <a:t>=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baseline="-25000" dirty="0">
                <a:solidFill>
                  <a:srgbClr val="006600"/>
                </a:solidFill>
                <a:sym typeface="Symbol" pitchFamily="18" charset="2"/>
              </a:rPr>
              <a:t>RET_AGE</a:t>
            </a:r>
            <a:r>
              <a:rPr lang="en-US" baseline="-25000" dirty="0">
                <a:sym typeface="Symbol" pitchFamily="18" charset="2"/>
              </a:rPr>
              <a:t>&gt;</a:t>
            </a:r>
          </a:p>
        </p:txBody>
      </p:sp>
      <p:graphicFrame>
        <p:nvGraphicFramePr>
          <p:cNvPr id="333908" name="Group 84"/>
          <p:cNvGraphicFramePr>
            <a:graphicFrameLocks noGrp="1"/>
          </p:cNvGraphicFramePr>
          <p:nvPr/>
        </p:nvGraphicFramePr>
        <p:xfrm>
          <a:off x="2286000" y="4267200"/>
          <a:ext cx="4648200" cy="1225550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  <a:gridCol w="1066800"/>
                <a:gridCol w="12954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EMP_AGE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RET_AGE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RET_TYPE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Early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Early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1809" name="AutoShape 66"/>
          <p:cNvSpPr>
            <a:spLocks noChangeArrowheads="1"/>
          </p:cNvSpPr>
          <p:nvPr/>
        </p:nvSpPr>
        <p:spPr bwMode="auto">
          <a:xfrm>
            <a:off x="914400" y="4572000"/>
            <a:ext cx="838200" cy="304800"/>
          </a:xfrm>
          <a:prstGeom prst="notched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91E69-629F-449C-89B6-CB7235A197A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EquiJ</a:t>
            </a:r>
            <a:r>
              <a:rPr lang="en-US" sz="3600" dirty="0" err="1" smtClean="0"/>
              <a:t>OIN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rgbClr val="006600"/>
                </a:solidFill>
                <a:sym typeface="Symbol" pitchFamily="18" charset="2"/>
              </a:rPr>
              <a:t>T1 </a:t>
            </a:r>
            <a:r>
              <a:rPr lang="en-US" sz="2400" dirty="0" smtClean="0">
                <a:solidFill>
                  <a:srgbClr val="006600"/>
                </a:solidFill>
              </a:rPr>
              <a:t>|X|</a:t>
            </a:r>
            <a:r>
              <a:rPr lang="en-US" sz="2400" baseline="-25000" dirty="0" smtClean="0">
                <a:solidFill>
                  <a:srgbClr val="006600"/>
                </a:solidFill>
              </a:rPr>
              <a:t>&lt;a1=b1</a:t>
            </a:r>
            <a:r>
              <a:rPr lang="en-US" sz="2400" baseline="-25000" dirty="0" smtClean="0">
                <a:solidFill>
                  <a:srgbClr val="006600"/>
                </a:solidFill>
                <a:sym typeface="Symbol" pitchFamily="18" charset="2"/>
              </a:rPr>
              <a:t>&gt;</a:t>
            </a:r>
            <a:r>
              <a:rPr lang="en-US" sz="2800" dirty="0" smtClean="0">
                <a:solidFill>
                  <a:srgbClr val="006600"/>
                </a:solidFill>
                <a:sym typeface="Symbol" pitchFamily="18" charset="2"/>
              </a:rPr>
              <a:t> T2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Product + Selection</a:t>
            </a:r>
            <a:r>
              <a:rPr lang="en-US" altLang="en-US" sz="2000" baseline="-25000" smtClean="0"/>
              <a:t>&lt;a1</a:t>
            </a:r>
            <a:r>
              <a:rPr lang="en-US" altLang="en-US" sz="2000" baseline="-25000" smtClean="0">
                <a:sym typeface="Symbol" pitchFamily="18" charset="2"/>
              </a:rPr>
              <a:t>= b1&gt;</a:t>
            </a:r>
            <a:r>
              <a:rPr lang="en-US" altLang="en-US" sz="200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323855" name="Group 271"/>
          <p:cNvGraphicFramePr>
            <a:graphicFrameLocks noGrp="1"/>
          </p:cNvGraphicFramePr>
          <p:nvPr>
            <p:ph sz="half" idx="2"/>
          </p:nvPr>
        </p:nvGraphicFramePr>
        <p:xfrm>
          <a:off x="304800" y="2209800"/>
          <a:ext cx="3581400" cy="917575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066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EMP_LVL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3846" name="Group 262"/>
          <p:cNvGraphicFramePr>
            <a:graphicFrameLocks noGrp="1"/>
          </p:cNvGraphicFramePr>
          <p:nvPr/>
        </p:nvGraphicFramePr>
        <p:xfrm>
          <a:off x="6019800" y="1898650"/>
          <a:ext cx="2286000" cy="1227138"/>
        </p:xfrm>
        <a:graphic>
          <a:graphicData uri="http://schemas.openxmlformats.org/drawingml/2006/table">
            <a:tbl>
              <a:tblPr/>
              <a:tblGrid>
                <a:gridCol w="1233488"/>
                <a:gridCol w="105251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9" name="Text Box 128"/>
          <p:cNvSpPr txBox="1">
            <a:spLocks noChangeArrowheads="1"/>
          </p:cNvSpPr>
          <p:nvPr/>
        </p:nvSpPr>
        <p:spPr bwMode="auto">
          <a:xfrm>
            <a:off x="3886200" y="2590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|X|</a:t>
            </a:r>
            <a:r>
              <a:rPr lang="en-US" altLang="en-US" baseline="-25000"/>
              <a:t>&lt;</a:t>
            </a:r>
            <a:r>
              <a:rPr lang="en-US" altLang="en-US" baseline="-25000">
                <a:solidFill>
                  <a:srgbClr val="006600"/>
                </a:solidFill>
              </a:rPr>
              <a:t>EMP_LVL</a:t>
            </a:r>
            <a:r>
              <a:rPr lang="en-US" altLang="en-US" baseline="-25000">
                <a:sym typeface="Symbol" pitchFamily="18" charset="2"/>
              </a:rPr>
              <a:t>=</a:t>
            </a:r>
            <a:r>
              <a:rPr lang="en-US" altLang="en-US" baseline="-25000">
                <a:solidFill>
                  <a:srgbClr val="006600"/>
                </a:solidFill>
                <a:sym typeface="Symbol" pitchFamily="18" charset="2"/>
              </a:rPr>
              <a:t>PAY_LVL</a:t>
            </a:r>
            <a:r>
              <a:rPr lang="en-US" altLang="en-US" baseline="-25000">
                <a:sym typeface="Symbol" pitchFamily="18" charset="2"/>
              </a:rPr>
              <a:t>&gt;</a:t>
            </a:r>
          </a:p>
        </p:txBody>
      </p:sp>
      <p:graphicFrame>
        <p:nvGraphicFramePr>
          <p:cNvPr id="323840" name="Group 256"/>
          <p:cNvGraphicFramePr>
            <a:graphicFrameLocks noGrp="1"/>
          </p:cNvGraphicFramePr>
          <p:nvPr/>
        </p:nvGraphicFramePr>
        <p:xfrm>
          <a:off x="2286000" y="3352800"/>
          <a:ext cx="5867400" cy="6127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066800"/>
                <a:gridCol w="1066800"/>
                <a:gridCol w="12954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EMP_LVL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2830" name="AutoShape 190"/>
          <p:cNvSpPr>
            <a:spLocks noChangeArrowheads="1"/>
          </p:cNvSpPr>
          <p:nvPr/>
        </p:nvSpPr>
        <p:spPr bwMode="auto">
          <a:xfrm>
            <a:off x="914400" y="3505200"/>
            <a:ext cx="838200" cy="304800"/>
          </a:xfrm>
          <a:prstGeom prst="notched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31" name="Oval 193"/>
          <p:cNvSpPr>
            <a:spLocks noChangeArrowheads="1"/>
          </p:cNvSpPr>
          <p:nvPr/>
        </p:nvSpPr>
        <p:spPr bwMode="auto">
          <a:xfrm>
            <a:off x="2819400" y="2516188"/>
            <a:ext cx="381000" cy="304800"/>
          </a:xfrm>
          <a:prstGeom prst="ellips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32" name="Oval 194"/>
          <p:cNvSpPr>
            <a:spLocks noChangeArrowheads="1"/>
          </p:cNvSpPr>
          <p:nvPr/>
        </p:nvSpPr>
        <p:spPr bwMode="auto">
          <a:xfrm>
            <a:off x="6019800" y="2819400"/>
            <a:ext cx="381000" cy="304800"/>
          </a:xfrm>
          <a:prstGeom prst="ellips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3863" name="Group 279"/>
          <p:cNvGraphicFramePr>
            <a:graphicFrameLocks noGrp="1"/>
          </p:cNvGraphicFramePr>
          <p:nvPr/>
        </p:nvGraphicFramePr>
        <p:xfrm>
          <a:off x="304800" y="4495800"/>
          <a:ext cx="3657600" cy="917575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1430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3857" name="Group 273"/>
          <p:cNvGraphicFramePr>
            <a:graphicFrameLocks noGrp="1"/>
          </p:cNvGraphicFramePr>
          <p:nvPr/>
        </p:nvGraphicFramePr>
        <p:xfrm>
          <a:off x="5715000" y="4343400"/>
          <a:ext cx="2438400" cy="1227138"/>
        </p:xfrm>
        <a:graphic>
          <a:graphicData uri="http://schemas.openxmlformats.org/drawingml/2006/table">
            <a:tbl>
              <a:tblPr/>
              <a:tblGrid>
                <a:gridCol w="1316038"/>
                <a:gridCol w="11223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68" name="Text Box 230"/>
          <p:cNvSpPr txBox="1">
            <a:spLocks noChangeArrowheads="1"/>
          </p:cNvSpPr>
          <p:nvPr/>
        </p:nvSpPr>
        <p:spPr bwMode="auto">
          <a:xfrm>
            <a:off x="3962400" y="4876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|X|</a:t>
            </a:r>
            <a:r>
              <a:rPr lang="en-US" altLang="en-US" baseline="-25000"/>
              <a:t>&lt;</a:t>
            </a:r>
            <a:r>
              <a:rPr lang="en-US" altLang="en-US" baseline="-25000">
                <a:solidFill>
                  <a:srgbClr val="006600"/>
                </a:solidFill>
              </a:rPr>
              <a:t>PAY_LVL</a:t>
            </a:r>
            <a:r>
              <a:rPr lang="en-US" altLang="en-US" baseline="-25000">
                <a:sym typeface="Symbol" pitchFamily="18" charset="2"/>
              </a:rPr>
              <a:t>=21&gt;</a:t>
            </a:r>
          </a:p>
        </p:txBody>
      </p:sp>
      <p:graphicFrame>
        <p:nvGraphicFramePr>
          <p:cNvPr id="323868" name="Group 284"/>
          <p:cNvGraphicFramePr>
            <a:graphicFrameLocks noGrp="1"/>
          </p:cNvGraphicFramePr>
          <p:nvPr/>
        </p:nvGraphicFramePr>
        <p:xfrm>
          <a:off x="1981200" y="5791200"/>
          <a:ext cx="5867400" cy="6127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066800"/>
                <a:gridCol w="1066800"/>
                <a:gridCol w="129540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2889" name="AutoShape 251"/>
          <p:cNvSpPr>
            <a:spLocks noChangeArrowheads="1"/>
          </p:cNvSpPr>
          <p:nvPr/>
        </p:nvSpPr>
        <p:spPr bwMode="auto">
          <a:xfrm>
            <a:off x="762000" y="5943600"/>
            <a:ext cx="838200" cy="304800"/>
          </a:xfrm>
          <a:prstGeom prst="notched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90" name="Oval 252"/>
          <p:cNvSpPr>
            <a:spLocks noChangeArrowheads="1"/>
          </p:cNvSpPr>
          <p:nvPr/>
        </p:nvSpPr>
        <p:spPr bwMode="auto">
          <a:xfrm>
            <a:off x="2819400" y="4802188"/>
            <a:ext cx="381000" cy="304800"/>
          </a:xfrm>
          <a:prstGeom prst="ellips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91" name="Oval 253"/>
          <p:cNvSpPr>
            <a:spLocks noChangeArrowheads="1"/>
          </p:cNvSpPr>
          <p:nvPr/>
        </p:nvSpPr>
        <p:spPr bwMode="auto">
          <a:xfrm>
            <a:off x="5715000" y="5257800"/>
            <a:ext cx="381000" cy="304800"/>
          </a:xfrm>
          <a:prstGeom prst="ellips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5D2FB-D003-47A0-A204-63D87CE5DCC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Logical View of Data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Entity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a person, place, event, or thing about which data is collected.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e.g. a student</a:t>
            </a:r>
            <a:br>
              <a:rPr lang="en-US" altLang="en-US" sz="1400" smtClean="0"/>
            </a:br>
            <a:endParaRPr lang="en-US" altLang="en-US" sz="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Entity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a collection of entities that share common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named to reflect its content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e.g. STUDENT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characteristics of the entity.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e.g. student number, name, birthdate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named to reflect its content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e.g. STU_NUM, STU_NAME, STU_DOB </a:t>
            </a:r>
            <a:br>
              <a:rPr lang="en-US" altLang="en-US" sz="1400" smtClean="0"/>
            </a:br>
            <a:endParaRPr lang="en-US" altLang="en-US" sz="1600" smtClean="0"/>
          </a:p>
          <a:p>
            <a:pPr lvl="2"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contains a group of related entities or entity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2-dimensional structure composed of rows and columns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also called </a:t>
            </a:r>
            <a:r>
              <a:rPr lang="en-US" altLang="en-US" sz="1800" smtClean="0">
                <a:solidFill>
                  <a:srgbClr val="006600"/>
                </a:solidFill>
              </a:rPr>
              <a:t>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FDA59-C1FA-44F2-B75A-E40F90B2507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Natural Join: 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T1 </a:t>
            </a:r>
            <a:r>
              <a:rPr lang="en-US" sz="2400" smtClean="0">
                <a:solidFill>
                  <a:srgbClr val="006600"/>
                </a:solidFill>
              </a:rPr>
              <a:t>|X|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 T2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ym typeface="Symbol" pitchFamily="18" charset="2"/>
              </a:rPr>
              <a:t>Product + Select (T1.a1 = T2.a1) + Project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Equi-join by common attribute with duplicate column removal</a:t>
            </a:r>
          </a:p>
        </p:txBody>
      </p:sp>
      <p:graphicFrame>
        <p:nvGraphicFramePr>
          <p:cNvPr id="335958" name="Group 86"/>
          <p:cNvGraphicFramePr>
            <a:graphicFrameLocks noGrp="1"/>
          </p:cNvGraphicFramePr>
          <p:nvPr>
            <p:ph sz="half" idx="2"/>
          </p:nvPr>
        </p:nvGraphicFramePr>
        <p:xfrm>
          <a:off x="762000" y="3124200"/>
          <a:ext cx="3581400" cy="917575"/>
        </p:xfrm>
        <a:graphic>
          <a:graphicData uri="http://schemas.openxmlformats.org/drawingml/2006/table">
            <a:tbl>
              <a:tblPr/>
              <a:tblGrid>
                <a:gridCol w="1219200"/>
                <a:gridCol w="1295400"/>
                <a:gridCol w="1066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5955" name="Group 83"/>
          <p:cNvGraphicFramePr>
            <a:graphicFrameLocks noGrp="1"/>
          </p:cNvGraphicFramePr>
          <p:nvPr/>
        </p:nvGraphicFramePr>
        <p:xfrm>
          <a:off x="5715000" y="3124200"/>
          <a:ext cx="2209800" cy="1227138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45720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|X|</a:t>
            </a:r>
            <a:endParaRPr lang="en-US" altLang="en-US" b="1" baseline="-25000">
              <a:sym typeface="Symbol" pitchFamily="18" charset="2"/>
            </a:endParaRPr>
          </a:p>
        </p:txBody>
      </p:sp>
      <p:graphicFrame>
        <p:nvGraphicFramePr>
          <p:cNvPr id="335944" name="Group 72"/>
          <p:cNvGraphicFramePr>
            <a:graphicFrameLocks noGrp="1"/>
          </p:cNvGraphicFramePr>
          <p:nvPr/>
        </p:nvGraphicFramePr>
        <p:xfrm>
          <a:off x="2667000" y="4729163"/>
          <a:ext cx="4800600" cy="9207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066800"/>
                <a:gridCol w="12954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3856" name="AutoShape 60"/>
          <p:cNvSpPr>
            <a:spLocks noChangeArrowheads="1"/>
          </p:cNvSpPr>
          <p:nvPr/>
        </p:nvSpPr>
        <p:spPr bwMode="auto">
          <a:xfrm>
            <a:off x="1295400" y="5033963"/>
            <a:ext cx="838200" cy="304800"/>
          </a:xfrm>
          <a:prstGeom prst="notched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7" name="Oval 73"/>
          <p:cNvSpPr>
            <a:spLocks noChangeArrowheads="1"/>
          </p:cNvSpPr>
          <p:nvPr/>
        </p:nvSpPr>
        <p:spPr bwMode="auto">
          <a:xfrm>
            <a:off x="3276600" y="3429000"/>
            <a:ext cx="381000" cy="304800"/>
          </a:xfrm>
          <a:prstGeom prst="ellips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8" name="Oval 74"/>
          <p:cNvSpPr>
            <a:spLocks noChangeArrowheads="1"/>
          </p:cNvSpPr>
          <p:nvPr/>
        </p:nvSpPr>
        <p:spPr bwMode="auto">
          <a:xfrm>
            <a:off x="5715000" y="4038600"/>
            <a:ext cx="381000" cy="304800"/>
          </a:xfrm>
          <a:prstGeom prst="ellips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59" name="Oval 75"/>
          <p:cNvSpPr>
            <a:spLocks noChangeArrowheads="1"/>
          </p:cNvSpPr>
          <p:nvPr/>
        </p:nvSpPr>
        <p:spPr bwMode="auto">
          <a:xfrm>
            <a:off x="3276600" y="3733800"/>
            <a:ext cx="3810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60" name="Oval 77"/>
          <p:cNvSpPr>
            <a:spLocks noChangeArrowheads="1"/>
          </p:cNvSpPr>
          <p:nvPr/>
        </p:nvSpPr>
        <p:spPr bwMode="auto">
          <a:xfrm>
            <a:off x="5715000" y="3429000"/>
            <a:ext cx="381000" cy="3048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61" name="Line 78"/>
          <p:cNvSpPr>
            <a:spLocks noChangeShapeType="1"/>
          </p:cNvSpPr>
          <p:nvPr/>
        </p:nvSpPr>
        <p:spPr bwMode="auto">
          <a:xfrm flipV="1">
            <a:off x="4343400" y="35814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79"/>
          <p:cNvSpPr>
            <a:spLocks noChangeShapeType="1"/>
          </p:cNvSpPr>
          <p:nvPr/>
        </p:nvSpPr>
        <p:spPr bwMode="auto">
          <a:xfrm>
            <a:off x="4343400" y="35052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3117B-8009-4625-8356-233A98DA017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Left Outer J</a:t>
            </a:r>
            <a:r>
              <a:rPr lang="en-US" sz="3600" smtClean="0"/>
              <a:t>OIN</a:t>
            </a:r>
            <a:r>
              <a:rPr lang="en-US" smtClean="0"/>
              <a:t>: 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T1 </a:t>
            </a:r>
            <a:r>
              <a:rPr lang="en-US" sz="2400" smtClean="0">
                <a:solidFill>
                  <a:srgbClr val="006600"/>
                </a:solidFill>
              </a:rPr>
              <a:t>]X|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 T2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Keep all rows from the left table with added columns from the right table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good tool for finding referential integrity problems</a:t>
            </a:r>
          </a:p>
        </p:txBody>
      </p:sp>
      <p:graphicFrame>
        <p:nvGraphicFramePr>
          <p:cNvPr id="338055" name="Group 135"/>
          <p:cNvGraphicFramePr>
            <a:graphicFrameLocks noGrp="1"/>
          </p:cNvGraphicFramePr>
          <p:nvPr>
            <p:ph sz="half" idx="2"/>
          </p:nvPr>
        </p:nvGraphicFramePr>
        <p:xfrm>
          <a:off x="685800" y="3200400"/>
          <a:ext cx="3581400" cy="917575"/>
        </p:xfrm>
        <a:graphic>
          <a:graphicData uri="http://schemas.openxmlformats.org/drawingml/2006/table">
            <a:tbl>
              <a:tblPr/>
              <a:tblGrid>
                <a:gridCol w="1219200"/>
                <a:gridCol w="1371600"/>
                <a:gridCol w="9906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057" name="Group 137"/>
          <p:cNvGraphicFramePr>
            <a:graphicFrameLocks noGrp="1"/>
          </p:cNvGraphicFramePr>
          <p:nvPr/>
        </p:nvGraphicFramePr>
        <p:xfrm>
          <a:off x="5257800" y="3200400"/>
          <a:ext cx="2362200" cy="1227138"/>
        </p:xfrm>
        <a:graphic>
          <a:graphicData uri="http://schemas.openxmlformats.org/drawingml/2006/table">
            <a:tbl>
              <a:tblPr/>
              <a:tblGrid>
                <a:gridCol w="1274763"/>
                <a:gridCol w="1087437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7" name="Text Box 100"/>
          <p:cNvSpPr txBox="1">
            <a:spLocks noChangeArrowheads="1"/>
          </p:cNvSpPr>
          <p:nvPr/>
        </p:nvSpPr>
        <p:spPr bwMode="auto">
          <a:xfrm>
            <a:off x="4343400" y="3581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]X|</a:t>
            </a:r>
            <a:endParaRPr lang="en-US" altLang="en-US" b="1" baseline="-25000">
              <a:sym typeface="Symbol" pitchFamily="18" charset="2"/>
            </a:endParaRPr>
          </a:p>
        </p:txBody>
      </p:sp>
      <p:graphicFrame>
        <p:nvGraphicFramePr>
          <p:cNvPr id="338051" name="Group 131"/>
          <p:cNvGraphicFramePr>
            <a:graphicFrameLocks noGrp="1"/>
          </p:cNvGraphicFramePr>
          <p:nvPr/>
        </p:nvGraphicFramePr>
        <p:xfrm>
          <a:off x="2438400" y="5027613"/>
          <a:ext cx="4800600" cy="97853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066800"/>
                <a:gridCol w="1295400"/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Newton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21D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4880" name="AutoShape 118"/>
          <p:cNvSpPr>
            <a:spLocks noChangeArrowheads="1"/>
          </p:cNvSpPr>
          <p:nvPr/>
        </p:nvSpPr>
        <p:spPr bwMode="auto">
          <a:xfrm>
            <a:off x="1066800" y="5332413"/>
            <a:ext cx="838200" cy="304800"/>
          </a:xfrm>
          <a:prstGeom prst="notched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81" name="Oval 128"/>
          <p:cNvSpPr>
            <a:spLocks noChangeArrowheads="1"/>
          </p:cNvSpPr>
          <p:nvPr/>
        </p:nvSpPr>
        <p:spPr bwMode="auto">
          <a:xfrm>
            <a:off x="3276600" y="3505200"/>
            <a:ext cx="533400" cy="304800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82" name="Oval 129"/>
          <p:cNvSpPr>
            <a:spLocks noChangeArrowheads="1"/>
          </p:cNvSpPr>
          <p:nvPr/>
        </p:nvSpPr>
        <p:spPr bwMode="auto">
          <a:xfrm>
            <a:off x="5257800" y="3505200"/>
            <a:ext cx="4572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83" name="Oval 130"/>
          <p:cNvSpPr>
            <a:spLocks noChangeArrowheads="1"/>
          </p:cNvSpPr>
          <p:nvPr/>
        </p:nvSpPr>
        <p:spPr bwMode="auto">
          <a:xfrm>
            <a:off x="3276600" y="3810000"/>
            <a:ext cx="533400" cy="304800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CCF89-C622-41A2-8303-2E8A50DA297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Right Outer J</a:t>
            </a:r>
            <a:r>
              <a:rPr lang="en-US" sz="3600" smtClean="0"/>
              <a:t>OIN</a:t>
            </a:r>
            <a:r>
              <a:rPr lang="en-US" smtClean="0"/>
              <a:t>: 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T1 </a:t>
            </a:r>
            <a:r>
              <a:rPr lang="en-US" sz="2400" smtClean="0">
                <a:solidFill>
                  <a:srgbClr val="006600"/>
                </a:solidFill>
              </a:rPr>
              <a:t>|X[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 T2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Keep all rows from the right table with added columns from the left table</a:t>
            </a:r>
            <a:endParaRPr lang="en-US" altLang="en-US" sz="2000" smtClean="0">
              <a:sym typeface="Symbol" pitchFamily="18" charset="2"/>
            </a:endParaRPr>
          </a:p>
        </p:txBody>
      </p:sp>
      <p:graphicFrame>
        <p:nvGraphicFramePr>
          <p:cNvPr id="340050" name="Group 82"/>
          <p:cNvGraphicFramePr>
            <a:graphicFrameLocks noGrp="1"/>
          </p:cNvGraphicFramePr>
          <p:nvPr>
            <p:ph sz="half" idx="2"/>
          </p:nvPr>
        </p:nvGraphicFramePr>
        <p:xfrm>
          <a:off x="609600" y="3200400"/>
          <a:ext cx="3581400" cy="917575"/>
        </p:xfrm>
        <a:graphic>
          <a:graphicData uri="http://schemas.openxmlformats.org/drawingml/2006/table">
            <a:tbl>
              <a:tblPr/>
              <a:tblGrid>
                <a:gridCol w="1219200"/>
                <a:gridCol w="1295400"/>
                <a:gridCol w="1066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0047" name="Group 79"/>
          <p:cNvGraphicFramePr>
            <a:graphicFrameLocks noGrp="1"/>
          </p:cNvGraphicFramePr>
          <p:nvPr/>
        </p:nvGraphicFramePr>
        <p:xfrm>
          <a:off x="5486400" y="3200400"/>
          <a:ext cx="2209800" cy="1227138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1" name="Text Box 39"/>
          <p:cNvSpPr txBox="1">
            <a:spLocks noChangeArrowheads="1"/>
          </p:cNvSpPr>
          <p:nvPr/>
        </p:nvSpPr>
        <p:spPr bwMode="auto">
          <a:xfrm>
            <a:off x="4495800" y="3581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|X[</a:t>
            </a:r>
            <a:endParaRPr lang="en-US" altLang="en-US" b="1" baseline="-25000">
              <a:sym typeface="Symbol" pitchFamily="18" charset="2"/>
            </a:endParaRPr>
          </a:p>
        </p:txBody>
      </p:sp>
      <p:graphicFrame>
        <p:nvGraphicFramePr>
          <p:cNvPr id="340039" name="Group 71"/>
          <p:cNvGraphicFramePr>
            <a:graphicFrameLocks noGrp="1"/>
          </p:cNvGraphicFramePr>
          <p:nvPr/>
        </p:nvGraphicFramePr>
        <p:xfrm>
          <a:off x="2438400" y="5027613"/>
          <a:ext cx="4800600" cy="122872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066800"/>
                <a:gridCol w="12954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PAY_LVL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PAY_AMT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Einstein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$200,000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5909" name="AutoShape 62"/>
          <p:cNvSpPr>
            <a:spLocks noChangeArrowheads="1"/>
          </p:cNvSpPr>
          <p:nvPr/>
        </p:nvSpPr>
        <p:spPr bwMode="auto">
          <a:xfrm>
            <a:off x="1066800" y="5332413"/>
            <a:ext cx="838200" cy="304800"/>
          </a:xfrm>
          <a:prstGeom prst="notched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10" name="Oval 72"/>
          <p:cNvSpPr>
            <a:spLocks noChangeArrowheads="1"/>
          </p:cNvSpPr>
          <p:nvPr/>
        </p:nvSpPr>
        <p:spPr bwMode="auto">
          <a:xfrm>
            <a:off x="5486400" y="3505200"/>
            <a:ext cx="533400" cy="304800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11" name="Oval 73"/>
          <p:cNvSpPr>
            <a:spLocks noChangeArrowheads="1"/>
          </p:cNvSpPr>
          <p:nvPr/>
        </p:nvSpPr>
        <p:spPr bwMode="auto">
          <a:xfrm>
            <a:off x="3124200" y="3505200"/>
            <a:ext cx="533400" cy="3048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35912" name="Oval 74"/>
          <p:cNvSpPr>
            <a:spLocks noChangeArrowheads="1"/>
          </p:cNvSpPr>
          <p:nvPr/>
        </p:nvSpPr>
        <p:spPr bwMode="auto">
          <a:xfrm>
            <a:off x="5486400" y="3810000"/>
            <a:ext cx="533400" cy="304800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913" name="Oval 75"/>
          <p:cNvSpPr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02AEA-43C1-4DA5-B7FF-A416A01D2BF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</a:t>
            </a:r>
            <a:r>
              <a:rPr lang="en-US" sz="3600" smtClean="0"/>
              <a:t>IVIDE</a:t>
            </a:r>
            <a:r>
              <a:rPr lang="en-US" smtClean="0"/>
              <a:t>:  </a:t>
            </a:r>
            <a:r>
              <a:rPr lang="en-US" sz="2800" smtClean="0">
                <a:solidFill>
                  <a:srgbClr val="006600"/>
                </a:solidFill>
                <a:sym typeface="Symbol" pitchFamily="18" charset="2"/>
              </a:rPr>
              <a:t>T1 % T2</a:t>
            </a:r>
            <a:endParaRPr lang="en-US" sz="2000" smtClean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“Divides” T1 into a row subset by shared attribute(s) </a:t>
            </a:r>
          </a:p>
          <a:p>
            <a:pPr lvl="1" eaLnBrk="1" hangingPunct="1">
              <a:defRPr/>
            </a:pPr>
            <a:r>
              <a:rPr lang="en-US" sz="1800" dirty="0" smtClean="0"/>
              <a:t>result is a table with unshared attributes from T1 </a:t>
            </a:r>
            <a:br>
              <a:rPr lang="en-US" sz="1800" dirty="0" smtClean="0"/>
            </a:br>
            <a:endParaRPr lang="en-US" sz="800" dirty="0" smtClean="0"/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600" dirty="0" smtClean="0"/>
              <a:t>Select rows from T1, whose shared attribute values match all of T2 values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US" sz="1400" dirty="0" smtClean="0"/>
              <a:t>Project unshared attributes</a:t>
            </a:r>
          </a:p>
          <a:p>
            <a:pPr lvl="1" eaLnBrk="1" hangingPunct="1">
              <a:defRPr/>
            </a:pPr>
            <a:endParaRPr lang="en-US" sz="2000" dirty="0" smtClean="0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143000" y="6384925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graphicFrame>
        <p:nvGraphicFramePr>
          <p:cNvPr id="342156" name="Group 140"/>
          <p:cNvGraphicFramePr>
            <a:graphicFrameLocks noGrp="1"/>
          </p:cNvGraphicFramePr>
          <p:nvPr/>
        </p:nvGraphicFramePr>
        <p:xfrm>
          <a:off x="1066800" y="3281363"/>
          <a:ext cx="1828800" cy="2149475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153" name="Group 137"/>
          <p:cNvGraphicFramePr>
            <a:graphicFrameLocks noGrp="1"/>
          </p:cNvGraphicFramePr>
          <p:nvPr/>
        </p:nvGraphicFramePr>
        <p:xfrm>
          <a:off x="3733800" y="2976563"/>
          <a:ext cx="990600" cy="122555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152" name="Group 136"/>
          <p:cNvGraphicFramePr>
            <a:graphicFrameLocks noGrp="1"/>
          </p:cNvGraphicFramePr>
          <p:nvPr/>
        </p:nvGraphicFramePr>
        <p:xfrm>
          <a:off x="6019800" y="2976563"/>
          <a:ext cx="1066800" cy="609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GRADE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2154" name="Group 138"/>
          <p:cNvGraphicFramePr>
            <a:graphicFrameLocks noGrp="1"/>
          </p:cNvGraphicFramePr>
          <p:nvPr/>
        </p:nvGraphicFramePr>
        <p:xfrm>
          <a:off x="3733800" y="4725988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151" name="Group 135"/>
          <p:cNvGraphicFramePr>
            <a:graphicFrameLocks noGrp="1"/>
          </p:cNvGraphicFramePr>
          <p:nvPr/>
        </p:nvGraphicFramePr>
        <p:xfrm>
          <a:off x="6096000" y="472916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GRADE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6937" name="Text Box 124"/>
          <p:cNvSpPr txBox="1">
            <a:spLocks noChangeArrowheads="1"/>
          </p:cNvSpPr>
          <p:nvPr/>
        </p:nvSpPr>
        <p:spPr bwMode="auto">
          <a:xfrm>
            <a:off x="3048000" y="3429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%</a:t>
            </a:r>
          </a:p>
        </p:txBody>
      </p:sp>
      <p:sp>
        <p:nvSpPr>
          <p:cNvPr id="36938" name="Text Box 125"/>
          <p:cNvSpPr txBox="1">
            <a:spLocks noChangeArrowheads="1"/>
          </p:cNvSpPr>
          <p:nvPr/>
        </p:nvSpPr>
        <p:spPr bwMode="auto">
          <a:xfrm>
            <a:off x="3048000" y="4876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%</a:t>
            </a:r>
          </a:p>
        </p:txBody>
      </p:sp>
      <p:sp>
        <p:nvSpPr>
          <p:cNvPr id="36939" name="AutoShape 126"/>
          <p:cNvSpPr>
            <a:spLocks noChangeArrowheads="1"/>
          </p:cNvSpPr>
          <p:nvPr/>
        </p:nvSpPr>
        <p:spPr bwMode="auto">
          <a:xfrm>
            <a:off x="5029200" y="3124200"/>
            <a:ext cx="457200" cy="304800"/>
          </a:xfrm>
          <a:prstGeom prst="notched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0" name="AutoShape 127"/>
          <p:cNvSpPr>
            <a:spLocks noChangeArrowheads="1"/>
          </p:cNvSpPr>
          <p:nvPr/>
        </p:nvSpPr>
        <p:spPr bwMode="auto">
          <a:xfrm>
            <a:off x="5029200" y="4953000"/>
            <a:ext cx="457200" cy="304800"/>
          </a:xfrm>
          <a:prstGeom prst="notched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1" name="Rectangle 128"/>
          <p:cNvSpPr>
            <a:spLocks noChangeArrowheads="1"/>
          </p:cNvSpPr>
          <p:nvPr/>
        </p:nvSpPr>
        <p:spPr bwMode="auto">
          <a:xfrm>
            <a:off x="1295400" y="3581400"/>
            <a:ext cx="914400" cy="9144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2" name="Rectangle 129"/>
          <p:cNvSpPr>
            <a:spLocks noChangeArrowheads="1"/>
          </p:cNvSpPr>
          <p:nvPr/>
        </p:nvSpPr>
        <p:spPr bwMode="auto">
          <a:xfrm>
            <a:off x="1295400" y="4572000"/>
            <a:ext cx="914400" cy="533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43" name="Rectangle 129"/>
          <p:cNvSpPr>
            <a:spLocks noChangeArrowheads="1"/>
          </p:cNvSpPr>
          <p:nvPr/>
        </p:nvSpPr>
        <p:spPr bwMode="auto">
          <a:xfrm>
            <a:off x="1317625" y="3663950"/>
            <a:ext cx="914400" cy="533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D7FB-7D91-4605-B54E-E652183B961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Relational Algebra: </a:t>
            </a:r>
            <a:r>
              <a:rPr lang="en-US" sz="3200" smtClean="0"/>
              <a:t>Overview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609600" y="1600200"/>
            <a:ext cx="11430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609600" y="1981200"/>
            <a:ext cx="1143000" cy="838200"/>
          </a:xfrm>
          <a:prstGeom prst="rect">
            <a:avLst/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057400" y="1600200"/>
            <a:ext cx="10668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057400" y="1981200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057400" y="1981200"/>
            <a:ext cx="10668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105400" y="1600200"/>
            <a:ext cx="10668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105400" y="1828800"/>
            <a:ext cx="1066800" cy="228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05400" y="2286000"/>
            <a:ext cx="1066800" cy="381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6477000" y="1600200"/>
            <a:ext cx="1143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629400" y="1600200"/>
            <a:ext cx="1524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7162800" y="1600200"/>
            <a:ext cx="3810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762000" y="2895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union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0574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intersect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1054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select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5532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project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200400" y="4114800"/>
            <a:ext cx="9906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810000" y="3810000"/>
            <a:ext cx="8382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00400" y="4114800"/>
            <a:ext cx="1447800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3200400" y="50434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natural join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953000" y="4114800"/>
            <a:ext cx="9144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486400" y="3810000"/>
            <a:ext cx="8382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4953000" y="4114800"/>
            <a:ext cx="1371600" cy="838200"/>
          </a:xfrm>
          <a:prstGeom prst="rect">
            <a:avLst/>
          </a:prstGeom>
          <a:solidFill>
            <a:srgbClr val="CC99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4800600" y="50434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left outer join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629400" y="4114800"/>
            <a:ext cx="9144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7162800" y="3810000"/>
            <a:ext cx="8382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629400" y="3810000"/>
            <a:ext cx="1371600" cy="609600"/>
          </a:xfrm>
          <a:prstGeom prst="rect">
            <a:avLst/>
          </a:prstGeom>
          <a:solidFill>
            <a:srgbClr val="CC99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477000" y="504348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right outer join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3429000" y="1614488"/>
            <a:ext cx="1066800" cy="609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3429000" y="1995488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3429000" y="1600200"/>
            <a:ext cx="10668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3352800" y="2909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difference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09600" y="3886200"/>
            <a:ext cx="3810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990600" y="3886200"/>
            <a:ext cx="457200" cy="685800"/>
          </a:xfrm>
          <a:prstGeom prst="rect">
            <a:avLst/>
          </a:prstGeom>
          <a:solidFill>
            <a:srgbClr val="99CCFF">
              <a:alpha val="50195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990600" y="4572000"/>
            <a:ext cx="457200" cy="685800"/>
          </a:xfrm>
          <a:prstGeom prst="rect">
            <a:avLst/>
          </a:prstGeom>
          <a:solidFill>
            <a:srgbClr val="99CCFF">
              <a:alpha val="50195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685800" y="393065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a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685800" y="423545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a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685800" y="454025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b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685800" y="484505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b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1066800" y="393065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1066800" y="423545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1066800" y="4572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1066800" y="484505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457200" y="5257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product</a:t>
            </a:r>
          </a:p>
        </p:txBody>
      </p:sp>
      <p:sp>
        <p:nvSpPr>
          <p:cNvPr id="37936" name="Text Box 59"/>
          <p:cNvSpPr txBox="1">
            <a:spLocks noChangeArrowheads="1"/>
          </p:cNvSpPr>
          <p:nvPr/>
        </p:nvSpPr>
        <p:spPr bwMode="auto">
          <a:xfrm>
            <a:off x="1676400" y="5257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divide</a:t>
            </a:r>
          </a:p>
        </p:txBody>
      </p:sp>
      <p:sp>
        <p:nvSpPr>
          <p:cNvPr id="37937" name="Rectangle 60"/>
          <p:cNvSpPr>
            <a:spLocks noChangeArrowheads="1"/>
          </p:cNvSpPr>
          <p:nvPr/>
        </p:nvSpPr>
        <p:spPr bwMode="auto">
          <a:xfrm>
            <a:off x="1828800" y="3886200"/>
            <a:ext cx="762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8" name="Rectangle 61"/>
          <p:cNvSpPr>
            <a:spLocks noChangeArrowheads="1"/>
          </p:cNvSpPr>
          <p:nvPr/>
        </p:nvSpPr>
        <p:spPr bwMode="auto">
          <a:xfrm>
            <a:off x="2209800" y="4191000"/>
            <a:ext cx="381000" cy="457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39" name="Rectangle 62"/>
          <p:cNvSpPr>
            <a:spLocks noChangeArrowheads="1"/>
          </p:cNvSpPr>
          <p:nvPr/>
        </p:nvSpPr>
        <p:spPr bwMode="auto">
          <a:xfrm>
            <a:off x="2209800" y="4800600"/>
            <a:ext cx="381000" cy="457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0" name="Rectangle 63"/>
          <p:cNvSpPr>
            <a:spLocks noChangeArrowheads="1"/>
          </p:cNvSpPr>
          <p:nvPr/>
        </p:nvSpPr>
        <p:spPr bwMode="auto">
          <a:xfrm>
            <a:off x="1828800" y="4191000"/>
            <a:ext cx="381000" cy="228600"/>
          </a:xfrm>
          <a:prstGeom prst="rect">
            <a:avLst/>
          </a:prstGeom>
          <a:solidFill>
            <a:srgbClr val="99CC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41" name="Rectangle 64"/>
          <p:cNvSpPr>
            <a:spLocks noChangeArrowheads="1"/>
          </p:cNvSpPr>
          <p:nvPr/>
        </p:nvSpPr>
        <p:spPr bwMode="auto">
          <a:xfrm>
            <a:off x="1828800" y="4800600"/>
            <a:ext cx="381000" cy="228600"/>
          </a:xfrm>
          <a:prstGeom prst="rect">
            <a:avLst/>
          </a:prstGeom>
          <a:solidFill>
            <a:srgbClr val="99CC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5B198-6C36-4B1A-8652-F73A95D5447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Table Characteristics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2-dimensional structure with rows &amp; columns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rgbClr val="006600"/>
                </a:solidFill>
              </a:rPr>
              <a:t>Rows</a:t>
            </a:r>
            <a:r>
              <a:rPr lang="en-US" altLang="en-US" sz="1600" smtClean="0"/>
              <a:t> (tuples)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represent single entity occurrence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rgbClr val="006600"/>
                </a:solidFill>
              </a:rPr>
              <a:t>Columns</a:t>
            </a:r>
            <a:endParaRPr lang="en-US" altLang="en-US" sz="16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represent attributes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have a specific range of values (</a:t>
            </a:r>
            <a:r>
              <a:rPr lang="en-US" altLang="en-US" sz="1400" i="1" smtClean="0">
                <a:solidFill>
                  <a:srgbClr val="800000"/>
                </a:solidFill>
              </a:rPr>
              <a:t>attribute domain</a:t>
            </a:r>
            <a:r>
              <a:rPr lang="en-US" altLang="en-US" sz="1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each column has a distinct name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all values in a column must conform to the same data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Row/column intersection represents a single data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Rows and columns orders are inconsequential</a:t>
            </a:r>
            <a:br>
              <a:rPr lang="en-US" altLang="en-US" sz="1600" smtClean="0"/>
            </a:b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Each table must have a </a:t>
            </a:r>
            <a:r>
              <a:rPr lang="en-US" altLang="en-US" sz="1800" smtClean="0">
                <a:solidFill>
                  <a:srgbClr val="800000"/>
                </a:solidFill>
              </a:rPr>
              <a:t>primary key</a:t>
            </a:r>
            <a:r>
              <a:rPr lang="en-US" altLang="en-US" sz="18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Primary key</a:t>
            </a:r>
            <a:r>
              <a:rPr lang="en-US" altLang="en-US" sz="1600" smtClean="0">
                <a:solidFill>
                  <a:srgbClr val="800000"/>
                </a:solidFill>
              </a:rPr>
              <a:t> </a:t>
            </a:r>
            <a:r>
              <a:rPr lang="en-US" altLang="en-US" sz="1600" smtClean="0"/>
              <a:t>is </a:t>
            </a:r>
            <a:r>
              <a:rPr lang="en-US" altLang="en-US" sz="1600" smtClean="0">
                <a:solidFill>
                  <a:schemeClr val="hlink"/>
                </a:solidFill>
              </a:rPr>
              <a:t>an attribute</a:t>
            </a:r>
            <a:r>
              <a:rPr lang="en-US" altLang="en-US" sz="1600" smtClean="0">
                <a:solidFill>
                  <a:srgbClr val="800000"/>
                </a:solidFill>
              </a:rPr>
              <a:t> </a:t>
            </a:r>
            <a:r>
              <a:rPr lang="en-US" altLang="en-US" sz="1600" smtClean="0"/>
              <a:t>(or a combination of attributes)</a:t>
            </a:r>
            <a:r>
              <a:rPr lang="en-US" altLang="en-US" sz="1600" smtClean="0">
                <a:solidFill>
                  <a:srgbClr val="800000"/>
                </a:solidFill>
              </a:rPr>
              <a:t> </a:t>
            </a:r>
            <a:r>
              <a:rPr lang="en-US" altLang="en-US" sz="1600" smtClean="0">
                <a:solidFill>
                  <a:schemeClr val="hlink"/>
                </a:solidFill>
              </a:rPr>
              <a:t>that uniquely identify each row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Relational database vs. File system terminology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Rows == Records,  Columns == Fields,  Tables ==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40AA9-FBE8-4031-8E55-CE3F8E2AF93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Table Characteristics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Table and Column names</a:t>
            </a:r>
          </a:p>
          <a:p>
            <a:pPr lvl="1" eaLnBrk="1" hangingPunct="1"/>
            <a:r>
              <a:rPr lang="en-US" altLang="en-US" sz="1800" smtClean="0"/>
              <a:t>Max. 8 &amp; 10 characters in older DBMS</a:t>
            </a:r>
          </a:p>
          <a:p>
            <a:pPr lvl="1" eaLnBrk="1" hangingPunct="1"/>
            <a:r>
              <a:rPr lang="en-US" altLang="en-US" sz="1800" smtClean="0"/>
              <a:t>Cannot use special charcters (e.g. */.)</a:t>
            </a:r>
          </a:p>
          <a:p>
            <a:pPr lvl="1" eaLnBrk="1" hangingPunct="1"/>
            <a:r>
              <a:rPr lang="en-US" altLang="en-US" sz="1800" smtClean="0"/>
              <a:t>Use descriptive names (e.g. STUDENT, STU_DOB)</a:t>
            </a:r>
            <a:br>
              <a:rPr lang="en-US" altLang="en-US" sz="1800" smtClean="0"/>
            </a:br>
            <a:endParaRPr lang="en-US" altLang="en-US" sz="1800" smtClean="0"/>
          </a:p>
          <a:p>
            <a:pPr eaLnBrk="1" hangingPunct="1"/>
            <a:r>
              <a:rPr lang="en-US" altLang="en-US" sz="2000" smtClean="0"/>
              <a:t>Column characteristics</a:t>
            </a:r>
          </a:p>
          <a:p>
            <a:pPr lvl="1" eaLnBrk="1" hangingPunct="1"/>
            <a:r>
              <a:rPr lang="en-US" altLang="en-US" sz="1800" smtClean="0"/>
              <a:t>Data type</a:t>
            </a:r>
          </a:p>
          <a:p>
            <a:pPr lvl="2" eaLnBrk="1" hangingPunct="1"/>
            <a:r>
              <a:rPr lang="en-US" altLang="en-US" sz="1600" smtClean="0"/>
              <a:t>number, character, date, logical (Boolean)</a:t>
            </a:r>
          </a:p>
          <a:p>
            <a:pPr lvl="1" eaLnBrk="1" hangingPunct="1"/>
            <a:r>
              <a:rPr lang="en-US" altLang="en-US" sz="1800" smtClean="0"/>
              <a:t>Format</a:t>
            </a:r>
          </a:p>
          <a:p>
            <a:pPr lvl="2" eaLnBrk="1" hangingPunct="1"/>
            <a:r>
              <a:rPr lang="en-US" altLang="en-US" sz="1600" smtClean="0"/>
              <a:t>999.99, Xxxxxx, mm-dd-yy, Yes/No</a:t>
            </a:r>
          </a:p>
          <a:p>
            <a:pPr lvl="1" eaLnBrk="1" hangingPunct="1"/>
            <a:r>
              <a:rPr lang="en-US" altLang="en-US" sz="1800" smtClean="0"/>
              <a:t>Range</a:t>
            </a:r>
          </a:p>
          <a:p>
            <a:pPr lvl="2" eaLnBrk="1" hangingPunct="1"/>
            <a:r>
              <a:rPr lang="en-US" altLang="en-US" sz="1600" smtClean="0"/>
              <a:t>0-4, 35-65, {A,B,C,D}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014C-4023-4275-83E9-C206E420690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</a:t>
            </a:r>
            <a:r>
              <a:rPr lang="en-US" sz="3200" dirty="0" smtClean="0"/>
              <a:t>Table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3870325"/>
            <a:ext cx="7467600" cy="238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smtClean="0"/>
              <a:t>8 rows &amp; 7 columns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smtClean="0"/>
              <a:t>Row = single entity occurrence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row 1 describes a student named William Bowser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smtClean="0"/>
              <a:t>Column = an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has specific characteristics (data type, format, value range)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smtClean="0"/>
              <a:t>STU_CLASS: char(2), {Fr,Jr,So,Sr}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all values adhere to the attribute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smtClean="0"/>
              <a:t>Each row/column intersection contains a single data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smtClean="0"/>
              <a:t>Primary key = STU_NUM</a:t>
            </a:r>
          </a:p>
        </p:txBody>
      </p:sp>
      <p:pic>
        <p:nvPicPr>
          <p:cNvPr id="9222" name="Picture 8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31925"/>
            <a:ext cx="7620000" cy="2038350"/>
          </a:xfrm>
          <a:noFill/>
        </p:spPr>
      </p:pic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1828800" y="3489325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AF34B-3583-4A1A-9409-DAD9E86878D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Keys in a Table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Consists of one or more attributes that </a:t>
            </a:r>
            <a:r>
              <a:rPr lang="en-US" altLang="en-US" sz="1800" smtClean="0">
                <a:solidFill>
                  <a:srgbClr val="800000"/>
                </a:solidFill>
              </a:rPr>
              <a:t>determine</a:t>
            </a:r>
            <a:r>
              <a:rPr lang="en-US" altLang="en-US" sz="1800" smtClean="0"/>
              <a:t> other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given the value of a key, you can look up (determine) the value of other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Composite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composed of more than one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Key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any attribute that is part of a key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Superkey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any key that uniquely identifies each row</a:t>
            </a:r>
            <a:br>
              <a:rPr lang="en-US" altLang="en-US" sz="1600" smtClean="0"/>
            </a:br>
            <a:endParaRPr lang="en-US" altLang="en-US" sz="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Candidate key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superkey without redundancies</a:t>
            </a:r>
            <a:br>
              <a:rPr lang="en-US" altLang="en-US" sz="1600" smtClean="0"/>
            </a:br>
            <a:endParaRPr lang="en-US" altLang="en-US" sz="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800000"/>
                </a:solidFill>
              </a:rPr>
              <a:t>Primary Key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 candidate key selected as the unique identifier </a:t>
            </a:r>
            <a:r>
              <a:rPr lang="en-US" altLang="en-US" sz="1200" smtClean="0"/>
              <a:t/>
            </a:r>
            <a:br>
              <a:rPr lang="en-US" altLang="en-US" sz="1200" smtClean="0"/>
            </a:br>
            <a:endParaRPr lang="en-US" altLang="en-US" sz="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0000FF"/>
                </a:solidFill>
              </a:rPr>
              <a:t>Foreign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an attribute whose values match primary key values in the related 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rgbClr val="800000"/>
                </a:solidFill>
              </a:rPr>
              <a:t> </a:t>
            </a:r>
            <a:r>
              <a:rPr lang="en-US" altLang="en-US" sz="1600" smtClean="0"/>
              <a:t>joins tables to derive information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Secondary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facilitates querying of the database</a:t>
            </a:r>
            <a:endParaRPr lang="en-US" altLang="en-US" sz="1600" smtClean="0">
              <a:solidFill>
                <a:srgbClr val="8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restrictive secondary key </a:t>
            </a:r>
            <a:r>
              <a:rPr lang="en-US" altLang="en-US" sz="1600" smtClean="0">
                <a:sym typeface="Wingdings" pitchFamily="2" charset="2"/>
              </a:rPr>
              <a:t> </a:t>
            </a:r>
            <a:r>
              <a:rPr lang="en-US" altLang="en-US" sz="1600" smtClean="0"/>
              <a:t>narrow search result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STU_LNAME vs. STU_DOB</a:t>
            </a:r>
            <a:br>
              <a:rPr lang="en-US" altLang="en-US" sz="1200" smtClean="0"/>
            </a:br>
            <a:endParaRPr lang="en-US" altLang="en-US" sz="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925E-D4BC-4125-ADF7-6854AD042E3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Keys in a Table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848600" cy="49530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Superkey</a:t>
            </a:r>
          </a:p>
          <a:p>
            <a:pPr lvl="1" eaLnBrk="1" hangingPunct="1"/>
            <a:r>
              <a:rPr lang="en-US" altLang="en-US" sz="1400" smtClean="0"/>
              <a:t>attribute(s) that uniquely identifies each row</a:t>
            </a:r>
          </a:p>
          <a:p>
            <a:pPr lvl="2" eaLnBrk="1" hangingPunct="1"/>
            <a:r>
              <a:rPr lang="en-US" altLang="en-US" sz="1000" smtClean="0"/>
              <a:t>STU_ID;  STU_SSN; STU_ID + any;  STU_SSN + any;  </a:t>
            </a:r>
            <a:r>
              <a:rPr lang="en-US" altLang="en-US" sz="1000" i="1" smtClean="0"/>
              <a:t>STU_DOB + STU_LNAME + STU_FNAME?</a:t>
            </a:r>
          </a:p>
          <a:p>
            <a:pPr eaLnBrk="1" hangingPunct="1"/>
            <a:r>
              <a:rPr lang="en-US" altLang="en-US" sz="1600" smtClean="0"/>
              <a:t>Candidate Key</a:t>
            </a:r>
          </a:p>
          <a:p>
            <a:pPr lvl="1" eaLnBrk="1" hangingPunct="1"/>
            <a:r>
              <a:rPr lang="en-US" altLang="en-US" sz="1400" smtClean="0"/>
              <a:t>minimal superkey</a:t>
            </a:r>
          </a:p>
          <a:p>
            <a:pPr lvl="2" eaLnBrk="1" hangingPunct="1"/>
            <a:r>
              <a:rPr lang="en-US" altLang="en-US" sz="1000" smtClean="0"/>
              <a:t>STU_ID;  STU_SSN; </a:t>
            </a:r>
            <a:r>
              <a:rPr lang="en-US" altLang="en-US" sz="1000" i="1" smtClean="0"/>
              <a:t>STU_DOB + STU_LNAME + STU_FNAME?</a:t>
            </a:r>
          </a:p>
          <a:p>
            <a:pPr eaLnBrk="1" hangingPunct="1"/>
            <a:r>
              <a:rPr lang="en-US" altLang="en-US" sz="1600" b="1" smtClean="0">
                <a:solidFill>
                  <a:srgbClr val="800000"/>
                </a:solidFill>
              </a:rPr>
              <a:t>Primary Key</a:t>
            </a:r>
          </a:p>
          <a:p>
            <a:pPr lvl="1" eaLnBrk="1" hangingPunct="1"/>
            <a:r>
              <a:rPr lang="en-US" altLang="en-US" sz="1400" smtClean="0"/>
              <a:t>candidate key selected as the unique identifier</a:t>
            </a:r>
          </a:p>
          <a:p>
            <a:pPr lvl="2" eaLnBrk="1" hangingPunct="1"/>
            <a:r>
              <a:rPr lang="en-US" altLang="en-US" sz="1000" smtClean="0"/>
              <a:t>STU_ID</a:t>
            </a:r>
          </a:p>
          <a:p>
            <a:pPr eaLnBrk="1" hangingPunct="1"/>
            <a:r>
              <a:rPr lang="en-US" altLang="en-US" sz="1600" b="1" smtClean="0">
                <a:solidFill>
                  <a:schemeClr val="hlink"/>
                </a:solidFill>
              </a:rPr>
              <a:t>Foreign Key</a:t>
            </a:r>
          </a:p>
          <a:p>
            <a:pPr lvl="1" eaLnBrk="1" hangingPunct="1"/>
            <a:r>
              <a:rPr lang="en-US" altLang="en-US" sz="1400" smtClean="0"/>
              <a:t>primary key from another table</a:t>
            </a:r>
          </a:p>
          <a:p>
            <a:pPr lvl="2" eaLnBrk="1" hangingPunct="1"/>
            <a:r>
              <a:rPr lang="en-US" altLang="en-US" sz="1000" smtClean="0"/>
              <a:t>DEPT_CODE</a:t>
            </a:r>
          </a:p>
          <a:p>
            <a:pPr eaLnBrk="1" hangingPunct="1"/>
            <a:r>
              <a:rPr lang="en-US" altLang="en-US" sz="1600" smtClean="0"/>
              <a:t>Secondary Key</a:t>
            </a:r>
          </a:p>
          <a:p>
            <a:pPr lvl="1" eaLnBrk="1" hangingPunct="1"/>
            <a:r>
              <a:rPr lang="en-US" altLang="en-US" sz="1400" smtClean="0"/>
              <a:t>attribute(s) used for data retrieval</a:t>
            </a:r>
          </a:p>
          <a:p>
            <a:pPr lvl="2" eaLnBrk="1" hangingPunct="1"/>
            <a:r>
              <a:rPr lang="en-US" altLang="en-US" sz="1000" smtClean="0"/>
              <a:t>STU_LNAME + STU_DOB</a:t>
            </a:r>
          </a:p>
        </p:txBody>
      </p:sp>
      <p:graphicFrame>
        <p:nvGraphicFramePr>
          <p:cNvPr id="309305" name="Group 57"/>
          <p:cNvGraphicFramePr>
            <a:graphicFrameLocks noGrp="1"/>
          </p:cNvGraphicFramePr>
          <p:nvPr/>
        </p:nvGraphicFramePr>
        <p:xfrm>
          <a:off x="685800" y="5248275"/>
          <a:ext cx="7620000" cy="115887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371600"/>
                <a:gridCol w="1371600"/>
              </a:tblGrid>
              <a:tr h="274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STU_ID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STU_SSN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STU_DOB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STU_LNAME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STU_FNAME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DEPT_CODE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12345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111-11-1111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12/12/1985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245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12346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222-22-2222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10/10/1985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Dew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12348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123-45-6789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11/11/1982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Dew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333" name="Group 85"/>
          <p:cNvGraphicFramePr>
            <a:graphicFrameLocks noGrp="1"/>
          </p:cNvGraphicFramePr>
          <p:nvPr>
            <p:ph sz="half" idx="2"/>
          </p:nvPr>
        </p:nvGraphicFramePr>
        <p:xfrm>
          <a:off x="5105400" y="3505200"/>
          <a:ext cx="3200400" cy="1097176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DEPT_CODE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DEPT_NAME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Astronomy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Computer Science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Sociology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cxnSp>
        <p:nvCxnSpPr>
          <p:cNvPr id="11324" name="Straight Arrow Connector 60"/>
          <p:cNvCxnSpPr>
            <a:cxnSpLocks noChangeShapeType="1"/>
          </p:cNvCxnSpPr>
          <p:nvPr/>
        </p:nvCxnSpPr>
        <p:spPr bwMode="auto">
          <a:xfrm>
            <a:off x="5791200" y="4648200"/>
            <a:ext cx="1371600" cy="533400"/>
          </a:xfrm>
          <a:prstGeom prst="straightConnector1">
            <a:avLst/>
          </a:prstGeom>
          <a:noFill/>
          <a:ln w="25400" algn="ctr">
            <a:solidFill>
              <a:srgbClr val="8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4AF8C-97E1-4465-9233-9171B98EF0B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Integrity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smtClean="0">
                <a:solidFill>
                  <a:srgbClr val="800000"/>
                </a:solidFill>
              </a:rPr>
              <a:t>Entity Integrity</a:t>
            </a:r>
            <a:endParaRPr lang="en-US" altLang="en-US" sz="1800" b="1" smtClean="0">
              <a:solidFill>
                <a:srgbClr val="8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Each entity has unique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primary key values must be </a:t>
            </a:r>
            <a:r>
              <a:rPr lang="en-US" altLang="en-US" sz="1400" smtClean="0">
                <a:solidFill>
                  <a:srgbClr val="006600"/>
                </a:solidFill>
              </a:rPr>
              <a:t>unique</a:t>
            </a:r>
            <a:r>
              <a:rPr lang="en-US" altLang="en-US" sz="1400" smtClean="0"/>
              <a:t> </a:t>
            </a:r>
            <a:r>
              <a:rPr lang="en-US" altLang="en-US" sz="1400" smtClean="0">
                <a:solidFill>
                  <a:srgbClr val="006600"/>
                </a:solidFill>
              </a:rPr>
              <a:t>and</a:t>
            </a:r>
            <a:r>
              <a:rPr lang="en-US" altLang="en-US" sz="1400" smtClean="0"/>
              <a:t> </a:t>
            </a:r>
            <a:r>
              <a:rPr lang="en-US" altLang="en-US" sz="1400" smtClean="0">
                <a:solidFill>
                  <a:srgbClr val="006600"/>
                </a:solidFill>
              </a:rPr>
              <a:t>not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Ensures uniqueness of entities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given a primary key value, the entity can be identified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smtClean="0"/>
              <a:t>e.g.,</a:t>
            </a:r>
            <a:r>
              <a:rPr lang="en-US" altLang="en-US" sz="1400" smtClean="0"/>
              <a:t> no students can have duplicate or null STU_ID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b="1" smtClean="0">
                <a:solidFill>
                  <a:srgbClr val="0000FF"/>
                </a:solidFill>
              </a:rPr>
              <a:t>Referential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Foreign key value is </a:t>
            </a:r>
            <a:r>
              <a:rPr lang="en-US" altLang="en-US" sz="1600" smtClean="0">
                <a:solidFill>
                  <a:srgbClr val="006600"/>
                </a:solidFill>
              </a:rPr>
              <a:t>null</a:t>
            </a:r>
            <a:r>
              <a:rPr lang="en-US" altLang="en-US" sz="1600" smtClean="0"/>
              <a:t> or</a:t>
            </a:r>
            <a:r>
              <a:rPr lang="en-US" altLang="en-US" sz="1600" smtClean="0">
                <a:solidFill>
                  <a:srgbClr val="006600"/>
                </a:solidFill>
              </a:rPr>
              <a:t> matches primary key values in related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smtClean="0"/>
              <a:t>i.e.,</a:t>
            </a:r>
            <a:r>
              <a:rPr lang="en-US" altLang="en-US" sz="1400" smtClean="0"/>
              <a:t> foreign key cannot contain values that does not exist in the related table.</a:t>
            </a:r>
            <a:endParaRPr lang="en-US" altLang="en-US" sz="120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Prevents invalid data entry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smtClean="0"/>
              <a:t>e.g.,</a:t>
            </a:r>
            <a:r>
              <a:rPr lang="en-US" altLang="en-US" sz="1400" smtClean="0"/>
              <a:t> James Dew may not belong to a department (Continuing Ed), but cannot be assigned to a non-existing department.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600" smtClean="0"/>
              <a:t>Most RDBMS enforce integrity rules automatically.</a:t>
            </a:r>
          </a:p>
        </p:txBody>
      </p:sp>
      <p:graphicFrame>
        <p:nvGraphicFramePr>
          <p:cNvPr id="311376" name="Group 80"/>
          <p:cNvGraphicFramePr>
            <a:graphicFrameLocks noGrp="1"/>
          </p:cNvGraphicFramePr>
          <p:nvPr/>
        </p:nvGraphicFramePr>
        <p:xfrm>
          <a:off x="685800" y="5248275"/>
          <a:ext cx="4572000" cy="1097176"/>
        </p:xfrm>
        <a:graphic>
          <a:graphicData uri="http://schemas.openxmlformats.org/drawingml/2006/table">
            <a:tbl>
              <a:tblPr/>
              <a:tblGrid>
                <a:gridCol w="990600"/>
                <a:gridCol w="1143000"/>
                <a:gridCol w="1295400"/>
                <a:gridCol w="1143000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STU_ID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STU_LNAME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STU_FNAME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DEPT_CODE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12346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Dew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22134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Dew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James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77" name="Group 81"/>
          <p:cNvGraphicFramePr>
            <a:graphicFrameLocks noGrp="1"/>
          </p:cNvGraphicFramePr>
          <p:nvPr/>
        </p:nvGraphicFramePr>
        <p:xfrm>
          <a:off x="5410200" y="5257800"/>
          <a:ext cx="3124200" cy="1097176"/>
        </p:xfrm>
        <a:graphic>
          <a:graphicData uri="http://schemas.openxmlformats.org/drawingml/2006/table">
            <a:tbl>
              <a:tblPr/>
              <a:tblGrid>
                <a:gridCol w="1219200"/>
                <a:gridCol w="1905000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</a:rPr>
                        <a:t>DEPT_CODE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DEPT_NAME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Astronomy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Computer Science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Sociology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5906&quot;&gt;&lt;object type=&quot;3&quot; unique_id=&quot;15907&quot;&gt;&lt;property id=&quot;20148&quot; value=&quot;5&quot;/&gt;&lt;property id=&quot;20300&quot; value=&quot;Slide 1 - &amp;quot;Relational Database Model&amp;quot;&quot;/&gt;&lt;property id=&quot;20307&quot; value=&quot;256&quot;/&gt;&lt;/object&gt;&lt;object type=&quot;3&quot; unique_id=&quot;15908&quot;&gt;&lt;property id=&quot;20148&quot; value=&quot;5&quot;/&gt;&lt;property id=&quot;20300&quot; value=&quot;Slide 2 - &amp;quot;Outline&amp;quot;&quot;/&gt;&lt;property id=&quot;20307&quot; value=&quot;259&quot;/&gt;&lt;/object&gt;&lt;object type=&quot;3&quot; unique_id=&quot;15910&quot;&gt;&lt;property id=&quot;20148&quot; value=&quot;5&quot;/&gt;&lt;property id=&quot;20300&quot; value=&quot;Slide 3 - &amp;quot;Logical View of Data&amp;quot;&quot;/&gt;&lt;property id=&quot;20307&quot; value=&quot;293&quot;/&gt;&lt;/object&gt;&lt;object type=&quot;3&quot; unique_id=&quot;15911&quot;&gt;&lt;property id=&quot;20148&quot; value=&quot;5&quot;/&gt;&lt;property id=&quot;20300&quot; value=&quot;Slide 4 - &amp;quot;Table Characteristics&amp;quot;&quot;/&gt;&lt;property id=&quot;20307&quot; value=&quot;295&quot;/&gt;&lt;/object&gt;&lt;object type=&quot;3&quot; unique_id=&quot;15912&quot;&gt;&lt;property id=&quot;20148&quot; value=&quot;5&quot;/&gt;&lt;property id=&quot;20300&quot; value=&quot;Slide 5 - &amp;quot;Table Characteristics&amp;quot;&quot;/&gt;&lt;property id=&quot;20307&quot; value=&quot;298&quot;/&gt;&lt;/object&gt;&lt;object type=&quot;3&quot; unique_id=&quot;15913&quot;&gt;&lt;property id=&quot;20148&quot; value=&quot;5&quot;/&gt;&lt;property id=&quot;20300&quot; value=&quot;Slide 6 - &amp;quot;Example: Table&amp;quot;&quot;/&gt;&lt;property id=&quot;20307&quot; value=&quot;297&quot;/&gt;&lt;/object&gt;&lt;object type=&quot;3&quot; unique_id=&quot;15914&quot;&gt;&lt;property id=&quot;20148&quot; value=&quot;5&quot;/&gt;&lt;property id=&quot;20300&quot; value=&quot;Slide 7 - &amp;quot;Keys in a Table&amp;quot;&quot;/&gt;&lt;property id=&quot;20307&quot; value=&quot;330&quot;/&gt;&lt;/object&gt;&lt;object type=&quot;3&quot; unique_id=&quot;15915&quot;&gt;&lt;property id=&quot;20148&quot; value=&quot;5&quot;/&gt;&lt;property id=&quot;20300&quot; value=&quot;Slide 8 - &amp;quot;Keys in a Table&amp;quot;&quot;/&gt;&lt;property id=&quot;20307&quot; value=&quot;300&quot;/&gt;&lt;/object&gt;&lt;object type=&quot;3&quot; unique_id=&quot;15916&quot;&gt;&lt;property id=&quot;20148&quot; value=&quot;5&quot;/&gt;&lt;property id=&quot;20300&quot; value=&quot;Slide 9 - &amp;quot;Integrity Rules&amp;quot;&quot;/&gt;&lt;property id=&quot;20307&quot; value=&quot;302&quot;/&gt;&lt;/object&gt;&lt;object type=&quot;3&quot; unique_id=&quot;15917&quot;&gt;&lt;property id=&quot;20148&quot; value=&quot;5&quot;/&gt;&lt;property id=&quot;20300&quot; value=&quot;Slide 10 - &amp;quot;Example: Simple RDB&amp;quot;&quot;/&gt;&lt;property id=&quot;20307&quot; value=&quot;301&quot;/&gt;&lt;/object&gt;&lt;object type=&quot;3&quot; unique_id=&quot;15918&quot;&gt;&lt;property id=&quot;20148&quot; value=&quot;5&quot;/&gt;&lt;property id=&quot;20300&quot; value=&quot;Slide 11 - &amp;quot;Relationships in RDB&amp;quot;&quot;/&gt;&lt;property id=&quot;20307&quot; value=&quot;334&quot;/&gt;&lt;/object&gt;&lt;object type=&quot;3&quot; unique_id=&quot;15919&quot;&gt;&lt;property id=&quot;20148&quot; value=&quot;5&quot;/&gt;&lt;property id=&quot;20300&quot; value=&quot;Slide 12 - &amp;quot;M:N to 1:M Conversion&amp;quot;&quot;/&gt;&lt;property id=&quot;20307&quot; value=&quot;335&quot;/&gt;&lt;/object&gt;&lt;object type=&quot;3&quot; unique_id=&quot;15920&quot;&gt;&lt;property id=&quot;20148&quot; value=&quot;5&quot;/&gt;&lt;property id=&quot;20300&quot; value=&quot;Slide 13 - &amp;quot;M:N to 1:M Conversion&amp;quot;&quot;/&gt;&lt;property id=&quot;20307&quot; value=&quot;336&quot;/&gt;&lt;/object&gt;&lt;object type=&quot;3&quot; unique_id=&quot;15921&quot;&gt;&lt;property id=&quot;20148&quot; value=&quot;5&quot;/&gt;&lt;property id=&quot;20300&quot; value=&quot;Slide 14 - &amp;quot;Data Integrity&amp;quot;&quot;/&gt;&lt;property id=&quot;20307&quot; value=&quot;337&quot;/&gt;&lt;/object&gt;&lt;object type=&quot;3&quot; unique_id=&quot;15922&quot;&gt;&lt;property id=&quot;20148&quot; value=&quot;5&quot;/&gt;&lt;property id=&quot;20300&quot; value=&quot;Slide 15 - &amp;quot;Data Integrity&amp;quot;&quot;/&gt;&lt;property id=&quot;20307&quot; value=&quot;339&quot;/&gt;&lt;/object&gt;&lt;object type=&quot;3&quot; unique_id=&quot;15923&quot;&gt;&lt;property id=&quot;20148&quot; value=&quot;5&quot;/&gt;&lt;property id=&quot;20300&quot; value=&quot;Slide 16 - &amp;quot;Indexes&amp;quot;&quot;/&gt;&lt;property id=&quot;20307&quot; value=&quot;338&quot;/&gt;&lt;/object&gt;&lt;object type=&quot;3&quot; unique_id=&quot;15924&quot;&gt;&lt;property id=&quot;20148&quot; value=&quot;5&quot;/&gt;&lt;property id=&quot;20300&quot; value=&quot;Slide 17 - &amp;quot;Data Dictionary &amp;amp; Schema&amp;quot;&quot;/&gt;&lt;property id=&quot;20307&quot; value=&quot;333&quot;/&gt;&lt;/object&gt;&lt;object type=&quot;3&quot; unique_id=&quot;15925&quot;&gt;&lt;property id=&quot;20148&quot; value=&quot;5&quot;/&gt;&lt;property id=&quot;20300&quot; value=&quot;Slide 18 - &amp;quot;Data Dictionary&amp;quot;&quot;/&gt;&lt;property id=&quot;20307&quot; value=&quot;319&quot;/&gt;&lt;/object&gt;&lt;object type=&quot;3&quot; unique_id=&quot;15926&quot;&gt;&lt;property id=&quot;20148&quot; value=&quot;5&quot;/&gt;&lt;property id=&quot;20300&quot; value=&quot;Slide 19 - &amp;quot;Relational Schema&amp;quot;&quot;/&gt;&lt;property id=&quot;20307&quot; value=&quot;325&quot;/&gt;&lt;/object&gt;&lt;object type=&quot;3&quot; unique_id=&quot;15927&quot;&gt;&lt;property id=&quot;20148&quot; value=&quot;5&quot;/&gt;&lt;property id=&quot;20300&quot; value=&quot;Slide 20 - &amp;quot;Relational Algebra&amp;quot;&quot;/&gt;&lt;property id=&quot;20307&quot; value=&quot;303&quot;/&gt;&lt;/object&gt;&lt;object type=&quot;3&quot; unique_id=&quot;15928&quot;&gt;&lt;property id=&quot;20148&quot; value=&quot;5&quot;/&gt;&lt;property id=&quot;20300&quot; value=&quot;Slide 21 - &amp;quot;UNION: T1  T2&amp;quot;&quot;/&gt;&lt;property id=&quot;20307&quot; value=&quot;304&quot;/&gt;&lt;/object&gt;&lt;object type=&quot;3&quot; unique_id=&quot;15929&quot;&gt;&lt;property id=&quot;20148&quot; value=&quot;5&quot;/&gt;&lt;property id=&quot;20300&quot; value=&quot;Slide 22 - &amp;quot;INTERSECT:  T1  T2&amp;quot;&quot;/&gt;&lt;property id=&quot;20307&quot; value=&quot;305&quot;/&gt;&lt;/object&gt;&lt;object type=&quot;3&quot; unique_id=&quot;15930&quot;&gt;&lt;property id=&quot;20148&quot; value=&quot;5&quot;/&gt;&lt;property id=&quot;20300&quot; value=&quot;Slide 23 - &amp;quot;DIFFERENCE:  T1 – T2&amp;quot;&quot;/&gt;&lt;property id=&quot;20307&quot; value=&quot;307&quot;/&gt;&lt;/object&gt;&lt;object type=&quot;3&quot; unique_id=&quot;15931&quot;&gt;&lt;property id=&quot;20148&quot; value=&quot;5&quot;/&gt;&lt;property id=&quot;20300&quot; value=&quot;Slide 24 - &amp;quot;PRODUCT:  T1 X T2&amp;quot;&quot;/&gt;&lt;property id=&quot;20307&quot; value=&quot;306&quot;/&gt;&lt;/object&gt;&lt;object type=&quot;3&quot; unique_id=&quot;15932&quot;&gt;&lt;property id=&quot;20148&quot; value=&quot;5&quot;/&gt;&lt;property id=&quot;20300&quot; value=&quot;Slide 25 - &amp;quot;SELECT:   a1&amp;lt;comparison&amp;gt;v1(T1)&amp;quot;&quot;/&gt;&lt;property id=&quot;20307&quot; value=&quot;308&quot;/&gt;&lt;/object&gt;&lt;object type=&quot;3&quot; unique_id=&quot;15933&quot;&gt;&lt;property id=&quot;20148&quot; value=&quot;5&quot;/&gt;&lt;property id=&quot;20300&quot; value=&quot;Slide 26 - &amp;quot;PROJECT:   a1,a2(T1)&amp;quot;&quot;/&gt;&lt;property id=&quot;20307&quot; value=&quot;309&quot;/&gt;&lt;/object&gt;&lt;object type=&quot;3&quot; unique_id=&quot;15934&quot;&gt;&lt;property id=&quot;20148&quot; value=&quot;5&quot;/&gt;&lt;property id=&quot;20300&quot; value=&quot;Slide 27 - &amp;quot;JOIN:  T1 |X|&amp;lt;join condition&amp;gt; T2&amp;quot;&quot;/&gt;&lt;property id=&quot;20307&quot; value=&quot;312&quot;/&gt;&lt;/object&gt;&lt;object type=&quot;3&quot; unique_id=&quot;15935&quot;&gt;&lt;property id=&quot;20148&quot; value=&quot;5&quot;/&gt;&lt;property id=&quot;20300&quot; value=&quot;Slide 28 - &amp;quot;Theta JOIN: T1 |X|&amp;lt;a1b1&amp;gt; T2&amp;quot;&quot;/&gt;&lt;property id=&quot;20307&quot; value=&quot;313&quot;/&gt;&lt;/object&gt;&lt;object type=&quot;3&quot; unique_id=&quot;15936&quot;&gt;&lt;property id=&quot;20148&quot; value=&quot;5&quot;/&gt;&lt;property id=&quot;20300&quot; value=&quot;Slide 29 - &amp;quot;EquiJOIN: T1 |X|&amp;lt;a1=b1&amp;gt; T2&amp;quot;&quot;/&gt;&lt;property id=&quot;20307&quot; value=&quot;311&quot;/&gt;&lt;/object&gt;&lt;object type=&quot;3&quot; unique_id=&quot;15937&quot;&gt;&lt;property id=&quot;20148&quot; value=&quot;5&quot;/&gt;&lt;property id=&quot;20300&quot; value=&quot;Slide 30 - &amp;quot;Natural Join: T1 |X| T2&amp;quot;&quot;/&gt;&lt;property id=&quot;20307&quot; value=&quot;314&quot;/&gt;&lt;/object&gt;&lt;object type=&quot;3&quot; unique_id=&quot;15938&quot;&gt;&lt;property id=&quot;20148&quot; value=&quot;5&quot;/&gt;&lt;property id=&quot;20300&quot; value=&quot;Slide 31 - &amp;quot;Left Outer JOIN: T1 ]X| T2&amp;quot;&quot;/&gt;&lt;property id=&quot;20307&quot; value=&quot;315&quot;/&gt;&lt;/object&gt;&lt;object type=&quot;3&quot; unique_id=&quot;15939&quot;&gt;&lt;property id=&quot;20148&quot; value=&quot;5&quot;/&gt;&lt;property id=&quot;20300&quot; value=&quot;Slide 32 - &amp;quot;Right Outer JOIN: T1 |X[ T2&amp;quot;&quot;/&gt;&lt;property id=&quot;20307&quot; value=&quot;316&quot;/&gt;&lt;/object&gt;&lt;object type=&quot;3&quot; unique_id=&quot;15940&quot;&gt;&lt;property id=&quot;20148&quot; value=&quot;5&quot;/&gt;&lt;property id=&quot;20300&quot; value=&quot;Slide 33 - &amp;quot;DIVIDE:  T1 % T2&amp;quot;&quot;/&gt;&lt;property id=&quot;20307&quot; value=&quot;317&quot;/&gt;&lt;/object&gt;&lt;object type=&quot;3&quot; unique_id=&quot;15941&quot;&gt;&lt;property id=&quot;20148&quot; value=&quot;5&quot;/&gt;&lt;property id=&quot;20300&quot; value=&quot;Slide 34 - &amp;quot;Relational Algebra: Overview&amp;quot;&quot;/&gt;&lt;property id=&quot;20307&quot; value=&quot;318&quot;/&gt;&lt;/object&gt;&lt;/object&gt;&lt;object type=&quot;8&quot; unique_id=&quot;1598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Textu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1_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49877</TotalTime>
  <Pages>14</Pages>
  <Words>1777</Words>
  <Application>Microsoft Office PowerPoint</Application>
  <PresentationFormat>On-screen Show (4:3)</PresentationFormat>
  <Paragraphs>739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Tahoma</vt:lpstr>
      <vt:lpstr>Arial</vt:lpstr>
      <vt:lpstr>Calibri</vt:lpstr>
      <vt:lpstr>Wingdings</vt:lpstr>
      <vt:lpstr>Times New Roman</vt:lpstr>
      <vt:lpstr>Symbol</vt:lpstr>
      <vt:lpstr>1_Textured</vt:lpstr>
      <vt:lpstr>Relational Database Model</vt:lpstr>
      <vt:lpstr>Outline</vt:lpstr>
      <vt:lpstr>Logical View of Data</vt:lpstr>
      <vt:lpstr>Table Characteristics</vt:lpstr>
      <vt:lpstr>Table Characteristics</vt:lpstr>
      <vt:lpstr>Example: Table</vt:lpstr>
      <vt:lpstr>Keys in a Table</vt:lpstr>
      <vt:lpstr>Keys in a Table</vt:lpstr>
      <vt:lpstr>Integrity Rules</vt:lpstr>
      <vt:lpstr>Example: Simple RDB</vt:lpstr>
      <vt:lpstr>Relationships in RDB</vt:lpstr>
      <vt:lpstr>M:N to 1:M Conversion</vt:lpstr>
      <vt:lpstr>M:N to 1:M Conversion</vt:lpstr>
      <vt:lpstr>Data Integrity</vt:lpstr>
      <vt:lpstr>Data Integrity</vt:lpstr>
      <vt:lpstr>Indexes</vt:lpstr>
      <vt:lpstr>Data Dictionary &amp; Schema</vt:lpstr>
      <vt:lpstr>Data Dictionary</vt:lpstr>
      <vt:lpstr>Relational Schema</vt:lpstr>
      <vt:lpstr>Relational Algebra</vt:lpstr>
      <vt:lpstr>UNION: T1  T2</vt:lpstr>
      <vt:lpstr>INTERSECT:  T1  T2</vt:lpstr>
      <vt:lpstr>DIFFERENCE:  T1 – T2</vt:lpstr>
      <vt:lpstr>PRODUCT:  T1 X T2</vt:lpstr>
      <vt:lpstr>SELECT:   a1&lt;comparison&gt;v1(T1)</vt:lpstr>
      <vt:lpstr>PROJECT:   a1,a2(T1)</vt:lpstr>
      <vt:lpstr>JOIN:  T1 |X|&lt;join condition&gt; T2</vt:lpstr>
      <vt:lpstr>Theta JOIN: T1 |X|&lt;a1b1&gt; T2</vt:lpstr>
      <vt:lpstr>EquiJOIN: T1 |X|&lt;a1=b1&gt; T2</vt:lpstr>
      <vt:lpstr>Natural Join: T1 |X| T2</vt:lpstr>
      <vt:lpstr>Left Outer JOIN: T1 ]X| T2</vt:lpstr>
      <vt:lpstr>Right Outer JOIN: T1 |X[ T2</vt:lpstr>
      <vt:lpstr>DIVIDE:  T1 % T2</vt:lpstr>
      <vt:lpstr>Relational Algebra: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Systems: An Overview</dc:title>
  <dc:creator>Ding, Ying</dc:creator>
  <cp:lastModifiedBy>Ding, Ying</cp:lastModifiedBy>
  <cp:revision>90</cp:revision>
  <cp:lastPrinted>1999-09-11T17:14:01Z</cp:lastPrinted>
  <dcterms:created xsi:type="dcterms:W3CDTF">1996-10-28T14:56:20Z</dcterms:created>
  <dcterms:modified xsi:type="dcterms:W3CDTF">2016-10-12T22:11:41Z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jm@indiana.edu</vt:lpwstr>
  </property>
  <property fmtid="{D5CDD505-2E9C-101B-9397-08002B2CF9AE}" pid="8" name="HomePage">
    <vt:lpwstr>xtasy.lib.indiana.edu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Documents\</vt:lpwstr>
  </property>
</Properties>
</file>