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7" r:id="rId7"/>
    <p:sldId id="273" r:id="rId8"/>
    <p:sldId id="272" r:id="rId9"/>
    <p:sldId id="276" r:id="rId10"/>
    <p:sldId id="266" r:id="rId11"/>
    <p:sldId id="262" r:id="rId12"/>
    <p:sldId id="261" r:id="rId13"/>
    <p:sldId id="264" r:id="rId14"/>
    <p:sldId id="263" r:id="rId15"/>
    <p:sldId id="265" r:id="rId16"/>
    <p:sldId id="268" r:id="rId17"/>
    <p:sldId id="269" r:id="rId18"/>
    <p:sldId id="270" r:id="rId19"/>
    <p:sldId id="271" r:id="rId20"/>
    <p:sldId id="279" r:id="rId21"/>
    <p:sldId id="274" r:id="rId22"/>
    <p:sldId id="278" r:id="rId23"/>
    <p:sldId id="275"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57524B-786E-4702-86A3-69A60CEE1573}" type="datetimeFigureOut">
              <a:rPr lang="en-US" smtClean="0"/>
              <a:pPr/>
              <a:t>1/29/2015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744BE3-3860-420F-953D-06E2F2EF9321}"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3D1156-715E-4EB3-B845-A9CCF7871932}" type="datetimeFigureOut">
              <a:rPr lang="en-US" smtClean="0"/>
              <a:pPr/>
              <a:t>1/29/2015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6AFA2-C82E-4CC1-B126-95FECB5031C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686AFA2-C82E-4CC1-B126-95FECB5031C0}" type="slidenum">
              <a:rPr lang="en-IN" smtClean="0"/>
              <a:pPr/>
              <a:t>16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202A30F-BF64-48AF-9673-958C6573C646}" type="datetimeFigureOut">
              <a:rPr lang="en-US" smtClean="0"/>
              <a:pPr/>
              <a:t>1/29/2015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32358-FC6E-45B9-A3C8-07405AA3E5B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02A30F-BF64-48AF-9673-958C6573C646}" type="datetimeFigureOut">
              <a:rPr lang="en-US" smtClean="0"/>
              <a:pPr/>
              <a:t>1/29/2015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32358-FC6E-45B9-A3C8-07405AA3E5B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02A30F-BF64-48AF-9673-958C6573C646}" type="datetimeFigureOut">
              <a:rPr lang="en-US" smtClean="0"/>
              <a:pPr/>
              <a:t>1/29/2015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32358-FC6E-45B9-A3C8-07405AA3E5B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02A30F-BF64-48AF-9673-958C6573C646}" type="datetimeFigureOut">
              <a:rPr lang="en-US" smtClean="0"/>
              <a:pPr/>
              <a:t>1/29/2015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32358-FC6E-45B9-A3C8-07405AA3E5B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02A30F-BF64-48AF-9673-958C6573C646}" type="datetimeFigureOut">
              <a:rPr lang="en-US" smtClean="0"/>
              <a:pPr/>
              <a:t>1/29/2015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32358-FC6E-45B9-A3C8-07405AA3E5B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202A30F-BF64-48AF-9673-958C6573C646}" type="datetimeFigureOut">
              <a:rPr lang="en-US" smtClean="0"/>
              <a:pPr/>
              <a:t>1/29/2015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F32358-FC6E-45B9-A3C8-07405AA3E5B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202A30F-BF64-48AF-9673-958C6573C646}" type="datetimeFigureOut">
              <a:rPr lang="en-US" smtClean="0"/>
              <a:pPr/>
              <a:t>1/29/2015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F32358-FC6E-45B9-A3C8-07405AA3E5B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202A30F-BF64-48AF-9673-958C6573C646}" type="datetimeFigureOut">
              <a:rPr lang="en-US" smtClean="0"/>
              <a:pPr/>
              <a:t>1/29/2015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F32358-FC6E-45B9-A3C8-07405AA3E5B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2A30F-BF64-48AF-9673-958C6573C646}" type="datetimeFigureOut">
              <a:rPr lang="en-US" smtClean="0"/>
              <a:pPr/>
              <a:t>1/29/2015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F32358-FC6E-45B9-A3C8-07405AA3E5B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02A30F-BF64-48AF-9673-958C6573C646}" type="datetimeFigureOut">
              <a:rPr lang="en-US" smtClean="0"/>
              <a:pPr/>
              <a:t>1/29/2015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F32358-FC6E-45B9-A3C8-07405AA3E5B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02A30F-BF64-48AF-9673-958C6573C646}" type="datetimeFigureOut">
              <a:rPr lang="en-US" smtClean="0"/>
              <a:pPr/>
              <a:t>1/29/2015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F32358-FC6E-45B9-A3C8-07405AA3E5B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2A30F-BF64-48AF-9673-958C6573C646}" type="datetimeFigureOut">
              <a:rPr lang="en-US" smtClean="0"/>
              <a:pPr/>
              <a:t>1/29/2015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32358-FC6E-45B9-A3C8-07405AA3E5B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8072494" cy="2143140"/>
          </a:xfrm>
        </p:spPr>
        <p:txBody>
          <a:bodyPr>
            <a:norm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Attribute-Based-Encryption in Disruption Tolerant Military Networks to secure data access</a:t>
            </a:r>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785786" y="4462482"/>
            <a:ext cx="3500462" cy="1752600"/>
          </a:xfrm>
        </p:spPr>
        <p:txBody>
          <a:bodyPr>
            <a:noAutofit/>
          </a:bodyPr>
          <a:lstStyle/>
          <a:p>
            <a:pPr algn="l"/>
            <a:r>
              <a:rPr lang="en-US" sz="2800" u="sng" dirty="0" smtClean="0">
                <a:solidFill>
                  <a:schemeClr val="tx1"/>
                </a:solidFill>
                <a:latin typeface="Times New Roman" pitchFamily="18" charset="0"/>
                <a:cs typeface="Times New Roman" pitchFamily="18" charset="0"/>
              </a:rPr>
              <a:t>Project Guide –</a:t>
            </a:r>
          </a:p>
          <a:p>
            <a:pPr algn="l"/>
            <a:r>
              <a:rPr lang="en-US" sz="2800" dirty="0" smtClean="0">
                <a:solidFill>
                  <a:schemeClr val="tx1"/>
                </a:solidFill>
                <a:latin typeface="Times New Roman" pitchFamily="18" charset="0"/>
                <a:cs typeface="Times New Roman" pitchFamily="18" charset="0"/>
              </a:rPr>
              <a:t>Mr. V. </a:t>
            </a:r>
            <a:r>
              <a:rPr lang="en-US" sz="2800" dirty="0" err="1" smtClean="0">
                <a:solidFill>
                  <a:schemeClr val="tx1"/>
                </a:solidFill>
                <a:latin typeface="Times New Roman" pitchFamily="18" charset="0"/>
                <a:cs typeface="Times New Roman" pitchFamily="18" charset="0"/>
              </a:rPr>
              <a:t>Hemakumar</a:t>
            </a:r>
            <a:r>
              <a:rPr lang="en-US" sz="2800" dirty="0" smtClean="0">
                <a:solidFill>
                  <a:schemeClr val="tx1"/>
                </a:solidFill>
                <a:latin typeface="Times New Roman" pitchFamily="18" charset="0"/>
                <a:cs typeface="Times New Roman" pitchFamily="18" charset="0"/>
              </a:rPr>
              <a:t> ,</a:t>
            </a:r>
            <a:br>
              <a:rPr lang="en-US" sz="280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Assistant Professor,</a:t>
            </a:r>
          </a:p>
          <a:p>
            <a:pPr algn="l"/>
            <a:r>
              <a:rPr lang="en-US" sz="2800" dirty="0" smtClean="0">
                <a:solidFill>
                  <a:schemeClr val="tx1"/>
                </a:solidFill>
                <a:latin typeface="Times New Roman" pitchFamily="18" charset="0"/>
                <a:cs typeface="Times New Roman" pitchFamily="18" charset="0"/>
              </a:rPr>
              <a:t>Department of CSE.</a:t>
            </a:r>
            <a:endParaRPr lang="en-IN" sz="2800" dirty="0">
              <a:solidFill>
                <a:schemeClr val="tx1"/>
              </a:solidFill>
              <a:latin typeface="Times New Roman" pitchFamily="18" charset="0"/>
              <a:cs typeface="Times New Roman" pitchFamily="18" charset="0"/>
            </a:endParaRPr>
          </a:p>
        </p:txBody>
      </p:sp>
      <p:sp>
        <p:nvSpPr>
          <p:cNvPr id="4" name="Subtitle 2"/>
          <p:cNvSpPr txBox="1">
            <a:spLocks/>
          </p:cNvSpPr>
          <p:nvPr/>
        </p:nvSpPr>
        <p:spPr>
          <a:xfrm>
            <a:off x="5572132" y="4500570"/>
            <a:ext cx="3500462" cy="1357322"/>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sng" strike="noStrike" kern="1200" cap="none" spc="0" normalizeH="0" baseline="0" noProof="0" dirty="0" smtClean="0">
                <a:ln>
                  <a:noFill/>
                </a:ln>
                <a:effectLst/>
                <a:uLnTx/>
                <a:uFillTx/>
                <a:latin typeface="Times New Roman" pitchFamily="18" charset="0"/>
                <a:cs typeface="Times New Roman" pitchFamily="18" charset="0"/>
              </a:rPr>
              <a:t>Project by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effectLst/>
                <a:uLnTx/>
                <a:uFillTx/>
                <a:latin typeface="Times New Roman" pitchFamily="18" charset="0"/>
                <a:cs typeface="Times New Roman" pitchFamily="18" charset="0"/>
              </a:rPr>
              <a:t>Sonia. 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effectLst/>
                <a:uLnTx/>
                <a:uFillTx/>
                <a:latin typeface="Times New Roman" pitchFamily="18" charset="0"/>
                <a:cs typeface="Times New Roman" pitchFamily="18" charset="0"/>
              </a:rPr>
              <a:t>Final Year , CSE-B .</a:t>
            </a:r>
            <a:endParaRPr kumimoji="0" lang="en-IN" sz="2800" b="0" i="0" u="none" strike="noStrike" kern="1200" cap="none" spc="0" normalizeH="0" baseline="0" noProof="0" dirty="0" smtClean="0">
              <a:ln>
                <a:noFill/>
              </a:ln>
              <a:effectLst/>
              <a:uLnTx/>
              <a:uFillTx/>
              <a:latin typeface="Times New Roman" pitchFamily="18" charset="0"/>
              <a:cs typeface="Times New Roman" pitchFamily="18" charset="0"/>
            </a:endParaRPr>
          </a:p>
        </p:txBody>
      </p:sp>
      <p:sp>
        <p:nvSpPr>
          <p:cNvPr id="5" name="TextBox 4"/>
          <p:cNvSpPr txBox="1"/>
          <p:nvPr/>
        </p:nvSpPr>
        <p:spPr>
          <a:xfrm>
            <a:off x="2119532" y="3071810"/>
            <a:ext cx="5238550" cy="523220"/>
          </a:xfrm>
          <a:prstGeom prst="rect">
            <a:avLst/>
          </a:prstGeom>
          <a:noFill/>
        </p:spPr>
        <p:txBody>
          <a:bodyPr wrap="none" rtlCol="0">
            <a:spAutoFit/>
          </a:bodyPr>
          <a:lstStyle/>
          <a:p>
            <a:r>
              <a:rPr lang="en-US" sz="2800" dirty="0" smtClean="0">
                <a:solidFill>
                  <a:schemeClr val="bg1">
                    <a:lumMod val="50000"/>
                  </a:schemeClr>
                </a:solidFill>
              </a:rPr>
              <a:t>A Wireless Network based Scheme</a:t>
            </a:r>
            <a:endParaRPr lang="en-IN" sz="28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noAutofit/>
          </a:bodyPr>
          <a:lstStyle/>
          <a:p>
            <a:r>
              <a:rPr lang="en-IN" sz="35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Ciphertext</a:t>
            </a:r>
            <a:r>
              <a:rPr lang="en-IN"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-Policy Attribute-Based Encryption</a:t>
            </a:r>
            <a:endParaRPr lang="en-IN" sz="3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142844" y="2189185"/>
            <a:ext cx="8543956" cy="4525963"/>
          </a:xfrm>
        </p:spPr>
        <p:txBody>
          <a:bodyPr>
            <a:normAutofit fontScale="70000" lnSpcReduction="20000"/>
          </a:bodyPr>
          <a:lstStyle/>
          <a:p>
            <a:pPr algn="just">
              <a:buNone/>
            </a:pPr>
            <a:r>
              <a:rPr lang="en-IN" dirty="0" smtClean="0">
                <a:latin typeface="Times New Roman" pitchFamily="18" charset="0"/>
                <a:cs typeface="Times New Roman" pitchFamily="18" charset="0"/>
              </a:rPr>
              <a:t>	In several distributed systems a user should only be able to access data if a user posses a certain set of credentials or attributes. </a:t>
            </a:r>
          </a:p>
          <a:p>
            <a:pPr algn="just">
              <a:buNone/>
            </a:pPr>
            <a:endParaRPr lang="en-US"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By using </a:t>
            </a:r>
            <a:r>
              <a:rPr lang="en-IN" dirty="0" err="1" smtClean="0">
                <a:latin typeface="Times New Roman" pitchFamily="18" charset="0"/>
                <a:cs typeface="Times New Roman" pitchFamily="18" charset="0"/>
              </a:rPr>
              <a:t>ciphertext</a:t>
            </a:r>
            <a:r>
              <a:rPr lang="en-IN" dirty="0" smtClean="0">
                <a:latin typeface="Times New Roman" pitchFamily="18" charset="0"/>
                <a:cs typeface="Times New Roman" pitchFamily="18" charset="0"/>
              </a:rPr>
              <a:t>-policy attribute-based encryption techniques the encrypted data can be kept confidential even if the storage server is </a:t>
            </a:r>
            <a:r>
              <a:rPr lang="en-IN" dirty="0" err="1" smtClean="0">
                <a:latin typeface="Times New Roman" pitchFamily="18" charset="0"/>
                <a:cs typeface="Times New Roman" pitchFamily="18" charset="0"/>
              </a:rPr>
              <a:t>untrusted</a:t>
            </a:r>
            <a:r>
              <a:rPr lang="en-IN" dirty="0" smtClean="0">
                <a:latin typeface="Times New Roman" pitchFamily="18" charset="0"/>
                <a:cs typeface="Times New Roman" pitchFamily="18" charset="0"/>
              </a:rPr>
              <a:t>. </a:t>
            </a:r>
          </a:p>
          <a:p>
            <a:pPr algn="just">
              <a:buNone/>
            </a:pPr>
            <a:endParaRPr lang="en-IN" b="1" u="sng" dirty="0" smtClean="0">
              <a:latin typeface="Times New Roman" pitchFamily="18" charset="0"/>
              <a:cs typeface="Times New Roman" pitchFamily="18" charset="0"/>
            </a:endParaRPr>
          </a:p>
          <a:p>
            <a:pPr algn="just">
              <a:buNone/>
            </a:pPr>
            <a:r>
              <a:rPr lang="en-IN" b="1" dirty="0" smtClean="0">
                <a:latin typeface="Times New Roman" pitchFamily="18" charset="0"/>
                <a:cs typeface="Times New Roman" pitchFamily="18" charset="0"/>
              </a:rPr>
              <a:t>	</a:t>
            </a:r>
            <a:r>
              <a:rPr lang="en-IN" b="1" u="sng" dirty="0" smtClean="0">
                <a:latin typeface="Times New Roman" pitchFamily="18" charset="0"/>
                <a:cs typeface="Times New Roman" pitchFamily="18" charset="0"/>
              </a:rPr>
              <a:t>Issue discussed -</a:t>
            </a:r>
          </a:p>
          <a:p>
            <a:pPr algn="just">
              <a:buNone/>
            </a:pP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In KP-ABE, the key authority chooses a policy for each user that determines which </a:t>
            </a:r>
            <a:r>
              <a:rPr lang="en-IN" dirty="0" err="1" smtClean="0">
                <a:latin typeface="Times New Roman" pitchFamily="18" charset="0"/>
                <a:cs typeface="Times New Roman" pitchFamily="18" charset="0"/>
              </a:rPr>
              <a:t>ciphertexts</a:t>
            </a:r>
            <a:r>
              <a:rPr lang="en-IN" dirty="0" smtClean="0">
                <a:latin typeface="Times New Roman" pitchFamily="18" charset="0"/>
                <a:cs typeface="Times New Roman" pitchFamily="18" charset="0"/>
              </a:rPr>
              <a:t> he can decrypt and issues the key to each user by embedding the policy into the user’s key.</a:t>
            </a:r>
            <a:endParaRPr lang="en-IN" dirty="0">
              <a:latin typeface="Times New Roman" pitchFamily="18" charset="0"/>
              <a:cs typeface="Times New Roman" pitchFamily="18" charset="0"/>
            </a:endParaRPr>
          </a:p>
        </p:txBody>
      </p:sp>
      <p:sp>
        <p:nvSpPr>
          <p:cNvPr id="6" name="TextBox 5"/>
          <p:cNvSpPr txBox="1"/>
          <p:nvPr/>
        </p:nvSpPr>
        <p:spPr>
          <a:xfrm>
            <a:off x="785786" y="1643050"/>
            <a:ext cx="7643866" cy="369332"/>
          </a:xfrm>
          <a:prstGeom prst="rect">
            <a:avLst/>
          </a:prstGeom>
          <a:noFill/>
          <a:ln>
            <a:solidFill>
              <a:schemeClr val="tx1"/>
            </a:solidFill>
            <a:prstDash val="solid"/>
          </a:ln>
        </p:spPr>
        <p:txBody>
          <a:bodyPr wrap="square" rtlCol="0">
            <a:spAutoFit/>
          </a:bodyPr>
          <a:lstStyle/>
          <a:p>
            <a:pPr algn="ctr"/>
            <a:r>
              <a:rPr lang="en-US" b="1" dirty="0" smtClean="0"/>
              <a:t>Author :</a:t>
            </a:r>
            <a:r>
              <a:rPr lang="en-US" dirty="0" smtClean="0"/>
              <a:t> </a:t>
            </a:r>
            <a:r>
              <a:rPr lang="en-US" dirty="0" err="1" smtClean="0"/>
              <a:t>Bethencourt</a:t>
            </a:r>
            <a:r>
              <a:rPr lang="en-US" dirty="0" smtClean="0"/>
              <a:t>, Carnegie Mellon Univ., Pittsburgh,  </a:t>
            </a:r>
            <a:r>
              <a:rPr lang="en-US" dirty="0" err="1" smtClean="0"/>
              <a:t>Sahai</a:t>
            </a:r>
            <a:r>
              <a:rPr lang="en-US" dirty="0" smtClean="0"/>
              <a:t>, Waters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28802"/>
            <a:ext cx="8686800" cy="4929222"/>
          </a:xfrm>
        </p:spPr>
        <p:txBody>
          <a:bodyPr>
            <a:normAutofit fontScale="92500"/>
          </a:bodyPr>
          <a:lstStyle/>
          <a:p>
            <a:pPr algn="just">
              <a:buNone/>
            </a:pPr>
            <a:r>
              <a:rPr lang="en-IN" sz="2400" dirty="0" smtClean="0">
                <a:latin typeface="Times New Roman" pitchFamily="18" charset="0"/>
                <a:cs typeface="Times New Roman" pitchFamily="18" charset="0"/>
              </a:rPr>
              <a:t>	Attribute-based encryption (ABE) is a public-key-based encryption that allows users to encrypt and decrypt data based on user attributes.</a:t>
            </a:r>
          </a:p>
          <a:p>
            <a:pPr algn="just">
              <a:buNone/>
            </a:pPr>
            <a:r>
              <a:rPr lang="en-IN" sz="2400" dirty="0" smtClean="0">
                <a:latin typeface="Times New Roman" pitchFamily="18" charset="0"/>
                <a:cs typeface="Times New Roman" pitchFamily="18" charset="0"/>
              </a:rPr>
              <a:t>	</a:t>
            </a:r>
          </a:p>
          <a:p>
            <a:pPr algn="just">
              <a:buNone/>
            </a:pPr>
            <a:r>
              <a:rPr lang="en-IN" sz="2400" dirty="0" smtClean="0">
                <a:latin typeface="Times New Roman" pitchFamily="18" charset="0"/>
                <a:cs typeface="Times New Roman" pitchFamily="18" charset="0"/>
              </a:rPr>
              <a:t>	A promising application of ABE is flexible access control of encrypted data stored in the cloud, using access polices and ascribed attributes associated with private keys and </a:t>
            </a:r>
            <a:r>
              <a:rPr lang="en-IN" sz="2400" dirty="0" err="1" smtClean="0">
                <a:latin typeface="Times New Roman" pitchFamily="18" charset="0"/>
                <a:cs typeface="Times New Roman" pitchFamily="18" charset="0"/>
              </a:rPr>
              <a:t>ciphertexts</a:t>
            </a:r>
            <a:r>
              <a:rPr lang="en-IN" sz="2400" dirty="0" smtClean="0">
                <a:latin typeface="Times New Roman" pitchFamily="18" charset="0"/>
                <a:cs typeface="Times New Roman" pitchFamily="18" charset="0"/>
              </a:rPr>
              <a:t>.</a:t>
            </a:r>
          </a:p>
          <a:p>
            <a:pPr algn="just">
              <a:buNone/>
            </a:pPr>
            <a:endParaRPr lang="en-US" sz="2400" b="1" u="sng" dirty="0" smtClean="0">
              <a:latin typeface="Times New Roman" pitchFamily="18" charset="0"/>
              <a:cs typeface="Times New Roman" pitchFamily="18" charset="0"/>
            </a:endParaRPr>
          </a:p>
          <a:p>
            <a:pPr algn="just">
              <a:buNone/>
            </a:pPr>
            <a:endParaRPr lang="en-US" sz="2400" b="1" u="sng"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Issues discussed–</a:t>
            </a:r>
          </a:p>
          <a:p>
            <a:pPr algn="just">
              <a:buNone/>
            </a:pPr>
            <a:r>
              <a:rPr lang="en-IN" sz="2400" dirty="0" smtClean="0">
                <a:latin typeface="Times New Roman" pitchFamily="18" charset="0"/>
                <a:cs typeface="Times New Roman" pitchFamily="18" charset="0"/>
              </a:rPr>
              <a:t>		One of the main drawbacks of the existing ABE schemes is that decryption involves expensive pairing operations and the number of such operations grows with the complexity of the access policy.</a:t>
            </a:r>
            <a:endParaRPr lang="en-IN" sz="2400" dirty="0">
              <a:latin typeface="Times New Roman" pitchFamily="18" charset="0"/>
              <a:cs typeface="Times New Roman" pitchFamily="18" charset="0"/>
            </a:endParaRPr>
          </a:p>
        </p:txBody>
      </p:sp>
      <p:sp>
        <p:nvSpPr>
          <p:cNvPr id="4" name="Rectangle 3"/>
          <p:cNvSpPr/>
          <p:nvPr/>
        </p:nvSpPr>
        <p:spPr>
          <a:xfrm>
            <a:off x="357158" y="330623"/>
            <a:ext cx="8429684" cy="1169551"/>
          </a:xfrm>
          <a:prstGeom prst="rect">
            <a:avLst/>
          </a:prstGeom>
          <a:noFill/>
        </p:spPr>
        <p:txBody>
          <a:bodyPr wrap="square" lIns="91440" tIns="45720" rIns="91440" bIns="45720">
            <a:spAutoFit/>
          </a:bodyPr>
          <a:lstStyle/>
          <a:p>
            <a:pPr algn="ctr"/>
            <a:r>
              <a:rPr lang="en-IN"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Attribute-Based Encryption With  </a:t>
            </a:r>
          </a:p>
          <a:p>
            <a:pPr algn="ctr"/>
            <a:r>
              <a:rPr lang="en-IN"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Verifiable Outsourced Decryption</a:t>
            </a:r>
            <a:endParaRPr lang="en-IN" sz="3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7" name="TextBox 6"/>
          <p:cNvSpPr txBox="1"/>
          <p:nvPr/>
        </p:nvSpPr>
        <p:spPr>
          <a:xfrm>
            <a:off x="785786" y="1500174"/>
            <a:ext cx="7643866" cy="369332"/>
          </a:xfrm>
          <a:prstGeom prst="rect">
            <a:avLst/>
          </a:prstGeom>
          <a:noFill/>
          <a:ln>
            <a:solidFill>
              <a:schemeClr val="tx1"/>
            </a:solidFill>
            <a:prstDash val="solid"/>
          </a:ln>
        </p:spPr>
        <p:txBody>
          <a:bodyPr wrap="square" rtlCol="0">
            <a:spAutoFit/>
          </a:bodyPr>
          <a:lstStyle/>
          <a:p>
            <a:pPr algn="ctr"/>
            <a:r>
              <a:rPr lang="en-US" b="1" dirty="0" smtClean="0"/>
              <a:t>Author : </a:t>
            </a:r>
            <a:r>
              <a:rPr lang="en-US" dirty="0" smtClean="0"/>
              <a:t>Jin </a:t>
            </a:r>
            <a:r>
              <a:rPr lang="en-US" dirty="0" err="1" smtClean="0"/>
              <a:t>Junzuo</a:t>
            </a:r>
            <a:r>
              <a:rPr lang="en-US" dirty="0" smtClean="0"/>
              <a:t> Lai, Robert H. Deng, </a:t>
            </a:r>
            <a:r>
              <a:rPr lang="en-US" dirty="0" err="1" smtClean="0"/>
              <a:t>Chaowen</a:t>
            </a:r>
            <a:r>
              <a:rPr lang="en-US" dirty="0" smtClean="0"/>
              <a:t> Guan, and </a:t>
            </a:r>
            <a:r>
              <a:rPr lang="en-US" dirty="0" err="1" smtClean="0"/>
              <a:t>Jian</a:t>
            </a:r>
            <a:r>
              <a:rPr lang="en-US" dirty="0" smtClean="0"/>
              <a:t> </a:t>
            </a:r>
            <a:r>
              <a:rPr lang="en-US" dirty="0" err="1" smtClean="0"/>
              <a:t>Weng</a:t>
            </a:r>
            <a:r>
              <a:rPr lang="en-US" dirty="0" smtClean="0"/>
              <a:t> </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4"/>
            <a:ext cx="8229600" cy="1143000"/>
          </a:xfrm>
        </p:spPr>
        <p:txBody>
          <a:bodyPr>
            <a:noAutofit/>
          </a:bodyPr>
          <a:lstStyle/>
          <a:p>
            <a:r>
              <a:rPr lang="en-US"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Improving Security and Efficiency in Attribute-Based Data Sharing</a:t>
            </a:r>
            <a:endParaRPr lang="en-IN" sz="3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71438" y="2143116"/>
            <a:ext cx="8643966" cy="4572032"/>
          </a:xfrm>
        </p:spPr>
        <p:txBody>
          <a:bodyPr>
            <a:normAutofit/>
          </a:bodyPr>
          <a:lstStyle/>
          <a:p>
            <a:pPr algn="just">
              <a:buNone/>
            </a:pPr>
            <a:r>
              <a:rPr lang="en-US" sz="2200" dirty="0" smtClean="0">
                <a:latin typeface="Times New Roman" pitchFamily="18" charset="0"/>
                <a:cs typeface="Times New Roman" pitchFamily="18" charset="0"/>
              </a:rPr>
              <a:t>	Adoption of data sharing paradigm in distributed systems have increased the demands and concerns for distributed data security. Here the data is being stored in external storages. </a:t>
            </a:r>
          </a:p>
          <a:p>
            <a:pPr algn="just">
              <a:buNone/>
            </a:pP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Ciphertext</a:t>
            </a:r>
            <a:r>
              <a:rPr lang="en-IN" sz="2200" dirty="0" smtClean="0">
                <a:latin typeface="Times New Roman" pitchFamily="18" charset="0"/>
                <a:cs typeface="Times New Roman" pitchFamily="18" charset="0"/>
              </a:rPr>
              <a:t> policy attribute-based encryption (CP-ABE) enables data owners to define their own access policies over user attributes and enforce the policies on the data to be distributed.</a:t>
            </a:r>
          </a:p>
          <a:p>
            <a:pPr algn="just">
              <a:buNone/>
            </a:pPr>
            <a:endParaRPr lang="en-US" sz="2200" b="1" u="sng" dirty="0" smtClean="0">
              <a:latin typeface="Times New Roman" pitchFamily="18" charset="0"/>
              <a:cs typeface="Times New Roman" pitchFamily="18" charset="0"/>
            </a:endParaRPr>
          </a:p>
          <a:p>
            <a:pPr>
              <a:buNone/>
            </a:pPr>
            <a:r>
              <a:rPr lang="en-US" sz="2200" b="1" dirty="0" smtClean="0">
                <a:latin typeface="Times New Roman" pitchFamily="18" charset="0"/>
                <a:cs typeface="Times New Roman" pitchFamily="18" charset="0"/>
              </a:rPr>
              <a:t>	</a:t>
            </a:r>
            <a:r>
              <a:rPr lang="en-US" sz="2200" b="1" u="sng" dirty="0" smtClean="0">
                <a:latin typeface="Times New Roman" pitchFamily="18" charset="0"/>
                <a:cs typeface="Times New Roman" pitchFamily="18" charset="0"/>
              </a:rPr>
              <a:t>Concept used – </a:t>
            </a:r>
          </a:p>
          <a:p>
            <a:pPr>
              <a:buNone/>
            </a:pPr>
            <a:r>
              <a:rPr lang="en-US" sz="2200" dirty="0" smtClean="0">
                <a:latin typeface="Times New Roman" pitchFamily="18" charset="0"/>
                <a:cs typeface="Times New Roman" pitchFamily="18" charset="0"/>
              </a:rPr>
              <a:t>	CP-ABE in Data Sharing Systems.</a:t>
            </a:r>
            <a:br>
              <a:rPr lang="en-US" sz="2200" dirty="0" smtClean="0">
                <a:latin typeface="Times New Roman" pitchFamily="18" charset="0"/>
                <a:cs typeface="Times New Roman" pitchFamily="18" charset="0"/>
              </a:rPr>
            </a:br>
            <a:endParaRPr lang="en-US" sz="2200" dirty="0" smtClean="0">
              <a:latin typeface="Times New Roman" pitchFamily="18" charset="0"/>
              <a:cs typeface="Times New Roman" pitchFamily="18" charset="0"/>
            </a:endParaRPr>
          </a:p>
          <a:p>
            <a:pPr algn="just">
              <a:buNone/>
            </a:pPr>
            <a:endParaRPr lang="en-IN" sz="2200" dirty="0">
              <a:latin typeface="Times New Roman" pitchFamily="18" charset="0"/>
              <a:cs typeface="Times New Roman" pitchFamily="18" charset="0"/>
            </a:endParaRPr>
          </a:p>
        </p:txBody>
      </p:sp>
      <p:sp>
        <p:nvSpPr>
          <p:cNvPr id="6" name="TextBox 5"/>
          <p:cNvSpPr txBox="1"/>
          <p:nvPr/>
        </p:nvSpPr>
        <p:spPr>
          <a:xfrm>
            <a:off x="785786" y="1643050"/>
            <a:ext cx="7643866" cy="369332"/>
          </a:xfrm>
          <a:prstGeom prst="rect">
            <a:avLst/>
          </a:prstGeom>
          <a:noFill/>
          <a:ln>
            <a:solidFill>
              <a:schemeClr val="tx1"/>
            </a:solidFill>
            <a:prstDash val="solid"/>
          </a:ln>
        </p:spPr>
        <p:txBody>
          <a:bodyPr wrap="square" rtlCol="0">
            <a:spAutoFit/>
          </a:bodyPr>
          <a:lstStyle/>
          <a:p>
            <a:pPr algn="ctr"/>
            <a:r>
              <a:rPr lang="en-US" b="1" dirty="0" smtClean="0"/>
              <a:t>Author : </a:t>
            </a:r>
            <a:r>
              <a:rPr lang="en-US" dirty="0" err="1" smtClean="0"/>
              <a:t>Junbeom</a:t>
            </a:r>
            <a:r>
              <a:rPr lang="en-US" dirty="0" smtClean="0"/>
              <a:t> </a:t>
            </a:r>
            <a:r>
              <a:rPr lang="en-US" dirty="0" err="1" smtClean="0"/>
              <a:t>Hur</a:t>
            </a:r>
            <a:r>
              <a:rPr lang="en-US" dirty="0" smtClean="0"/>
              <a:t> </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348" y="714356"/>
            <a:ext cx="7715304" cy="5643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40"/>
            <a:ext cx="8401080" cy="1143000"/>
          </a:xfrm>
        </p:spPr>
        <p:txBody>
          <a:bodyPr>
            <a:noAutofit/>
          </a:bodyPr>
          <a:lstStyle/>
          <a:p>
            <a:r>
              <a:rPr lang="en-IN"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Scalable and Secure Sharing of Personal Health Records in Cloud Computing Using Attribute-Based Encryption</a:t>
            </a:r>
            <a:br>
              <a:rPr lang="en-IN"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br>
            <a:endParaRPr lang="en-IN"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28604" y="3071810"/>
            <a:ext cx="8686800" cy="3429024"/>
          </a:xfrm>
        </p:spPr>
        <p:txBody>
          <a:bodyPr>
            <a:noAutofit/>
          </a:bodyPr>
          <a:lstStyle/>
          <a:p>
            <a:pPr algn="just">
              <a:buNone/>
            </a:pPr>
            <a:r>
              <a:rPr lang="en-IN" sz="1800" dirty="0" smtClean="0">
                <a:latin typeface="Times New Roman" pitchFamily="18" charset="0"/>
                <a:cs typeface="Times New Roman" pitchFamily="18" charset="0"/>
              </a:rPr>
              <a:t>	Personal health record (PHR) is an emerging patient-centric model of health information exchange, which is often outsourced to be stored at a third party, such as cloud providers. </a:t>
            </a:r>
          </a:p>
          <a:p>
            <a:pPr algn="just">
              <a:buNone/>
            </a:pP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However, there have been wide privacy concerns as personal health information could be exposed to those third party servers and to unauthorized parties. We leverage attribute-based encryption (ABE) techniques to encrypt each patient's PHR file.</a:t>
            </a:r>
            <a:endParaRPr lang="en-US" sz="1800" b="1" u="sng" dirty="0" smtClean="0">
              <a:latin typeface="Times New Roman" pitchFamily="18" charset="0"/>
              <a:cs typeface="Times New Roman" pitchFamily="18" charset="0"/>
            </a:endParaRPr>
          </a:p>
          <a:p>
            <a:pPr algn="just">
              <a:buNone/>
            </a:pPr>
            <a:endParaRPr lang="en-US" sz="1800" b="1" u="sng"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	</a:t>
            </a:r>
            <a:r>
              <a:rPr lang="en-US" sz="1800" b="1" u="sng" dirty="0" smtClean="0">
                <a:latin typeface="Times New Roman" pitchFamily="18" charset="0"/>
                <a:cs typeface="Times New Roman" pitchFamily="18" charset="0"/>
              </a:rPr>
              <a:t>Suggestion-</a:t>
            </a:r>
          </a:p>
          <a:p>
            <a:pPr algn="just">
              <a:buNone/>
            </a:pPr>
            <a:r>
              <a:rPr lang="en-IN" sz="1800" dirty="0" smtClean="0">
                <a:latin typeface="Times New Roman" pitchFamily="18" charset="0"/>
                <a:cs typeface="Times New Roman" pitchFamily="18" charset="0"/>
              </a:rPr>
              <a:t>	Break-glass access under emergency scenarios. </a:t>
            </a:r>
            <a:endParaRPr lang="en-IN" sz="1800" b="1" u="sng" dirty="0">
              <a:latin typeface="Times New Roman" pitchFamily="18" charset="0"/>
              <a:cs typeface="Times New Roman" pitchFamily="18" charset="0"/>
            </a:endParaRPr>
          </a:p>
        </p:txBody>
      </p:sp>
      <p:sp>
        <p:nvSpPr>
          <p:cNvPr id="6" name="TextBox 5"/>
          <p:cNvSpPr txBox="1"/>
          <p:nvPr/>
        </p:nvSpPr>
        <p:spPr>
          <a:xfrm>
            <a:off x="785786" y="1988098"/>
            <a:ext cx="7643866" cy="923330"/>
          </a:xfrm>
          <a:prstGeom prst="rect">
            <a:avLst/>
          </a:prstGeom>
          <a:noFill/>
          <a:ln>
            <a:solidFill>
              <a:schemeClr val="tx1"/>
            </a:solidFill>
            <a:prstDash val="solid"/>
          </a:ln>
        </p:spPr>
        <p:txBody>
          <a:bodyPr wrap="square" rtlCol="0">
            <a:spAutoFit/>
          </a:bodyPr>
          <a:lstStyle/>
          <a:p>
            <a:pPr algn="ctr"/>
            <a:r>
              <a:rPr lang="en-US" b="1" dirty="0" smtClean="0"/>
              <a:t>Author : </a:t>
            </a:r>
            <a:r>
              <a:rPr lang="en-US" dirty="0" smtClean="0"/>
              <a:t>Ming Li, Member, IEEE, </a:t>
            </a:r>
            <a:r>
              <a:rPr lang="en-US" dirty="0" err="1" smtClean="0"/>
              <a:t>Shucheng</a:t>
            </a:r>
            <a:r>
              <a:rPr lang="en-US" dirty="0" smtClean="0"/>
              <a:t> Yu, Member, IEEE, Yao </a:t>
            </a:r>
            <a:r>
              <a:rPr lang="en-US" dirty="0" err="1" smtClean="0"/>
              <a:t>Zheng</a:t>
            </a:r>
            <a:r>
              <a:rPr lang="en-US" dirty="0" smtClean="0"/>
              <a:t>, Student Member, IEEE, </a:t>
            </a:r>
            <a:r>
              <a:rPr lang="en-US" dirty="0" err="1" smtClean="0"/>
              <a:t>Kui</a:t>
            </a:r>
            <a:r>
              <a:rPr lang="en-US" dirty="0" smtClean="0"/>
              <a:t> </a:t>
            </a:r>
            <a:r>
              <a:rPr lang="en-US" dirty="0" err="1" smtClean="0"/>
              <a:t>Ren</a:t>
            </a:r>
            <a:r>
              <a:rPr lang="en-US" dirty="0" smtClean="0"/>
              <a:t>, Senior Member, IEEE, and </a:t>
            </a:r>
            <a:r>
              <a:rPr lang="en-US" dirty="0" err="1" smtClean="0"/>
              <a:t>Wenjing</a:t>
            </a:r>
            <a:r>
              <a:rPr lang="en-US" dirty="0" smtClean="0"/>
              <a:t> Lou, Senior Member, IEEE</a:t>
            </a:r>
            <a:endParaRPr lang="en-I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403499"/>
            <a:ext cx="8543956" cy="4525963"/>
          </a:xfrm>
        </p:spPr>
        <p:txBody>
          <a:bodyPr>
            <a:normAutofit/>
          </a:bodyPr>
          <a:lstStyle/>
          <a:p>
            <a:pPr algn="just">
              <a:buNone/>
            </a:pPr>
            <a:r>
              <a:rPr lang="en-IN" sz="2000" dirty="0" smtClean="0">
                <a:latin typeface="Times New Roman" pitchFamily="18" charset="0"/>
                <a:cs typeface="Times New Roman" pitchFamily="18" charset="0"/>
              </a:rPr>
              <a:t>	Lightweight devices, such as radio frequency identification tags, have a limited storage capacity, which has become a bottleneck for many applications, especially for security applications. </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Ciphertext</a:t>
            </a:r>
            <a:r>
              <a:rPr lang="en-IN" sz="2000" dirty="0" smtClean="0">
                <a:latin typeface="Times New Roman" pitchFamily="18" charset="0"/>
                <a:cs typeface="Times New Roman" pitchFamily="18" charset="0"/>
              </a:rPr>
              <a:t>-policy attribute-based encryption (CP-ABE) is a promising cryptographic tool, where the </a:t>
            </a:r>
            <a:r>
              <a:rPr lang="en-IN" sz="2000" dirty="0" err="1" smtClean="0">
                <a:latin typeface="Times New Roman" pitchFamily="18" charset="0"/>
                <a:cs typeface="Times New Roman" pitchFamily="18" charset="0"/>
              </a:rPr>
              <a:t>encryptor</a:t>
            </a:r>
            <a:r>
              <a:rPr lang="en-IN" sz="2000" dirty="0" smtClean="0">
                <a:latin typeface="Times New Roman" pitchFamily="18" charset="0"/>
                <a:cs typeface="Times New Roman" pitchFamily="18" charset="0"/>
              </a:rPr>
              <a:t> can decide the access structure that will be used to protect the sensitive data.</a:t>
            </a:r>
          </a:p>
          <a:p>
            <a:pPr algn="just">
              <a:buNone/>
            </a:pPr>
            <a:endParaRPr lang="en-US" sz="2000" b="1" u="sng"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a:t>
            </a:r>
          </a:p>
          <a:p>
            <a:pPr algn="just">
              <a:buNone/>
            </a:pPr>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Proposal –</a:t>
            </a:r>
          </a:p>
          <a:p>
            <a:pPr algn="just">
              <a:buNone/>
            </a:pPr>
            <a:r>
              <a:rPr lang="en-IN" sz="2000" dirty="0" smtClean="0">
                <a:latin typeface="Times New Roman" pitchFamily="18" charset="0"/>
                <a:cs typeface="Times New Roman" pitchFamily="18" charset="0"/>
              </a:rPr>
              <a:t>		A novel CP-ABE scheme with constant-size decryption keys independent of the number of attributes. The size can be as small as 672 bits.</a:t>
            </a:r>
            <a:endParaRPr lang="en-US" sz="2000" b="1" u="sng" dirty="0" smtClean="0">
              <a:latin typeface="Times New Roman" pitchFamily="18" charset="0"/>
              <a:cs typeface="Times New Roman" pitchFamily="18" charset="0"/>
            </a:endParaRPr>
          </a:p>
        </p:txBody>
      </p:sp>
      <p:sp>
        <p:nvSpPr>
          <p:cNvPr id="4" name="Rectangle 3"/>
          <p:cNvSpPr/>
          <p:nvPr/>
        </p:nvSpPr>
        <p:spPr>
          <a:xfrm>
            <a:off x="696528" y="330623"/>
            <a:ext cx="7804562" cy="1169551"/>
          </a:xfrm>
          <a:prstGeom prst="rect">
            <a:avLst/>
          </a:prstGeom>
          <a:noFill/>
        </p:spPr>
        <p:txBody>
          <a:bodyPr wrap="square" lIns="91440" tIns="45720" rIns="91440" bIns="45720">
            <a:spAutoFit/>
          </a:bodyPr>
          <a:lstStyle/>
          <a:p>
            <a:pPr algn="ctr"/>
            <a:r>
              <a:rPr lang="en-IN"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CP-ABE With Constant-Size Keys for</a:t>
            </a:r>
          </a:p>
          <a:p>
            <a:pPr algn="ctr"/>
            <a:r>
              <a:rPr lang="en-IN"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Lightweight Devices</a:t>
            </a:r>
            <a:endParaRPr lang="en-IN" sz="3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7" name="TextBox 6"/>
          <p:cNvSpPr txBox="1"/>
          <p:nvPr/>
        </p:nvSpPr>
        <p:spPr>
          <a:xfrm>
            <a:off x="785786" y="1630908"/>
            <a:ext cx="7643866" cy="646331"/>
          </a:xfrm>
          <a:prstGeom prst="rect">
            <a:avLst/>
          </a:prstGeom>
          <a:noFill/>
          <a:ln>
            <a:solidFill>
              <a:schemeClr val="tx1"/>
            </a:solidFill>
            <a:prstDash val="solid"/>
          </a:ln>
        </p:spPr>
        <p:txBody>
          <a:bodyPr wrap="square" rtlCol="0">
            <a:spAutoFit/>
          </a:bodyPr>
          <a:lstStyle/>
          <a:p>
            <a:pPr algn="ctr"/>
            <a:r>
              <a:rPr lang="en-US" b="1" dirty="0" smtClean="0"/>
              <a:t>Author : </a:t>
            </a:r>
            <a:r>
              <a:rPr lang="en-IN" dirty="0" err="1" smtClean="0"/>
              <a:t>Fuchun</a:t>
            </a:r>
            <a:r>
              <a:rPr lang="en-IN" dirty="0" smtClean="0"/>
              <a:t> </a:t>
            </a:r>
            <a:r>
              <a:rPr lang="en-IN" dirty="0" err="1" smtClean="0"/>
              <a:t>Guo</a:t>
            </a:r>
            <a:r>
              <a:rPr lang="en-IN" dirty="0" smtClean="0"/>
              <a:t>, Yi Mu, </a:t>
            </a:r>
            <a:r>
              <a:rPr lang="en-IN" i="1" dirty="0" smtClean="0"/>
              <a:t>Senior Member, IEEE</a:t>
            </a:r>
            <a:r>
              <a:rPr lang="en-IN" dirty="0" smtClean="0"/>
              <a:t>, Willy </a:t>
            </a:r>
            <a:r>
              <a:rPr lang="en-IN" dirty="0" err="1" smtClean="0"/>
              <a:t>Susilo</a:t>
            </a:r>
            <a:r>
              <a:rPr lang="en-IN" dirty="0" smtClean="0"/>
              <a:t>, </a:t>
            </a:r>
            <a:r>
              <a:rPr lang="en-IN" i="1" dirty="0" smtClean="0"/>
              <a:t>Senior Member, IEEE</a:t>
            </a:r>
            <a:r>
              <a:rPr lang="en-IN" dirty="0" smtClean="0"/>
              <a:t>, Duncan S. Wong, and Vijay </a:t>
            </a:r>
            <a:r>
              <a:rPr lang="en-IN" dirty="0" err="1" smtClean="0"/>
              <a:t>Varadharajan</a:t>
            </a:r>
            <a:r>
              <a:rPr lang="en-IN" dirty="0" smtClean="0"/>
              <a:t>, </a:t>
            </a:r>
            <a:r>
              <a:rPr lang="en-IN" i="1" dirty="0" smtClean="0"/>
              <a:t>Senior Member, IEEE</a:t>
            </a:r>
            <a:r>
              <a:rPr lang="en-US" dirty="0" smtClean="0"/>
              <a:t> </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 y="571480"/>
            <a:ext cx="8686832" cy="1214446"/>
          </a:xfrm>
        </p:spPr>
        <p:txBody>
          <a:bodyPr>
            <a:noAutofit/>
          </a:bodyPr>
          <a:lstStyle/>
          <a:p>
            <a:r>
              <a:rPr lang="en-IN" sz="33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Efficient Privacy-Preserving</a:t>
            </a:r>
            <a:br>
              <a:rPr lang="en-IN" sz="33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br>
            <a:r>
              <a:rPr lang="en-IN" sz="33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Ciphertext</a:t>
            </a:r>
            <a:r>
              <a:rPr lang="en-IN" sz="33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-Policy Attribute-Based-Encryption</a:t>
            </a:r>
            <a:br>
              <a:rPr lang="en-IN" sz="33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br>
            <a:r>
              <a:rPr lang="en-IN" sz="33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and Broadcast Encryption</a:t>
            </a:r>
            <a:endParaRPr lang="en-IN" sz="33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428596" y="2975003"/>
            <a:ext cx="8286808" cy="3454393"/>
          </a:xfrm>
          <a:ln w="0">
            <a:solidFill>
              <a:schemeClr val="bg2"/>
            </a:solidFill>
            <a:prstDash val="solid"/>
          </a:ln>
        </p:spPr>
        <p:txBody>
          <a:bodyPr>
            <a:noAutofit/>
          </a:bodyPr>
          <a:lstStyle/>
          <a:p>
            <a:pPr marL="0" indent="0" algn="just">
              <a:buNone/>
            </a:pPr>
            <a:r>
              <a:rPr lang="en-IN" sz="1800" dirty="0" smtClean="0">
                <a:latin typeface="Times New Roman" pitchFamily="18" charset="0"/>
                <a:cs typeface="Times New Roman" pitchFamily="18" charset="0"/>
              </a:rPr>
              <a:t>PP-AB-BE</a:t>
            </a:r>
            <a:r>
              <a:rPr lang="en-IN" sz="1800" dirty="0" smtClean="0">
                <a:latin typeface="Times New Roman" pitchFamily="18" charset="0"/>
                <a:cs typeface="Times New Roman" pitchFamily="18" charset="0"/>
              </a:rPr>
              <a:t>, an </a:t>
            </a:r>
            <a:r>
              <a:rPr lang="en-IN" sz="1800" dirty="0" err="1" smtClean="0">
                <a:latin typeface="Times New Roman" pitchFamily="18" charset="0"/>
                <a:cs typeface="Times New Roman" pitchFamily="18" charset="0"/>
              </a:rPr>
              <a:t>encryptor</a:t>
            </a:r>
            <a:r>
              <a:rPr lang="en-IN" sz="1800" dirty="0" smtClean="0">
                <a:latin typeface="Times New Roman" pitchFamily="18" charset="0"/>
                <a:cs typeface="Times New Roman" pitchFamily="18" charset="0"/>
              </a:rPr>
              <a:t> has the flexibility to encrypt the broadcasted data either with or without the exact information of intended receivers. </a:t>
            </a:r>
          </a:p>
          <a:p>
            <a:pPr algn="just">
              <a:buNone/>
            </a:pPr>
            <a:endParaRPr lang="en-US" sz="1800" dirty="0" smtClean="0">
              <a:latin typeface="Times New Roman" pitchFamily="18" charset="0"/>
              <a:cs typeface="Times New Roman" pitchFamily="18" charset="0"/>
            </a:endParaRPr>
          </a:p>
          <a:p>
            <a:pPr marL="0" indent="17463" algn="just">
              <a:buNone/>
            </a:pPr>
            <a:r>
              <a:rPr lang="en-IN" sz="1800" dirty="0" smtClean="0">
                <a:latin typeface="Times New Roman" pitchFamily="18" charset="0"/>
                <a:cs typeface="Times New Roman" pitchFamily="18" charset="0"/>
              </a:rPr>
              <a:t>For </a:t>
            </a:r>
            <a:r>
              <a:rPr lang="en-IN" sz="1800" dirty="0" smtClean="0">
                <a:latin typeface="Times New Roman" pitchFamily="18" charset="0"/>
                <a:cs typeface="Times New Roman" pitchFamily="18" charset="0"/>
              </a:rPr>
              <a:t>example, </a:t>
            </a:r>
          </a:p>
          <a:p>
            <a:pPr marL="0" indent="0" algn="just">
              <a:buNone/>
            </a:pPr>
            <a:r>
              <a:rPr lang="en-IN" sz="1800" dirty="0" smtClean="0">
                <a:latin typeface="Times New Roman" pitchFamily="18" charset="0"/>
                <a:cs typeface="Times New Roman" pitchFamily="18" charset="0"/>
              </a:rPr>
              <a:t>		Alice can specify a hidden access policy: “CS” AND “Student” to restrict the broadcast message to all CS students without specifying the receivers explicitly</a:t>
            </a:r>
            <a:r>
              <a:rPr lang="en-IN"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b="1" u="sng" dirty="0" smtClean="0">
                <a:latin typeface="Times New Roman" pitchFamily="18" charset="0"/>
                <a:cs typeface="Times New Roman" pitchFamily="18" charset="0"/>
              </a:rPr>
              <a:t>Issue</a:t>
            </a:r>
          </a:p>
          <a:p>
            <a:pPr algn="just">
              <a:buNone/>
            </a:pPr>
            <a:r>
              <a:rPr lang="en-IN" sz="1800" dirty="0" smtClean="0">
                <a:latin typeface="Times New Roman" pitchFamily="18" charset="0"/>
                <a:cs typeface="Times New Roman" pitchFamily="18" charset="0"/>
              </a:rPr>
              <a:t>	Privacy </a:t>
            </a:r>
            <a:r>
              <a:rPr lang="en-IN" sz="1800" dirty="0" smtClean="0">
                <a:latin typeface="Times New Roman" pitchFamily="18" charset="0"/>
                <a:cs typeface="Times New Roman" pitchFamily="18" charset="0"/>
              </a:rPr>
              <a:t>Preserving Constant CP-ABE (denoted as PP-CP-ABE) </a:t>
            </a:r>
            <a:r>
              <a:rPr lang="en-IN" sz="1800" dirty="0" smtClean="0">
                <a:latin typeface="Times New Roman" pitchFamily="18" charset="0"/>
                <a:cs typeface="Times New Roman" pitchFamily="18" charset="0"/>
              </a:rPr>
              <a:t>that significantly reduces </a:t>
            </a:r>
            <a:r>
              <a:rPr lang="en-IN" sz="1800" dirty="0" smtClean="0">
                <a:latin typeface="Times New Roman" pitchFamily="18" charset="0"/>
                <a:cs typeface="Times New Roman" pitchFamily="18" charset="0"/>
              </a:rPr>
              <a:t>the </a:t>
            </a:r>
            <a:r>
              <a:rPr lang="en-IN" sz="1800" dirty="0" err="1" smtClean="0">
                <a:latin typeface="Times New Roman" pitchFamily="18" charset="0"/>
                <a:cs typeface="Times New Roman" pitchFamily="18" charset="0"/>
              </a:rPr>
              <a:t>ciphertext</a:t>
            </a:r>
            <a:r>
              <a:rPr lang="en-IN" sz="1800" dirty="0" smtClean="0">
                <a:latin typeface="Times New Roman" pitchFamily="18" charset="0"/>
                <a:cs typeface="Times New Roman" pitchFamily="18" charset="0"/>
              </a:rPr>
              <a:t> to a constant size with any given number of attributes.</a:t>
            </a:r>
            <a:endParaRPr lang="en-IN" sz="1800" b="1" u="sng" dirty="0">
              <a:latin typeface="Times New Roman" pitchFamily="18" charset="0"/>
              <a:cs typeface="Times New Roman" pitchFamily="18" charset="0"/>
            </a:endParaRPr>
          </a:p>
        </p:txBody>
      </p:sp>
      <p:sp>
        <p:nvSpPr>
          <p:cNvPr id="4" name="TextBox 3"/>
          <p:cNvSpPr txBox="1"/>
          <p:nvPr/>
        </p:nvSpPr>
        <p:spPr>
          <a:xfrm>
            <a:off x="714348" y="2071678"/>
            <a:ext cx="7643866" cy="646331"/>
          </a:xfrm>
          <a:prstGeom prst="rect">
            <a:avLst/>
          </a:prstGeom>
          <a:noFill/>
          <a:ln>
            <a:solidFill>
              <a:schemeClr val="tx1"/>
            </a:solidFill>
            <a:prstDash val="solid"/>
          </a:ln>
        </p:spPr>
        <p:txBody>
          <a:bodyPr wrap="square" rtlCol="0">
            <a:spAutoFit/>
          </a:bodyPr>
          <a:lstStyle/>
          <a:p>
            <a:pPr algn="ctr"/>
            <a:r>
              <a:rPr lang="en-US" b="1" dirty="0" smtClean="0"/>
              <a:t>Author :</a:t>
            </a:r>
            <a:r>
              <a:rPr lang="en-US" dirty="0" smtClean="0"/>
              <a:t> </a:t>
            </a:r>
            <a:r>
              <a:rPr lang="en-IN" dirty="0" err="1" smtClean="0"/>
              <a:t>Zhibin</a:t>
            </a:r>
            <a:r>
              <a:rPr lang="en-IN" dirty="0" smtClean="0"/>
              <a:t> Zhou, Member, IEEE, </a:t>
            </a:r>
            <a:r>
              <a:rPr lang="en-IN" dirty="0" err="1" smtClean="0"/>
              <a:t>Dijiang</a:t>
            </a:r>
            <a:r>
              <a:rPr lang="en-IN" dirty="0" smtClean="0"/>
              <a:t> Huang, Senior Member, IEEE, and </a:t>
            </a:r>
            <a:r>
              <a:rPr lang="en-IN" dirty="0" err="1" smtClean="0"/>
              <a:t>Zhijie</a:t>
            </a:r>
            <a:r>
              <a:rPr lang="en-IN" dirty="0" smtClean="0"/>
              <a:t> Wang</a:t>
            </a:r>
            <a:r>
              <a:rPr lang="en-US" dirty="0" smtClean="0"/>
              <a:t> </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06" y="3000372"/>
            <a:ext cx="8643998" cy="3929090"/>
          </a:xfrm>
        </p:spPr>
        <p:txBody>
          <a:bodyPr>
            <a:noAutofit/>
          </a:bodyPr>
          <a:lstStyle/>
          <a:p>
            <a:pPr algn="just">
              <a:buNone/>
            </a:pPr>
            <a:r>
              <a:rPr lang="en-IN" sz="2200" dirty="0" smtClean="0">
                <a:latin typeface="Times New Roman" pitchFamily="18" charset="0"/>
                <a:cs typeface="Times New Roman" pitchFamily="18" charset="0"/>
              </a:rPr>
              <a:t>		Decentralized attribute-based encryption (ABE) is a variant of a multi-authority ABE scheme where each authority can issue secret keys to the user independently without any cooperation and a central authority. </a:t>
            </a:r>
          </a:p>
          <a:p>
            <a:pPr algn="just">
              <a:buNone/>
            </a:pPr>
            <a:r>
              <a:rPr lang="en-IN" sz="2200" dirty="0" smtClean="0">
                <a:latin typeface="Times New Roman" pitchFamily="18" charset="0"/>
                <a:cs typeface="Times New Roman" pitchFamily="18" charset="0"/>
              </a:rPr>
              <a:t>	</a:t>
            </a:r>
          </a:p>
          <a:p>
            <a:pPr algn="just">
              <a:buNone/>
            </a:pPr>
            <a:endParaRPr lang="en-IN" sz="2200" dirty="0" smtClean="0">
              <a:latin typeface="Times New Roman" pitchFamily="18" charset="0"/>
              <a:cs typeface="Times New Roman" pitchFamily="18" charset="0"/>
            </a:endParaRPr>
          </a:p>
          <a:p>
            <a:pPr algn="just">
              <a:buNone/>
            </a:pPr>
            <a:r>
              <a:rPr lang="en-US" sz="2200" b="1" dirty="0" smtClean="0">
                <a:latin typeface="Times New Roman" pitchFamily="18" charset="0"/>
                <a:cs typeface="Times New Roman" pitchFamily="18" charset="0"/>
              </a:rPr>
              <a:t>	</a:t>
            </a:r>
            <a:r>
              <a:rPr lang="en-US" sz="2200" b="1" u="sng" dirty="0" smtClean="0">
                <a:latin typeface="Times New Roman" pitchFamily="18" charset="0"/>
                <a:cs typeface="Times New Roman" pitchFamily="18" charset="0"/>
              </a:rPr>
              <a:t>Advantage -</a:t>
            </a:r>
            <a:endParaRPr lang="en-IN" sz="2200" b="1" u="sng" dirty="0" smtClean="0">
              <a:latin typeface="Times New Roman" pitchFamily="18" charset="0"/>
              <a:cs typeface="Times New Roman" pitchFamily="18" charset="0"/>
            </a:endParaRPr>
          </a:p>
          <a:p>
            <a:pPr algn="just">
              <a:buNone/>
            </a:pPr>
            <a:r>
              <a:rPr lang="en-IN" sz="2200" dirty="0" smtClean="0">
                <a:latin typeface="Times New Roman" pitchFamily="18" charset="0"/>
                <a:cs typeface="Times New Roman" pitchFamily="18" charset="0"/>
              </a:rPr>
              <a:t>	Multiple authorities need not be online and setup the system interactively. </a:t>
            </a:r>
          </a:p>
          <a:p>
            <a:pPr algn="just">
              <a:buNone/>
            </a:pPr>
            <a:endParaRPr lang="en-IN" sz="2200" dirty="0" smtClean="0">
              <a:latin typeface="Times New Roman" pitchFamily="18" charset="0"/>
              <a:cs typeface="Times New Roman" pitchFamily="18" charset="0"/>
            </a:endParaRPr>
          </a:p>
          <a:p>
            <a:pPr algn="just">
              <a:buNone/>
            </a:pPr>
            <a:r>
              <a:rPr lang="en-IN" sz="2200" dirty="0" smtClean="0">
                <a:latin typeface="Times New Roman" pitchFamily="18" charset="0"/>
                <a:cs typeface="Times New Roman" pitchFamily="18" charset="0"/>
              </a:rPr>
              <a:t>	</a:t>
            </a:r>
          </a:p>
          <a:p>
            <a:pPr algn="just">
              <a:buNone/>
            </a:pPr>
            <a:r>
              <a:rPr lang="en-IN" sz="2200"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
        <p:nvSpPr>
          <p:cNvPr id="4" name="Rectangle 3"/>
          <p:cNvSpPr/>
          <p:nvPr/>
        </p:nvSpPr>
        <p:spPr>
          <a:xfrm>
            <a:off x="357158" y="402061"/>
            <a:ext cx="8429684" cy="1169551"/>
          </a:xfrm>
          <a:prstGeom prst="rect">
            <a:avLst/>
          </a:prstGeom>
          <a:noFill/>
        </p:spPr>
        <p:txBody>
          <a:bodyPr wrap="square" lIns="91440" tIns="45720" rIns="91440" bIns="45720">
            <a:spAutoFit/>
          </a:bodyPr>
          <a:lstStyle/>
          <a:p>
            <a:pPr algn="ctr"/>
            <a:r>
              <a:rPr lang="en-IN"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Privacy-Preserving Decentralized Key-Policy Attribute-Based Encryption</a:t>
            </a:r>
            <a:endParaRPr lang="en-IN" sz="3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5" name="TextBox 4"/>
          <p:cNvSpPr txBox="1"/>
          <p:nvPr/>
        </p:nvSpPr>
        <p:spPr>
          <a:xfrm>
            <a:off x="749673" y="1782537"/>
            <a:ext cx="7751417" cy="646331"/>
          </a:xfrm>
          <a:prstGeom prst="rect">
            <a:avLst/>
          </a:prstGeom>
          <a:noFill/>
          <a:ln>
            <a:solidFill>
              <a:schemeClr val="tx1"/>
            </a:solidFill>
            <a:prstDash val="solid"/>
          </a:ln>
        </p:spPr>
        <p:txBody>
          <a:bodyPr wrap="none" rtlCol="0">
            <a:spAutoFit/>
          </a:bodyPr>
          <a:lstStyle/>
          <a:p>
            <a:pPr algn="ctr"/>
            <a:r>
              <a:rPr lang="en-US" b="1" dirty="0" smtClean="0"/>
              <a:t>Author :</a:t>
            </a:r>
            <a:r>
              <a:rPr lang="en-US" dirty="0" smtClean="0"/>
              <a:t> </a:t>
            </a:r>
            <a:r>
              <a:rPr lang="en-IN" dirty="0" err="1" smtClean="0"/>
              <a:t>Jinguang</a:t>
            </a:r>
            <a:r>
              <a:rPr lang="en-IN" dirty="0" smtClean="0"/>
              <a:t> Han, Student Member, IEEE, Willy </a:t>
            </a:r>
            <a:r>
              <a:rPr lang="en-IN" dirty="0" err="1" smtClean="0"/>
              <a:t>Susilo</a:t>
            </a:r>
            <a:r>
              <a:rPr lang="en-IN" dirty="0" smtClean="0"/>
              <a:t>, Senior Member, IEEE,</a:t>
            </a:r>
          </a:p>
          <a:p>
            <a:pPr algn="ctr"/>
            <a:r>
              <a:rPr lang="en-IN" dirty="0" smtClean="0"/>
              <a:t>Yi Mu, Senior Member, IEEE, and Jun Yan</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endParaRPr lang="en-IN"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26121"/>
          </a:xfrm>
        </p:spPr>
        <p:txBody>
          <a:bodyPr>
            <a:normAutofit/>
          </a:bodyPr>
          <a:lstStyle/>
          <a:p>
            <a:pPr>
              <a:buNone/>
            </a:pPr>
            <a:r>
              <a:rPr lang="en-IN" sz="2200" dirty="0" smtClean="0">
                <a:latin typeface="Times New Roman" pitchFamily="18" charset="0"/>
                <a:cs typeface="Times New Roman" pitchFamily="18" charset="0"/>
              </a:rPr>
              <a:t>	Furthermore, every authority can join or leave the system freely without the necessity of reinitializing the system.</a:t>
            </a:r>
            <a:endParaRPr lang="en-IN" sz="2200" b="1" u="sng" dirty="0" smtClean="0">
              <a:latin typeface="Times New Roman" pitchFamily="18" charset="0"/>
              <a:cs typeface="Times New Roman" pitchFamily="18" charset="0"/>
            </a:endParaRPr>
          </a:p>
          <a:p>
            <a:pPr algn="just">
              <a:buNone/>
            </a:pPr>
            <a:endParaRPr lang="en-IN" sz="2200" b="1" u="sng" dirty="0" smtClean="0">
              <a:latin typeface="Times New Roman" pitchFamily="18" charset="0"/>
              <a:cs typeface="Times New Roman" pitchFamily="18" charset="0"/>
            </a:endParaRPr>
          </a:p>
          <a:p>
            <a:pPr algn="just">
              <a:buNone/>
            </a:pPr>
            <a:r>
              <a:rPr lang="en-IN" sz="2200" b="1" u="sng" dirty="0" smtClean="0">
                <a:latin typeface="Times New Roman" pitchFamily="18" charset="0"/>
                <a:cs typeface="Times New Roman" pitchFamily="18" charset="0"/>
              </a:rPr>
              <a:t>Issue discussed –</a:t>
            </a:r>
          </a:p>
          <a:p>
            <a:pPr algn="just">
              <a:buNone/>
            </a:pPr>
            <a:r>
              <a:rPr lang="en-IN" sz="2200" dirty="0" smtClean="0">
                <a:latin typeface="Times New Roman" pitchFamily="18" charset="0"/>
                <a:cs typeface="Times New Roman" pitchFamily="18" charset="0"/>
              </a:rPr>
              <a:t>		In contemporary </a:t>
            </a:r>
            <a:r>
              <a:rPr lang="en-IN" sz="2200" dirty="0" err="1" smtClean="0">
                <a:latin typeface="Times New Roman" pitchFamily="18" charset="0"/>
                <a:cs typeface="Times New Roman" pitchFamily="18" charset="0"/>
              </a:rPr>
              <a:t>multiauthority</a:t>
            </a:r>
            <a:r>
              <a:rPr lang="en-IN" sz="2200" dirty="0" smtClean="0">
                <a:latin typeface="Times New Roman" pitchFamily="18" charset="0"/>
                <a:cs typeface="Times New Roman" pitchFamily="18" charset="0"/>
              </a:rPr>
              <a:t> ABE schemes, a user’s secret keys from different authorities must be tied to his global identifier (GID) to resist the collusion attack.</a:t>
            </a:r>
          </a:p>
          <a:p>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366" y="2643182"/>
            <a:ext cx="8229600" cy="4071966"/>
          </a:xfrm>
        </p:spPr>
        <p:txBody>
          <a:bodyPr>
            <a:noAutofit/>
          </a:bodyPr>
          <a:lstStyle/>
          <a:p>
            <a:pPr algn="just">
              <a:buNone/>
            </a:pPr>
            <a:r>
              <a:rPr lang="en-IN" sz="2400" dirty="0" smtClean="0">
                <a:latin typeface="Times New Roman" pitchFamily="18" charset="0"/>
                <a:ea typeface="Tahoma" pitchFamily="34" charset="0"/>
                <a:cs typeface="Times New Roman" pitchFamily="18" charset="0"/>
              </a:rPr>
              <a:t>	In distributed file systems, a well-known congestion collapse called TCP </a:t>
            </a:r>
            <a:r>
              <a:rPr lang="en-IN" sz="2400" dirty="0" err="1" smtClean="0">
                <a:latin typeface="Times New Roman" pitchFamily="18" charset="0"/>
                <a:ea typeface="Tahoma" pitchFamily="34" charset="0"/>
                <a:cs typeface="Times New Roman" pitchFamily="18" charset="0"/>
              </a:rPr>
              <a:t>Incast</a:t>
            </a:r>
            <a:r>
              <a:rPr lang="en-IN" sz="2400" dirty="0" smtClean="0">
                <a:latin typeface="Times New Roman" pitchFamily="18" charset="0"/>
                <a:ea typeface="Tahoma" pitchFamily="34" charset="0"/>
                <a:cs typeface="Times New Roman" pitchFamily="18" charset="0"/>
              </a:rPr>
              <a:t> occurs because many servers send data to the same client and then many packets overflow the port buffer of the client link. </a:t>
            </a:r>
          </a:p>
          <a:p>
            <a:pPr algn="just">
              <a:buNone/>
            </a:pPr>
            <a:endParaRPr lang="en-IN" sz="2400" dirty="0" smtClean="0">
              <a:latin typeface="Times New Roman" pitchFamily="18" charset="0"/>
              <a:ea typeface="Tahoma" pitchFamily="34" charset="0"/>
              <a:cs typeface="Times New Roman" pitchFamily="18" charset="0"/>
            </a:endParaRPr>
          </a:p>
          <a:p>
            <a:pPr algn="just">
              <a:buNone/>
            </a:pPr>
            <a:r>
              <a:rPr lang="en-IN" sz="2400" dirty="0" smtClean="0">
                <a:latin typeface="Times New Roman" pitchFamily="18" charset="0"/>
                <a:ea typeface="Tahoma" pitchFamily="34" charset="0"/>
                <a:cs typeface="Times New Roman" pitchFamily="18" charset="0"/>
              </a:rPr>
              <a:t>	</a:t>
            </a:r>
            <a:endParaRPr lang="en-US" sz="2400" b="1" u="sng" dirty="0" smtClean="0">
              <a:latin typeface="Times New Roman" pitchFamily="18" charset="0"/>
              <a:ea typeface="Tahoma" pitchFamily="34" charset="0"/>
              <a:cs typeface="Times New Roman" pitchFamily="18" charset="0"/>
            </a:endParaRPr>
          </a:p>
          <a:p>
            <a:pPr algn="just">
              <a:buNone/>
            </a:pPr>
            <a:r>
              <a:rPr lang="en-US" sz="2400" b="1" u="sng" dirty="0" smtClean="0">
                <a:latin typeface="Times New Roman" pitchFamily="18" charset="0"/>
                <a:ea typeface="Tahoma" pitchFamily="34" charset="0"/>
                <a:cs typeface="Times New Roman" pitchFamily="18" charset="0"/>
              </a:rPr>
              <a:t>Suggestion –</a:t>
            </a:r>
          </a:p>
          <a:p>
            <a:pPr algn="just">
              <a:buNone/>
            </a:pPr>
            <a:r>
              <a:rPr lang="en-IN" sz="2400" dirty="0" smtClean="0">
                <a:latin typeface="Times New Roman" pitchFamily="18" charset="0"/>
                <a:ea typeface="Tahoma" pitchFamily="34" charset="0"/>
                <a:cs typeface="Times New Roman" pitchFamily="18" charset="0"/>
              </a:rPr>
              <a:t>		By the serialization, the number of packets in the port buffer becomes very small, which leads to </a:t>
            </a:r>
            <a:r>
              <a:rPr lang="en-IN" sz="2400" dirty="0" err="1" smtClean="0">
                <a:latin typeface="Times New Roman" pitchFamily="18" charset="0"/>
                <a:ea typeface="Tahoma" pitchFamily="34" charset="0"/>
                <a:cs typeface="Times New Roman" pitchFamily="18" charset="0"/>
              </a:rPr>
              <a:t>Incast</a:t>
            </a:r>
            <a:r>
              <a:rPr lang="en-IN" sz="2400" dirty="0" smtClean="0">
                <a:latin typeface="Times New Roman" pitchFamily="18" charset="0"/>
                <a:ea typeface="Tahoma" pitchFamily="34" charset="0"/>
                <a:cs typeface="Times New Roman" pitchFamily="18" charset="0"/>
              </a:rPr>
              <a:t> avoidance.</a:t>
            </a:r>
            <a:endParaRPr lang="en-IN" sz="2400" b="1" u="sng" dirty="0">
              <a:latin typeface="Times New Roman" pitchFamily="18" charset="0"/>
              <a:ea typeface="Tahoma" pitchFamily="34" charset="0"/>
              <a:cs typeface="Times New Roman" pitchFamily="18" charset="0"/>
            </a:endParaRPr>
          </a:p>
        </p:txBody>
      </p:sp>
      <p:sp>
        <p:nvSpPr>
          <p:cNvPr id="4" name="Rectangle 3"/>
          <p:cNvSpPr/>
          <p:nvPr/>
        </p:nvSpPr>
        <p:spPr>
          <a:xfrm>
            <a:off x="285720" y="428604"/>
            <a:ext cx="8533297" cy="1200329"/>
          </a:xfrm>
          <a:prstGeom prst="rect">
            <a:avLst/>
          </a:prstGeom>
          <a:noFill/>
        </p:spPr>
        <p:txBody>
          <a:bodyPr wrap="none" lIns="91440" tIns="45720" rIns="91440" bIns="45720">
            <a:spAutoFit/>
          </a:bodyPr>
          <a:lstStyle/>
          <a:p>
            <a:pPr algn="ctr"/>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TCP </a:t>
            </a:r>
            <a:r>
              <a:rPr lang="en-IN"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incast</a:t>
            </a:r>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avoidance based on connection</a:t>
            </a:r>
          </a:p>
          <a:p>
            <a:pPr algn="ctr"/>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serialization in data centre networks</a:t>
            </a:r>
            <a:endParaRPr lang="en-IN"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7" name="TextBox 6"/>
          <p:cNvSpPr txBox="1"/>
          <p:nvPr/>
        </p:nvSpPr>
        <p:spPr>
          <a:xfrm>
            <a:off x="785786" y="1845222"/>
            <a:ext cx="7643866" cy="369332"/>
          </a:xfrm>
          <a:prstGeom prst="rect">
            <a:avLst/>
          </a:prstGeom>
          <a:noFill/>
          <a:ln>
            <a:solidFill>
              <a:schemeClr val="tx1"/>
            </a:solidFill>
            <a:prstDash val="solid"/>
          </a:ln>
        </p:spPr>
        <p:txBody>
          <a:bodyPr wrap="square" rtlCol="0">
            <a:spAutoFit/>
          </a:bodyPr>
          <a:lstStyle/>
          <a:p>
            <a:pPr algn="ctr"/>
            <a:r>
              <a:rPr lang="en-US" b="1" dirty="0" smtClean="0"/>
              <a:t>Author : </a:t>
            </a:r>
            <a:r>
              <a:rPr lang="en-US" dirty="0" err="1" smtClean="0"/>
              <a:t>Kajita</a:t>
            </a:r>
            <a:r>
              <a:rPr lang="en-US" dirty="0" smtClean="0"/>
              <a:t>, K. ; Fukushima, Y. ; </a:t>
            </a:r>
            <a:r>
              <a:rPr lang="en-US" dirty="0" err="1" smtClean="0"/>
              <a:t>Yokohira</a:t>
            </a:r>
            <a:r>
              <a:rPr lang="en-US" dirty="0" smtClean="0"/>
              <a:t>, T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714356"/>
            <a:ext cx="8286808" cy="5572164"/>
          </a:xfrm>
        </p:spPr>
        <p:txBody>
          <a:bodyPr>
            <a:normAutofit/>
          </a:bodyPr>
          <a:lstStyle/>
          <a:p>
            <a:pPr algn="just"/>
            <a:r>
              <a:rPr lang="en-US" sz="2200" dirty="0" smtClean="0">
                <a:latin typeface="Times New Roman" pitchFamily="18" charset="0"/>
                <a:cs typeface="Times New Roman" pitchFamily="18" charset="0"/>
              </a:rPr>
              <a:t>Network Security deals with applying the security policies to the network that help to protect the computer systems, to ensure security of its assets and the resources from unauthorized entity and malicious components.</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Wireless </a:t>
            </a:r>
            <a:r>
              <a:rPr lang="en-US" sz="2200" dirty="0">
                <a:latin typeface="Times New Roman" pitchFamily="18" charset="0"/>
                <a:cs typeface="Times New Roman" pitchFamily="18" charset="0"/>
              </a:rPr>
              <a:t>devices carried by soldiers to communicate with each other </a:t>
            </a:r>
            <a:r>
              <a:rPr lang="en-US" sz="2200" dirty="0" smtClean="0">
                <a:latin typeface="Times New Roman" pitchFamily="18" charset="0"/>
                <a:cs typeface="Times New Roman" pitchFamily="18" charset="0"/>
              </a:rPr>
              <a:t>require confidentiality for accessing </a:t>
            </a:r>
            <a:r>
              <a:rPr lang="en-US" sz="2200" dirty="0">
                <a:latin typeface="Times New Roman" pitchFamily="18" charset="0"/>
                <a:cs typeface="Times New Roman" pitchFamily="18" charset="0"/>
              </a:rPr>
              <a:t>the </a:t>
            </a:r>
            <a:r>
              <a:rPr lang="en-US" sz="2200" dirty="0" smtClean="0">
                <a:latin typeface="Times New Roman" pitchFamily="18" charset="0"/>
                <a:cs typeface="Times New Roman" pitchFamily="18" charset="0"/>
              </a:rPr>
              <a:t>information </a:t>
            </a:r>
            <a:r>
              <a:rPr lang="en-US" sz="2200" dirty="0">
                <a:latin typeface="Times New Roman" pitchFamily="18" charset="0"/>
                <a:cs typeface="Times New Roman" pitchFamily="18" charset="0"/>
              </a:rPr>
              <a:t>or command </a:t>
            </a:r>
            <a:r>
              <a:rPr lang="en-US" sz="2200" dirty="0" smtClean="0">
                <a:latin typeface="Times New Roman" pitchFamily="18" charset="0"/>
                <a:cs typeface="Times New Roman" pitchFamily="18" charset="0"/>
              </a:rPr>
              <a:t>reliably.</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 forecast a new technique to generate secret keys to the soldiers through which they can access data.</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928662" y="785794"/>
            <a:ext cx="7286676" cy="53578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643182"/>
            <a:ext cx="8543956" cy="4168773"/>
          </a:xfrm>
        </p:spPr>
        <p:txBody>
          <a:bodyPr>
            <a:normAutofit fontScale="70000" lnSpcReduction="20000"/>
          </a:bodyPr>
          <a:lstStyle/>
          <a:p>
            <a:pPr algn="just">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Ciphertext</a:t>
            </a:r>
            <a:r>
              <a:rPr lang="en-IN" dirty="0" smtClean="0">
                <a:latin typeface="Times New Roman" pitchFamily="18" charset="0"/>
                <a:cs typeface="Times New Roman" pitchFamily="18" charset="0"/>
              </a:rPr>
              <a:t>-policy attribute-based encryption (CP-ABE) provides an encrypted access control mechanism for broadcasting messages. </a:t>
            </a:r>
          </a:p>
          <a:p>
            <a:pPr algn="just">
              <a:buNone/>
            </a:pP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Basically, a sender encrypts a message with an access control policy tree which is logically composed of attributes; receivers are able to decrypt the message when their attributes satisfy the policy tree. </a:t>
            </a:r>
          </a:p>
          <a:p>
            <a:pPr algn="just">
              <a:buNone/>
            </a:pP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A user's attributes stand for the properties that he currently owns. </a:t>
            </a:r>
          </a:p>
          <a:p>
            <a:pPr algn="just">
              <a:buNone/>
            </a:pP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a:t>
            </a:r>
            <a:r>
              <a:rPr lang="en-IN" b="1" u="sng" dirty="0" smtClean="0">
                <a:latin typeface="Times New Roman" pitchFamily="18" charset="0"/>
                <a:cs typeface="Times New Roman" pitchFamily="18" charset="0"/>
              </a:rPr>
              <a:t>Suggestion –</a:t>
            </a:r>
          </a:p>
          <a:p>
            <a:pPr algn="just">
              <a:buNone/>
            </a:pPr>
            <a:r>
              <a:rPr lang="en-IN" dirty="0" smtClean="0">
                <a:latin typeface="Times New Roman" pitchFamily="18" charset="0"/>
                <a:cs typeface="Times New Roman" pitchFamily="18" charset="0"/>
              </a:rPr>
              <a:t>	Fading function for Key Revocation, which renders attributes “dynamic” and allows users to update each attribute separately.</a:t>
            </a:r>
            <a:endParaRPr lang="en-IN" dirty="0">
              <a:latin typeface="Times New Roman" pitchFamily="18" charset="0"/>
              <a:cs typeface="Times New Roman" pitchFamily="18" charset="0"/>
            </a:endParaRPr>
          </a:p>
        </p:txBody>
      </p:sp>
      <p:sp>
        <p:nvSpPr>
          <p:cNvPr id="4" name="Rectangle 3"/>
          <p:cNvSpPr/>
          <p:nvPr/>
        </p:nvSpPr>
        <p:spPr>
          <a:xfrm>
            <a:off x="642910" y="285728"/>
            <a:ext cx="7929618" cy="1708160"/>
          </a:xfrm>
          <a:prstGeom prst="rect">
            <a:avLst/>
          </a:prstGeom>
          <a:noFill/>
        </p:spPr>
        <p:txBody>
          <a:bodyPr wrap="square" lIns="91440" tIns="45720" rIns="91440" bIns="45720">
            <a:spAutoFit/>
          </a:bodyPr>
          <a:lstStyle/>
          <a:p>
            <a:pPr algn="ctr"/>
            <a:r>
              <a:rPr lang="en-IN"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Secure, selective group broadcast in </a:t>
            </a:r>
          </a:p>
          <a:p>
            <a:pPr algn="ctr"/>
            <a:r>
              <a:rPr lang="en-IN"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vehicular networks using dynamic </a:t>
            </a:r>
          </a:p>
          <a:p>
            <a:pPr algn="ctr"/>
            <a:r>
              <a:rPr lang="en-IN"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attribute based encryption</a:t>
            </a:r>
            <a:endParaRPr lang="en-IN" sz="3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7" name="TextBox 6"/>
          <p:cNvSpPr txBox="1"/>
          <p:nvPr/>
        </p:nvSpPr>
        <p:spPr>
          <a:xfrm>
            <a:off x="785786" y="2059536"/>
            <a:ext cx="7643866" cy="369332"/>
          </a:xfrm>
          <a:prstGeom prst="rect">
            <a:avLst/>
          </a:prstGeom>
          <a:noFill/>
          <a:ln>
            <a:solidFill>
              <a:schemeClr val="tx1"/>
            </a:solidFill>
            <a:prstDash val="solid"/>
          </a:ln>
        </p:spPr>
        <p:txBody>
          <a:bodyPr wrap="square" rtlCol="0">
            <a:spAutoFit/>
          </a:bodyPr>
          <a:lstStyle/>
          <a:p>
            <a:pPr algn="ctr"/>
            <a:r>
              <a:rPr lang="en-US" b="1" dirty="0" smtClean="0"/>
              <a:t>Author : </a:t>
            </a:r>
            <a:r>
              <a:rPr lang="en-US" dirty="0" err="1" smtClean="0"/>
              <a:t>Nanxi</a:t>
            </a:r>
            <a:r>
              <a:rPr lang="en-US" dirty="0" smtClean="0"/>
              <a:t> Chen, </a:t>
            </a:r>
            <a:r>
              <a:rPr lang="en-US" dirty="0" err="1" smtClean="0"/>
              <a:t>Dijiang</a:t>
            </a:r>
            <a:r>
              <a:rPr lang="en-US" dirty="0" smtClean="0"/>
              <a:t> Huang and Mario </a:t>
            </a:r>
            <a:r>
              <a:rPr lang="en-US" dirty="0" err="1" smtClean="0"/>
              <a:t>Gerla</a:t>
            </a:r>
            <a:r>
              <a:rPr lang="en-US" dirty="0" smtClean="0"/>
              <a:t> </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METHODOLOGY</a:t>
            </a:r>
            <a:endParaRPr lang="en-IN"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normAutofit fontScale="92500" lnSpcReduction="10000"/>
          </a:bodyPr>
          <a:lstStyle/>
          <a:p>
            <a:pPr algn="just"/>
            <a:r>
              <a:rPr lang="en-IN" sz="2200" dirty="0" smtClean="0">
                <a:latin typeface="Times New Roman" pitchFamily="18" charset="0"/>
                <a:ea typeface="Tahoma" pitchFamily="34" charset="0"/>
                <a:cs typeface="Times New Roman" pitchFamily="18" charset="0"/>
              </a:rPr>
              <a:t>Setup() – Connection establishment.</a:t>
            </a:r>
          </a:p>
          <a:p>
            <a:pPr algn="just"/>
            <a:endParaRPr lang="en-IN" sz="2200" dirty="0" smtClean="0">
              <a:latin typeface="Times New Roman" pitchFamily="18" charset="0"/>
              <a:ea typeface="Tahoma" pitchFamily="34" charset="0"/>
              <a:cs typeface="Times New Roman" pitchFamily="18" charset="0"/>
            </a:endParaRPr>
          </a:p>
          <a:p>
            <a:pPr algn="just"/>
            <a:r>
              <a:rPr lang="en-IN" sz="2200" dirty="0" smtClean="0">
                <a:latin typeface="Times New Roman" pitchFamily="18" charset="0"/>
                <a:ea typeface="Tahoma" pitchFamily="34" charset="0"/>
                <a:cs typeface="Times New Roman" pitchFamily="18" charset="0"/>
              </a:rPr>
              <a:t>Encrypt(M,A) – The encryption algorithm takes as input the message M, and an access structure A over the universe of attributes.</a:t>
            </a:r>
          </a:p>
          <a:p>
            <a:pPr algn="just"/>
            <a:endParaRPr lang="en-IN" sz="2200" dirty="0" smtClean="0">
              <a:latin typeface="Times New Roman" pitchFamily="18" charset="0"/>
              <a:ea typeface="Tahoma" pitchFamily="34" charset="0"/>
              <a:cs typeface="Times New Roman" pitchFamily="18" charset="0"/>
            </a:endParaRPr>
          </a:p>
          <a:p>
            <a:pPr algn="just"/>
            <a:r>
              <a:rPr lang="en-IN" sz="2200" dirty="0" err="1" smtClean="0">
                <a:latin typeface="Times New Roman" pitchFamily="18" charset="0"/>
                <a:ea typeface="Tahoma" pitchFamily="34" charset="0"/>
                <a:cs typeface="Times New Roman" pitchFamily="18" charset="0"/>
              </a:rPr>
              <a:t>KeyGeneration</a:t>
            </a:r>
            <a:r>
              <a:rPr lang="en-IN" sz="2200" dirty="0" smtClean="0">
                <a:latin typeface="Times New Roman" pitchFamily="18" charset="0"/>
                <a:ea typeface="Tahoma" pitchFamily="34" charset="0"/>
                <a:cs typeface="Times New Roman" pitchFamily="18" charset="0"/>
              </a:rPr>
              <a:t>(MK, S) – The key generation algorithm takes as input the master key MK and a set of attributes S that describe the key. It outputs a private key SK. </a:t>
            </a:r>
          </a:p>
          <a:p>
            <a:pPr algn="just"/>
            <a:endParaRPr lang="en-IN" sz="2200" dirty="0" smtClean="0">
              <a:latin typeface="Times New Roman" pitchFamily="18" charset="0"/>
              <a:ea typeface="Tahoma" pitchFamily="34" charset="0"/>
              <a:cs typeface="Times New Roman" pitchFamily="18" charset="0"/>
            </a:endParaRPr>
          </a:p>
          <a:p>
            <a:pPr algn="just"/>
            <a:r>
              <a:rPr lang="en-IN" sz="2200" dirty="0" smtClean="0">
                <a:latin typeface="Times New Roman" pitchFamily="18" charset="0"/>
                <a:ea typeface="Tahoma" pitchFamily="34" charset="0"/>
                <a:cs typeface="Times New Roman" pitchFamily="18" charset="0"/>
              </a:rPr>
              <a:t>Decrypt(PK,CT, SK) – The decryption algorithm takes as input the </a:t>
            </a:r>
            <a:r>
              <a:rPr lang="en-IN" sz="2200" dirty="0" err="1" smtClean="0">
                <a:latin typeface="Times New Roman" pitchFamily="18" charset="0"/>
                <a:ea typeface="Tahoma" pitchFamily="34" charset="0"/>
                <a:cs typeface="Times New Roman" pitchFamily="18" charset="0"/>
              </a:rPr>
              <a:t>ciphertext</a:t>
            </a:r>
            <a:r>
              <a:rPr lang="en-IN" sz="2200" dirty="0" smtClean="0">
                <a:latin typeface="Times New Roman" pitchFamily="18" charset="0"/>
                <a:ea typeface="Tahoma" pitchFamily="34" charset="0"/>
                <a:cs typeface="Times New Roman" pitchFamily="18" charset="0"/>
              </a:rPr>
              <a:t> CT, which contains an access policy A, and a private key SK, which is a private key for a set S of attributes.</a:t>
            </a:r>
          </a:p>
          <a:p>
            <a:pPr algn="just"/>
            <a:endParaRPr lang="en-IN" sz="2200" dirty="0" smtClean="0">
              <a:latin typeface="Times New Roman" pitchFamily="18" charset="0"/>
              <a:ea typeface="Tahoma" pitchFamily="34" charset="0"/>
              <a:cs typeface="Times New Roman" pitchFamily="18" charset="0"/>
            </a:endParaRPr>
          </a:p>
          <a:p>
            <a:pPr algn="just"/>
            <a:r>
              <a:rPr lang="en-US" sz="2200" dirty="0" err="1" smtClean="0">
                <a:latin typeface="Times New Roman" pitchFamily="18" charset="0"/>
                <a:ea typeface="Tahoma" pitchFamily="34" charset="0"/>
                <a:cs typeface="Times New Roman" pitchFamily="18" charset="0"/>
              </a:rPr>
              <a:t>MemSer</a:t>
            </a:r>
            <a:r>
              <a:rPr lang="en-US" sz="2200" dirty="0" smtClean="0">
                <a:latin typeface="Times New Roman" pitchFamily="18" charset="0"/>
                <a:ea typeface="Tahoma" pitchFamily="34" charset="0"/>
                <a:cs typeface="Times New Roman" pitchFamily="18" charset="0"/>
              </a:rPr>
              <a:t>() –  Performs serialization of the data.</a:t>
            </a:r>
            <a:endParaRPr lang="en-IN" sz="2200" dirty="0" smtClean="0">
              <a:latin typeface="Times New Roman" pitchFamily="18" charset="0"/>
              <a:ea typeface="Tahoma" pitchFamily="34" charset="0"/>
              <a:cs typeface="Times New Roman" pitchFamily="18" charset="0"/>
            </a:endParaRPr>
          </a:p>
          <a:p>
            <a:pPr algn="just"/>
            <a:endParaRPr lang="en-IN" sz="2200" dirty="0">
              <a:latin typeface="Times New Roman" pitchFamily="18" charset="0"/>
              <a:ea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472006"/>
          </a:xfrm>
        </p:spPr>
        <p:txBody>
          <a:bodyPr>
            <a:normAutofit fontScale="55000" lnSpcReduction="20000"/>
          </a:bodyPr>
          <a:lstStyle/>
          <a:p>
            <a:pPr algn="just">
              <a:buNone/>
            </a:pPr>
            <a:r>
              <a:rPr lang="en-US" dirty="0" smtClean="0">
                <a:latin typeface="Times New Roman" pitchFamily="18" charset="0"/>
                <a:cs typeface="Times New Roman" pitchFamily="18" charset="0"/>
              </a:rPr>
              <a:t>[1]. IEEE Transaction on “</a:t>
            </a:r>
            <a:r>
              <a:rPr lang="en-IN" b="1" dirty="0" smtClean="0">
                <a:latin typeface="Times New Roman" pitchFamily="18" charset="0"/>
                <a:cs typeface="Times New Roman" pitchFamily="18" charset="0"/>
              </a:rPr>
              <a:t>Secure, selective group broadcast in  vehicular networks using dynamic  attribute based encryption</a:t>
            </a:r>
            <a:r>
              <a:rPr lang="en-IN" dirty="0" smtClean="0">
                <a:latin typeface="Times New Roman" pitchFamily="18" charset="0"/>
                <a:cs typeface="Times New Roman" pitchFamily="18" charset="0"/>
              </a:rPr>
              <a:t>”.</a:t>
            </a:r>
          </a:p>
          <a:p>
            <a:pPr algn="just">
              <a:buNone/>
            </a:pP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IEEE Journal on “</a:t>
            </a:r>
            <a:r>
              <a:rPr lang="en-IN" b="1" dirty="0" smtClean="0">
                <a:latin typeface="Times New Roman" pitchFamily="18" charset="0"/>
                <a:cs typeface="Times New Roman" pitchFamily="18" charset="0"/>
              </a:rPr>
              <a:t>TCP </a:t>
            </a:r>
            <a:r>
              <a:rPr lang="en-IN" b="1" dirty="0" err="1" smtClean="0">
                <a:latin typeface="Times New Roman" pitchFamily="18" charset="0"/>
                <a:cs typeface="Times New Roman" pitchFamily="18" charset="0"/>
              </a:rPr>
              <a:t>incast</a:t>
            </a:r>
            <a:r>
              <a:rPr lang="en-IN" b="1" dirty="0" smtClean="0">
                <a:latin typeface="Times New Roman" pitchFamily="18" charset="0"/>
                <a:cs typeface="Times New Roman" pitchFamily="18" charset="0"/>
              </a:rPr>
              <a:t> avoidance based on connection  serialization in data centre networks</a:t>
            </a:r>
            <a:r>
              <a:rPr lang="en-IN" dirty="0" smtClean="0">
                <a:latin typeface="Times New Roman" pitchFamily="18" charset="0"/>
                <a:cs typeface="Times New Roman" pitchFamily="18" charset="0"/>
              </a:rPr>
              <a:t>”.</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[3]. IEEE Transaction on “</a:t>
            </a:r>
            <a:r>
              <a:rPr lang="en-IN" b="1" dirty="0" smtClean="0">
                <a:latin typeface="Times New Roman" pitchFamily="18" charset="0"/>
                <a:cs typeface="Times New Roman" pitchFamily="18" charset="0"/>
              </a:rPr>
              <a:t>Privacy-Preserving Decentralized Key-</a:t>
            </a:r>
            <a:r>
              <a:rPr lang="en-IN" b="1" dirty="0" err="1" smtClean="0">
                <a:latin typeface="Times New Roman" pitchFamily="18" charset="0"/>
                <a:cs typeface="Times New Roman" pitchFamily="18" charset="0"/>
              </a:rPr>
              <a:t>PolicyAttribute</a:t>
            </a:r>
            <a:r>
              <a:rPr lang="en-IN" b="1" dirty="0" smtClean="0">
                <a:latin typeface="Times New Roman" pitchFamily="18" charset="0"/>
                <a:cs typeface="Times New Roman" pitchFamily="18" charset="0"/>
              </a:rPr>
              <a:t>-Based Encryption</a:t>
            </a:r>
            <a:r>
              <a:rPr lang="en-IN" dirty="0" smtClean="0">
                <a:latin typeface="Times New Roman" pitchFamily="18" charset="0"/>
                <a:cs typeface="Times New Roman" pitchFamily="18" charset="0"/>
              </a:rPr>
              <a:t>”.</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[4]. IEEE Transaction on “</a:t>
            </a:r>
            <a:r>
              <a:rPr lang="en-IN" b="1" dirty="0" smtClean="0">
                <a:latin typeface="Times New Roman" pitchFamily="18" charset="0"/>
                <a:cs typeface="Times New Roman" pitchFamily="18" charset="0"/>
              </a:rPr>
              <a:t>Efficient Privacy-Preserving </a:t>
            </a:r>
            <a:r>
              <a:rPr lang="en-IN" b="1" dirty="0" err="1" smtClean="0">
                <a:latin typeface="Times New Roman" pitchFamily="18" charset="0"/>
                <a:cs typeface="Times New Roman" pitchFamily="18" charset="0"/>
              </a:rPr>
              <a:t>Ciphertext</a:t>
            </a:r>
            <a:r>
              <a:rPr lang="en-IN" b="1" dirty="0" smtClean="0">
                <a:latin typeface="Times New Roman" pitchFamily="18" charset="0"/>
                <a:cs typeface="Times New Roman" pitchFamily="18" charset="0"/>
              </a:rPr>
              <a:t>-Policy Attribute-Based-Encryption and Broadcast Encryption</a:t>
            </a:r>
            <a:r>
              <a:rPr lang="en-I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[5]. IEEE Transaction on “</a:t>
            </a:r>
            <a:r>
              <a:rPr lang="en-IN" b="1" dirty="0" smtClean="0">
                <a:latin typeface="Times New Roman" pitchFamily="18" charset="0"/>
                <a:cs typeface="Times New Roman" pitchFamily="18" charset="0"/>
              </a:rPr>
              <a:t>CP-ABE With Constant-Size Keys for  Lightweight Devices</a:t>
            </a:r>
            <a:r>
              <a:rPr lang="en-IN" dirty="0" smtClean="0">
                <a:latin typeface="Times New Roman" pitchFamily="18" charset="0"/>
                <a:cs typeface="Times New Roman" pitchFamily="18" charset="0"/>
              </a:rPr>
              <a:t>”.</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[6]. IEEE Transaction on “</a:t>
            </a:r>
            <a:r>
              <a:rPr lang="en-IN" b="1" dirty="0" smtClean="0">
                <a:latin typeface="Times New Roman" pitchFamily="18" charset="0"/>
                <a:cs typeface="Times New Roman" pitchFamily="18" charset="0"/>
              </a:rPr>
              <a:t>Scalable and Secure Sharing of Personal Health Records in Cloud Computing Using Attribute-Based Encryption</a:t>
            </a:r>
            <a:r>
              <a:rPr lang="en-IN" dirty="0" smtClean="0">
                <a:latin typeface="Times New Roman" pitchFamily="18" charset="0"/>
                <a:cs typeface="Times New Roman" pitchFamily="18" charset="0"/>
              </a:rPr>
              <a:t>”.</a:t>
            </a:r>
          </a:p>
          <a:p>
            <a:pPr algn="just">
              <a:buNone/>
            </a:pPr>
            <a:endParaRPr lang="en-IN" dirty="0" smtClean="0">
              <a:latin typeface="Times New Roman" pitchFamily="18" charset="0"/>
              <a:cs typeface="Times New Roman" pitchFamily="18" charset="0"/>
            </a:endParaRPr>
          </a:p>
        </p:txBody>
      </p:sp>
      <p:sp>
        <p:nvSpPr>
          <p:cNvPr id="4" name="Rectangle 3"/>
          <p:cNvSpPr/>
          <p:nvPr/>
        </p:nvSpPr>
        <p:spPr>
          <a:xfrm>
            <a:off x="357158" y="433968"/>
            <a:ext cx="3467937"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rPr>
              <a:t>References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4625989"/>
          </a:xfrm>
        </p:spPr>
        <p:txBody>
          <a:bodyPr>
            <a:normAutofit/>
          </a:bodyPr>
          <a:lstStyle/>
          <a:p>
            <a:pPr algn="just">
              <a:buNone/>
            </a:pPr>
            <a:r>
              <a:rPr lang="en-IN" sz="1800" dirty="0" smtClean="0">
                <a:latin typeface="Times New Roman" pitchFamily="18" charset="0"/>
                <a:cs typeface="Times New Roman" pitchFamily="18" charset="0"/>
              </a:rPr>
              <a:t>[7]. </a:t>
            </a:r>
            <a:r>
              <a:rPr lang="en-US" sz="1800" dirty="0" smtClean="0">
                <a:latin typeface="Times New Roman" pitchFamily="18" charset="0"/>
                <a:cs typeface="Times New Roman" pitchFamily="18" charset="0"/>
              </a:rPr>
              <a:t>IEEE Transaction on “</a:t>
            </a:r>
            <a:r>
              <a:rPr lang="en-IN" sz="1800" b="1" dirty="0" smtClean="0">
                <a:latin typeface="Times New Roman" pitchFamily="18" charset="0"/>
                <a:cs typeface="Times New Roman" pitchFamily="18" charset="0"/>
              </a:rPr>
              <a:t>Improving Security and Efficiency in Attribute-Based Data Sharing</a:t>
            </a:r>
            <a:r>
              <a:rPr lang="en-IN" sz="1800" dirty="0" smtClean="0">
                <a:latin typeface="Times New Roman" pitchFamily="18" charset="0"/>
                <a:cs typeface="Times New Roman" pitchFamily="18" charset="0"/>
              </a:rPr>
              <a:t>”.</a:t>
            </a:r>
          </a:p>
          <a:p>
            <a:pPr algn="just">
              <a:buNone/>
            </a:pP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[8]. </a:t>
            </a:r>
            <a:r>
              <a:rPr lang="en-US" sz="1800" dirty="0" smtClean="0">
                <a:latin typeface="Times New Roman" pitchFamily="18" charset="0"/>
                <a:cs typeface="Times New Roman" pitchFamily="18" charset="0"/>
              </a:rPr>
              <a:t>IEEE Transaction on “</a:t>
            </a:r>
            <a:r>
              <a:rPr lang="en-IN" sz="1800" b="1" dirty="0" smtClean="0">
                <a:latin typeface="Times New Roman" pitchFamily="18" charset="0"/>
                <a:cs typeface="Times New Roman" pitchFamily="18" charset="0"/>
              </a:rPr>
              <a:t>Attribute-Based Encryption With  Verifiable Outsourced Decryption</a:t>
            </a:r>
            <a:r>
              <a:rPr lang="en-IN" sz="1800" dirty="0" smtClean="0">
                <a:latin typeface="Times New Roman" pitchFamily="18" charset="0"/>
                <a:cs typeface="Times New Roman" pitchFamily="18" charset="0"/>
              </a:rPr>
              <a:t>”.</a:t>
            </a:r>
          </a:p>
          <a:p>
            <a:pPr algn="just">
              <a:buNone/>
            </a:pP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[9]. </a:t>
            </a:r>
            <a:r>
              <a:rPr lang="en-US" sz="1800" dirty="0" smtClean="0">
                <a:latin typeface="Times New Roman" pitchFamily="18" charset="0"/>
                <a:cs typeface="Times New Roman" pitchFamily="18" charset="0"/>
              </a:rPr>
              <a:t>IEEE Transaction on “</a:t>
            </a:r>
            <a:r>
              <a:rPr lang="en-IN" sz="1800" b="1" dirty="0" err="1" smtClean="0">
                <a:latin typeface="Times New Roman" pitchFamily="18" charset="0"/>
                <a:cs typeface="Times New Roman" pitchFamily="18" charset="0"/>
              </a:rPr>
              <a:t>Ciphertext</a:t>
            </a:r>
            <a:r>
              <a:rPr lang="en-IN" sz="1800" b="1" dirty="0" smtClean="0">
                <a:latin typeface="Times New Roman" pitchFamily="18" charset="0"/>
                <a:cs typeface="Times New Roman" pitchFamily="18" charset="0"/>
              </a:rPr>
              <a:t>-Policy Attribute-Based Encryption</a:t>
            </a:r>
            <a:r>
              <a:rPr lang="en-IN" sz="1800" dirty="0" smtClean="0">
                <a:latin typeface="Times New Roman" pitchFamily="18" charset="0"/>
                <a:cs typeface="Times New Roman" pitchFamily="18" charset="0"/>
              </a:rPr>
              <a:t>”.</a:t>
            </a:r>
          </a:p>
          <a:p>
            <a:pPr algn="just">
              <a:buNone/>
            </a:pP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[10]. </a:t>
            </a:r>
            <a:r>
              <a:rPr lang="en-US" sz="1800" dirty="0" smtClean="0">
                <a:latin typeface="Times New Roman" pitchFamily="18" charset="0"/>
                <a:cs typeface="Times New Roman" pitchFamily="18" charset="0"/>
              </a:rPr>
              <a:t>IEEE Transaction on “</a:t>
            </a:r>
            <a:r>
              <a:rPr lang="en-IN" sz="1800" b="1" dirty="0" smtClean="0">
                <a:latin typeface="Times New Roman" pitchFamily="18" charset="0"/>
                <a:cs typeface="Times New Roman" pitchFamily="18" charset="0"/>
              </a:rPr>
              <a:t>Identity-Based Encryption with Outsourced Revocation in Cloud Computing</a:t>
            </a:r>
            <a:r>
              <a:rPr lang="en-IN" sz="1800" dirty="0" smtClean="0">
                <a:latin typeface="Times New Roman" pitchFamily="18" charset="0"/>
                <a:cs typeface="Times New Roman" pitchFamily="18" charset="0"/>
              </a:rPr>
              <a:t>”.</a:t>
            </a: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[11]. IEEE Journal on “</a:t>
            </a:r>
            <a:r>
              <a:rPr lang="en-IN" sz="1800" b="1" dirty="0" smtClean="0">
                <a:latin typeface="Times New Roman" pitchFamily="18" charset="0"/>
                <a:cs typeface="Times New Roman" pitchFamily="18" charset="0"/>
              </a:rPr>
              <a:t>Secure sharing of personal health records using multi authority attribute based encryption in cloud computing</a:t>
            </a:r>
            <a:r>
              <a:rPr lang="en-IN" sz="1800" dirty="0" smtClean="0">
                <a:latin typeface="Times New Roman" pitchFamily="18" charset="0"/>
                <a:cs typeface="Times New Roman" pitchFamily="18" charset="0"/>
              </a:rPr>
              <a:t>” .</a:t>
            </a:r>
          </a:p>
          <a:p>
            <a:pPr algn="just">
              <a:buNone/>
            </a:pPr>
            <a:endParaRPr lang="en-IN" sz="1800" dirty="0"/>
          </a:p>
        </p:txBody>
      </p:sp>
      <p:sp>
        <p:nvSpPr>
          <p:cNvPr id="4" name="Rectangle 3"/>
          <p:cNvSpPr/>
          <p:nvPr/>
        </p:nvSpPr>
        <p:spPr>
          <a:xfrm>
            <a:off x="357158" y="428604"/>
            <a:ext cx="3467937"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rPr>
              <a:t>References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429288"/>
          </a:xfrm>
        </p:spPr>
        <p:txBody>
          <a:bodyPr>
            <a:noAutofit/>
          </a:bodyPr>
          <a:lstStyle/>
          <a:p>
            <a:pPr algn="just"/>
            <a:r>
              <a:rPr lang="en-US" sz="2100" dirty="0">
                <a:latin typeface="Times New Roman" pitchFamily="18" charset="0"/>
                <a:ea typeface="Tahoma" pitchFamily="34" charset="0"/>
                <a:cs typeface="Times New Roman" pitchFamily="18" charset="0"/>
              </a:rPr>
              <a:t>K</a:t>
            </a:r>
            <a:r>
              <a:rPr lang="en-US" sz="2100" dirty="0" smtClean="0">
                <a:latin typeface="Times New Roman" pitchFamily="18" charset="0"/>
                <a:ea typeface="Tahoma" pitchFamily="34" charset="0"/>
                <a:cs typeface="Times New Roman" pitchFamily="18" charset="0"/>
              </a:rPr>
              <a:t>ey </a:t>
            </a:r>
            <a:r>
              <a:rPr lang="en-US" sz="2100" dirty="0">
                <a:latin typeface="Times New Roman" pitchFamily="18" charset="0"/>
                <a:ea typeface="Tahoma" pitchFamily="34" charset="0"/>
                <a:cs typeface="Times New Roman" pitchFamily="18" charset="0"/>
              </a:rPr>
              <a:t>R</a:t>
            </a:r>
            <a:r>
              <a:rPr lang="en-US" sz="2100" dirty="0" smtClean="0">
                <a:latin typeface="Times New Roman" pitchFamily="18" charset="0"/>
                <a:ea typeface="Tahoma" pitchFamily="34" charset="0"/>
                <a:cs typeface="Times New Roman" pitchFamily="18" charset="0"/>
              </a:rPr>
              <a:t>evocation – Updation of user Attributes in case of repositioning.</a:t>
            </a:r>
          </a:p>
          <a:p>
            <a:pPr algn="just"/>
            <a:endParaRPr lang="en-US" sz="2100" dirty="0" smtClean="0">
              <a:latin typeface="Times New Roman" pitchFamily="18" charset="0"/>
              <a:ea typeface="Tahoma" pitchFamily="34" charset="0"/>
              <a:cs typeface="Times New Roman" pitchFamily="18" charset="0"/>
            </a:endParaRPr>
          </a:p>
          <a:p>
            <a:pPr lvl="0" algn="just"/>
            <a:r>
              <a:rPr lang="en-US" sz="2100" dirty="0" smtClean="0">
                <a:latin typeface="Times New Roman" pitchFamily="18" charset="0"/>
                <a:ea typeface="Tahoma" pitchFamily="34" charset="0"/>
                <a:cs typeface="Times New Roman" pitchFamily="18" charset="0"/>
              </a:rPr>
              <a:t>Key Escrow – Information may be leaked if the Central Authority is compromised.</a:t>
            </a:r>
          </a:p>
          <a:p>
            <a:pPr lvl="0" algn="just"/>
            <a:endParaRPr lang="en-IN" sz="2100" dirty="0">
              <a:latin typeface="Times New Roman" pitchFamily="18" charset="0"/>
              <a:ea typeface="Tahoma" pitchFamily="34" charset="0"/>
              <a:cs typeface="Times New Roman" pitchFamily="18" charset="0"/>
            </a:endParaRPr>
          </a:p>
          <a:p>
            <a:pPr algn="just"/>
            <a:r>
              <a:rPr lang="en-US" sz="2100" dirty="0" smtClean="0">
                <a:latin typeface="Times New Roman" pitchFamily="18" charset="0"/>
                <a:ea typeface="Tahoma" pitchFamily="34" charset="0"/>
                <a:cs typeface="Times New Roman" pitchFamily="18" charset="0"/>
              </a:rPr>
              <a:t>Coordination </a:t>
            </a:r>
            <a:r>
              <a:rPr lang="en-US" sz="2100" dirty="0">
                <a:latin typeface="Times New Roman" pitchFamily="18" charset="0"/>
                <a:ea typeface="Tahoma" pitchFamily="34" charset="0"/>
                <a:cs typeface="Times New Roman" pitchFamily="18" charset="0"/>
              </a:rPr>
              <a:t>of </a:t>
            </a:r>
            <a:r>
              <a:rPr lang="en-US" sz="2100" dirty="0" smtClean="0">
                <a:latin typeface="Times New Roman" pitchFamily="18" charset="0"/>
                <a:ea typeface="Tahoma" pitchFamily="34" charset="0"/>
                <a:cs typeface="Times New Roman" pitchFamily="18" charset="0"/>
              </a:rPr>
              <a:t>Attributes – Key generation is dependant on multiple authority . Coordinating the Central Authorities is necessary to generate keys.</a:t>
            </a:r>
          </a:p>
          <a:p>
            <a:pPr algn="just"/>
            <a:endParaRPr lang="en-IN" sz="2100" dirty="0" smtClean="0">
              <a:latin typeface="Times New Roman" pitchFamily="18" charset="0"/>
              <a:ea typeface="Tahoma" pitchFamily="34" charset="0"/>
              <a:cs typeface="Times New Roman" pitchFamily="18" charset="0"/>
            </a:endParaRPr>
          </a:p>
          <a:p>
            <a:pPr lvl="0" algn="just"/>
            <a:r>
              <a:rPr lang="en-US" sz="2100" dirty="0" smtClean="0">
                <a:latin typeface="Times New Roman" pitchFamily="18" charset="0"/>
                <a:ea typeface="Tahoma" pitchFamily="34" charset="0"/>
                <a:cs typeface="Times New Roman" pitchFamily="18" charset="0"/>
              </a:rPr>
              <a:t> Forward Secrecy – A revoked user will be able to access data until expiration time even if he does not hold the required attribute.</a:t>
            </a:r>
          </a:p>
          <a:p>
            <a:pPr lvl="0" algn="just"/>
            <a:endParaRPr lang="en-US" sz="2100" dirty="0" smtClean="0">
              <a:latin typeface="Times New Roman" pitchFamily="18" charset="0"/>
              <a:ea typeface="Tahoma" pitchFamily="34" charset="0"/>
              <a:cs typeface="Times New Roman" pitchFamily="18" charset="0"/>
            </a:endParaRPr>
          </a:p>
          <a:p>
            <a:pPr lvl="0" algn="just"/>
            <a:r>
              <a:rPr lang="en-US" sz="2100" dirty="0" smtClean="0">
                <a:latin typeface="Times New Roman" pitchFamily="18" charset="0"/>
                <a:ea typeface="Tahoma" pitchFamily="34" charset="0"/>
                <a:cs typeface="Times New Roman" pitchFamily="18" charset="0"/>
              </a:rPr>
              <a:t>Backward Secrecy – A user who holds the new attribute might be able to access the previously encrypted data.</a:t>
            </a:r>
          </a:p>
          <a:p>
            <a:pPr lvl="0" algn="just"/>
            <a:endParaRPr lang="en-US" sz="2100" dirty="0" smtClean="0">
              <a:latin typeface="Times New Roman" pitchFamily="18" charset="0"/>
              <a:ea typeface="Tahoma" pitchFamily="34" charset="0"/>
              <a:cs typeface="Times New Roman" pitchFamily="18" charset="0"/>
            </a:endParaRPr>
          </a:p>
          <a:p>
            <a:pPr lvl="0" algn="just"/>
            <a:endParaRPr lang="en-IN" sz="2100" dirty="0">
              <a:latin typeface="Times New Roman" pitchFamily="18" charset="0"/>
              <a:ea typeface="Tahoma" pitchFamily="34" charset="0"/>
              <a:cs typeface="Times New Roman" pitchFamily="18" charset="0"/>
            </a:endParaRPr>
          </a:p>
        </p:txBody>
      </p:sp>
      <p:sp>
        <p:nvSpPr>
          <p:cNvPr id="4" name="Rectangle 3"/>
          <p:cNvSpPr/>
          <p:nvPr/>
        </p:nvSpPr>
        <p:spPr>
          <a:xfrm>
            <a:off x="3509973" y="362530"/>
            <a:ext cx="2608406"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rPr>
              <a:t>ISSUES</a:t>
            </a: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600200"/>
            <a:ext cx="8358246" cy="4525963"/>
          </a:xfrm>
        </p:spPr>
        <p:txBody>
          <a:bodyPr>
            <a:normAutofit lnSpcReduction="10000"/>
          </a:bodyPr>
          <a:lstStyle/>
          <a:p>
            <a:pPr algn="just">
              <a:buNone/>
            </a:pPr>
            <a:r>
              <a:rPr lang="en-US" sz="2400" dirty="0" smtClean="0">
                <a:latin typeface="Times New Roman" pitchFamily="18" charset="0"/>
                <a:cs typeface="Times New Roman" pitchFamily="18" charset="0"/>
              </a:rPr>
              <a:t>	Military nodes in hostile networks are subjected to frequent disruptions , the threats of information leak by the centralized authority , Key Revocation delay and Key Escrow problem. </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The existing system suggests about using multiple authorities for key generation which has complications in the coordination of authorities.</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I propose an alternate method for key generation.</a:t>
            </a:r>
            <a:endParaRPr lang="en-IN" sz="2400" dirty="0">
              <a:latin typeface="Times New Roman" pitchFamily="18" charset="0"/>
              <a:cs typeface="Times New Roman" pitchFamily="18" charset="0"/>
            </a:endParaRPr>
          </a:p>
        </p:txBody>
      </p:sp>
      <p:sp>
        <p:nvSpPr>
          <p:cNvPr id="4" name="Rectangle 3"/>
          <p:cNvSpPr/>
          <p:nvPr/>
        </p:nvSpPr>
        <p:spPr>
          <a:xfrm>
            <a:off x="465876" y="433968"/>
            <a:ext cx="8212248"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rPr>
              <a:t>PROBLEM STATEMENT</a:t>
            </a:r>
            <a:endParaRPr lang="en-IN"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97559"/>
          </a:xfrm>
        </p:spPr>
        <p:txBody>
          <a:bodyPr>
            <a:normAutofit/>
          </a:bodyPr>
          <a:lstStyle/>
          <a:p>
            <a:pPr algn="just">
              <a:buNone/>
            </a:pPr>
            <a:r>
              <a:rPr lang="en-US" sz="2400" b="1" u="sng" dirty="0" smtClean="0">
                <a:latin typeface="Times New Roman" pitchFamily="18" charset="0"/>
                <a:cs typeface="Times New Roman" pitchFamily="18" charset="0"/>
              </a:rPr>
              <a:t>Objective –</a:t>
            </a:r>
          </a:p>
          <a:p>
            <a:pPr algn="just">
              <a:buNone/>
            </a:pPr>
            <a:endParaRPr lang="en-US" sz="2400" b="1" u="sng"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objective of the study is to provide secured data access in Military Networks which suffer from the threats of information leakage using an efficient ABE(Attribute-Based-Encryption) method.</a:t>
            </a:r>
          </a:p>
          <a:p>
            <a:pPr algn="just">
              <a:buNone/>
            </a:pPr>
            <a:endParaRPr lang="en-US" sz="2400" b="1" dirty="0" smtClean="0">
              <a:latin typeface="Times New Roman" pitchFamily="18" charset="0"/>
              <a:cs typeface="Times New Roman" pitchFamily="18" charset="0"/>
            </a:endParaRPr>
          </a:p>
          <a:p>
            <a:pPr algn="just">
              <a:buNone/>
            </a:pPr>
            <a:r>
              <a:rPr lang="en-US" sz="2400" b="1" u="sng" dirty="0" smtClean="0">
                <a:latin typeface="Times New Roman" pitchFamily="18" charset="0"/>
                <a:cs typeface="Times New Roman" pitchFamily="18" charset="0"/>
              </a:rPr>
              <a:t>Scope –</a:t>
            </a:r>
          </a:p>
          <a:p>
            <a:pPr algn="just">
              <a:buNone/>
            </a:pPr>
            <a:endParaRPr lang="en-US" sz="2400" b="1" u="sng"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The ABE(Attribute-Based-Encryption) method can be further used in other hostile networks and private concerns like Hospitals , Research Centre to preserve data.</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785786" y="714356"/>
            <a:ext cx="7643865" cy="55007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1357298"/>
            <a:ext cx="7500990" cy="3631763"/>
          </a:xfrm>
          <a:prstGeom prst="rect">
            <a:avLst/>
          </a:prstGeom>
          <a:noFill/>
        </p:spPr>
        <p:txBody>
          <a:bodyPr wrap="square" lIns="91440" tIns="45720" rIns="91440" bIns="45720">
            <a:spAutoFit/>
          </a:bodyPr>
          <a:lstStyle/>
          <a:p>
            <a:pPr algn="ctr"/>
            <a:r>
              <a:rPr lang="en-US" sz="11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Literature Survey</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6" y="642918"/>
            <a:ext cx="8858280" cy="1143000"/>
          </a:xfrm>
        </p:spPr>
        <p:txBody>
          <a:bodyPr>
            <a:noAutofit/>
          </a:bodyPr>
          <a:lstStyle/>
          <a:p>
            <a:r>
              <a:rPr lang="en-IN"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Identity-Based Encryption with Outsourced Revocation in Cloud Computing</a:t>
            </a:r>
            <a:br>
              <a:rPr lang="en-IN" sz="3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br>
            <a:endParaRPr lang="en-IN" sz="3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57208" y="2832127"/>
            <a:ext cx="8658196" cy="3668707"/>
          </a:xfrm>
        </p:spPr>
        <p:txBody>
          <a:bodyPr>
            <a:normAutofit/>
          </a:bodyPr>
          <a:lstStyle/>
          <a:p>
            <a:pPr algn="just">
              <a:buNone/>
            </a:pP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Identity-Based Encryption (IBE) which simplifies the public key and certificate management at Public Key Infrastructure (PKI) is an important alternative to public key encryption. </a:t>
            </a:r>
          </a:p>
          <a:p>
            <a:pPr algn="just">
              <a:buNone/>
            </a:pPr>
            <a:endParaRPr lang="en-US" sz="2400" dirty="0" smtClean="0">
              <a:latin typeface="Times New Roman" pitchFamily="18" charset="0"/>
              <a:cs typeface="Times New Roman" pitchFamily="18" charset="0"/>
            </a:endParaRPr>
          </a:p>
          <a:p>
            <a:pPr algn="just">
              <a:buNone/>
            </a:pPr>
            <a:endParaRPr lang="en-IN" sz="2400" dirty="0" smtClean="0">
              <a:latin typeface="Times New Roman" pitchFamily="18" charset="0"/>
              <a:cs typeface="Times New Roman" pitchFamily="18" charset="0"/>
            </a:endParaRPr>
          </a:p>
          <a:p>
            <a:pPr algn="just">
              <a:buNone/>
            </a:pPr>
            <a:r>
              <a:rPr lang="en-IN" sz="2400" b="1" dirty="0" smtClean="0">
                <a:latin typeface="Times New Roman" pitchFamily="18" charset="0"/>
                <a:cs typeface="Times New Roman" pitchFamily="18" charset="0"/>
              </a:rPr>
              <a:t>	</a:t>
            </a:r>
            <a:r>
              <a:rPr lang="en-IN" sz="2400" b="1" u="sng" dirty="0" smtClean="0">
                <a:latin typeface="Times New Roman" pitchFamily="18" charset="0"/>
                <a:cs typeface="Times New Roman" pitchFamily="18" charset="0"/>
              </a:rPr>
              <a:t>Drawback -</a:t>
            </a:r>
            <a:r>
              <a:rPr lang="en-IN" sz="2400" dirty="0" smtClean="0">
                <a:latin typeface="Times New Roman" pitchFamily="18" charset="0"/>
                <a:cs typeface="Times New Roman" pitchFamily="18" charset="0"/>
              </a:rPr>
              <a:t>	</a:t>
            </a:r>
          </a:p>
          <a:p>
            <a:pPr algn="just">
              <a:buNone/>
            </a:pPr>
            <a:r>
              <a:rPr lang="en-IN" sz="2400" dirty="0" smtClean="0">
                <a:latin typeface="Times New Roman" pitchFamily="18" charset="0"/>
                <a:cs typeface="Times New Roman" pitchFamily="18" charset="0"/>
              </a:rPr>
              <a:t>		Overhead computation at Private Key Generator (PKG) during user revocation. </a:t>
            </a:r>
            <a:endParaRPr lang="en-IN" sz="2400" dirty="0">
              <a:latin typeface="Times New Roman" pitchFamily="18" charset="0"/>
              <a:cs typeface="Times New Roman" pitchFamily="18" charset="0"/>
            </a:endParaRPr>
          </a:p>
        </p:txBody>
      </p:sp>
      <p:sp>
        <p:nvSpPr>
          <p:cNvPr id="4" name="TextBox 3"/>
          <p:cNvSpPr txBox="1"/>
          <p:nvPr/>
        </p:nvSpPr>
        <p:spPr>
          <a:xfrm>
            <a:off x="785786" y="1785926"/>
            <a:ext cx="7643866" cy="646331"/>
          </a:xfrm>
          <a:prstGeom prst="rect">
            <a:avLst/>
          </a:prstGeom>
          <a:noFill/>
          <a:ln>
            <a:solidFill>
              <a:schemeClr val="tx1"/>
            </a:solidFill>
            <a:prstDash val="solid"/>
          </a:ln>
        </p:spPr>
        <p:txBody>
          <a:bodyPr wrap="square" rtlCol="0">
            <a:spAutoFit/>
          </a:bodyPr>
          <a:lstStyle/>
          <a:p>
            <a:pPr algn="ctr"/>
            <a:r>
              <a:rPr lang="en-US" b="1" dirty="0" smtClean="0"/>
              <a:t>Author : </a:t>
            </a:r>
            <a:r>
              <a:rPr lang="en-US" dirty="0" smtClean="0"/>
              <a:t>Jin Li, </a:t>
            </a:r>
            <a:r>
              <a:rPr lang="en-US" dirty="0" err="1" smtClean="0"/>
              <a:t>Jingwei</a:t>
            </a:r>
            <a:r>
              <a:rPr lang="en-US" dirty="0" smtClean="0"/>
              <a:t> Li, </a:t>
            </a:r>
            <a:r>
              <a:rPr lang="en-US" dirty="0" err="1" smtClean="0"/>
              <a:t>Xiaofeng</a:t>
            </a:r>
            <a:r>
              <a:rPr lang="en-US" dirty="0" smtClean="0"/>
              <a:t> Chen,  </a:t>
            </a:r>
            <a:r>
              <a:rPr lang="en-US" dirty="0" err="1" smtClean="0"/>
              <a:t>Chunfu</a:t>
            </a:r>
            <a:r>
              <a:rPr lang="en-US" dirty="0" smtClean="0"/>
              <a:t> </a:t>
            </a:r>
            <a:r>
              <a:rPr lang="en-US" dirty="0" err="1" smtClean="0"/>
              <a:t>Jia</a:t>
            </a:r>
            <a:r>
              <a:rPr lang="en-US" dirty="0" smtClean="0"/>
              <a:t>, and  </a:t>
            </a:r>
            <a:r>
              <a:rPr lang="en-US" dirty="0" err="1" smtClean="0"/>
              <a:t>Wenjing</a:t>
            </a:r>
            <a:r>
              <a:rPr lang="en-US" dirty="0" smtClean="0"/>
              <a:t> Lou, Senior  Member,  IEEE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lcome\Desktop\tc-gagraphic-208.jpg"/>
          <p:cNvPicPr>
            <a:picLocks noChangeAspect="1" noChangeArrowheads="1"/>
          </p:cNvPicPr>
          <p:nvPr/>
        </p:nvPicPr>
        <p:blipFill>
          <a:blip r:embed="rId2"/>
          <a:srcRect/>
          <a:stretch>
            <a:fillRect/>
          </a:stretch>
        </p:blipFill>
        <p:spPr bwMode="auto">
          <a:xfrm>
            <a:off x="642910" y="928670"/>
            <a:ext cx="7712692" cy="521497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ctr">
          <a:defRPr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1569</TotalTime>
  <Words>805</Words>
  <Application>Microsoft Office PowerPoint</Application>
  <PresentationFormat>On-screen Show (4:3)</PresentationFormat>
  <Paragraphs>171</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Attribute-Based-Encryption in Disruption Tolerant Military Networks to secure data access</vt:lpstr>
      <vt:lpstr>Slide 2</vt:lpstr>
      <vt:lpstr>Slide 3</vt:lpstr>
      <vt:lpstr>Slide 4</vt:lpstr>
      <vt:lpstr>Slide 5</vt:lpstr>
      <vt:lpstr>Slide 6</vt:lpstr>
      <vt:lpstr>Slide 7</vt:lpstr>
      <vt:lpstr>Identity-Based Encryption with Outsourced Revocation in Cloud Computing </vt:lpstr>
      <vt:lpstr>Slide 9</vt:lpstr>
      <vt:lpstr>Ciphertext-Policy Attribute-Based Encryption</vt:lpstr>
      <vt:lpstr>Slide 11</vt:lpstr>
      <vt:lpstr>Improving Security and Efficiency in Attribute-Based Data Sharing</vt:lpstr>
      <vt:lpstr>Slide 13</vt:lpstr>
      <vt:lpstr>Scalable and Secure Sharing of Personal Health Records in Cloud Computing Using Attribute-Based Encryption </vt:lpstr>
      <vt:lpstr>Slide 15</vt:lpstr>
      <vt:lpstr>Efficient Privacy-Preserving Ciphertext-Policy Attribute-Based-Encryption and Broadcast Encryption</vt:lpstr>
      <vt:lpstr>Slide 17</vt:lpstr>
      <vt:lpstr>Slide 18</vt:lpstr>
      <vt:lpstr>Slide 19</vt:lpstr>
      <vt:lpstr>Slide 20</vt:lpstr>
      <vt:lpstr>Slide 21</vt:lpstr>
      <vt:lpstr>METHODOLOGY</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Attribute-Based-Encryption in Disruption Tolerant Military Networks to secure data access</dc:title>
  <dc:creator>welcome</dc:creator>
  <cp:lastModifiedBy>welcome</cp:lastModifiedBy>
  <cp:revision>161</cp:revision>
  <dcterms:created xsi:type="dcterms:W3CDTF">2015-01-24T01:23:23Z</dcterms:created>
  <dcterms:modified xsi:type="dcterms:W3CDTF">2015-01-29T03:33:02Z</dcterms:modified>
</cp:coreProperties>
</file>