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7" r:id="rId3"/>
    <p:sldId id="272" r:id="rId4"/>
    <p:sldId id="268" r:id="rId5"/>
    <p:sldId id="274" r:id="rId6"/>
    <p:sldId id="275" r:id="rId7"/>
    <p:sldId id="277" r:id="rId8"/>
    <p:sldId id="269" r:id="rId9"/>
    <p:sldId id="257" r:id="rId10"/>
    <p:sldId id="258" r:id="rId11"/>
    <p:sldId id="273" r:id="rId12"/>
    <p:sldId id="259" r:id="rId13"/>
    <p:sldId id="260" r:id="rId14"/>
    <p:sldId id="261" r:id="rId15"/>
    <p:sldId id="262" r:id="rId16"/>
    <p:sldId id="265" r:id="rId17"/>
    <p:sldId id="266" r:id="rId18"/>
    <p:sldId id="263" r:id="rId19"/>
    <p:sldId id="270" r:id="rId20"/>
    <p:sldId id="271"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CD06D4-5AB6-452A-B9EF-D53049A4A98E}" type="datetimeFigureOut">
              <a:rPr lang="en-US" smtClean="0"/>
              <a:pPr/>
              <a:t>3/15/2015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02D2AA-1E8C-4A31-A5E9-8CC4EEDFFEA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lang="en-US"/>
              <a:t>-- OK, so one thing we do all time is store our files on remote servers. There are a number of reasons why we do so.</a:t>
            </a:r>
          </a:p>
          <a:p>
            <a:r>
              <a:rPr lang="en-US"/>
              <a:t>-- We may want to provide scalable access to our files to others using additional resources available elsewhere.</a:t>
            </a:r>
          </a:p>
          <a:p>
            <a:r>
              <a:rPr lang="en-US"/>
              <a:t>-- We may want more reliability in case of failures. In this case we may want to replicate our files in different data centers or with different organizations.</a:t>
            </a:r>
          </a:p>
          <a:p>
            <a:r>
              <a:rPr lang="en-US"/>
              <a:t>-- But we want security. We may have requirements on who can access which files. The interesting thing is, there is a tension between security and the other properties. The more we replicate our files, the more we introduce potential points of compromise and the more trust we require. It’s this tension which makes this sort of problem interesting, and provides a context in which CP-ABE may be useful.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dirty="0"/>
              <a:t>OK, so what if someone is very concerned about the confidentiality of their files? Well, they can</a:t>
            </a:r>
          </a:p>
          <a:p>
            <a:r>
              <a:rPr lang="en-US" dirty="0"/>
              <a:t>-- encrypt their file before storing it, using either symmetric or public key encryption. Now the server can freely give out copies of the encrypted file to anyone. Now the problem of</a:t>
            </a:r>
          </a:p>
          <a:p>
            <a:r>
              <a:rPr lang="en-US" dirty="0"/>
              <a:t>-- controlling access to the file is a matter of</a:t>
            </a:r>
          </a:p>
          <a:p>
            <a:r>
              <a:rPr lang="en-US" dirty="0"/>
              <a:t>-- distributing the key.</a:t>
            </a:r>
          </a:p>
          <a:p>
            <a:r>
              <a:rPr lang="en-US" dirty="0"/>
              <a:t>-- But then things get more complicated as you encrypt more files.</a:t>
            </a:r>
          </a:p>
          <a:p>
            <a:r>
              <a:rPr lang="en-US" dirty="0"/>
              <a:t>-- Do you use a new key for each file? In that case, it probably won’t be feasible to distribute the keys ahead of time, since you don’t know all the files you are going to store in the future.</a:t>
            </a:r>
          </a:p>
          <a:p>
            <a:r>
              <a:rPr lang="en-US" dirty="0"/>
              <a:t>-- So you, or some other server, has to stay online to mediate access to the keys.</a:t>
            </a:r>
          </a:p>
          <a:p>
            <a:r>
              <a:rPr lang="en-US" dirty="0"/>
              <a:t>Alternatively, you could use a few keys to encrypt many files.</a:t>
            </a:r>
          </a:p>
          <a:p>
            <a:r>
              <a:rPr lang="en-US" dirty="0"/>
              <a:t>-- But then you lose the fine grained control we had over access policies.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BADE93-FEE0-4830-8D13-B5EFD8549324}" type="datetimeFigureOut">
              <a:rPr lang="en-US" smtClean="0"/>
              <a:pPr/>
              <a:t>3/15/2015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BADE93-FEE0-4830-8D13-B5EFD8549324}" type="datetimeFigureOut">
              <a:rPr lang="en-US" smtClean="0"/>
              <a:pPr/>
              <a:t>3/15/2015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BADE93-FEE0-4830-8D13-B5EFD8549324}" type="datetimeFigureOut">
              <a:rPr lang="en-US" smtClean="0"/>
              <a:pPr/>
              <a:t>3/15/2015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BADE93-FEE0-4830-8D13-B5EFD8549324}" type="datetimeFigureOut">
              <a:rPr lang="en-US" smtClean="0"/>
              <a:pPr/>
              <a:t>3/15/2015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BADE93-FEE0-4830-8D13-B5EFD8549324}" type="datetimeFigureOut">
              <a:rPr lang="en-US" smtClean="0"/>
              <a:pPr/>
              <a:t>3/15/2015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BADE93-FEE0-4830-8D13-B5EFD8549324}" type="datetimeFigureOut">
              <a:rPr lang="en-US" smtClean="0"/>
              <a:pPr/>
              <a:t>3/15/2015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BADE93-FEE0-4830-8D13-B5EFD8549324}" type="datetimeFigureOut">
              <a:rPr lang="en-US" smtClean="0"/>
              <a:pPr/>
              <a:t>3/15/2015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BADE93-FEE0-4830-8D13-B5EFD8549324}" type="datetimeFigureOut">
              <a:rPr lang="en-US" smtClean="0"/>
              <a:pPr/>
              <a:t>3/15/2015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ADE93-FEE0-4830-8D13-B5EFD8549324}" type="datetimeFigureOut">
              <a:rPr lang="en-US" smtClean="0"/>
              <a:pPr/>
              <a:t>3/15/2015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BADE93-FEE0-4830-8D13-B5EFD8549324}" type="datetimeFigureOut">
              <a:rPr lang="en-US" smtClean="0"/>
              <a:pPr/>
              <a:t>3/15/2015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BADE93-FEE0-4830-8D13-B5EFD8549324}" type="datetimeFigureOut">
              <a:rPr lang="en-US" smtClean="0"/>
              <a:pPr/>
              <a:t>3/15/2015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BADE93-FEE0-4830-8D13-B5EFD8549324}" type="datetimeFigureOut">
              <a:rPr lang="en-US" smtClean="0"/>
              <a:pPr/>
              <a:t>3/15/2015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A5E178-A7EA-439C-A764-01080C944B4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42910" y="642918"/>
            <a:ext cx="8072494" cy="2143140"/>
          </a:xfrm>
        </p:spPr>
        <p:txBody>
          <a:bodyPr>
            <a:norm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Attribute-Based-Encryption in Disruption Tolerant Military Networks to secure data access</a:t>
            </a:r>
            <a:endParaRPr lang="en-I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5" name="Subtitle 2"/>
          <p:cNvSpPr>
            <a:spLocks noGrp="1"/>
          </p:cNvSpPr>
          <p:nvPr>
            <p:ph type="subTitle" idx="1"/>
          </p:nvPr>
        </p:nvSpPr>
        <p:spPr>
          <a:xfrm>
            <a:off x="785786" y="4286256"/>
            <a:ext cx="3500462" cy="1752600"/>
          </a:xfrm>
        </p:spPr>
        <p:txBody>
          <a:bodyPr>
            <a:noAutofit/>
          </a:bodyPr>
          <a:lstStyle/>
          <a:p>
            <a:pPr algn="l"/>
            <a:r>
              <a:rPr lang="en-US" sz="2800" u="sng" dirty="0" smtClean="0">
                <a:solidFill>
                  <a:schemeClr val="tx1"/>
                </a:solidFill>
                <a:latin typeface="Times New Roman" pitchFamily="18" charset="0"/>
                <a:cs typeface="Times New Roman" pitchFamily="18" charset="0"/>
              </a:rPr>
              <a:t>Project Guide –</a:t>
            </a:r>
          </a:p>
          <a:p>
            <a:pPr algn="l"/>
            <a:r>
              <a:rPr lang="en-US" sz="2800" dirty="0" smtClean="0">
                <a:solidFill>
                  <a:schemeClr val="tx1"/>
                </a:solidFill>
                <a:latin typeface="Times New Roman" pitchFamily="18" charset="0"/>
                <a:cs typeface="Times New Roman" pitchFamily="18" charset="0"/>
              </a:rPr>
              <a:t>Mr. V. </a:t>
            </a:r>
            <a:r>
              <a:rPr lang="en-US" sz="2800" dirty="0" err="1" smtClean="0">
                <a:solidFill>
                  <a:schemeClr val="tx1"/>
                </a:solidFill>
                <a:latin typeface="Times New Roman" pitchFamily="18" charset="0"/>
                <a:cs typeface="Times New Roman" pitchFamily="18" charset="0"/>
              </a:rPr>
              <a:t>Hemakumar</a:t>
            </a:r>
            <a:r>
              <a:rPr lang="en-US" sz="2800" dirty="0" smtClean="0">
                <a:solidFill>
                  <a:schemeClr val="tx1"/>
                </a:solidFill>
                <a:latin typeface="Times New Roman" pitchFamily="18" charset="0"/>
                <a:cs typeface="Times New Roman" pitchFamily="18" charset="0"/>
              </a:rPr>
              <a:t> ,</a:t>
            </a:r>
            <a:br>
              <a:rPr lang="en-US" sz="2800" dirty="0" smtClean="0">
                <a:solidFill>
                  <a:schemeClr val="tx1"/>
                </a:solidFill>
                <a:latin typeface="Times New Roman" pitchFamily="18" charset="0"/>
                <a:cs typeface="Times New Roman" pitchFamily="18" charset="0"/>
              </a:rPr>
            </a:br>
            <a:r>
              <a:rPr lang="en-US" sz="2800" dirty="0" smtClean="0">
                <a:solidFill>
                  <a:schemeClr val="tx1"/>
                </a:solidFill>
                <a:latin typeface="Times New Roman" pitchFamily="18" charset="0"/>
                <a:cs typeface="Times New Roman" pitchFamily="18" charset="0"/>
              </a:rPr>
              <a:t>Assistant Professor,</a:t>
            </a:r>
          </a:p>
          <a:p>
            <a:pPr algn="l"/>
            <a:r>
              <a:rPr lang="en-US" sz="2800" dirty="0" smtClean="0">
                <a:solidFill>
                  <a:schemeClr val="tx1"/>
                </a:solidFill>
                <a:latin typeface="Times New Roman" pitchFamily="18" charset="0"/>
                <a:cs typeface="Times New Roman" pitchFamily="18" charset="0"/>
              </a:rPr>
              <a:t>Department of CSE.</a:t>
            </a:r>
            <a:endParaRPr lang="en-IN" sz="2800" dirty="0">
              <a:solidFill>
                <a:schemeClr val="tx1"/>
              </a:solidFill>
              <a:latin typeface="Times New Roman" pitchFamily="18" charset="0"/>
              <a:cs typeface="Times New Roman" pitchFamily="18" charset="0"/>
            </a:endParaRPr>
          </a:p>
        </p:txBody>
      </p:sp>
      <p:sp>
        <p:nvSpPr>
          <p:cNvPr id="6" name="Subtitle 2"/>
          <p:cNvSpPr txBox="1">
            <a:spLocks/>
          </p:cNvSpPr>
          <p:nvPr/>
        </p:nvSpPr>
        <p:spPr>
          <a:xfrm>
            <a:off x="5500694" y="4286256"/>
            <a:ext cx="3500462" cy="1357322"/>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sng" strike="noStrike" kern="1200" cap="none" spc="0" normalizeH="0" baseline="0" noProof="0" dirty="0" smtClean="0">
                <a:ln>
                  <a:noFill/>
                </a:ln>
                <a:effectLst/>
                <a:uLnTx/>
                <a:uFillTx/>
                <a:latin typeface="Times New Roman" pitchFamily="18" charset="0"/>
                <a:cs typeface="Times New Roman" pitchFamily="18" charset="0"/>
              </a:rPr>
              <a:t>Project by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effectLst/>
                <a:uLnTx/>
                <a:uFillTx/>
                <a:latin typeface="Times New Roman" pitchFamily="18" charset="0"/>
                <a:cs typeface="Times New Roman" pitchFamily="18" charset="0"/>
              </a:rPr>
              <a:t>Sonia. M,</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effectLst/>
                <a:uLnTx/>
                <a:uFillTx/>
                <a:latin typeface="Times New Roman" pitchFamily="18" charset="0"/>
                <a:cs typeface="Times New Roman" pitchFamily="18" charset="0"/>
              </a:rPr>
              <a:t>Final Year , CSE-B.</a:t>
            </a:r>
            <a:endParaRPr kumimoji="0" lang="en-IN" sz="2800" b="0" i="0" u="none" strike="noStrike" kern="1200" cap="none" spc="0" normalizeH="0" baseline="0" noProof="0" dirty="0" smtClean="0">
              <a:ln>
                <a:noFill/>
              </a:ln>
              <a:effectLst/>
              <a:uLnTx/>
              <a:uFillTx/>
              <a:latin typeface="Times New Roman" pitchFamily="18" charset="0"/>
              <a:cs typeface="Times New Roman" pitchFamily="18" charset="0"/>
            </a:endParaRPr>
          </a:p>
        </p:txBody>
      </p:sp>
      <p:sp>
        <p:nvSpPr>
          <p:cNvPr id="7" name="TextBox 6"/>
          <p:cNvSpPr txBox="1"/>
          <p:nvPr/>
        </p:nvSpPr>
        <p:spPr>
          <a:xfrm>
            <a:off x="2119532" y="3071810"/>
            <a:ext cx="5238550" cy="523220"/>
          </a:xfrm>
          <a:prstGeom prst="rect">
            <a:avLst/>
          </a:prstGeom>
          <a:noFill/>
        </p:spPr>
        <p:txBody>
          <a:bodyPr wrap="none" rtlCol="0">
            <a:spAutoFit/>
          </a:bodyPr>
          <a:lstStyle/>
          <a:p>
            <a:r>
              <a:rPr lang="en-US" sz="2800" dirty="0" smtClean="0">
                <a:solidFill>
                  <a:schemeClr val="bg1">
                    <a:lumMod val="50000"/>
                  </a:schemeClr>
                </a:solidFill>
              </a:rPr>
              <a:t>A Wireless Network based Scheme</a:t>
            </a:r>
            <a:endParaRPr lang="en-IN" sz="28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Proposed System</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pic>
        <p:nvPicPr>
          <p:cNvPr id="4" name="Picture 3" descr="C:\Users\welcome\Desktop\arch1.png"/>
          <p:cNvPicPr/>
          <p:nvPr/>
        </p:nvPicPr>
        <p:blipFill>
          <a:blip r:embed="rId2"/>
          <a:srcRect/>
          <a:stretch>
            <a:fillRect/>
          </a:stretch>
        </p:blipFill>
        <p:spPr bwMode="auto">
          <a:xfrm>
            <a:off x="642910" y="1357298"/>
            <a:ext cx="7858180" cy="48577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28596" y="428604"/>
            <a:ext cx="8286808" cy="60526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Modules</a:t>
            </a:r>
            <a:endParaRPr lang="en-I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3" name="Content Placeholder 2"/>
          <p:cNvSpPr>
            <a:spLocks noGrp="1"/>
          </p:cNvSpPr>
          <p:nvPr>
            <p:ph idx="1"/>
          </p:nvPr>
        </p:nvSpPr>
        <p:spPr>
          <a:xfrm>
            <a:off x="428596" y="1285860"/>
            <a:ext cx="8229600" cy="5072098"/>
          </a:xfrm>
        </p:spPr>
        <p:txBody>
          <a:bodyPr>
            <a:noAutofit/>
          </a:bodyPr>
          <a:lstStyle/>
          <a:p>
            <a:pPr algn="just">
              <a:buNone/>
            </a:pPr>
            <a:r>
              <a:rPr lang="en-IN" sz="2400" i="1" dirty="0" smtClean="0">
                <a:latin typeface="Times New Roman" pitchFamily="18" charset="0"/>
                <a:cs typeface="Times New Roman" pitchFamily="18" charset="0"/>
              </a:rPr>
              <a:t>1) Central Authority(Key Authority):</a:t>
            </a:r>
            <a:r>
              <a:rPr lang="en-IN" sz="2400" dirty="0" smtClean="0">
                <a:latin typeface="Times New Roman" pitchFamily="18" charset="0"/>
                <a:cs typeface="Times New Roman" pitchFamily="18" charset="0"/>
              </a:rPr>
              <a:t> The role of central authority is to track the reliability of the key and message generated and reaching the users at the exact time. </a:t>
            </a:r>
          </a:p>
          <a:p>
            <a:pPr algn="just">
              <a:buNone/>
            </a:pPr>
            <a:r>
              <a:rPr lang="en-IN" sz="2400" dirty="0" smtClean="0">
                <a:latin typeface="Times New Roman" pitchFamily="18" charset="0"/>
                <a:cs typeface="Times New Roman" pitchFamily="18" charset="0"/>
              </a:rPr>
              <a:t> </a:t>
            </a:r>
          </a:p>
          <a:p>
            <a:pPr algn="just">
              <a:buNone/>
            </a:pPr>
            <a:r>
              <a:rPr lang="en-IN" sz="2400" i="1" dirty="0" smtClean="0">
                <a:latin typeface="Times New Roman" pitchFamily="18" charset="0"/>
                <a:cs typeface="Times New Roman" pitchFamily="18" charset="0"/>
              </a:rPr>
              <a:t>2) Storage node:</a:t>
            </a:r>
            <a:r>
              <a:rPr lang="en-IN" sz="2400" dirty="0" smtClean="0">
                <a:latin typeface="Times New Roman" pitchFamily="18" charset="0"/>
                <a:cs typeface="Times New Roman" pitchFamily="18" charset="0"/>
              </a:rPr>
              <a:t> This is an entity that stores data from senders and provide corresponding access to users. It may be mobile or static. Similar to the previous schemes, we also assume the storage node to be semi-trusted, that is honest-but-curious.</a:t>
            </a:r>
          </a:p>
          <a:p>
            <a:pPr algn="just">
              <a:buNone/>
            </a:pPr>
            <a:r>
              <a:rPr lang="en-IN" sz="2400" i="1"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	Since the key authorities are semi-trusted, they should be deterred from accessing plaintext of the data in the storage node; meanwhile, they should be still able to issue secret keys to users.</a:t>
            </a:r>
          </a:p>
          <a:p>
            <a:pPr algn="just"/>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642918"/>
            <a:ext cx="8229600" cy="5483245"/>
          </a:xfrm>
        </p:spPr>
        <p:txBody>
          <a:bodyPr>
            <a:noAutofit/>
          </a:bodyPr>
          <a:lstStyle/>
          <a:p>
            <a:pPr algn="just">
              <a:buNone/>
            </a:pPr>
            <a:r>
              <a:rPr lang="en-IN" sz="2400" i="1" dirty="0" smtClean="0">
                <a:latin typeface="Times New Roman" pitchFamily="18" charset="0"/>
                <a:cs typeface="Times New Roman" pitchFamily="18" charset="0"/>
              </a:rPr>
              <a:t>3) Sender(Admin):</a:t>
            </a:r>
            <a:r>
              <a:rPr lang="en-IN" sz="2400" dirty="0" smtClean="0">
                <a:latin typeface="Times New Roman" pitchFamily="18" charset="0"/>
                <a:cs typeface="Times New Roman" pitchFamily="18" charset="0"/>
              </a:rPr>
              <a:t> This is an entity who owns confidential messages or data (e.g., a commander) and wishes to store them into the external data storage node for ease of sharing or for reliable delivery to users in the extreme networking environments. </a:t>
            </a:r>
          </a:p>
          <a:p>
            <a:pPr algn="just">
              <a:buNone/>
            </a:pPr>
            <a:endParaRPr lang="en-IN" sz="2400" dirty="0" smtClean="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	A sender is responsible for defining (attribute based) access policy and enforcing it on its own data by encrypting the data under the policy before storing it to the storage node. </a:t>
            </a:r>
          </a:p>
          <a:p>
            <a:pPr algn="just">
              <a:buNone/>
            </a:pPr>
            <a:endParaRPr lang="en-IN" sz="2400" dirty="0" smtClean="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	The sender generates the one-time key for the particular user and passes it through the central authority. </a:t>
            </a:r>
          </a:p>
          <a:p>
            <a:pPr algn="just">
              <a:buNone/>
            </a:pPr>
            <a:r>
              <a:rPr lang="en-IN" sz="2400" i="1"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endParaRPr lang="en-IN"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a:bodyPr>
          <a:lstStyle/>
          <a:p>
            <a:pPr algn="just">
              <a:buNone/>
            </a:pPr>
            <a:r>
              <a:rPr lang="en-IN" sz="2400" i="1" dirty="0" smtClean="0">
                <a:latin typeface="Times New Roman" pitchFamily="18" charset="0"/>
                <a:cs typeface="Times New Roman" pitchFamily="18" charset="0"/>
              </a:rPr>
              <a:t>4) User:</a:t>
            </a:r>
            <a:r>
              <a:rPr lang="en-IN" sz="2400" dirty="0" smtClean="0">
                <a:latin typeface="Times New Roman" pitchFamily="18" charset="0"/>
                <a:cs typeface="Times New Roman" pitchFamily="18" charset="0"/>
              </a:rPr>
              <a:t> This is a mobile node who wants to access the data stored at the storage node (e.g., a soldier). </a:t>
            </a:r>
          </a:p>
          <a:p>
            <a:pPr algn="just">
              <a:buNone/>
            </a:pPr>
            <a:endParaRPr lang="en-IN" sz="2400" dirty="0" smtClean="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	If a user possesses a set of attributes satisfying the access policy of the encrypted data defined by the sender, and is not revoked in any of the attributes, then he will be able to decrypt the </a:t>
            </a:r>
            <a:r>
              <a:rPr lang="en-IN" sz="2400" dirty="0" err="1" smtClean="0">
                <a:latin typeface="Times New Roman" pitchFamily="18" charset="0"/>
                <a:cs typeface="Times New Roman" pitchFamily="18" charset="0"/>
              </a:rPr>
              <a:t>ciphertext</a:t>
            </a:r>
            <a:r>
              <a:rPr lang="en-IN" sz="2400" dirty="0" smtClean="0">
                <a:latin typeface="Times New Roman" pitchFamily="18" charset="0"/>
                <a:cs typeface="Times New Roman" pitchFamily="18" charset="0"/>
              </a:rPr>
              <a:t> and obtain the data.</a:t>
            </a:r>
          </a:p>
          <a:p>
            <a:pPr algn="just">
              <a:buNone/>
            </a:pPr>
            <a:endParaRPr lang="en-I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Admin(Sender)</a:t>
            </a:r>
            <a:endParaRPr lang="en-I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pic>
        <p:nvPicPr>
          <p:cNvPr id="1026" name="Picture 2" descr="C:\Users\welcome\Desktop\Admin.jpg"/>
          <p:cNvPicPr>
            <a:picLocks noChangeAspect="1" noChangeArrowheads="1"/>
          </p:cNvPicPr>
          <p:nvPr/>
        </p:nvPicPr>
        <p:blipFill>
          <a:blip r:embed="rId2"/>
          <a:srcRect/>
          <a:stretch>
            <a:fillRect/>
          </a:stretch>
        </p:blipFill>
        <p:spPr bwMode="auto">
          <a:xfrm>
            <a:off x="675381" y="1281113"/>
            <a:ext cx="7825709" cy="5023164"/>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28662" y="748591"/>
            <a:ext cx="7215238" cy="536082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2"/>
          <a:srcRect/>
          <a:stretch>
            <a:fillRect/>
          </a:stretch>
        </p:blipFill>
        <p:spPr bwMode="auto">
          <a:xfrm>
            <a:off x="928662" y="748591"/>
            <a:ext cx="7215238" cy="541443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Key Authority</a:t>
            </a:r>
            <a:endParaRPr lang="en-I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pic>
        <p:nvPicPr>
          <p:cNvPr id="2050" name="Picture 2" descr="C:\Users\welcome\Desktop\key.jpg"/>
          <p:cNvPicPr>
            <a:picLocks noChangeAspect="1" noChangeArrowheads="1"/>
          </p:cNvPicPr>
          <p:nvPr/>
        </p:nvPicPr>
        <p:blipFill>
          <a:blip r:embed="rId2"/>
          <a:srcRect/>
          <a:stretch>
            <a:fillRect/>
          </a:stretch>
        </p:blipFill>
        <p:spPr bwMode="auto">
          <a:xfrm>
            <a:off x="642910" y="1285860"/>
            <a:ext cx="7858180" cy="507209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50"/>
            <a:ext cx="8229600" cy="1143000"/>
          </a:xfrm>
        </p:spPr>
        <p:txBody>
          <a:bodyPr>
            <a:normAutofit/>
          </a:bodyPr>
          <a:lstStyle/>
          <a:p>
            <a:r>
              <a:rPr lang="en-U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Algorithms</a:t>
            </a:r>
            <a:endParaRPr lang="en-I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3" name="Content Placeholder 2"/>
          <p:cNvSpPr>
            <a:spLocks noGrp="1"/>
          </p:cNvSpPr>
          <p:nvPr>
            <p:ph idx="1"/>
          </p:nvPr>
        </p:nvSpPr>
        <p:spPr>
          <a:xfrm>
            <a:off x="457200" y="1428736"/>
            <a:ext cx="8229600" cy="4929222"/>
          </a:xfrm>
        </p:spPr>
        <p:txBody>
          <a:bodyPr>
            <a:normAutofit fontScale="62500" lnSpcReduction="20000"/>
          </a:bodyPr>
          <a:lstStyle/>
          <a:p>
            <a:pPr>
              <a:buNone/>
            </a:pPr>
            <a:endParaRPr lang="en-IN"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1. Encryption </a:t>
            </a:r>
          </a:p>
          <a:p>
            <a:pPr>
              <a:buNone/>
            </a:pPr>
            <a:endParaRPr lang="en-IN" dirty="0" smtClean="0">
              <a:latin typeface="Times New Roman" pitchFamily="18" charset="0"/>
              <a:cs typeface="Times New Roman" pitchFamily="18" charset="0"/>
            </a:endParaRPr>
          </a:p>
          <a:p>
            <a:pPr marL="269875" indent="-269875">
              <a:buNone/>
            </a:pPr>
            <a:r>
              <a:rPr lang="en-IN" dirty="0" err="1" smtClean="0">
                <a:latin typeface="Times New Roman" pitchFamily="18" charset="0"/>
                <a:cs typeface="Times New Roman" pitchFamily="18" charset="0"/>
              </a:rPr>
              <a:t>i</a:t>
            </a:r>
            <a:r>
              <a:rPr lang="en-IN" dirty="0" smtClean="0">
                <a:latin typeface="Times New Roman" pitchFamily="18" charset="0"/>
                <a:cs typeface="Times New Roman" pitchFamily="18" charset="0"/>
              </a:rPr>
              <a:t>. Input: Attribute Value (</a:t>
            </a:r>
            <a:r>
              <a:rPr lang="en-IN" dirty="0" err="1" smtClean="0">
                <a:latin typeface="Times New Roman" pitchFamily="18" charset="0"/>
                <a:cs typeface="Times New Roman" pitchFamily="18" charset="0"/>
              </a:rPr>
              <a:t>Attr</a:t>
            </a: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ii. Get Byte [](B1) of that </a:t>
            </a:r>
            <a:r>
              <a:rPr lang="en-IN" dirty="0" err="1" smtClean="0">
                <a:latin typeface="Times New Roman" pitchFamily="18" charset="0"/>
                <a:cs typeface="Times New Roman" pitchFamily="18" charset="0"/>
              </a:rPr>
              <a:t>Attr</a:t>
            </a: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iii. Generate Public Key(</a:t>
            </a:r>
            <a:r>
              <a:rPr lang="en-IN" dirty="0" err="1" smtClean="0">
                <a:latin typeface="Times New Roman" pitchFamily="18" charset="0"/>
                <a:cs typeface="Times New Roman" pitchFamily="18" charset="0"/>
              </a:rPr>
              <a:t>Pk</a:t>
            </a: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iv. Perform Encryption on B1. </a:t>
            </a:r>
          </a:p>
          <a:p>
            <a:pPr>
              <a:buNone/>
            </a:pPr>
            <a:r>
              <a:rPr lang="en-IN" dirty="0" smtClean="0">
                <a:latin typeface="Times New Roman" pitchFamily="18" charset="0"/>
                <a:cs typeface="Times New Roman" pitchFamily="18" charset="0"/>
              </a:rPr>
              <a:t>v. Convert B1 into string(</a:t>
            </a:r>
            <a:r>
              <a:rPr lang="en-IN" dirty="0" err="1" smtClean="0">
                <a:latin typeface="Times New Roman" pitchFamily="18" charset="0"/>
                <a:cs typeface="Times New Roman" pitchFamily="18" charset="0"/>
              </a:rPr>
              <a:t>EAttr</a:t>
            </a:r>
            <a:r>
              <a:rPr lang="en-IN" dirty="0" smtClean="0">
                <a:latin typeface="Times New Roman" pitchFamily="18" charset="0"/>
                <a:cs typeface="Times New Roman" pitchFamily="18" charset="0"/>
              </a:rPr>
              <a:t>). </a:t>
            </a:r>
          </a:p>
          <a:p>
            <a:pPr>
              <a:buNone/>
            </a:pPr>
            <a:endParaRPr lang="en-IN"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2. Decryption </a:t>
            </a:r>
          </a:p>
          <a:p>
            <a:pPr>
              <a:buNone/>
            </a:pPr>
            <a:endParaRPr lang="en-IN" dirty="0" smtClean="0">
              <a:latin typeface="Times New Roman" pitchFamily="18" charset="0"/>
              <a:cs typeface="Times New Roman" pitchFamily="18" charset="0"/>
            </a:endParaRPr>
          </a:p>
          <a:p>
            <a:pPr>
              <a:buNone/>
            </a:pPr>
            <a:r>
              <a:rPr lang="en-IN" dirty="0" err="1" smtClean="0">
                <a:latin typeface="Times New Roman" pitchFamily="18" charset="0"/>
                <a:cs typeface="Times New Roman" pitchFamily="18" charset="0"/>
              </a:rPr>
              <a:t>i</a:t>
            </a:r>
            <a:r>
              <a:rPr lang="en-IN" dirty="0" smtClean="0">
                <a:latin typeface="Times New Roman" pitchFamily="18" charset="0"/>
                <a:cs typeface="Times New Roman" pitchFamily="18" charset="0"/>
              </a:rPr>
              <a:t>. Input: Encrypted attribute value(</a:t>
            </a:r>
            <a:r>
              <a:rPr lang="en-IN" dirty="0" err="1" smtClean="0">
                <a:latin typeface="Times New Roman" pitchFamily="18" charset="0"/>
                <a:cs typeface="Times New Roman" pitchFamily="18" charset="0"/>
              </a:rPr>
              <a:t>EAttr</a:t>
            </a:r>
            <a:r>
              <a:rPr lang="en-IN" dirty="0" smtClean="0">
                <a:latin typeface="Times New Roman" pitchFamily="18" charset="0"/>
                <a:cs typeface="Times New Roman" pitchFamily="18" charset="0"/>
              </a:rPr>
              <a:t>) </a:t>
            </a:r>
          </a:p>
          <a:p>
            <a:pPr>
              <a:buNone/>
            </a:pPr>
            <a:r>
              <a:rPr lang="en-IN" dirty="0" err="1" smtClean="0">
                <a:latin typeface="Times New Roman" pitchFamily="18" charset="0"/>
                <a:cs typeface="Times New Roman" pitchFamily="18" charset="0"/>
              </a:rPr>
              <a:t>i</a:t>
            </a:r>
            <a:r>
              <a:rPr lang="en-IN" dirty="0" smtClean="0">
                <a:latin typeface="Times New Roman" pitchFamily="18" charset="0"/>
                <a:cs typeface="Times New Roman" pitchFamily="18" charset="0"/>
              </a:rPr>
              <a:t>. Convert </a:t>
            </a:r>
            <a:r>
              <a:rPr lang="en-IN" dirty="0" err="1" smtClean="0">
                <a:latin typeface="Times New Roman" pitchFamily="18" charset="0"/>
                <a:cs typeface="Times New Roman" pitchFamily="18" charset="0"/>
              </a:rPr>
              <a:t>EAttr</a:t>
            </a:r>
            <a:r>
              <a:rPr lang="en-IN" dirty="0" smtClean="0">
                <a:latin typeface="Times New Roman" pitchFamily="18" charset="0"/>
                <a:cs typeface="Times New Roman" pitchFamily="18" charset="0"/>
              </a:rPr>
              <a:t> into byte [](B2). </a:t>
            </a:r>
          </a:p>
          <a:p>
            <a:pPr>
              <a:buNone/>
            </a:pPr>
            <a:r>
              <a:rPr lang="en-IN" dirty="0" smtClean="0">
                <a:latin typeface="Times New Roman" pitchFamily="18" charset="0"/>
                <a:cs typeface="Times New Roman" pitchFamily="18" charset="0"/>
              </a:rPr>
              <a:t>ii. Generate Private Key. </a:t>
            </a:r>
          </a:p>
          <a:p>
            <a:pPr>
              <a:buNone/>
            </a:pPr>
            <a:r>
              <a:rPr lang="en-IN" dirty="0" smtClean="0">
                <a:latin typeface="Times New Roman" pitchFamily="18" charset="0"/>
                <a:cs typeface="Times New Roman" pitchFamily="18" charset="0"/>
              </a:rPr>
              <a:t>iii. Perform Decryption on B2. </a:t>
            </a:r>
          </a:p>
          <a:p>
            <a:pPr>
              <a:buNone/>
            </a:pPr>
            <a:r>
              <a:rPr lang="en-IN" dirty="0" smtClean="0">
                <a:latin typeface="Times New Roman" pitchFamily="18" charset="0"/>
                <a:cs typeface="Times New Roman" pitchFamily="18" charset="0"/>
              </a:rPr>
              <a:t>iv. Convert B2 into string(</a:t>
            </a:r>
            <a:r>
              <a:rPr lang="en-IN" dirty="0" err="1" smtClean="0">
                <a:latin typeface="Times New Roman" pitchFamily="18" charset="0"/>
                <a:cs typeface="Times New Roman" pitchFamily="18" charset="0"/>
              </a:rPr>
              <a:t>DAttr</a:t>
            </a:r>
            <a:r>
              <a:rPr lang="en-IN" dirty="0" smtClean="0">
                <a:latin typeface="Times New Roman" pitchFamily="18" charset="0"/>
                <a:cs typeface="Times New Roman" pitchFamily="18" charset="0"/>
              </a:rPr>
              <a:t>). </a:t>
            </a:r>
          </a:p>
          <a:p>
            <a:pPr>
              <a:buNone/>
            </a:pPr>
            <a:endParaRPr lang="en-IN"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642918"/>
            <a:ext cx="8329642" cy="5786478"/>
          </a:xfrm>
        </p:spPr>
        <p:txBody>
          <a:bodyPr>
            <a:noAutofit/>
          </a:bodyPr>
          <a:lstStyle/>
          <a:p>
            <a:pPr algn="just"/>
            <a:r>
              <a:rPr lang="en-IN" sz="2400" dirty="0" smtClean="0">
                <a:latin typeface="Times New Roman" pitchFamily="18" charset="0"/>
                <a:cs typeface="Times New Roman" pitchFamily="18" charset="0"/>
              </a:rPr>
              <a:t>Wireless devices carried by soldiers in hostile areas or battle fields are likely to suffer the threats of information leaks and disruptions in connectivity. </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Disruption-tolerant network (DTN) technologies allow wireless devices carried by soldiers to communicate with each other and access the confidential information or command reliably by exploiting external storage nodes. </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Some of the most challenging issues in this scenario are the enforcement of authorization policies and the policies update for secure data retrieval. </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fontScale="70000" lnSpcReduction="20000"/>
          </a:bodyPr>
          <a:lstStyle/>
          <a:p>
            <a:pPr>
              <a:buNone/>
            </a:pPr>
            <a:endParaRPr lang="en-IN"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3. Attribute Key Generation </a:t>
            </a:r>
          </a:p>
          <a:p>
            <a:pPr>
              <a:buNone/>
            </a:pPr>
            <a:endParaRPr lang="en-IN" b="1"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List = List of Attribute assigned to the user</a:t>
            </a:r>
          </a:p>
          <a:p>
            <a:pPr>
              <a:buNone/>
            </a:pPr>
            <a:r>
              <a:rPr lang="en-IN" dirty="0" smtClean="0">
                <a:latin typeface="Times New Roman" pitchFamily="18" charset="0"/>
                <a:cs typeface="Times New Roman" pitchFamily="18" charset="0"/>
              </a:rPr>
              <a:t>For each ( string Attribute in List ){ </a:t>
            </a:r>
          </a:p>
          <a:p>
            <a:pPr>
              <a:buNone/>
            </a:pPr>
            <a:r>
              <a:rPr lang="en-IN" dirty="0" smtClean="0">
                <a:latin typeface="Times New Roman" pitchFamily="18" charset="0"/>
                <a:cs typeface="Times New Roman" pitchFamily="18" charset="0"/>
              </a:rPr>
              <a:t>For each ( char </a:t>
            </a:r>
            <a:r>
              <a:rPr lang="en-IN" dirty="0" err="1" smtClean="0">
                <a:latin typeface="Times New Roman" pitchFamily="18" charset="0"/>
                <a:cs typeface="Times New Roman" pitchFamily="18" charset="0"/>
              </a:rPr>
              <a:t>ch</a:t>
            </a:r>
            <a:r>
              <a:rPr lang="en-IN" dirty="0" smtClean="0">
                <a:latin typeface="Times New Roman" pitchFamily="18" charset="0"/>
                <a:cs typeface="Times New Roman" pitchFamily="18" charset="0"/>
              </a:rPr>
              <a:t> in Attribute ) </a:t>
            </a:r>
          </a:p>
          <a:p>
            <a:pPr>
              <a:buNone/>
            </a:pP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Value = Value + </a:t>
            </a:r>
            <a:r>
              <a:rPr lang="en-IN" dirty="0" err="1" smtClean="0">
                <a:latin typeface="Times New Roman" pitchFamily="18" charset="0"/>
                <a:cs typeface="Times New Roman" pitchFamily="18" charset="0"/>
              </a:rPr>
              <a:t>ch</a:t>
            </a: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 </a:t>
            </a:r>
          </a:p>
          <a:p>
            <a:pPr>
              <a:buNone/>
            </a:pPr>
            <a:r>
              <a:rPr lang="en-IN" dirty="0" smtClean="0"/>
              <a:t>String </a:t>
            </a:r>
            <a:r>
              <a:rPr lang="en-IN" dirty="0" err="1" smtClean="0"/>
              <a:t>str</a:t>
            </a:r>
            <a:r>
              <a:rPr lang="en-IN" dirty="0" smtClean="0"/>
              <a:t>="abcdefghijklmnopqrstuvwxyz1234567890“+ ” ” +Value;</a:t>
            </a:r>
          </a:p>
          <a:p>
            <a:pPr>
              <a:buNone/>
            </a:pPr>
            <a:r>
              <a:rPr lang="en-IN" dirty="0" smtClean="0"/>
              <a:t>String key=“ ”;</a:t>
            </a:r>
          </a:p>
          <a:p>
            <a:pPr>
              <a:buNone/>
            </a:pPr>
            <a:r>
              <a:rPr lang="en-IN" b="1" dirty="0" smtClean="0"/>
              <a:t>for(</a:t>
            </a:r>
            <a:r>
              <a:rPr lang="en-IN" b="1" dirty="0" err="1" smtClean="0"/>
              <a:t>int</a:t>
            </a:r>
            <a:r>
              <a:rPr lang="en-IN" b="1" dirty="0" smtClean="0"/>
              <a:t> </a:t>
            </a:r>
            <a:r>
              <a:rPr lang="en-IN" b="1" dirty="0" err="1" smtClean="0"/>
              <a:t>i</a:t>
            </a:r>
            <a:r>
              <a:rPr lang="en-IN" b="1" dirty="0" smtClean="0"/>
              <a:t>=0;i&lt;16;i++){</a:t>
            </a:r>
          </a:p>
          <a:p>
            <a:pPr>
              <a:buNone/>
            </a:pPr>
            <a:r>
              <a:rPr lang="en-IN" dirty="0" smtClean="0"/>
              <a:t>key=key+""+</a:t>
            </a:r>
            <a:r>
              <a:rPr lang="en-IN" dirty="0" err="1" smtClean="0"/>
              <a:t>str.charAt</a:t>
            </a:r>
            <a:r>
              <a:rPr lang="en-IN" dirty="0" smtClean="0"/>
              <a:t>(</a:t>
            </a:r>
            <a:r>
              <a:rPr lang="en-IN" b="1" dirty="0" smtClean="0"/>
              <a:t>new Random().</a:t>
            </a:r>
            <a:r>
              <a:rPr lang="en-IN" b="1" dirty="0" err="1" smtClean="0"/>
              <a:t>nextInt</a:t>
            </a:r>
            <a:r>
              <a:rPr lang="en-IN" b="1" dirty="0" smtClean="0"/>
              <a:t>(36));</a:t>
            </a:r>
          </a:p>
          <a:p>
            <a:pPr>
              <a:buNone/>
            </a:pPr>
            <a:r>
              <a:rPr lang="en-IN" dirty="0" smtClean="0"/>
              <a:t>}</a:t>
            </a: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86050" y="2071678"/>
            <a:ext cx="3359545" cy="280076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Edwardian Script ITC" pitchFamily="66" charset="0"/>
                <a:ea typeface="Tahoma" pitchFamily="34" charset="0"/>
                <a:cs typeface="Times New Roman" pitchFamily="18" charset="0"/>
              </a:rPr>
              <a:t>Thank You</a:t>
            </a:r>
            <a:endParaRPr lang="en-US" sz="8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Edwardian Script ITC" pitchFamily="66" charset="0"/>
              <a:ea typeface="Tahoma" pitchFamily="34"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welcome\Desktop\network.jpg"/>
          <p:cNvPicPr>
            <a:picLocks noChangeAspect="1" noChangeArrowheads="1"/>
          </p:cNvPicPr>
          <p:nvPr/>
        </p:nvPicPr>
        <p:blipFill>
          <a:blip r:embed="rId2"/>
          <a:srcRect/>
          <a:stretch>
            <a:fillRect/>
          </a:stretch>
        </p:blipFill>
        <p:spPr bwMode="auto">
          <a:xfrm>
            <a:off x="714348" y="500042"/>
            <a:ext cx="7715304" cy="578647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fontScale="90000"/>
          </a:bodyPr>
          <a:lstStyle/>
          <a:p>
            <a:r>
              <a:rPr lang="en-US"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CipherText</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Policy- Attributes Based Encryption</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3" name="Content Placeholder 2"/>
          <p:cNvSpPr>
            <a:spLocks noGrp="1"/>
          </p:cNvSpPr>
          <p:nvPr>
            <p:ph idx="1"/>
          </p:nvPr>
        </p:nvSpPr>
        <p:spPr>
          <a:xfrm>
            <a:off x="357158" y="1214422"/>
            <a:ext cx="8329642" cy="4614882"/>
          </a:xfrm>
        </p:spPr>
        <p:txBody>
          <a:bodyPr>
            <a:noAutofit/>
          </a:bodyPr>
          <a:lstStyle/>
          <a:p>
            <a:pPr algn="just"/>
            <a:endParaRPr lang="en-IN" sz="2400" dirty="0" smtClean="0">
              <a:latin typeface="Times New Roman" pitchFamily="18" charset="0"/>
              <a:cs typeface="Times New Roman" pitchFamily="18" charset="0"/>
            </a:endParaRPr>
          </a:p>
          <a:p>
            <a:pPr algn="just"/>
            <a:r>
              <a:rPr lang="en-IN" sz="2400" dirty="0" err="1" smtClean="0">
                <a:latin typeface="Times New Roman" pitchFamily="18" charset="0"/>
                <a:cs typeface="Times New Roman" pitchFamily="18" charset="0"/>
              </a:rPr>
              <a:t>Ciphertext</a:t>
            </a:r>
            <a:r>
              <a:rPr lang="en-IN" sz="2400" dirty="0" smtClean="0">
                <a:latin typeface="Times New Roman" pitchFamily="18" charset="0"/>
                <a:cs typeface="Times New Roman" pitchFamily="18" charset="0"/>
              </a:rPr>
              <a:t>-policy ABE (CP-ABE) provides a scalable way of encrypting data such that the </a:t>
            </a:r>
            <a:r>
              <a:rPr lang="en-IN" sz="2400" dirty="0" err="1" smtClean="0">
                <a:latin typeface="Times New Roman" pitchFamily="18" charset="0"/>
                <a:cs typeface="Times New Roman" pitchFamily="18" charset="0"/>
              </a:rPr>
              <a:t>encryptor</a:t>
            </a:r>
            <a:r>
              <a:rPr lang="en-IN" sz="2400" dirty="0" smtClean="0">
                <a:latin typeface="Times New Roman" pitchFamily="18" charset="0"/>
                <a:cs typeface="Times New Roman" pitchFamily="18" charset="0"/>
              </a:rPr>
              <a:t> defines the attribute set that the </a:t>
            </a:r>
            <a:r>
              <a:rPr lang="en-IN" sz="2400" dirty="0" err="1" smtClean="0">
                <a:latin typeface="Times New Roman" pitchFamily="18" charset="0"/>
                <a:cs typeface="Times New Roman" pitchFamily="18" charset="0"/>
              </a:rPr>
              <a:t>decryptor</a:t>
            </a:r>
            <a:r>
              <a:rPr lang="en-IN" sz="2400" dirty="0" smtClean="0">
                <a:latin typeface="Times New Roman" pitchFamily="18" charset="0"/>
                <a:cs typeface="Times New Roman" pitchFamily="18" charset="0"/>
              </a:rPr>
              <a:t> needs to possess in order to decrypt the </a:t>
            </a:r>
            <a:r>
              <a:rPr lang="en-IN" sz="2400" dirty="0" err="1" smtClean="0">
                <a:latin typeface="Times New Roman" pitchFamily="18" charset="0"/>
                <a:cs typeface="Times New Roman" pitchFamily="18" charset="0"/>
              </a:rPr>
              <a:t>ciphertext</a:t>
            </a:r>
            <a:r>
              <a:rPr lang="en-IN" sz="2400" dirty="0" smtClean="0">
                <a:latin typeface="Times New Roman" pitchFamily="18" charset="0"/>
                <a:cs typeface="Times New Roman" pitchFamily="18" charset="0"/>
              </a:rPr>
              <a:t>. </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Thus, different users are allowed to decrypt different pieces of data per the security policy.</a:t>
            </a:r>
          </a:p>
          <a:p>
            <a:pPr algn="just"/>
            <a:endParaRPr lang="en-US"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However, the problem of applying CP-ABE in decentralized DTNs introduces several security and privacy challenges with regard to the attribute revocation, key escrow, and coordination of attributes issued by authority. </a:t>
            </a:r>
          </a:p>
          <a:p>
            <a:pPr algn="just"/>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fld id="{A3EDE430-14DE-4A8C-A3B2-F4555C9A1C21}" type="slidenum">
              <a:rPr lang="en-US"/>
              <a:pPr/>
              <a:t>5</a:t>
            </a:fld>
            <a:endParaRPr lang="en-US"/>
          </a:p>
        </p:txBody>
      </p:sp>
      <p:sp>
        <p:nvSpPr>
          <p:cNvPr id="75778" name="Rectangle 2"/>
          <p:cNvSpPr>
            <a:spLocks noGrp="1" noChangeArrowheads="1"/>
          </p:cNvSpPr>
          <p:nvPr>
            <p:ph type="title"/>
          </p:nvPr>
        </p:nvSpPr>
        <p:spPr>
          <a:xfrm>
            <a:off x="457200" y="500050"/>
            <a:ext cx="8229600" cy="1143000"/>
          </a:xfrm>
        </p:spPr>
        <p:txBody>
          <a:bodyPr/>
          <a:lstStyle/>
          <a:p>
            <a:r>
              <a:rPr lang="en-US" sz="3400" b="1" dirty="0">
                <a:latin typeface="Times New Roman" pitchFamily="18" charset="0"/>
                <a:cs typeface="Times New Roman" pitchFamily="18" charset="0"/>
              </a:rPr>
              <a:t>Remote </a:t>
            </a:r>
            <a:r>
              <a:rPr lang="en-US" sz="3400" b="1" dirty="0" smtClean="0">
                <a:latin typeface="Times New Roman" pitchFamily="18" charset="0"/>
                <a:cs typeface="Times New Roman" pitchFamily="18" charset="0"/>
              </a:rPr>
              <a:t>Data </a:t>
            </a:r>
            <a:r>
              <a:rPr lang="en-US" sz="3400" b="1" dirty="0">
                <a:latin typeface="Times New Roman" pitchFamily="18" charset="0"/>
                <a:cs typeface="Times New Roman" pitchFamily="18" charset="0"/>
              </a:rPr>
              <a:t>Storage:</a:t>
            </a:r>
            <a:br>
              <a:rPr lang="en-US" sz="3400" b="1" dirty="0">
                <a:latin typeface="Times New Roman" pitchFamily="18" charset="0"/>
                <a:cs typeface="Times New Roman" pitchFamily="18" charset="0"/>
              </a:rPr>
            </a:br>
            <a:r>
              <a:rPr lang="en-US" sz="3400" b="1" dirty="0">
                <a:latin typeface="Times New Roman" pitchFamily="18" charset="0"/>
                <a:cs typeface="Times New Roman" pitchFamily="18" charset="0"/>
              </a:rPr>
              <a:t>Interesting Challenges</a:t>
            </a:r>
          </a:p>
        </p:txBody>
      </p:sp>
      <p:pic>
        <p:nvPicPr>
          <p:cNvPr id="75785" name="Picture 9" descr="tower"/>
          <p:cNvPicPr>
            <a:picLocks noChangeAspect="1" noChangeArrowheads="1"/>
          </p:cNvPicPr>
          <p:nvPr/>
        </p:nvPicPr>
        <p:blipFill>
          <a:blip r:embed="rId3"/>
          <a:srcRect/>
          <a:stretch>
            <a:fillRect/>
          </a:stretch>
        </p:blipFill>
        <p:spPr bwMode="auto">
          <a:xfrm>
            <a:off x="2295525" y="2362200"/>
            <a:ext cx="904875" cy="1219200"/>
          </a:xfrm>
          <a:prstGeom prst="rect">
            <a:avLst/>
          </a:prstGeom>
          <a:noFill/>
        </p:spPr>
      </p:pic>
      <p:pic>
        <p:nvPicPr>
          <p:cNvPr id="75784" name="Picture 8" descr="tower"/>
          <p:cNvPicPr>
            <a:picLocks noChangeAspect="1" noChangeArrowheads="1"/>
          </p:cNvPicPr>
          <p:nvPr/>
        </p:nvPicPr>
        <p:blipFill>
          <a:blip r:embed="rId3"/>
          <a:srcRect/>
          <a:stretch>
            <a:fillRect/>
          </a:stretch>
        </p:blipFill>
        <p:spPr bwMode="auto">
          <a:xfrm>
            <a:off x="1838325" y="2362200"/>
            <a:ext cx="904875" cy="1219200"/>
          </a:xfrm>
          <a:prstGeom prst="rect">
            <a:avLst/>
          </a:prstGeom>
          <a:noFill/>
        </p:spPr>
      </p:pic>
      <p:pic>
        <p:nvPicPr>
          <p:cNvPr id="75780" name="Picture 4" descr="tower"/>
          <p:cNvPicPr>
            <a:picLocks noChangeAspect="1" noChangeArrowheads="1"/>
          </p:cNvPicPr>
          <p:nvPr/>
        </p:nvPicPr>
        <p:blipFill>
          <a:blip r:embed="rId3"/>
          <a:srcRect/>
          <a:stretch>
            <a:fillRect/>
          </a:stretch>
        </p:blipFill>
        <p:spPr bwMode="auto">
          <a:xfrm>
            <a:off x="1381125" y="2362200"/>
            <a:ext cx="904875" cy="1219200"/>
          </a:xfrm>
          <a:prstGeom prst="rect">
            <a:avLst/>
          </a:prstGeom>
          <a:noFill/>
        </p:spPr>
      </p:pic>
      <p:pic>
        <p:nvPicPr>
          <p:cNvPr id="75781" name="Picture 5" descr="files"/>
          <p:cNvPicPr>
            <a:picLocks noChangeAspect="1" noChangeArrowheads="1"/>
          </p:cNvPicPr>
          <p:nvPr/>
        </p:nvPicPr>
        <p:blipFill>
          <a:blip r:embed="rId4"/>
          <a:srcRect/>
          <a:stretch>
            <a:fillRect/>
          </a:stretch>
        </p:blipFill>
        <p:spPr bwMode="auto">
          <a:xfrm>
            <a:off x="6553200" y="2362200"/>
            <a:ext cx="1219200" cy="1219200"/>
          </a:xfrm>
          <a:prstGeom prst="rect">
            <a:avLst/>
          </a:prstGeom>
          <a:noFill/>
        </p:spPr>
      </p:pic>
      <p:pic>
        <p:nvPicPr>
          <p:cNvPr id="75782" name="Picture 6" descr="carl"/>
          <p:cNvPicPr>
            <a:picLocks noChangeAspect="1" noChangeArrowheads="1"/>
          </p:cNvPicPr>
          <p:nvPr/>
        </p:nvPicPr>
        <p:blipFill>
          <a:blip r:embed="rId5"/>
          <a:srcRect/>
          <a:stretch>
            <a:fillRect/>
          </a:stretch>
        </p:blipFill>
        <p:spPr bwMode="auto">
          <a:xfrm>
            <a:off x="7620000" y="2362200"/>
            <a:ext cx="1168400" cy="1168400"/>
          </a:xfrm>
          <a:prstGeom prst="rect">
            <a:avLst/>
          </a:prstGeom>
          <a:noFill/>
        </p:spPr>
      </p:pic>
      <p:grpSp>
        <p:nvGrpSpPr>
          <p:cNvPr id="2" name="Group 14"/>
          <p:cNvGrpSpPr>
            <a:grpSpLocks/>
          </p:cNvGrpSpPr>
          <p:nvPr/>
        </p:nvGrpSpPr>
        <p:grpSpPr bwMode="auto">
          <a:xfrm>
            <a:off x="1371600" y="4876800"/>
            <a:ext cx="1819275" cy="1219200"/>
            <a:chOff x="1152" y="1680"/>
            <a:chExt cx="1146" cy="768"/>
          </a:xfrm>
        </p:grpSpPr>
        <p:pic>
          <p:nvPicPr>
            <p:cNvPr id="75791" name="Picture 15" descr="tower"/>
            <p:cNvPicPr>
              <a:picLocks noChangeAspect="1" noChangeArrowheads="1"/>
            </p:cNvPicPr>
            <p:nvPr/>
          </p:nvPicPr>
          <p:blipFill>
            <a:blip r:embed="rId3"/>
            <a:srcRect/>
            <a:stretch>
              <a:fillRect/>
            </a:stretch>
          </p:blipFill>
          <p:spPr bwMode="auto">
            <a:xfrm>
              <a:off x="1728" y="1680"/>
              <a:ext cx="570" cy="768"/>
            </a:xfrm>
            <a:prstGeom prst="rect">
              <a:avLst/>
            </a:prstGeom>
            <a:noFill/>
          </p:spPr>
        </p:pic>
        <p:pic>
          <p:nvPicPr>
            <p:cNvPr id="75792" name="Picture 16" descr="tower"/>
            <p:cNvPicPr>
              <a:picLocks noChangeAspect="1" noChangeArrowheads="1"/>
            </p:cNvPicPr>
            <p:nvPr/>
          </p:nvPicPr>
          <p:blipFill>
            <a:blip r:embed="rId3"/>
            <a:srcRect/>
            <a:stretch>
              <a:fillRect/>
            </a:stretch>
          </p:blipFill>
          <p:spPr bwMode="auto">
            <a:xfrm>
              <a:off x="1440" y="1680"/>
              <a:ext cx="570" cy="768"/>
            </a:xfrm>
            <a:prstGeom prst="rect">
              <a:avLst/>
            </a:prstGeom>
            <a:noFill/>
          </p:spPr>
        </p:pic>
        <p:pic>
          <p:nvPicPr>
            <p:cNvPr id="75793" name="Picture 17" descr="tower"/>
            <p:cNvPicPr>
              <a:picLocks noChangeAspect="1" noChangeArrowheads="1"/>
            </p:cNvPicPr>
            <p:nvPr/>
          </p:nvPicPr>
          <p:blipFill>
            <a:blip r:embed="rId3"/>
            <a:srcRect/>
            <a:stretch>
              <a:fillRect/>
            </a:stretch>
          </p:blipFill>
          <p:spPr bwMode="auto">
            <a:xfrm>
              <a:off x="1152" y="1680"/>
              <a:ext cx="570" cy="768"/>
            </a:xfrm>
            <a:prstGeom prst="rect">
              <a:avLst/>
            </a:prstGeom>
            <a:noFill/>
          </p:spPr>
        </p:pic>
      </p:grpSp>
      <p:grpSp>
        <p:nvGrpSpPr>
          <p:cNvPr id="3" name="Group 18"/>
          <p:cNvGrpSpPr>
            <a:grpSpLocks/>
          </p:cNvGrpSpPr>
          <p:nvPr/>
        </p:nvGrpSpPr>
        <p:grpSpPr bwMode="auto">
          <a:xfrm>
            <a:off x="1371600" y="3657600"/>
            <a:ext cx="1819275" cy="1219200"/>
            <a:chOff x="1152" y="1680"/>
            <a:chExt cx="1146" cy="768"/>
          </a:xfrm>
        </p:grpSpPr>
        <p:pic>
          <p:nvPicPr>
            <p:cNvPr id="75795" name="Picture 19" descr="tower"/>
            <p:cNvPicPr>
              <a:picLocks noChangeAspect="1" noChangeArrowheads="1"/>
            </p:cNvPicPr>
            <p:nvPr/>
          </p:nvPicPr>
          <p:blipFill>
            <a:blip r:embed="rId3"/>
            <a:srcRect/>
            <a:stretch>
              <a:fillRect/>
            </a:stretch>
          </p:blipFill>
          <p:spPr bwMode="auto">
            <a:xfrm>
              <a:off x="1728" y="1680"/>
              <a:ext cx="570" cy="768"/>
            </a:xfrm>
            <a:prstGeom prst="rect">
              <a:avLst/>
            </a:prstGeom>
            <a:noFill/>
          </p:spPr>
        </p:pic>
        <p:pic>
          <p:nvPicPr>
            <p:cNvPr id="75796" name="Picture 20" descr="tower"/>
            <p:cNvPicPr>
              <a:picLocks noChangeAspect="1" noChangeArrowheads="1"/>
            </p:cNvPicPr>
            <p:nvPr/>
          </p:nvPicPr>
          <p:blipFill>
            <a:blip r:embed="rId3"/>
            <a:srcRect/>
            <a:stretch>
              <a:fillRect/>
            </a:stretch>
          </p:blipFill>
          <p:spPr bwMode="auto">
            <a:xfrm>
              <a:off x="1440" y="1680"/>
              <a:ext cx="570" cy="768"/>
            </a:xfrm>
            <a:prstGeom prst="rect">
              <a:avLst/>
            </a:prstGeom>
            <a:noFill/>
          </p:spPr>
        </p:pic>
        <p:pic>
          <p:nvPicPr>
            <p:cNvPr id="75797" name="Picture 21" descr="tower"/>
            <p:cNvPicPr>
              <a:picLocks noChangeAspect="1" noChangeArrowheads="1"/>
            </p:cNvPicPr>
            <p:nvPr/>
          </p:nvPicPr>
          <p:blipFill>
            <a:blip r:embed="rId3"/>
            <a:srcRect/>
            <a:stretch>
              <a:fillRect/>
            </a:stretch>
          </p:blipFill>
          <p:spPr bwMode="auto">
            <a:xfrm>
              <a:off x="1152" y="1680"/>
              <a:ext cx="570" cy="768"/>
            </a:xfrm>
            <a:prstGeom prst="rect">
              <a:avLst/>
            </a:prstGeom>
            <a:noFill/>
          </p:spPr>
        </p:pic>
      </p:grpSp>
      <p:pic>
        <p:nvPicPr>
          <p:cNvPr id="75800" name="Picture 24" descr="pmore3"/>
          <p:cNvPicPr>
            <a:picLocks noChangeAspect="1" noChangeArrowheads="1"/>
          </p:cNvPicPr>
          <p:nvPr/>
        </p:nvPicPr>
        <p:blipFill>
          <a:blip r:embed="rId6"/>
          <a:srcRect/>
          <a:stretch>
            <a:fillRect/>
          </a:stretch>
        </p:blipFill>
        <p:spPr bwMode="auto">
          <a:xfrm>
            <a:off x="7772400" y="3200400"/>
            <a:ext cx="1168400" cy="1168400"/>
          </a:xfrm>
          <a:prstGeom prst="rect">
            <a:avLst/>
          </a:prstGeom>
          <a:noFill/>
        </p:spPr>
      </p:pic>
      <p:pic>
        <p:nvPicPr>
          <p:cNvPr id="75799" name="Picture 23" descr="pmore2"/>
          <p:cNvPicPr>
            <a:picLocks noChangeAspect="1" noChangeArrowheads="1"/>
          </p:cNvPicPr>
          <p:nvPr/>
        </p:nvPicPr>
        <p:blipFill>
          <a:blip r:embed="rId7"/>
          <a:srcRect/>
          <a:stretch>
            <a:fillRect/>
          </a:stretch>
        </p:blipFill>
        <p:spPr bwMode="auto">
          <a:xfrm>
            <a:off x="7543800" y="4114800"/>
            <a:ext cx="1168400" cy="1168400"/>
          </a:xfrm>
          <a:prstGeom prst="rect">
            <a:avLst/>
          </a:prstGeom>
          <a:noFill/>
        </p:spPr>
      </p:pic>
      <p:pic>
        <p:nvPicPr>
          <p:cNvPr id="75798" name="Picture 22" descr="pmore0"/>
          <p:cNvPicPr>
            <a:picLocks noChangeAspect="1" noChangeArrowheads="1"/>
          </p:cNvPicPr>
          <p:nvPr/>
        </p:nvPicPr>
        <p:blipFill>
          <a:blip r:embed="rId8"/>
          <a:srcRect/>
          <a:stretch>
            <a:fillRect/>
          </a:stretch>
        </p:blipFill>
        <p:spPr bwMode="auto">
          <a:xfrm>
            <a:off x="7848600" y="4800600"/>
            <a:ext cx="1168400" cy="1168400"/>
          </a:xfrm>
          <a:prstGeom prst="rect">
            <a:avLst/>
          </a:prstGeom>
          <a:noFill/>
        </p:spPr>
      </p:pic>
      <p:pic>
        <p:nvPicPr>
          <p:cNvPr id="75801" name="Picture 25" descr="files"/>
          <p:cNvPicPr>
            <a:picLocks noChangeAspect="1" noChangeArrowheads="1"/>
          </p:cNvPicPr>
          <p:nvPr/>
        </p:nvPicPr>
        <p:blipFill>
          <a:blip r:embed="rId4"/>
          <a:srcRect/>
          <a:stretch>
            <a:fillRect/>
          </a:stretch>
        </p:blipFill>
        <p:spPr bwMode="auto">
          <a:xfrm>
            <a:off x="152400" y="3657600"/>
            <a:ext cx="1219200" cy="1219200"/>
          </a:xfrm>
          <a:prstGeom prst="rect">
            <a:avLst/>
          </a:prstGeom>
          <a:noFill/>
        </p:spPr>
      </p:pic>
      <p:pic>
        <p:nvPicPr>
          <p:cNvPr id="75802" name="Picture 26" descr="files"/>
          <p:cNvPicPr>
            <a:picLocks noChangeAspect="1" noChangeArrowheads="1"/>
          </p:cNvPicPr>
          <p:nvPr/>
        </p:nvPicPr>
        <p:blipFill>
          <a:blip r:embed="rId4"/>
          <a:srcRect/>
          <a:stretch>
            <a:fillRect/>
          </a:stretch>
        </p:blipFill>
        <p:spPr bwMode="auto">
          <a:xfrm>
            <a:off x="152400" y="4876800"/>
            <a:ext cx="1219200" cy="1219200"/>
          </a:xfrm>
          <a:prstGeom prst="rect">
            <a:avLst/>
          </a:prstGeom>
          <a:noFill/>
        </p:spPr>
      </p:pic>
      <p:sp>
        <p:nvSpPr>
          <p:cNvPr id="75803" name="Rectangle 27"/>
          <p:cNvSpPr>
            <a:spLocks noGrp="1" noChangeArrowheads="1"/>
          </p:cNvSpPr>
          <p:nvPr>
            <p:ph type="body" idx="1"/>
          </p:nvPr>
        </p:nvSpPr>
        <p:spPr>
          <a:xfrm>
            <a:off x="4876800" y="4343400"/>
            <a:ext cx="3048000" cy="1981200"/>
          </a:xfrm>
        </p:spPr>
        <p:txBody>
          <a:bodyPr/>
          <a:lstStyle/>
          <a:p>
            <a:r>
              <a:rPr lang="en-US" sz="2400"/>
              <a:t>Scalability</a:t>
            </a:r>
          </a:p>
          <a:p>
            <a:r>
              <a:rPr lang="en-US" sz="2400"/>
              <a:t>Reliability</a:t>
            </a:r>
          </a:p>
          <a:p>
            <a:r>
              <a:rPr lang="en-US" sz="2400"/>
              <a:t>… But we also want security</a:t>
            </a:r>
          </a:p>
        </p:txBody>
      </p:sp>
      <p:pic>
        <p:nvPicPr>
          <p:cNvPr id="75804" name="Picture 28" descr="satan"/>
          <p:cNvPicPr>
            <a:picLocks noChangeAspect="1" noChangeArrowheads="1"/>
          </p:cNvPicPr>
          <p:nvPr/>
        </p:nvPicPr>
        <p:blipFill>
          <a:blip r:embed="rId9"/>
          <a:srcRect/>
          <a:stretch>
            <a:fillRect/>
          </a:stretch>
        </p:blipFill>
        <p:spPr bwMode="auto">
          <a:xfrm>
            <a:off x="4038600" y="2362200"/>
            <a:ext cx="1395413" cy="1706563"/>
          </a:xfrm>
          <a:prstGeom prst="rect">
            <a:avLst/>
          </a:prstGeom>
          <a:noFill/>
        </p:spPr>
      </p:pic>
      <p:sp>
        <p:nvSpPr>
          <p:cNvPr id="75808" name="Line 32"/>
          <p:cNvSpPr>
            <a:spLocks noChangeShapeType="1"/>
          </p:cNvSpPr>
          <p:nvPr/>
        </p:nvSpPr>
        <p:spPr bwMode="auto">
          <a:xfrm flipH="1" flipV="1">
            <a:off x="2590800" y="3124200"/>
            <a:ext cx="1600200" cy="228600"/>
          </a:xfrm>
          <a:prstGeom prst="line">
            <a:avLst/>
          </a:prstGeom>
          <a:noFill/>
          <a:ln w="88900">
            <a:solidFill>
              <a:schemeClr val="tx1"/>
            </a:solidFill>
            <a:round/>
            <a:headEnd/>
            <a:tailEnd type="triangle" w="med" len="med"/>
          </a:ln>
          <a:effectLst/>
        </p:spPr>
        <p:txBody>
          <a:bodyPr/>
          <a:lstStyle/>
          <a:p>
            <a:endParaRPr lang="en-IN"/>
          </a:p>
        </p:txBody>
      </p:sp>
      <p:sp>
        <p:nvSpPr>
          <p:cNvPr id="75809" name="Line 33"/>
          <p:cNvSpPr>
            <a:spLocks noChangeShapeType="1"/>
          </p:cNvSpPr>
          <p:nvPr/>
        </p:nvSpPr>
        <p:spPr bwMode="auto">
          <a:xfrm flipH="1">
            <a:off x="3048000" y="3581400"/>
            <a:ext cx="1295400" cy="1752600"/>
          </a:xfrm>
          <a:prstGeom prst="line">
            <a:avLst/>
          </a:prstGeom>
          <a:noFill/>
          <a:ln w="88900">
            <a:solidFill>
              <a:schemeClr val="tx1"/>
            </a:solidFill>
            <a:round/>
            <a:headEnd/>
            <a:tailEnd type="triangle" w="med" len="med"/>
          </a:ln>
          <a:effectLst/>
        </p:spPr>
        <p:txBody>
          <a:bodyPr/>
          <a:lstStyle/>
          <a:p>
            <a:endParaRPr lang="en-IN"/>
          </a:p>
        </p:txBody>
      </p:sp>
      <p:sp>
        <p:nvSpPr>
          <p:cNvPr id="75810" name="Line 34"/>
          <p:cNvSpPr>
            <a:spLocks noChangeShapeType="1"/>
          </p:cNvSpPr>
          <p:nvPr/>
        </p:nvSpPr>
        <p:spPr bwMode="auto">
          <a:xfrm flipH="1">
            <a:off x="2133600" y="3429000"/>
            <a:ext cx="2057400" cy="838200"/>
          </a:xfrm>
          <a:prstGeom prst="line">
            <a:avLst/>
          </a:prstGeom>
          <a:noFill/>
          <a:ln w="88900">
            <a:solidFill>
              <a:schemeClr val="tx1"/>
            </a:solidFill>
            <a:round/>
            <a:headEnd/>
            <a:tailEnd type="triangle" w="med" len="med"/>
          </a:ln>
          <a:effectLst/>
        </p:spPr>
        <p:txBody>
          <a:bodyPr/>
          <a:lstStyle/>
          <a:p>
            <a:endParaRPr lang="en-IN"/>
          </a:p>
        </p:txBody>
      </p:sp>
      <p:sp>
        <p:nvSpPr>
          <p:cNvPr id="75811" name="Line 35"/>
          <p:cNvSpPr>
            <a:spLocks noChangeShapeType="1"/>
          </p:cNvSpPr>
          <p:nvPr/>
        </p:nvSpPr>
        <p:spPr bwMode="auto">
          <a:xfrm flipH="1">
            <a:off x="2057400" y="3505200"/>
            <a:ext cx="2209800" cy="1981200"/>
          </a:xfrm>
          <a:prstGeom prst="line">
            <a:avLst/>
          </a:prstGeom>
          <a:noFill/>
          <a:ln w="88900">
            <a:solidFill>
              <a:schemeClr val="tx1"/>
            </a:solidFill>
            <a:round/>
            <a:headEnd/>
            <a:tailEnd type="triangle" w="med" len="med"/>
          </a:ln>
          <a:effec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3.33333E-6 -2.36994E-6 L -0.7 -2.36994E-6 " pathEditMode="relative" rAng="0" ptsTypes="AA">
                                      <p:cBhvr>
                                        <p:cTn id="6" dur="1000" fill="hold"/>
                                        <p:tgtEl>
                                          <p:spTgt spid="75781"/>
                                        </p:tgtEl>
                                        <p:attrNameLst>
                                          <p:attrName>ppt_x</p:attrName>
                                          <p:attrName>ppt_y</p:attrName>
                                        </p:attrNameLst>
                                      </p:cBhvr>
                                      <p:rCtr x="-350"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5800"/>
                                        </p:tgtEl>
                                        <p:attrNameLst>
                                          <p:attrName>style.visibility</p:attrName>
                                        </p:attrNameLst>
                                      </p:cBhvr>
                                      <p:to>
                                        <p:strVal val="visible"/>
                                      </p:to>
                                    </p:set>
                                    <p:animEffect transition="in" filter="fade">
                                      <p:cBhvr>
                                        <p:cTn id="11" dur="1000"/>
                                        <p:tgtEl>
                                          <p:spTgt spid="75800"/>
                                        </p:tgtEl>
                                      </p:cBhvr>
                                    </p:animEffect>
                                  </p:childTnLst>
                                </p:cTn>
                              </p:par>
                              <p:par>
                                <p:cTn id="12" presetID="10" presetClass="entr" presetSubtype="0" fill="hold" nodeType="withEffect">
                                  <p:stCondLst>
                                    <p:cond delay="0"/>
                                  </p:stCondLst>
                                  <p:childTnLst>
                                    <p:set>
                                      <p:cBhvr>
                                        <p:cTn id="13" dur="1" fill="hold">
                                          <p:stCondLst>
                                            <p:cond delay="0"/>
                                          </p:stCondLst>
                                        </p:cTn>
                                        <p:tgtEl>
                                          <p:spTgt spid="75799"/>
                                        </p:tgtEl>
                                        <p:attrNameLst>
                                          <p:attrName>style.visibility</p:attrName>
                                        </p:attrNameLst>
                                      </p:cBhvr>
                                      <p:to>
                                        <p:strVal val="visible"/>
                                      </p:to>
                                    </p:set>
                                    <p:animEffect transition="in" filter="fade">
                                      <p:cBhvr>
                                        <p:cTn id="14" dur="1000"/>
                                        <p:tgtEl>
                                          <p:spTgt spid="75799"/>
                                        </p:tgtEl>
                                      </p:cBhvr>
                                    </p:animEffect>
                                  </p:childTnLst>
                                </p:cTn>
                              </p:par>
                              <p:par>
                                <p:cTn id="15" presetID="10" presetClass="entr" presetSubtype="0" fill="hold" nodeType="withEffect">
                                  <p:stCondLst>
                                    <p:cond delay="0"/>
                                  </p:stCondLst>
                                  <p:childTnLst>
                                    <p:set>
                                      <p:cBhvr>
                                        <p:cTn id="16" dur="1" fill="hold">
                                          <p:stCondLst>
                                            <p:cond delay="0"/>
                                          </p:stCondLst>
                                        </p:cTn>
                                        <p:tgtEl>
                                          <p:spTgt spid="75798"/>
                                        </p:tgtEl>
                                        <p:attrNameLst>
                                          <p:attrName>style.visibility</p:attrName>
                                        </p:attrNameLst>
                                      </p:cBhvr>
                                      <p:to>
                                        <p:strVal val="visible"/>
                                      </p:to>
                                    </p:set>
                                    <p:animEffect transition="in" filter="fade">
                                      <p:cBhvr>
                                        <p:cTn id="17" dur="1000"/>
                                        <p:tgtEl>
                                          <p:spTgt spid="75798"/>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75803">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5784"/>
                                        </p:tgtEl>
                                        <p:attrNameLst>
                                          <p:attrName>style.visibility</p:attrName>
                                        </p:attrNameLst>
                                      </p:cBhvr>
                                      <p:to>
                                        <p:strVal val="visible"/>
                                      </p:to>
                                    </p:set>
                                    <p:animEffect transition="in" filter="fade">
                                      <p:cBhvr>
                                        <p:cTn id="24" dur="1000"/>
                                        <p:tgtEl>
                                          <p:spTgt spid="75784"/>
                                        </p:tgtEl>
                                      </p:cBhvr>
                                    </p:animEffect>
                                  </p:childTnLst>
                                </p:cTn>
                              </p:par>
                              <p:par>
                                <p:cTn id="25" presetID="10" presetClass="entr" presetSubtype="0" fill="hold" nodeType="withEffect">
                                  <p:stCondLst>
                                    <p:cond delay="0"/>
                                  </p:stCondLst>
                                  <p:childTnLst>
                                    <p:set>
                                      <p:cBhvr>
                                        <p:cTn id="26" dur="1" fill="hold">
                                          <p:stCondLst>
                                            <p:cond delay="0"/>
                                          </p:stCondLst>
                                        </p:cTn>
                                        <p:tgtEl>
                                          <p:spTgt spid="75785"/>
                                        </p:tgtEl>
                                        <p:attrNameLst>
                                          <p:attrName>style.visibility</p:attrName>
                                        </p:attrNameLst>
                                      </p:cBhvr>
                                      <p:to>
                                        <p:strVal val="visible"/>
                                      </p:to>
                                    </p:set>
                                    <p:animEffect transition="in" filter="fade">
                                      <p:cBhvr>
                                        <p:cTn id="27" dur="1000"/>
                                        <p:tgtEl>
                                          <p:spTgt spid="7578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childTnLst>
                                </p:cTn>
                              </p:par>
                              <p:par>
                                <p:cTn id="33" presetID="10" presetClass="entr" presetSubtype="0" fill="hold" nodeType="withEffect">
                                  <p:stCondLst>
                                    <p:cond delay="0"/>
                                  </p:stCondLst>
                                  <p:childTnLst>
                                    <p:set>
                                      <p:cBhvr>
                                        <p:cTn id="34" dur="1" fill="hold">
                                          <p:stCondLst>
                                            <p:cond delay="0"/>
                                          </p:stCondLst>
                                        </p:cTn>
                                        <p:tgtEl>
                                          <p:spTgt spid="75801"/>
                                        </p:tgtEl>
                                        <p:attrNameLst>
                                          <p:attrName>style.visibility</p:attrName>
                                        </p:attrNameLst>
                                      </p:cBhvr>
                                      <p:to>
                                        <p:strVal val="visible"/>
                                      </p:to>
                                    </p:set>
                                    <p:animEffect transition="in" filter="fade">
                                      <p:cBhvr>
                                        <p:cTn id="35" dur="1000"/>
                                        <p:tgtEl>
                                          <p:spTgt spid="75801"/>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75803">
                                            <p:txEl>
                                              <p:pRg st="1" end="1"/>
                                            </p:txEl>
                                          </p:spTgt>
                                        </p:tgtEl>
                                        <p:attrNameLst>
                                          <p:attrName>style.visibility</p:attrName>
                                        </p:attrNameLst>
                                      </p:cBhvr>
                                      <p:to>
                                        <p:strVal val="visible"/>
                                      </p:to>
                                    </p:se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75802"/>
                                        </p:tgtEl>
                                        <p:attrNameLst>
                                          <p:attrName>style.visibility</p:attrName>
                                        </p:attrNameLst>
                                      </p:cBhvr>
                                      <p:to>
                                        <p:strVal val="visible"/>
                                      </p:to>
                                    </p:set>
                                    <p:animEffect transition="in" filter="fade">
                                      <p:cBhvr>
                                        <p:cTn id="41" dur="1000"/>
                                        <p:tgtEl>
                                          <p:spTgt spid="75802"/>
                                        </p:tgtEl>
                                      </p:cBhvr>
                                    </p:animEffect>
                                  </p:childTnLst>
                                </p:cTn>
                              </p:par>
                              <p:par>
                                <p:cTn id="42" presetID="10" presetClass="entr" presetSubtype="0" fill="hold"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10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5803">
                                            <p:txEl>
                                              <p:pRg st="2" end="2"/>
                                            </p:txEl>
                                          </p:spTgt>
                                        </p:tgtEl>
                                        <p:attrNameLst>
                                          <p:attrName>style.visibility</p:attrName>
                                        </p:attrNameLst>
                                      </p:cBhvr>
                                      <p:to>
                                        <p:strVal val="visible"/>
                                      </p:to>
                                    </p:set>
                                  </p:childTnLst>
                                </p:cTn>
                              </p:par>
                              <p:par>
                                <p:cTn id="49" presetID="10" presetClass="entr" presetSubtype="0" fill="hold" nodeType="withEffect">
                                  <p:stCondLst>
                                    <p:cond delay="0"/>
                                  </p:stCondLst>
                                  <p:childTnLst>
                                    <p:set>
                                      <p:cBhvr>
                                        <p:cTn id="50" dur="1" fill="hold">
                                          <p:stCondLst>
                                            <p:cond delay="0"/>
                                          </p:stCondLst>
                                        </p:cTn>
                                        <p:tgtEl>
                                          <p:spTgt spid="75804"/>
                                        </p:tgtEl>
                                        <p:attrNameLst>
                                          <p:attrName>style.visibility</p:attrName>
                                        </p:attrNameLst>
                                      </p:cBhvr>
                                      <p:to>
                                        <p:strVal val="visible"/>
                                      </p:to>
                                    </p:set>
                                    <p:animEffect transition="in" filter="fade">
                                      <p:cBhvr>
                                        <p:cTn id="51" dur="2000"/>
                                        <p:tgtEl>
                                          <p:spTgt spid="7580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5808"/>
                                        </p:tgtEl>
                                        <p:attrNameLst>
                                          <p:attrName>style.visibility</p:attrName>
                                        </p:attrNameLst>
                                      </p:cBhvr>
                                      <p:to>
                                        <p:strVal val="visible"/>
                                      </p:to>
                                    </p:set>
                                    <p:animEffect transition="in" filter="fade">
                                      <p:cBhvr>
                                        <p:cTn id="56" dur="2000"/>
                                        <p:tgtEl>
                                          <p:spTgt spid="7580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5810"/>
                                        </p:tgtEl>
                                        <p:attrNameLst>
                                          <p:attrName>style.visibility</p:attrName>
                                        </p:attrNameLst>
                                      </p:cBhvr>
                                      <p:to>
                                        <p:strVal val="visible"/>
                                      </p:to>
                                    </p:set>
                                    <p:animEffect transition="in" filter="fade">
                                      <p:cBhvr>
                                        <p:cTn id="59" dur="2000"/>
                                        <p:tgtEl>
                                          <p:spTgt spid="7581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5811"/>
                                        </p:tgtEl>
                                        <p:attrNameLst>
                                          <p:attrName>style.visibility</p:attrName>
                                        </p:attrNameLst>
                                      </p:cBhvr>
                                      <p:to>
                                        <p:strVal val="visible"/>
                                      </p:to>
                                    </p:set>
                                    <p:animEffect transition="in" filter="fade">
                                      <p:cBhvr>
                                        <p:cTn id="62" dur="2000"/>
                                        <p:tgtEl>
                                          <p:spTgt spid="7581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5809"/>
                                        </p:tgtEl>
                                        <p:attrNameLst>
                                          <p:attrName>style.visibility</p:attrName>
                                        </p:attrNameLst>
                                      </p:cBhvr>
                                      <p:to>
                                        <p:strVal val="visible"/>
                                      </p:to>
                                    </p:set>
                                    <p:animEffect transition="in" filter="fade">
                                      <p:cBhvr>
                                        <p:cTn id="65" dur="2000"/>
                                        <p:tgtEl>
                                          <p:spTgt spid="75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3" grpId="0" build="p"/>
      <p:bldP spid="75808" grpId="0" animBg="1"/>
      <p:bldP spid="75809" grpId="0" animBg="1"/>
      <p:bldP spid="75810" grpId="0" animBg="1"/>
      <p:bldP spid="758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lide Number Placeholder 5"/>
          <p:cNvSpPr>
            <a:spLocks noGrp="1"/>
          </p:cNvSpPr>
          <p:nvPr>
            <p:ph type="sldNum" sz="quarter" idx="12"/>
          </p:nvPr>
        </p:nvSpPr>
        <p:spPr/>
        <p:txBody>
          <a:bodyPr/>
          <a:lstStyle/>
          <a:p>
            <a:fld id="{C39BA9B8-718E-42A9-AB05-BC8711172625}" type="slidenum">
              <a:rPr lang="en-US"/>
              <a:pPr/>
              <a:t>6</a:t>
            </a:fld>
            <a:endParaRPr lang="en-US"/>
          </a:p>
        </p:txBody>
      </p:sp>
      <p:sp>
        <p:nvSpPr>
          <p:cNvPr id="83972" name="Rectangle 4"/>
          <p:cNvSpPr>
            <a:spLocks noGrp="1" noChangeArrowheads="1"/>
          </p:cNvSpPr>
          <p:nvPr>
            <p:ph type="title"/>
          </p:nvPr>
        </p:nvSpPr>
        <p:spPr>
          <a:xfrm>
            <a:off x="457200" y="571480"/>
            <a:ext cx="8229600" cy="1143000"/>
          </a:xfrm>
        </p:spPr>
        <p:txBody>
          <a:bodyPr/>
          <a:lstStyle/>
          <a:p>
            <a:r>
              <a:rPr lang="en-US" sz="3400" b="1" dirty="0">
                <a:latin typeface="Times New Roman" pitchFamily="18" charset="0"/>
                <a:cs typeface="Times New Roman" pitchFamily="18" charset="0"/>
              </a:rPr>
              <a:t>Remote </a:t>
            </a:r>
            <a:r>
              <a:rPr lang="en-US" sz="3400" b="1" dirty="0" smtClean="0">
                <a:latin typeface="Times New Roman" pitchFamily="18" charset="0"/>
                <a:cs typeface="Times New Roman" pitchFamily="18" charset="0"/>
              </a:rPr>
              <a:t>Data </a:t>
            </a:r>
            <a:r>
              <a:rPr lang="en-US" sz="3400" b="1" dirty="0">
                <a:latin typeface="Times New Roman" pitchFamily="18" charset="0"/>
                <a:cs typeface="Times New Roman" pitchFamily="18" charset="0"/>
              </a:rPr>
              <a:t>Storage:</a:t>
            </a:r>
            <a:br>
              <a:rPr lang="en-US" sz="3400" b="1" dirty="0">
                <a:latin typeface="Times New Roman" pitchFamily="18" charset="0"/>
                <a:cs typeface="Times New Roman" pitchFamily="18" charset="0"/>
              </a:rPr>
            </a:br>
            <a:r>
              <a:rPr lang="en-US" sz="3400" b="1" dirty="0">
                <a:latin typeface="Times New Roman" pitchFamily="18" charset="0"/>
                <a:cs typeface="Times New Roman" pitchFamily="18" charset="0"/>
              </a:rPr>
              <a:t>Encrypting the Files</a:t>
            </a:r>
          </a:p>
        </p:txBody>
      </p:sp>
      <p:pic>
        <p:nvPicPr>
          <p:cNvPr id="83973" name="Picture 5" descr="tower"/>
          <p:cNvPicPr>
            <a:picLocks noChangeAspect="1" noChangeArrowheads="1"/>
          </p:cNvPicPr>
          <p:nvPr/>
        </p:nvPicPr>
        <p:blipFill>
          <a:blip r:embed="rId3"/>
          <a:srcRect/>
          <a:stretch>
            <a:fillRect/>
          </a:stretch>
        </p:blipFill>
        <p:spPr bwMode="auto">
          <a:xfrm>
            <a:off x="1381125" y="2362200"/>
            <a:ext cx="1358900" cy="1828800"/>
          </a:xfrm>
          <a:prstGeom prst="rect">
            <a:avLst/>
          </a:prstGeom>
          <a:noFill/>
        </p:spPr>
      </p:pic>
      <p:pic>
        <p:nvPicPr>
          <p:cNvPr id="83974" name="Picture 6" descr="carl"/>
          <p:cNvPicPr>
            <a:picLocks noChangeAspect="1" noChangeArrowheads="1"/>
          </p:cNvPicPr>
          <p:nvPr/>
        </p:nvPicPr>
        <p:blipFill>
          <a:blip r:embed="rId4"/>
          <a:srcRect/>
          <a:stretch>
            <a:fillRect/>
          </a:stretch>
        </p:blipFill>
        <p:spPr bwMode="auto">
          <a:xfrm>
            <a:off x="7620000" y="2362200"/>
            <a:ext cx="1168400" cy="1168400"/>
          </a:xfrm>
          <a:prstGeom prst="rect">
            <a:avLst/>
          </a:prstGeom>
          <a:noFill/>
        </p:spPr>
      </p:pic>
      <p:pic>
        <p:nvPicPr>
          <p:cNvPr id="83981" name="Picture 13" descr="file"/>
          <p:cNvPicPr>
            <a:picLocks noChangeAspect="1" noChangeArrowheads="1"/>
          </p:cNvPicPr>
          <p:nvPr/>
        </p:nvPicPr>
        <p:blipFill>
          <a:blip r:embed="rId5"/>
          <a:srcRect/>
          <a:stretch>
            <a:fillRect/>
          </a:stretch>
        </p:blipFill>
        <p:spPr bwMode="auto">
          <a:xfrm>
            <a:off x="6705600" y="2514600"/>
            <a:ext cx="914400" cy="914400"/>
          </a:xfrm>
          <a:prstGeom prst="rect">
            <a:avLst/>
          </a:prstGeom>
          <a:noFill/>
        </p:spPr>
      </p:pic>
      <p:pic>
        <p:nvPicPr>
          <p:cNvPr id="83984" name="Picture 16" descr="lock"/>
          <p:cNvPicPr>
            <a:picLocks noChangeAspect="1" noChangeArrowheads="1"/>
          </p:cNvPicPr>
          <p:nvPr/>
        </p:nvPicPr>
        <p:blipFill>
          <a:blip r:embed="rId6"/>
          <a:srcRect/>
          <a:stretch>
            <a:fillRect/>
          </a:stretch>
        </p:blipFill>
        <p:spPr bwMode="auto">
          <a:xfrm>
            <a:off x="6781800" y="2590800"/>
            <a:ext cx="685800" cy="685800"/>
          </a:xfrm>
          <a:prstGeom prst="rect">
            <a:avLst/>
          </a:prstGeom>
          <a:noFill/>
        </p:spPr>
      </p:pic>
      <p:grpSp>
        <p:nvGrpSpPr>
          <p:cNvPr id="2" name="Group 17"/>
          <p:cNvGrpSpPr>
            <a:grpSpLocks/>
          </p:cNvGrpSpPr>
          <p:nvPr/>
        </p:nvGrpSpPr>
        <p:grpSpPr bwMode="auto">
          <a:xfrm rot="10800000">
            <a:off x="7315200" y="1752600"/>
            <a:ext cx="762000" cy="461963"/>
            <a:chOff x="3072" y="768"/>
            <a:chExt cx="624" cy="332"/>
          </a:xfrm>
        </p:grpSpPr>
        <p:grpSp>
          <p:nvGrpSpPr>
            <p:cNvPr id="3" name="Group 18"/>
            <p:cNvGrpSpPr>
              <a:grpSpLocks/>
            </p:cNvGrpSpPr>
            <p:nvPr/>
          </p:nvGrpSpPr>
          <p:grpSpPr bwMode="auto">
            <a:xfrm>
              <a:off x="3072" y="768"/>
              <a:ext cx="624" cy="192"/>
              <a:chOff x="1872" y="2976"/>
              <a:chExt cx="624" cy="192"/>
            </a:xfrm>
          </p:grpSpPr>
          <p:sp>
            <p:nvSpPr>
              <p:cNvPr id="83987" name="Rectangle 19"/>
              <p:cNvSpPr>
                <a:spLocks noChangeArrowheads="1"/>
              </p:cNvSpPr>
              <p:nvPr/>
            </p:nvSpPr>
            <p:spPr bwMode="auto">
              <a:xfrm>
                <a:off x="2016" y="3072"/>
                <a:ext cx="480" cy="48"/>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3988" name="AutoShape 20"/>
              <p:cNvSpPr>
                <a:spLocks noChangeArrowheads="1"/>
              </p:cNvSpPr>
              <p:nvPr/>
            </p:nvSpPr>
            <p:spPr bwMode="auto">
              <a:xfrm>
                <a:off x="1872" y="2976"/>
                <a:ext cx="192" cy="19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solidFill>
              <a:ln w="12700" cap="sq">
                <a:solidFill>
                  <a:schemeClr val="tx1"/>
                </a:solidFill>
                <a:round/>
                <a:headEnd type="none" w="sm" len="sm"/>
                <a:tailEnd type="none" w="sm" len="sm"/>
              </a:ln>
              <a:effectLst/>
            </p:spPr>
            <p:txBody>
              <a:bodyPr wrap="none" anchor="ctr"/>
              <a:lstStyle/>
              <a:p>
                <a:endParaRPr lang="en-IN"/>
              </a:p>
            </p:txBody>
          </p:sp>
          <p:sp>
            <p:nvSpPr>
              <p:cNvPr id="83989" name="Rectangle 21"/>
              <p:cNvSpPr>
                <a:spLocks noChangeArrowheads="1"/>
              </p:cNvSpPr>
              <p:nvPr/>
            </p:nvSpPr>
            <p:spPr bwMode="auto">
              <a:xfrm>
                <a:off x="2352" y="3024"/>
                <a:ext cx="48" cy="48"/>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3990" name="Rectangle 22"/>
              <p:cNvSpPr>
                <a:spLocks noChangeArrowheads="1"/>
              </p:cNvSpPr>
              <p:nvPr/>
            </p:nvSpPr>
            <p:spPr bwMode="auto">
              <a:xfrm>
                <a:off x="2448" y="2976"/>
                <a:ext cx="48" cy="96"/>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3991" name="Rectangle 23"/>
              <p:cNvSpPr>
                <a:spLocks noChangeArrowheads="1"/>
              </p:cNvSpPr>
              <p:nvPr/>
            </p:nvSpPr>
            <p:spPr bwMode="auto">
              <a:xfrm>
                <a:off x="2256" y="2976"/>
                <a:ext cx="48" cy="96"/>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grpSp>
        <p:sp>
          <p:nvSpPr>
            <p:cNvPr id="83992" name="Text Box 24"/>
            <p:cNvSpPr txBox="1">
              <a:spLocks noChangeArrowheads="1"/>
            </p:cNvSpPr>
            <p:nvPr/>
          </p:nvSpPr>
          <p:spPr bwMode="auto">
            <a:xfrm>
              <a:off x="3201" y="771"/>
              <a:ext cx="151" cy="329"/>
            </a:xfrm>
            <a:prstGeom prst="rect">
              <a:avLst/>
            </a:prstGeom>
            <a:noFill/>
            <a:ln w="12700" cap="sq">
              <a:noFill/>
              <a:miter lim="800000"/>
              <a:headEnd type="none" w="sm" len="sm"/>
              <a:tailEnd type="none" w="sm" len="sm"/>
            </a:ln>
            <a:effectLst/>
          </p:spPr>
          <p:txBody>
            <a:bodyPr rot="10800000" wrap="none">
              <a:spAutoFit/>
            </a:bodyPr>
            <a:lstStyle/>
            <a:p>
              <a:pPr algn="l"/>
              <a:endParaRPr lang="en-US" sz="2400">
                <a:latin typeface="Arial" charset="0"/>
                <a:ea typeface="ＭＳ Ｐゴシック" charset="-128"/>
              </a:endParaRPr>
            </a:p>
          </p:txBody>
        </p:sp>
      </p:grpSp>
      <p:pic>
        <p:nvPicPr>
          <p:cNvPr id="83993" name="Picture 25" descr="sarah"/>
          <p:cNvPicPr>
            <a:picLocks noChangeAspect="1" noChangeArrowheads="1"/>
          </p:cNvPicPr>
          <p:nvPr/>
        </p:nvPicPr>
        <p:blipFill>
          <a:blip r:embed="rId7"/>
          <a:srcRect/>
          <a:stretch>
            <a:fillRect/>
          </a:stretch>
        </p:blipFill>
        <p:spPr bwMode="auto">
          <a:xfrm>
            <a:off x="7543800" y="3556000"/>
            <a:ext cx="1244600" cy="1244600"/>
          </a:xfrm>
          <a:prstGeom prst="rect">
            <a:avLst/>
          </a:prstGeom>
          <a:noFill/>
        </p:spPr>
      </p:pic>
      <p:pic>
        <p:nvPicPr>
          <p:cNvPr id="83994" name="Picture 26" descr="kevin"/>
          <p:cNvPicPr>
            <a:picLocks noChangeAspect="1" noChangeArrowheads="1"/>
          </p:cNvPicPr>
          <p:nvPr/>
        </p:nvPicPr>
        <p:blipFill>
          <a:blip r:embed="rId8"/>
          <a:srcRect/>
          <a:stretch>
            <a:fillRect/>
          </a:stretch>
        </p:blipFill>
        <p:spPr bwMode="auto">
          <a:xfrm>
            <a:off x="7569200" y="4826000"/>
            <a:ext cx="1270000" cy="1270000"/>
          </a:xfrm>
          <a:prstGeom prst="rect">
            <a:avLst/>
          </a:prstGeom>
          <a:noFill/>
        </p:spPr>
      </p:pic>
      <p:grpSp>
        <p:nvGrpSpPr>
          <p:cNvPr id="4" name="Group 29"/>
          <p:cNvGrpSpPr>
            <a:grpSpLocks/>
          </p:cNvGrpSpPr>
          <p:nvPr/>
        </p:nvGrpSpPr>
        <p:grpSpPr bwMode="auto">
          <a:xfrm>
            <a:off x="0" y="2971800"/>
            <a:ext cx="914400" cy="914400"/>
            <a:chOff x="3024" y="2832"/>
            <a:chExt cx="576" cy="576"/>
          </a:xfrm>
        </p:grpSpPr>
        <p:pic>
          <p:nvPicPr>
            <p:cNvPr id="83995" name="Picture 27" descr="file"/>
            <p:cNvPicPr>
              <a:picLocks noChangeAspect="1" noChangeArrowheads="1"/>
            </p:cNvPicPr>
            <p:nvPr/>
          </p:nvPicPr>
          <p:blipFill>
            <a:blip r:embed="rId5"/>
            <a:srcRect/>
            <a:stretch>
              <a:fillRect/>
            </a:stretch>
          </p:blipFill>
          <p:spPr bwMode="auto">
            <a:xfrm>
              <a:off x="3024" y="2832"/>
              <a:ext cx="576" cy="576"/>
            </a:xfrm>
            <a:prstGeom prst="rect">
              <a:avLst/>
            </a:prstGeom>
            <a:noFill/>
          </p:spPr>
        </p:pic>
        <p:pic>
          <p:nvPicPr>
            <p:cNvPr id="83996" name="Picture 28" descr="lock"/>
            <p:cNvPicPr>
              <a:picLocks noChangeAspect="1" noChangeArrowheads="1"/>
            </p:cNvPicPr>
            <p:nvPr/>
          </p:nvPicPr>
          <p:blipFill>
            <a:blip r:embed="rId6"/>
            <a:srcRect/>
            <a:stretch>
              <a:fillRect/>
            </a:stretch>
          </p:blipFill>
          <p:spPr bwMode="auto">
            <a:xfrm>
              <a:off x="3072" y="2880"/>
              <a:ext cx="432" cy="432"/>
            </a:xfrm>
            <a:prstGeom prst="rect">
              <a:avLst/>
            </a:prstGeom>
            <a:noFill/>
          </p:spPr>
        </p:pic>
      </p:grpSp>
      <p:grpSp>
        <p:nvGrpSpPr>
          <p:cNvPr id="5" name="Group 30"/>
          <p:cNvGrpSpPr>
            <a:grpSpLocks/>
          </p:cNvGrpSpPr>
          <p:nvPr/>
        </p:nvGrpSpPr>
        <p:grpSpPr bwMode="auto">
          <a:xfrm>
            <a:off x="457200" y="3124200"/>
            <a:ext cx="914400" cy="914400"/>
            <a:chOff x="3024" y="2832"/>
            <a:chExt cx="576" cy="576"/>
          </a:xfrm>
        </p:grpSpPr>
        <p:pic>
          <p:nvPicPr>
            <p:cNvPr id="83999" name="Picture 31" descr="file"/>
            <p:cNvPicPr>
              <a:picLocks noChangeAspect="1" noChangeArrowheads="1"/>
            </p:cNvPicPr>
            <p:nvPr/>
          </p:nvPicPr>
          <p:blipFill>
            <a:blip r:embed="rId5"/>
            <a:srcRect/>
            <a:stretch>
              <a:fillRect/>
            </a:stretch>
          </p:blipFill>
          <p:spPr bwMode="auto">
            <a:xfrm>
              <a:off x="3024" y="2832"/>
              <a:ext cx="576" cy="576"/>
            </a:xfrm>
            <a:prstGeom prst="rect">
              <a:avLst/>
            </a:prstGeom>
            <a:noFill/>
          </p:spPr>
        </p:pic>
        <p:pic>
          <p:nvPicPr>
            <p:cNvPr id="84000" name="Picture 32" descr="lock"/>
            <p:cNvPicPr>
              <a:picLocks noChangeAspect="1" noChangeArrowheads="1"/>
            </p:cNvPicPr>
            <p:nvPr/>
          </p:nvPicPr>
          <p:blipFill>
            <a:blip r:embed="rId6"/>
            <a:srcRect/>
            <a:stretch>
              <a:fillRect/>
            </a:stretch>
          </p:blipFill>
          <p:spPr bwMode="auto">
            <a:xfrm>
              <a:off x="3072" y="2880"/>
              <a:ext cx="432" cy="432"/>
            </a:xfrm>
            <a:prstGeom prst="rect">
              <a:avLst/>
            </a:prstGeom>
            <a:noFill/>
          </p:spPr>
        </p:pic>
      </p:grpSp>
      <p:grpSp>
        <p:nvGrpSpPr>
          <p:cNvPr id="6" name="Group 33"/>
          <p:cNvGrpSpPr>
            <a:grpSpLocks/>
          </p:cNvGrpSpPr>
          <p:nvPr/>
        </p:nvGrpSpPr>
        <p:grpSpPr bwMode="auto">
          <a:xfrm>
            <a:off x="0" y="3505200"/>
            <a:ext cx="914400" cy="914400"/>
            <a:chOff x="3024" y="2832"/>
            <a:chExt cx="576" cy="576"/>
          </a:xfrm>
        </p:grpSpPr>
        <p:pic>
          <p:nvPicPr>
            <p:cNvPr id="84002" name="Picture 34" descr="file"/>
            <p:cNvPicPr>
              <a:picLocks noChangeAspect="1" noChangeArrowheads="1"/>
            </p:cNvPicPr>
            <p:nvPr/>
          </p:nvPicPr>
          <p:blipFill>
            <a:blip r:embed="rId5"/>
            <a:srcRect/>
            <a:stretch>
              <a:fillRect/>
            </a:stretch>
          </p:blipFill>
          <p:spPr bwMode="auto">
            <a:xfrm>
              <a:off x="3024" y="2832"/>
              <a:ext cx="576" cy="576"/>
            </a:xfrm>
            <a:prstGeom prst="rect">
              <a:avLst/>
            </a:prstGeom>
            <a:noFill/>
          </p:spPr>
        </p:pic>
        <p:pic>
          <p:nvPicPr>
            <p:cNvPr id="84003" name="Picture 35" descr="lock"/>
            <p:cNvPicPr>
              <a:picLocks noChangeAspect="1" noChangeArrowheads="1"/>
            </p:cNvPicPr>
            <p:nvPr/>
          </p:nvPicPr>
          <p:blipFill>
            <a:blip r:embed="rId6"/>
            <a:srcRect/>
            <a:stretch>
              <a:fillRect/>
            </a:stretch>
          </p:blipFill>
          <p:spPr bwMode="auto">
            <a:xfrm>
              <a:off x="3072" y="2880"/>
              <a:ext cx="432" cy="432"/>
            </a:xfrm>
            <a:prstGeom prst="rect">
              <a:avLst/>
            </a:prstGeom>
            <a:noFill/>
          </p:spPr>
        </p:pic>
      </p:grpSp>
      <p:grpSp>
        <p:nvGrpSpPr>
          <p:cNvPr id="7" name="Group 36"/>
          <p:cNvGrpSpPr>
            <a:grpSpLocks/>
          </p:cNvGrpSpPr>
          <p:nvPr/>
        </p:nvGrpSpPr>
        <p:grpSpPr bwMode="auto">
          <a:xfrm>
            <a:off x="838200" y="3352800"/>
            <a:ext cx="914400" cy="914400"/>
            <a:chOff x="3024" y="2832"/>
            <a:chExt cx="576" cy="576"/>
          </a:xfrm>
        </p:grpSpPr>
        <p:pic>
          <p:nvPicPr>
            <p:cNvPr id="84005" name="Picture 37" descr="file"/>
            <p:cNvPicPr>
              <a:picLocks noChangeAspect="1" noChangeArrowheads="1"/>
            </p:cNvPicPr>
            <p:nvPr/>
          </p:nvPicPr>
          <p:blipFill>
            <a:blip r:embed="rId5"/>
            <a:srcRect/>
            <a:stretch>
              <a:fillRect/>
            </a:stretch>
          </p:blipFill>
          <p:spPr bwMode="auto">
            <a:xfrm>
              <a:off x="3024" y="2832"/>
              <a:ext cx="576" cy="576"/>
            </a:xfrm>
            <a:prstGeom prst="rect">
              <a:avLst/>
            </a:prstGeom>
            <a:noFill/>
          </p:spPr>
        </p:pic>
        <p:pic>
          <p:nvPicPr>
            <p:cNvPr id="84006" name="Picture 38" descr="lock"/>
            <p:cNvPicPr>
              <a:picLocks noChangeAspect="1" noChangeArrowheads="1"/>
            </p:cNvPicPr>
            <p:nvPr/>
          </p:nvPicPr>
          <p:blipFill>
            <a:blip r:embed="rId6"/>
            <a:srcRect/>
            <a:stretch>
              <a:fillRect/>
            </a:stretch>
          </p:blipFill>
          <p:spPr bwMode="auto">
            <a:xfrm>
              <a:off x="3072" y="2880"/>
              <a:ext cx="432" cy="432"/>
            </a:xfrm>
            <a:prstGeom prst="rect">
              <a:avLst/>
            </a:prstGeom>
            <a:noFill/>
          </p:spPr>
        </p:pic>
      </p:grpSp>
      <p:grpSp>
        <p:nvGrpSpPr>
          <p:cNvPr id="8" name="Group 39"/>
          <p:cNvGrpSpPr>
            <a:grpSpLocks/>
          </p:cNvGrpSpPr>
          <p:nvPr/>
        </p:nvGrpSpPr>
        <p:grpSpPr bwMode="auto">
          <a:xfrm>
            <a:off x="533400" y="3733800"/>
            <a:ext cx="914400" cy="914400"/>
            <a:chOff x="3024" y="2832"/>
            <a:chExt cx="576" cy="576"/>
          </a:xfrm>
        </p:grpSpPr>
        <p:pic>
          <p:nvPicPr>
            <p:cNvPr id="84008" name="Picture 40" descr="file"/>
            <p:cNvPicPr>
              <a:picLocks noChangeAspect="1" noChangeArrowheads="1"/>
            </p:cNvPicPr>
            <p:nvPr/>
          </p:nvPicPr>
          <p:blipFill>
            <a:blip r:embed="rId5"/>
            <a:srcRect/>
            <a:stretch>
              <a:fillRect/>
            </a:stretch>
          </p:blipFill>
          <p:spPr bwMode="auto">
            <a:xfrm>
              <a:off x="3024" y="2832"/>
              <a:ext cx="576" cy="576"/>
            </a:xfrm>
            <a:prstGeom prst="rect">
              <a:avLst/>
            </a:prstGeom>
            <a:noFill/>
          </p:spPr>
        </p:pic>
        <p:pic>
          <p:nvPicPr>
            <p:cNvPr id="84009" name="Picture 41" descr="lock"/>
            <p:cNvPicPr>
              <a:picLocks noChangeAspect="1" noChangeArrowheads="1"/>
            </p:cNvPicPr>
            <p:nvPr/>
          </p:nvPicPr>
          <p:blipFill>
            <a:blip r:embed="rId6"/>
            <a:srcRect/>
            <a:stretch>
              <a:fillRect/>
            </a:stretch>
          </p:blipFill>
          <p:spPr bwMode="auto">
            <a:xfrm>
              <a:off x="3072" y="2880"/>
              <a:ext cx="432" cy="432"/>
            </a:xfrm>
            <a:prstGeom prst="rect">
              <a:avLst/>
            </a:prstGeom>
            <a:noFill/>
          </p:spPr>
        </p:pic>
      </p:grpSp>
      <p:grpSp>
        <p:nvGrpSpPr>
          <p:cNvPr id="9" name="Group 42"/>
          <p:cNvGrpSpPr>
            <a:grpSpLocks/>
          </p:cNvGrpSpPr>
          <p:nvPr/>
        </p:nvGrpSpPr>
        <p:grpSpPr bwMode="auto">
          <a:xfrm>
            <a:off x="152400" y="4038600"/>
            <a:ext cx="914400" cy="914400"/>
            <a:chOff x="3024" y="2832"/>
            <a:chExt cx="576" cy="576"/>
          </a:xfrm>
        </p:grpSpPr>
        <p:pic>
          <p:nvPicPr>
            <p:cNvPr id="84011" name="Picture 43" descr="file"/>
            <p:cNvPicPr>
              <a:picLocks noChangeAspect="1" noChangeArrowheads="1"/>
            </p:cNvPicPr>
            <p:nvPr/>
          </p:nvPicPr>
          <p:blipFill>
            <a:blip r:embed="rId5"/>
            <a:srcRect/>
            <a:stretch>
              <a:fillRect/>
            </a:stretch>
          </p:blipFill>
          <p:spPr bwMode="auto">
            <a:xfrm>
              <a:off x="3024" y="2832"/>
              <a:ext cx="576" cy="576"/>
            </a:xfrm>
            <a:prstGeom prst="rect">
              <a:avLst/>
            </a:prstGeom>
            <a:noFill/>
          </p:spPr>
        </p:pic>
        <p:pic>
          <p:nvPicPr>
            <p:cNvPr id="84012" name="Picture 44" descr="lock"/>
            <p:cNvPicPr>
              <a:picLocks noChangeAspect="1" noChangeArrowheads="1"/>
            </p:cNvPicPr>
            <p:nvPr/>
          </p:nvPicPr>
          <p:blipFill>
            <a:blip r:embed="rId6"/>
            <a:srcRect/>
            <a:stretch>
              <a:fillRect/>
            </a:stretch>
          </p:blipFill>
          <p:spPr bwMode="auto">
            <a:xfrm>
              <a:off x="3072" y="2880"/>
              <a:ext cx="432" cy="432"/>
            </a:xfrm>
            <a:prstGeom prst="rect">
              <a:avLst/>
            </a:prstGeom>
            <a:noFill/>
          </p:spPr>
        </p:pic>
      </p:grpSp>
      <p:grpSp>
        <p:nvGrpSpPr>
          <p:cNvPr id="10" name="Group 45"/>
          <p:cNvGrpSpPr>
            <a:grpSpLocks/>
          </p:cNvGrpSpPr>
          <p:nvPr/>
        </p:nvGrpSpPr>
        <p:grpSpPr bwMode="auto">
          <a:xfrm>
            <a:off x="1143000" y="4191000"/>
            <a:ext cx="914400" cy="914400"/>
            <a:chOff x="3024" y="2832"/>
            <a:chExt cx="576" cy="576"/>
          </a:xfrm>
        </p:grpSpPr>
        <p:pic>
          <p:nvPicPr>
            <p:cNvPr id="84014" name="Picture 46" descr="file"/>
            <p:cNvPicPr>
              <a:picLocks noChangeAspect="1" noChangeArrowheads="1"/>
            </p:cNvPicPr>
            <p:nvPr/>
          </p:nvPicPr>
          <p:blipFill>
            <a:blip r:embed="rId5"/>
            <a:srcRect/>
            <a:stretch>
              <a:fillRect/>
            </a:stretch>
          </p:blipFill>
          <p:spPr bwMode="auto">
            <a:xfrm>
              <a:off x="3024" y="2832"/>
              <a:ext cx="576" cy="576"/>
            </a:xfrm>
            <a:prstGeom prst="rect">
              <a:avLst/>
            </a:prstGeom>
            <a:noFill/>
          </p:spPr>
        </p:pic>
        <p:pic>
          <p:nvPicPr>
            <p:cNvPr id="84015" name="Picture 47" descr="lock"/>
            <p:cNvPicPr>
              <a:picLocks noChangeAspect="1" noChangeArrowheads="1"/>
            </p:cNvPicPr>
            <p:nvPr/>
          </p:nvPicPr>
          <p:blipFill>
            <a:blip r:embed="rId6"/>
            <a:srcRect/>
            <a:stretch>
              <a:fillRect/>
            </a:stretch>
          </p:blipFill>
          <p:spPr bwMode="auto">
            <a:xfrm>
              <a:off x="3072" y="2880"/>
              <a:ext cx="432" cy="432"/>
            </a:xfrm>
            <a:prstGeom prst="rect">
              <a:avLst/>
            </a:prstGeom>
            <a:noFill/>
          </p:spPr>
        </p:pic>
      </p:grpSp>
      <p:grpSp>
        <p:nvGrpSpPr>
          <p:cNvPr id="11" name="Group 48"/>
          <p:cNvGrpSpPr>
            <a:grpSpLocks/>
          </p:cNvGrpSpPr>
          <p:nvPr/>
        </p:nvGrpSpPr>
        <p:grpSpPr bwMode="auto">
          <a:xfrm>
            <a:off x="685800" y="4419600"/>
            <a:ext cx="914400" cy="914400"/>
            <a:chOff x="3024" y="2832"/>
            <a:chExt cx="576" cy="576"/>
          </a:xfrm>
        </p:grpSpPr>
        <p:pic>
          <p:nvPicPr>
            <p:cNvPr id="84017" name="Picture 49" descr="file"/>
            <p:cNvPicPr>
              <a:picLocks noChangeAspect="1" noChangeArrowheads="1"/>
            </p:cNvPicPr>
            <p:nvPr/>
          </p:nvPicPr>
          <p:blipFill>
            <a:blip r:embed="rId5"/>
            <a:srcRect/>
            <a:stretch>
              <a:fillRect/>
            </a:stretch>
          </p:blipFill>
          <p:spPr bwMode="auto">
            <a:xfrm>
              <a:off x="3024" y="2832"/>
              <a:ext cx="576" cy="576"/>
            </a:xfrm>
            <a:prstGeom prst="rect">
              <a:avLst/>
            </a:prstGeom>
            <a:noFill/>
          </p:spPr>
        </p:pic>
        <p:pic>
          <p:nvPicPr>
            <p:cNvPr id="84018" name="Picture 50" descr="lock"/>
            <p:cNvPicPr>
              <a:picLocks noChangeAspect="1" noChangeArrowheads="1"/>
            </p:cNvPicPr>
            <p:nvPr/>
          </p:nvPicPr>
          <p:blipFill>
            <a:blip r:embed="rId6"/>
            <a:srcRect/>
            <a:stretch>
              <a:fillRect/>
            </a:stretch>
          </p:blipFill>
          <p:spPr bwMode="auto">
            <a:xfrm>
              <a:off x="3072" y="2880"/>
              <a:ext cx="432" cy="432"/>
            </a:xfrm>
            <a:prstGeom prst="rect">
              <a:avLst/>
            </a:prstGeom>
            <a:noFill/>
          </p:spPr>
        </p:pic>
      </p:grpSp>
      <p:grpSp>
        <p:nvGrpSpPr>
          <p:cNvPr id="12" name="Group 51"/>
          <p:cNvGrpSpPr>
            <a:grpSpLocks/>
          </p:cNvGrpSpPr>
          <p:nvPr/>
        </p:nvGrpSpPr>
        <p:grpSpPr bwMode="auto">
          <a:xfrm>
            <a:off x="228600" y="4876800"/>
            <a:ext cx="914400" cy="914400"/>
            <a:chOff x="3024" y="2832"/>
            <a:chExt cx="576" cy="576"/>
          </a:xfrm>
        </p:grpSpPr>
        <p:pic>
          <p:nvPicPr>
            <p:cNvPr id="84020" name="Picture 52" descr="file"/>
            <p:cNvPicPr>
              <a:picLocks noChangeAspect="1" noChangeArrowheads="1"/>
            </p:cNvPicPr>
            <p:nvPr/>
          </p:nvPicPr>
          <p:blipFill>
            <a:blip r:embed="rId5"/>
            <a:srcRect/>
            <a:stretch>
              <a:fillRect/>
            </a:stretch>
          </p:blipFill>
          <p:spPr bwMode="auto">
            <a:xfrm>
              <a:off x="3024" y="2832"/>
              <a:ext cx="576" cy="576"/>
            </a:xfrm>
            <a:prstGeom prst="rect">
              <a:avLst/>
            </a:prstGeom>
            <a:noFill/>
          </p:spPr>
        </p:pic>
        <p:pic>
          <p:nvPicPr>
            <p:cNvPr id="84021" name="Picture 53" descr="lock"/>
            <p:cNvPicPr>
              <a:picLocks noChangeAspect="1" noChangeArrowheads="1"/>
            </p:cNvPicPr>
            <p:nvPr/>
          </p:nvPicPr>
          <p:blipFill>
            <a:blip r:embed="rId6"/>
            <a:srcRect/>
            <a:stretch>
              <a:fillRect/>
            </a:stretch>
          </p:blipFill>
          <p:spPr bwMode="auto">
            <a:xfrm>
              <a:off x="3072" y="2880"/>
              <a:ext cx="432" cy="432"/>
            </a:xfrm>
            <a:prstGeom prst="rect">
              <a:avLst/>
            </a:prstGeom>
            <a:noFill/>
          </p:spPr>
        </p:pic>
      </p:grpSp>
      <p:grpSp>
        <p:nvGrpSpPr>
          <p:cNvPr id="13" name="Group 54"/>
          <p:cNvGrpSpPr>
            <a:grpSpLocks/>
          </p:cNvGrpSpPr>
          <p:nvPr/>
        </p:nvGrpSpPr>
        <p:grpSpPr bwMode="auto">
          <a:xfrm>
            <a:off x="1600200" y="4572000"/>
            <a:ext cx="914400" cy="914400"/>
            <a:chOff x="3024" y="2832"/>
            <a:chExt cx="576" cy="576"/>
          </a:xfrm>
        </p:grpSpPr>
        <p:pic>
          <p:nvPicPr>
            <p:cNvPr id="84023" name="Picture 55" descr="file"/>
            <p:cNvPicPr>
              <a:picLocks noChangeAspect="1" noChangeArrowheads="1"/>
            </p:cNvPicPr>
            <p:nvPr/>
          </p:nvPicPr>
          <p:blipFill>
            <a:blip r:embed="rId5"/>
            <a:srcRect/>
            <a:stretch>
              <a:fillRect/>
            </a:stretch>
          </p:blipFill>
          <p:spPr bwMode="auto">
            <a:xfrm>
              <a:off x="3024" y="2832"/>
              <a:ext cx="576" cy="576"/>
            </a:xfrm>
            <a:prstGeom prst="rect">
              <a:avLst/>
            </a:prstGeom>
            <a:noFill/>
          </p:spPr>
        </p:pic>
        <p:pic>
          <p:nvPicPr>
            <p:cNvPr id="84024" name="Picture 56" descr="lock"/>
            <p:cNvPicPr>
              <a:picLocks noChangeAspect="1" noChangeArrowheads="1"/>
            </p:cNvPicPr>
            <p:nvPr/>
          </p:nvPicPr>
          <p:blipFill>
            <a:blip r:embed="rId6"/>
            <a:srcRect/>
            <a:stretch>
              <a:fillRect/>
            </a:stretch>
          </p:blipFill>
          <p:spPr bwMode="auto">
            <a:xfrm>
              <a:off x="3072" y="2880"/>
              <a:ext cx="432" cy="432"/>
            </a:xfrm>
            <a:prstGeom prst="rect">
              <a:avLst/>
            </a:prstGeom>
            <a:noFill/>
          </p:spPr>
        </p:pic>
      </p:grpSp>
      <p:grpSp>
        <p:nvGrpSpPr>
          <p:cNvPr id="14" name="Group 57"/>
          <p:cNvGrpSpPr>
            <a:grpSpLocks/>
          </p:cNvGrpSpPr>
          <p:nvPr/>
        </p:nvGrpSpPr>
        <p:grpSpPr bwMode="auto">
          <a:xfrm rot="10800000">
            <a:off x="6858000" y="2514600"/>
            <a:ext cx="762000" cy="461963"/>
            <a:chOff x="3072" y="768"/>
            <a:chExt cx="624" cy="332"/>
          </a:xfrm>
        </p:grpSpPr>
        <p:grpSp>
          <p:nvGrpSpPr>
            <p:cNvPr id="15" name="Group 58"/>
            <p:cNvGrpSpPr>
              <a:grpSpLocks/>
            </p:cNvGrpSpPr>
            <p:nvPr/>
          </p:nvGrpSpPr>
          <p:grpSpPr bwMode="auto">
            <a:xfrm>
              <a:off x="3072" y="768"/>
              <a:ext cx="624" cy="192"/>
              <a:chOff x="1872" y="2976"/>
              <a:chExt cx="624" cy="192"/>
            </a:xfrm>
          </p:grpSpPr>
          <p:sp>
            <p:nvSpPr>
              <p:cNvPr id="84027" name="Rectangle 59"/>
              <p:cNvSpPr>
                <a:spLocks noChangeArrowheads="1"/>
              </p:cNvSpPr>
              <p:nvPr/>
            </p:nvSpPr>
            <p:spPr bwMode="auto">
              <a:xfrm>
                <a:off x="2016" y="3072"/>
                <a:ext cx="480" cy="48"/>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28" name="AutoShape 60"/>
              <p:cNvSpPr>
                <a:spLocks noChangeArrowheads="1"/>
              </p:cNvSpPr>
              <p:nvPr/>
            </p:nvSpPr>
            <p:spPr bwMode="auto">
              <a:xfrm>
                <a:off x="1872" y="2976"/>
                <a:ext cx="192" cy="19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solidFill>
              <a:ln w="12700" cap="sq">
                <a:solidFill>
                  <a:schemeClr val="tx1"/>
                </a:solidFill>
                <a:round/>
                <a:headEnd type="none" w="sm" len="sm"/>
                <a:tailEnd type="none" w="sm" len="sm"/>
              </a:ln>
              <a:effectLst/>
            </p:spPr>
            <p:txBody>
              <a:bodyPr wrap="none" anchor="ctr"/>
              <a:lstStyle/>
              <a:p>
                <a:endParaRPr lang="en-IN"/>
              </a:p>
            </p:txBody>
          </p:sp>
          <p:sp>
            <p:nvSpPr>
              <p:cNvPr id="84029" name="Rectangle 61"/>
              <p:cNvSpPr>
                <a:spLocks noChangeArrowheads="1"/>
              </p:cNvSpPr>
              <p:nvPr/>
            </p:nvSpPr>
            <p:spPr bwMode="auto">
              <a:xfrm>
                <a:off x="2352" y="3024"/>
                <a:ext cx="48" cy="48"/>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30" name="Rectangle 62"/>
              <p:cNvSpPr>
                <a:spLocks noChangeArrowheads="1"/>
              </p:cNvSpPr>
              <p:nvPr/>
            </p:nvSpPr>
            <p:spPr bwMode="auto">
              <a:xfrm>
                <a:off x="2448" y="2976"/>
                <a:ext cx="48" cy="96"/>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31" name="Rectangle 63"/>
              <p:cNvSpPr>
                <a:spLocks noChangeArrowheads="1"/>
              </p:cNvSpPr>
              <p:nvPr/>
            </p:nvSpPr>
            <p:spPr bwMode="auto">
              <a:xfrm>
                <a:off x="2256" y="2976"/>
                <a:ext cx="48" cy="96"/>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grpSp>
        <p:sp>
          <p:nvSpPr>
            <p:cNvPr id="84032" name="Text Box 64"/>
            <p:cNvSpPr txBox="1">
              <a:spLocks noChangeArrowheads="1"/>
            </p:cNvSpPr>
            <p:nvPr/>
          </p:nvSpPr>
          <p:spPr bwMode="auto">
            <a:xfrm>
              <a:off x="3201" y="771"/>
              <a:ext cx="151" cy="329"/>
            </a:xfrm>
            <a:prstGeom prst="rect">
              <a:avLst/>
            </a:prstGeom>
            <a:noFill/>
            <a:ln w="12700" cap="sq">
              <a:noFill/>
              <a:miter lim="800000"/>
              <a:headEnd type="none" w="sm" len="sm"/>
              <a:tailEnd type="none" w="sm" len="sm"/>
            </a:ln>
            <a:effectLst/>
          </p:spPr>
          <p:txBody>
            <a:bodyPr rot="10800000" wrap="none">
              <a:spAutoFit/>
            </a:bodyPr>
            <a:lstStyle/>
            <a:p>
              <a:pPr algn="l"/>
              <a:endParaRPr lang="en-US" sz="2400">
                <a:latin typeface="Arial" charset="0"/>
                <a:ea typeface="ＭＳ Ｐゴシック" charset="-128"/>
              </a:endParaRPr>
            </a:p>
          </p:txBody>
        </p:sp>
      </p:grpSp>
      <p:grpSp>
        <p:nvGrpSpPr>
          <p:cNvPr id="16" name="Group 65"/>
          <p:cNvGrpSpPr>
            <a:grpSpLocks/>
          </p:cNvGrpSpPr>
          <p:nvPr/>
        </p:nvGrpSpPr>
        <p:grpSpPr bwMode="auto">
          <a:xfrm rot="10800000">
            <a:off x="6934200" y="2205038"/>
            <a:ext cx="762000" cy="461962"/>
            <a:chOff x="3072" y="768"/>
            <a:chExt cx="624" cy="332"/>
          </a:xfrm>
        </p:grpSpPr>
        <p:grpSp>
          <p:nvGrpSpPr>
            <p:cNvPr id="17" name="Group 66"/>
            <p:cNvGrpSpPr>
              <a:grpSpLocks/>
            </p:cNvGrpSpPr>
            <p:nvPr/>
          </p:nvGrpSpPr>
          <p:grpSpPr bwMode="auto">
            <a:xfrm>
              <a:off x="3072" y="768"/>
              <a:ext cx="624" cy="192"/>
              <a:chOff x="1872" y="2976"/>
              <a:chExt cx="624" cy="192"/>
            </a:xfrm>
          </p:grpSpPr>
          <p:sp>
            <p:nvSpPr>
              <p:cNvPr id="84035" name="Rectangle 67"/>
              <p:cNvSpPr>
                <a:spLocks noChangeArrowheads="1"/>
              </p:cNvSpPr>
              <p:nvPr/>
            </p:nvSpPr>
            <p:spPr bwMode="auto">
              <a:xfrm>
                <a:off x="2016" y="3072"/>
                <a:ext cx="480" cy="48"/>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36" name="AutoShape 68"/>
              <p:cNvSpPr>
                <a:spLocks noChangeArrowheads="1"/>
              </p:cNvSpPr>
              <p:nvPr/>
            </p:nvSpPr>
            <p:spPr bwMode="auto">
              <a:xfrm>
                <a:off x="1872" y="2976"/>
                <a:ext cx="192" cy="19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solidFill>
              <a:ln w="12700" cap="sq">
                <a:solidFill>
                  <a:schemeClr val="tx1"/>
                </a:solidFill>
                <a:round/>
                <a:headEnd type="none" w="sm" len="sm"/>
                <a:tailEnd type="none" w="sm" len="sm"/>
              </a:ln>
              <a:effectLst/>
            </p:spPr>
            <p:txBody>
              <a:bodyPr wrap="none" anchor="ctr"/>
              <a:lstStyle/>
              <a:p>
                <a:endParaRPr lang="en-IN"/>
              </a:p>
            </p:txBody>
          </p:sp>
          <p:sp>
            <p:nvSpPr>
              <p:cNvPr id="84037" name="Rectangle 69"/>
              <p:cNvSpPr>
                <a:spLocks noChangeArrowheads="1"/>
              </p:cNvSpPr>
              <p:nvPr/>
            </p:nvSpPr>
            <p:spPr bwMode="auto">
              <a:xfrm>
                <a:off x="2352" y="3024"/>
                <a:ext cx="48" cy="48"/>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38" name="Rectangle 70"/>
              <p:cNvSpPr>
                <a:spLocks noChangeArrowheads="1"/>
              </p:cNvSpPr>
              <p:nvPr/>
            </p:nvSpPr>
            <p:spPr bwMode="auto">
              <a:xfrm>
                <a:off x="2448" y="2976"/>
                <a:ext cx="48" cy="96"/>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39" name="Rectangle 71"/>
              <p:cNvSpPr>
                <a:spLocks noChangeArrowheads="1"/>
              </p:cNvSpPr>
              <p:nvPr/>
            </p:nvSpPr>
            <p:spPr bwMode="auto">
              <a:xfrm>
                <a:off x="2256" y="2976"/>
                <a:ext cx="48" cy="96"/>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grpSp>
        <p:sp>
          <p:nvSpPr>
            <p:cNvPr id="84040" name="Text Box 72"/>
            <p:cNvSpPr txBox="1">
              <a:spLocks noChangeArrowheads="1"/>
            </p:cNvSpPr>
            <p:nvPr/>
          </p:nvSpPr>
          <p:spPr bwMode="auto">
            <a:xfrm>
              <a:off x="3201" y="771"/>
              <a:ext cx="151" cy="329"/>
            </a:xfrm>
            <a:prstGeom prst="rect">
              <a:avLst/>
            </a:prstGeom>
            <a:noFill/>
            <a:ln w="12700" cap="sq">
              <a:noFill/>
              <a:miter lim="800000"/>
              <a:headEnd type="none" w="sm" len="sm"/>
              <a:tailEnd type="none" w="sm" len="sm"/>
            </a:ln>
            <a:effectLst/>
          </p:spPr>
          <p:txBody>
            <a:bodyPr rot="10800000" wrap="none">
              <a:spAutoFit/>
            </a:bodyPr>
            <a:lstStyle/>
            <a:p>
              <a:pPr algn="l"/>
              <a:endParaRPr lang="en-US" sz="2400">
                <a:latin typeface="Arial" charset="0"/>
                <a:ea typeface="ＭＳ Ｐゴシック" charset="-128"/>
              </a:endParaRPr>
            </a:p>
          </p:txBody>
        </p:sp>
      </p:grpSp>
      <p:grpSp>
        <p:nvGrpSpPr>
          <p:cNvPr id="18" name="Group 73"/>
          <p:cNvGrpSpPr>
            <a:grpSpLocks/>
          </p:cNvGrpSpPr>
          <p:nvPr/>
        </p:nvGrpSpPr>
        <p:grpSpPr bwMode="auto">
          <a:xfrm rot="10800000">
            <a:off x="6858000" y="2814638"/>
            <a:ext cx="762000" cy="461962"/>
            <a:chOff x="3072" y="768"/>
            <a:chExt cx="624" cy="332"/>
          </a:xfrm>
        </p:grpSpPr>
        <p:grpSp>
          <p:nvGrpSpPr>
            <p:cNvPr id="19" name="Group 74"/>
            <p:cNvGrpSpPr>
              <a:grpSpLocks/>
            </p:cNvGrpSpPr>
            <p:nvPr/>
          </p:nvGrpSpPr>
          <p:grpSpPr bwMode="auto">
            <a:xfrm>
              <a:off x="3072" y="768"/>
              <a:ext cx="624" cy="192"/>
              <a:chOff x="1872" y="2976"/>
              <a:chExt cx="624" cy="192"/>
            </a:xfrm>
          </p:grpSpPr>
          <p:sp>
            <p:nvSpPr>
              <p:cNvPr id="84043" name="Rectangle 75"/>
              <p:cNvSpPr>
                <a:spLocks noChangeArrowheads="1"/>
              </p:cNvSpPr>
              <p:nvPr/>
            </p:nvSpPr>
            <p:spPr bwMode="auto">
              <a:xfrm>
                <a:off x="2016" y="3072"/>
                <a:ext cx="480" cy="48"/>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44" name="AutoShape 76"/>
              <p:cNvSpPr>
                <a:spLocks noChangeArrowheads="1"/>
              </p:cNvSpPr>
              <p:nvPr/>
            </p:nvSpPr>
            <p:spPr bwMode="auto">
              <a:xfrm>
                <a:off x="1872" y="2976"/>
                <a:ext cx="192" cy="19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solidFill>
              <a:ln w="12700" cap="sq">
                <a:solidFill>
                  <a:schemeClr val="tx1"/>
                </a:solidFill>
                <a:round/>
                <a:headEnd type="none" w="sm" len="sm"/>
                <a:tailEnd type="none" w="sm" len="sm"/>
              </a:ln>
              <a:effectLst/>
            </p:spPr>
            <p:txBody>
              <a:bodyPr wrap="none" anchor="ctr"/>
              <a:lstStyle/>
              <a:p>
                <a:endParaRPr lang="en-IN"/>
              </a:p>
            </p:txBody>
          </p:sp>
          <p:sp>
            <p:nvSpPr>
              <p:cNvPr id="84045" name="Rectangle 77"/>
              <p:cNvSpPr>
                <a:spLocks noChangeArrowheads="1"/>
              </p:cNvSpPr>
              <p:nvPr/>
            </p:nvSpPr>
            <p:spPr bwMode="auto">
              <a:xfrm>
                <a:off x="2352" y="3024"/>
                <a:ext cx="48" cy="48"/>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46" name="Rectangle 78"/>
              <p:cNvSpPr>
                <a:spLocks noChangeArrowheads="1"/>
              </p:cNvSpPr>
              <p:nvPr/>
            </p:nvSpPr>
            <p:spPr bwMode="auto">
              <a:xfrm>
                <a:off x="2448" y="2976"/>
                <a:ext cx="48" cy="96"/>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47" name="Rectangle 79"/>
              <p:cNvSpPr>
                <a:spLocks noChangeArrowheads="1"/>
              </p:cNvSpPr>
              <p:nvPr/>
            </p:nvSpPr>
            <p:spPr bwMode="auto">
              <a:xfrm>
                <a:off x="2256" y="2976"/>
                <a:ext cx="48" cy="96"/>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grpSp>
        <p:sp>
          <p:nvSpPr>
            <p:cNvPr id="84048" name="Text Box 80"/>
            <p:cNvSpPr txBox="1">
              <a:spLocks noChangeArrowheads="1"/>
            </p:cNvSpPr>
            <p:nvPr/>
          </p:nvSpPr>
          <p:spPr bwMode="auto">
            <a:xfrm>
              <a:off x="3201" y="771"/>
              <a:ext cx="151" cy="329"/>
            </a:xfrm>
            <a:prstGeom prst="rect">
              <a:avLst/>
            </a:prstGeom>
            <a:noFill/>
            <a:ln w="12700" cap="sq">
              <a:noFill/>
              <a:miter lim="800000"/>
              <a:headEnd type="none" w="sm" len="sm"/>
              <a:tailEnd type="none" w="sm" len="sm"/>
            </a:ln>
            <a:effectLst/>
          </p:spPr>
          <p:txBody>
            <a:bodyPr rot="10800000" wrap="none">
              <a:spAutoFit/>
            </a:bodyPr>
            <a:lstStyle/>
            <a:p>
              <a:pPr algn="l"/>
              <a:endParaRPr lang="en-US" sz="2400">
                <a:latin typeface="Arial" charset="0"/>
                <a:ea typeface="ＭＳ Ｐゴシック" charset="-128"/>
              </a:endParaRPr>
            </a:p>
          </p:txBody>
        </p:sp>
      </p:grpSp>
      <p:grpSp>
        <p:nvGrpSpPr>
          <p:cNvPr id="20" name="Group 81"/>
          <p:cNvGrpSpPr>
            <a:grpSpLocks/>
          </p:cNvGrpSpPr>
          <p:nvPr/>
        </p:nvGrpSpPr>
        <p:grpSpPr bwMode="auto">
          <a:xfrm rot="10800000">
            <a:off x="7010400" y="3048000"/>
            <a:ext cx="762000" cy="461963"/>
            <a:chOff x="3072" y="768"/>
            <a:chExt cx="624" cy="332"/>
          </a:xfrm>
        </p:grpSpPr>
        <p:grpSp>
          <p:nvGrpSpPr>
            <p:cNvPr id="21" name="Group 82"/>
            <p:cNvGrpSpPr>
              <a:grpSpLocks/>
            </p:cNvGrpSpPr>
            <p:nvPr/>
          </p:nvGrpSpPr>
          <p:grpSpPr bwMode="auto">
            <a:xfrm>
              <a:off x="3072" y="768"/>
              <a:ext cx="624" cy="192"/>
              <a:chOff x="1872" y="2976"/>
              <a:chExt cx="624" cy="192"/>
            </a:xfrm>
          </p:grpSpPr>
          <p:sp>
            <p:nvSpPr>
              <p:cNvPr id="84051" name="Rectangle 83"/>
              <p:cNvSpPr>
                <a:spLocks noChangeArrowheads="1"/>
              </p:cNvSpPr>
              <p:nvPr/>
            </p:nvSpPr>
            <p:spPr bwMode="auto">
              <a:xfrm>
                <a:off x="2016" y="3072"/>
                <a:ext cx="480" cy="48"/>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52" name="AutoShape 84"/>
              <p:cNvSpPr>
                <a:spLocks noChangeArrowheads="1"/>
              </p:cNvSpPr>
              <p:nvPr/>
            </p:nvSpPr>
            <p:spPr bwMode="auto">
              <a:xfrm>
                <a:off x="1872" y="2976"/>
                <a:ext cx="192" cy="19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solidFill>
              <a:ln w="12700" cap="sq">
                <a:solidFill>
                  <a:schemeClr val="tx1"/>
                </a:solidFill>
                <a:round/>
                <a:headEnd type="none" w="sm" len="sm"/>
                <a:tailEnd type="none" w="sm" len="sm"/>
              </a:ln>
              <a:effectLst/>
            </p:spPr>
            <p:txBody>
              <a:bodyPr wrap="none" anchor="ctr"/>
              <a:lstStyle/>
              <a:p>
                <a:endParaRPr lang="en-IN"/>
              </a:p>
            </p:txBody>
          </p:sp>
          <p:sp>
            <p:nvSpPr>
              <p:cNvPr id="84053" name="Rectangle 85"/>
              <p:cNvSpPr>
                <a:spLocks noChangeArrowheads="1"/>
              </p:cNvSpPr>
              <p:nvPr/>
            </p:nvSpPr>
            <p:spPr bwMode="auto">
              <a:xfrm>
                <a:off x="2352" y="3024"/>
                <a:ext cx="48" cy="48"/>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54" name="Rectangle 86"/>
              <p:cNvSpPr>
                <a:spLocks noChangeArrowheads="1"/>
              </p:cNvSpPr>
              <p:nvPr/>
            </p:nvSpPr>
            <p:spPr bwMode="auto">
              <a:xfrm>
                <a:off x="2448" y="2976"/>
                <a:ext cx="48" cy="96"/>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55" name="Rectangle 87"/>
              <p:cNvSpPr>
                <a:spLocks noChangeArrowheads="1"/>
              </p:cNvSpPr>
              <p:nvPr/>
            </p:nvSpPr>
            <p:spPr bwMode="auto">
              <a:xfrm>
                <a:off x="2256" y="2976"/>
                <a:ext cx="48" cy="96"/>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grpSp>
        <p:sp>
          <p:nvSpPr>
            <p:cNvPr id="84056" name="Text Box 88"/>
            <p:cNvSpPr txBox="1">
              <a:spLocks noChangeArrowheads="1"/>
            </p:cNvSpPr>
            <p:nvPr/>
          </p:nvSpPr>
          <p:spPr bwMode="auto">
            <a:xfrm>
              <a:off x="3201" y="771"/>
              <a:ext cx="151" cy="329"/>
            </a:xfrm>
            <a:prstGeom prst="rect">
              <a:avLst/>
            </a:prstGeom>
            <a:noFill/>
            <a:ln w="12700" cap="sq">
              <a:noFill/>
              <a:miter lim="800000"/>
              <a:headEnd type="none" w="sm" len="sm"/>
              <a:tailEnd type="none" w="sm" len="sm"/>
            </a:ln>
            <a:effectLst/>
          </p:spPr>
          <p:txBody>
            <a:bodyPr rot="10800000" wrap="none">
              <a:spAutoFit/>
            </a:bodyPr>
            <a:lstStyle/>
            <a:p>
              <a:pPr algn="l"/>
              <a:endParaRPr lang="en-US" sz="2400">
                <a:latin typeface="Arial" charset="0"/>
                <a:ea typeface="ＭＳ Ｐゴシック" charset="-128"/>
              </a:endParaRPr>
            </a:p>
          </p:txBody>
        </p:sp>
      </p:grpSp>
      <p:grpSp>
        <p:nvGrpSpPr>
          <p:cNvPr id="22" name="Group 89"/>
          <p:cNvGrpSpPr>
            <a:grpSpLocks/>
          </p:cNvGrpSpPr>
          <p:nvPr/>
        </p:nvGrpSpPr>
        <p:grpSpPr bwMode="auto">
          <a:xfrm rot="10800000">
            <a:off x="7086600" y="1976438"/>
            <a:ext cx="762000" cy="461962"/>
            <a:chOff x="3072" y="768"/>
            <a:chExt cx="624" cy="332"/>
          </a:xfrm>
        </p:grpSpPr>
        <p:grpSp>
          <p:nvGrpSpPr>
            <p:cNvPr id="23" name="Group 90"/>
            <p:cNvGrpSpPr>
              <a:grpSpLocks/>
            </p:cNvGrpSpPr>
            <p:nvPr/>
          </p:nvGrpSpPr>
          <p:grpSpPr bwMode="auto">
            <a:xfrm>
              <a:off x="3072" y="768"/>
              <a:ext cx="624" cy="192"/>
              <a:chOff x="1872" y="2976"/>
              <a:chExt cx="624" cy="192"/>
            </a:xfrm>
          </p:grpSpPr>
          <p:sp>
            <p:nvSpPr>
              <p:cNvPr id="84059" name="Rectangle 91"/>
              <p:cNvSpPr>
                <a:spLocks noChangeArrowheads="1"/>
              </p:cNvSpPr>
              <p:nvPr/>
            </p:nvSpPr>
            <p:spPr bwMode="auto">
              <a:xfrm>
                <a:off x="2016" y="3072"/>
                <a:ext cx="480" cy="48"/>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60" name="AutoShape 92"/>
              <p:cNvSpPr>
                <a:spLocks noChangeArrowheads="1"/>
              </p:cNvSpPr>
              <p:nvPr/>
            </p:nvSpPr>
            <p:spPr bwMode="auto">
              <a:xfrm>
                <a:off x="1872" y="2976"/>
                <a:ext cx="192" cy="19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solidFill>
              <a:ln w="12700" cap="sq">
                <a:solidFill>
                  <a:schemeClr val="tx1"/>
                </a:solidFill>
                <a:round/>
                <a:headEnd type="none" w="sm" len="sm"/>
                <a:tailEnd type="none" w="sm" len="sm"/>
              </a:ln>
              <a:effectLst/>
            </p:spPr>
            <p:txBody>
              <a:bodyPr wrap="none" anchor="ctr"/>
              <a:lstStyle/>
              <a:p>
                <a:endParaRPr lang="en-IN"/>
              </a:p>
            </p:txBody>
          </p:sp>
          <p:sp>
            <p:nvSpPr>
              <p:cNvPr id="84061" name="Rectangle 93"/>
              <p:cNvSpPr>
                <a:spLocks noChangeArrowheads="1"/>
              </p:cNvSpPr>
              <p:nvPr/>
            </p:nvSpPr>
            <p:spPr bwMode="auto">
              <a:xfrm>
                <a:off x="2352" y="3024"/>
                <a:ext cx="48" cy="48"/>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62" name="Rectangle 94"/>
              <p:cNvSpPr>
                <a:spLocks noChangeArrowheads="1"/>
              </p:cNvSpPr>
              <p:nvPr/>
            </p:nvSpPr>
            <p:spPr bwMode="auto">
              <a:xfrm>
                <a:off x="2448" y="2976"/>
                <a:ext cx="48" cy="96"/>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63" name="Rectangle 95"/>
              <p:cNvSpPr>
                <a:spLocks noChangeArrowheads="1"/>
              </p:cNvSpPr>
              <p:nvPr/>
            </p:nvSpPr>
            <p:spPr bwMode="auto">
              <a:xfrm>
                <a:off x="2256" y="2976"/>
                <a:ext cx="48" cy="96"/>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grpSp>
        <p:sp>
          <p:nvSpPr>
            <p:cNvPr id="84064" name="Text Box 96"/>
            <p:cNvSpPr txBox="1">
              <a:spLocks noChangeArrowheads="1"/>
            </p:cNvSpPr>
            <p:nvPr/>
          </p:nvSpPr>
          <p:spPr bwMode="auto">
            <a:xfrm>
              <a:off x="3201" y="771"/>
              <a:ext cx="151" cy="329"/>
            </a:xfrm>
            <a:prstGeom prst="rect">
              <a:avLst/>
            </a:prstGeom>
            <a:noFill/>
            <a:ln w="12700" cap="sq">
              <a:noFill/>
              <a:miter lim="800000"/>
              <a:headEnd type="none" w="sm" len="sm"/>
              <a:tailEnd type="none" w="sm" len="sm"/>
            </a:ln>
            <a:effectLst/>
          </p:spPr>
          <p:txBody>
            <a:bodyPr rot="10800000" wrap="none">
              <a:spAutoFit/>
            </a:bodyPr>
            <a:lstStyle/>
            <a:p>
              <a:pPr algn="l"/>
              <a:endParaRPr lang="en-US" sz="2400">
                <a:latin typeface="Arial" charset="0"/>
                <a:ea typeface="ＭＳ Ｐゴシック" charset="-128"/>
              </a:endParaRPr>
            </a:p>
          </p:txBody>
        </p:sp>
      </p:grpSp>
      <p:grpSp>
        <p:nvGrpSpPr>
          <p:cNvPr id="24" name="Group 97"/>
          <p:cNvGrpSpPr>
            <a:grpSpLocks/>
          </p:cNvGrpSpPr>
          <p:nvPr/>
        </p:nvGrpSpPr>
        <p:grpSpPr bwMode="auto">
          <a:xfrm rot="10800000">
            <a:off x="7543800" y="1671638"/>
            <a:ext cx="762000" cy="461962"/>
            <a:chOff x="3072" y="768"/>
            <a:chExt cx="624" cy="332"/>
          </a:xfrm>
        </p:grpSpPr>
        <p:grpSp>
          <p:nvGrpSpPr>
            <p:cNvPr id="25" name="Group 98"/>
            <p:cNvGrpSpPr>
              <a:grpSpLocks/>
            </p:cNvGrpSpPr>
            <p:nvPr/>
          </p:nvGrpSpPr>
          <p:grpSpPr bwMode="auto">
            <a:xfrm>
              <a:off x="3072" y="768"/>
              <a:ext cx="624" cy="192"/>
              <a:chOff x="1872" y="2976"/>
              <a:chExt cx="624" cy="192"/>
            </a:xfrm>
          </p:grpSpPr>
          <p:sp>
            <p:nvSpPr>
              <p:cNvPr id="84067" name="Rectangle 99"/>
              <p:cNvSpPr>
                <a:spLocks noChangeArrowheads="1"/>
              </p:cNvSpPr>
              <p:nvPr/>
            </p:nvSpPr>
            <p:spPr bwMode="auto">
              <a:xfrm>
                <a:off x="2016" y="3072"/>
                <a:ext cx="480" cy="48"/>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68" name="AutoShape 100"/>
              <p:cNvSpPr>
                <a:spLocks noChangeArrowheads="1"/>
              </p:cNvSpPr>
              <p:nvPr/>
            </p:nvSpPr>
            <p:spPr bwMode="auto">
              <a:xfrm>
                <a:off x="1872" y="2976"/>
                <a:ext cx="192" cy="19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solidFill>
              <a:ln w="12700" cap="sq">
                <a:solidFill>
                  <a:schemeClr val="tx1"/>
                </a:solidFill>
                <a:round/>
                <a:headEnd type="none" w="sm" len="sm"/>
                <a:tailEnd type="none" w="sm" len="sm"/>
              </a:ln>
              <a:effectLst/>
            </p:spPr>
            <p:txBody>
              <a:bodyPr wrap="none" anchor="ctr"/>
              <a:lstStyle/>
              <a:p>
                <a:endParaRPr lang="en-IN"/>
              </a:p>
            </p:txBody>
          </p:sp>
          <p:sp>
            <p:nvSpPr>
              <p:cNvPr id="84069" name="Rectangle 101"/>
              <p:cNvSpPr>
                <a:spLocks noChangeArrowheads="1"/>
              </p:cNvSpPr>
              <p:nvPr/>
            </p:nvSpPr>
            <p:spPr bwMode="auto">
              <a:xfrm>
                <a:off x="2352" y="3024"/>
                <a:ext cx="48" cy="48"/>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70" name="Rectangle 102"/>
              <p:cNvSpPr>
                <a:spLocks noChangeArrowheads="1"/>
              </p:cNvSpPr>
              <p:nvPr/>
            </p:nvSpPr>
            <p:spPr bwMode="auto">
              <a:xfrm>
                <a:off x="2448" y="2976"/>
                <a:ext cx="48" cy="96"/>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71" name="Rectangle 103"/>
              <p:cNvSpPr>
                <a:spLocks noChangeArrowheads="1"/>
              </p:cNvSpPr>
              <p:nvPr/>
            </p:nvSpPr>
            <p:spPr bwMode="auto">
              <a:xfrm>
                <a:off x="2256" y="2976"/>
                <a:ext cx="48" cy="96"/>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grpSp>
        <p:sp>
          <p:nvSpPr>
            <p:cNvPr id="84072" name="Text Box 104"/>
            <p:cNvSpPr txBox="1">
              <a:spLocks noChangeArrowheads="1"/>
            </p:cNvSpPr>
            <p:nvPr/>
          </p:nvSpPr>
          <p:spPr bwMode="auto">
            <a:xfrm>
              <a:off x="3201" y="771"/>
              <a:ext cx="151" cy="329"/>
            </a:xfrm>
            <a:prstGeom prst="rect">
              <a:avLst/>
            </a:prstGeom>
            <a:noFill/>
            <a:ln w="12700" cap="sq">
              <a:noFill/>
              <a:miter lim="800000"/>
              <a:headEnd type="none" w="sm" len="sm"/>
              <a:tailEnd type="none" w="sm" len="sm"/>
            </a:ln>
            <a:effectLst/>
          </p:spPr>
          <p:txBody>
            <a:bodyPr rot="10800000" wrap="none">
              <a:spAutoFit/>
            </a:bodyPr>
            <a:lstStyle/>
            <a:p>
              <a:pPr algn="l"/>
              <a:endParaRPr lang="en-US" sz="2400">
                <a:latin typeface="Arial" charset="0"/>
                <a:ea typeface="ＭＳ Ｐゴシック" charset="-128"/>
              </a:endParaRPr>
            </a:p>
          </p:txBody>
        </p:sp>
      </p:grpSp>
      <p:grpSp>
        <p:nvGrpSpPr>
          <p:cNvPr id="26" name="Group 105"/>
          <p:cNvGrpSpPr>
            <a:grpSpLocks/>
          </p:cNvGrpSpPr>
          <p:nvPr/>
        </p:nvGrpSpPr>
        <p:grpSpPr bwMode="auto">
          <a:xfrm rot="10800000">
            <a:off x="7315200" y="1828800"/>
            <a:ext cx="762000" cy="461963"/>
            <a:chOff x="3072" y="768"/>
            <a:chExt cx="624" cy="332"/>
          </a:xfrm>
        </p:grpSpPr>
        <p:grpSp>
          <p:nvGrpSpPr>
            <p:cNvPr id="27" name="Group 106"/>
            <p:cNvGrpSpPr>
              <a:grpSpLocks/>
            </p:cNvGrpSpPr>
            <p:nvPr/>
          </p:nvGrpSpPr>
          <p:grpSpPr bwMode="auto">
            <a:xfrm>
              <a:off x="3072" y="768"/>
              <a:ext cx="624" cy="192"/>
              <a:chOff x="1872" y="2976"/>
              <a:chExt cx="624" cy="192"/>
            </a:xfrm>
          </p:grpSpPr>
          <p:sp>
            <p:nvSpPr>
              <p:cNvPr id="84075" name="Rectangle 107"/>
              <p:cNvSpPr>
                <a:spLocks noChangeArrowheads="1"/>
              </p:cNvSpPr>
              <p:nvPr/>
            </p:nvSpPr>
            <p:spPr bwMode="auto">
              <a:xfrm>
                <a:off x="2016" y="3072"/>
                <a:ext cx="480" cy="48"/>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76" name="AutoShape 108"/>
              <p:cNvSpPr>
                <a:spLocks noChangeArrowheads="1"/>
              </p:cNvSpPr>
              <p:nvPr/>
            </p:nvSpPr>
            <p:spPr bwMode="auto">
              <a:xfrm>
                <a:off x="1872" y="2976"/>
                <a:ext cx="192" cy="19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solidFill>
              <a:ln w="12700" cap="sq">
                <a:solidFill>
                  <a:schemeClr val="tx1"/>
                </a:solidFill>
                <a:round/>
                <a:headEnd type="none" w="sm" len="sm"/>
                <a:tailEnd type="none" w="sm" len="sm"/>
              </a:ln>
              <a:effectLst/>
            </p:spPr>
            <p:txBody>
              <a:bodyPr wrap="none" anchor="ctr"/>
              <a:lstStyle/>
              <a:p>
                <a:endParaRPr lang="en-IN"/>
              </a:p>
            </p:txBody>
          </p:sp>
          <p:sp>
            <p:nvSpPr>
              <p:cNvPr id="84077" name="Rectangle 109"/>
              <p:cNvSpPr>
                <a:spLocks noChangeArrowheads="1"/>
              </p:cNvSpPr>
              <p:nvPr/>
            </p:nvSpPr>
            <p:spPr bwMode="auto">
              <a:xfrm>
                <a:off x="2352" y="3024"/>
                <a:ext cx="48" cy="48"/>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78" name="Rectangle 110"/>
              <p:cNvSpPr>
                <a:spLocks noChangeArrowheads="1"/>
              </p:cNvSpPr>
              <p:nvPr/>
            </p:nvSpPr>
            <p:spPr bwMode="auto">
              <a:xfrm>
                <a:off x="2448" y="2976"/>
                <a:ext cx="48" cy="96"/>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sp>
            <p:nvSpPr>
              <p:cNvPr id="84079" name="Rectangle 111"/>
              <p:cNvSpPr>
                <a:spLocks noChangeArrowheads="1"/>
              </p:cNvSpPr>
              <p:nvPr/>
            </p:nvSpPr>
            <p:spPr bwMode="auto">
              <a:xfrm>
                <a:off x="2256" y="2976"/>
                <a:ext cx="48" cy="96"/>
              </a:xfrm>
              <a:prstGeom prst="rect">
                <a:avLst/>
              </a:prstGeom>
              <a:solidFill>
                <a:srgbClr val="FFFF00"/>
              </a:solidFill>
              <a:ln w="12700" cap="sq">
                <a:solidFill>
                  <a:schemeClr val="tx1"/>
                </a:solidFill>
                <a:miter lim="800000"/>
                <a:headEnd type="none" w="sm" len="sm"/>
                <a:tailEnd type="none" w="sm" len="sm"/>
              </a:ln>
              <a:effectLst/>
            </p:spPr>
            <p:txBody>
              <a:bodyPr wrap="none" anchor="ctr"/>
              <a:lstStyle/>
              <a:p>
                <a:endParaRPr lang="en-IN"/>
              </a:p>
            </p:txBody>
          </p:sp>
        </p:grpSp>
        <p:sp>
          <p:nvSpPr>
            <p:cNvPr id="84080" name="Text Box 112"/>
            <p:cNvSpPr txBox="1">
              <a:spLocks noChangeArrowheads="1"/>
            </p:cNvSpPr>
            <p:nvPr/>
          </p:nvSpPr>
          <p:spPr bwMode="auto">
            <a:xfrm>
              <a:off x="3201" y="771"/>
              <a:ext cx="151" cy="329"/>
            </a:xfrm>
            <a:prstGeom prst="rect">
              <a:avLst/>
            </a:prstGeom>
            <a:noFill/>
            <a:ln w="12700" cap="sq">
              <a:noFill/>
              <a:miter lim="800000"/>
              <a:headEnd type="none" w="sm" len="sm"/>
              <a:tailEnd type="none" w="sm" len="sm"/>
            </a:ln>
            <a:effectLst/>
          </p:spPr>
          <p:txBody>
            <a:bodyPr rot="10800000" wrap="none">
              <a:spAutoFit/>
            </a:bodyPr>
            <a:lstStyle/>
            <a:p>
              <a:pPr algn="l"/>
              <a:endParaRPr lang="en-US" sz="2400">
                <a:latin typeface="Arial" charset="0"/>
                <a:ea typeface="ＭＳ Ｐゴシック"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984"/>
                                        </p:tgtEl>
                                        <p:attrNameLst>
                                          <p:attrName>style.visibility</p:attrName>
                                        </p:attrNameLst>
                                      </p:cBhvr>
                                      <p:to>
                                        <p:strVal val="visible"/>
                                      </p:to>
                                    </p:set>
                                    <p:animEffect transition="in" filter="fade">
                                      <p:cBhvr>
                                        <p:cTn id="7" dur="1000"/>
                                        <p:tgtEl>
                                          <p:spTgt spid="8398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3.33333E-6 -3.23699E-6 L -0.69584 -0.00555 " pathEditMode="relative" rAng="0" ptsTypes="AA">
                                      <p:cBhvr>
                                        <p:cTn id="14" dur="1000" fill="hold"/>
                                        <p:tgtEl>
                                          <p:spTgt spid="83984"/>
                                        </p:tgtEl>
                                        <p:attrNameLst>
                                          <p:attrName>ppt_x</p:attrName>
                                          <p:attrName>ppt_y</p:attrName>
                                        </p:attrNameLst>
                                      </p:cBhvr>
                                      <p:rCtr x="-348" y="-3"/>
                                    </p:animMotion>
                                  </p:childTnLst>
                                </p:cTn>
                              </p:par>
                              <p:par>
                                <p:cTn id="15" presetID="35" presetClass="path" presetSubtype="0" accel="50000" decel="50000" fill="hold" nodeType="withEffect">
                                  <p:stCondLst>
                                    <p:cond delay="0"/>
                                  </p:stCondLst>
                                  <p:childTnLst>
                                    <p:animMotion origin="layout" path="M -3.33333E-6 -2.36994E-6 L -0.7 -0.0111 " pathEditMode="relative" rAng="0" ptsTypes="AA">
                                      <p:cBhvr>
                                        <p:cTn id="16" dur="1000" fill="hold"/>
                                        <p:tgtEl>
                                          <p:spTgt spid="83981"/>
                                        </p:tgtEl>
                                        <p:attrNameLst>
                                          <p:attrName>ppt_x</p:attrName>
                                          <p:attrName>ppt_y</p:attrName>
                                        </p:attrNameLst>
                                      </p:cBhvr>
                                      <p:rCtr x="-350" y="-6"/>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399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39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3.33333E-6 3.87283E-6 L -0.04167 0.32161 " pathEditMode="relative" rAng="0" ptsTypes="AA">
                                      <p:cBhvr>
                                        <p:cTn id="26" dur="1000" fill="hold"/>
                                        <p:tgtEl>
                                          <p:spTgt spid="2"/>
                                        </p:tgtEl>
                                        <p:attrNameLst>
                                          <p:attrName>ppt_x</p:attrName>
                                          <p:attrName>ppt_y</p:attrName>
                                        </p:attrNameLst>
                                      </p:cBhvr>
                                      <p:rCtr x="-21" y="161"/>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childTnLst>
                                </p:cTn>
                              </p:par>
                              <p:par>
                                <p:cTn id="44" presetID="10" presetClass="entr" presetSubtype="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childTnLst>
                                </p:cTn>
                              </p:par>
                              <p:par>
                                <p:cTn id="47" presetID="10"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childTnLst>
                                </p:cTn>
                              </p:par>
                              <p:par>
                                <p:cTn id="50" presetID="10" presetClass="entr" presetSubtype="0"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1000"/>
                                        <p:tgtEl>
                                          <p:spTgt spid="5"/>
                                        </p:tgtEl>
                                      </p:cBhvr>
                                    </p:animEffect>
                                  </p:childTnLst>
                                </p:cTn>
                              </p:par>
                              <p:par>
                                <p:cTn id="53" presetID="10"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1000"/>
                                        <p:tgtEl>
                                          <p:spTgt spid="4"/>
                                        </p:tgtEl>
                                      </p:cBhvr>
                                    </p:animEffect>
                                  </p:childTnLst>
                                </p:cTn>
                              </p:par>
                              <p:par>
                                <p:cTn id="56" presetID="10" presetClass="entr" presetSubtype="0" fill="hold"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10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childTnLst>
                                </p:cTn>
                              </p:par>
                              <p:par>
                                <p:cTn id="64" presetID="10" presetClass="entr" presetSubtype="0" fill="hold"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1000"/>
                                        <p:tgtEl>
                                          <p:spTgt spid="16"/>
                                        </p:tgtEl>
                                      </p:cBhvr>
                                    </p:animEffect>
                                  </p:childTnLst>
                                </p:cTn>
                              </p:par>
                              <p:par>
                                <p:cTn id="67" presetID="10" presetClass="entr" presetSubtype="0" fill="hold"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childTnLst>
                                </p:cTn>
                              </p:par>
                              <p:par>
                                <p:cTn id="70" presetID="10" presetClass="entr" presetSubtype="0" fill="hold"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1000"/>
                                        <p:tgtEl>
                                          <p:spTgt spid="20"/>
                                        </p:tgtEl>
                                      </p:cBhvr>
                                    </p:animEffect>
                                  </p:childTnLst>
                                </p:cTn>
                              </p:par>
                              <p:par>
                                <p:cTn id="73" presetID="10" presetClass="entr" presetSubtype="0"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1000"/>
                                        <p:tgtEl>
                                          <p:spTgt spid="22"/>
                                        </p:tgtEl>
                                      </p:cBhvr>
                                    </p:animEffect>
                                  </p:childTnLst>
                                </p:cTn>
                              </p:par>
                              <p:par>
                                <p:cTn id="76" presetID="10" presetClass="entr" presetSubtype="0" fill="hold" nodeType="with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1000"/>
                                        <p:tgtEl>
                                          <p:spTgt spid="24"/>
                                        </p:tgtEl>
                                      </p:cBhvr>
                                    </p:animEffect>
                                  </p:childTnLst>
                                </p:cTn>
                              </p:par>
                              <p:par>
                                <p:cTn id="79" presetID="10" presetClass="entr" presetSubtype="0"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1000"/>
                                        <p:tgtEl>
                                          <p:spTgt spid="26"/>
                                        </p:tgtEl>
                                      </p:cBhvr>
                                    </p:animEffect>
                                  </p:childTnLst>
                                </p:cTn>
                              </p:par>
                              <p:par>
                                <p:cTn id="82" presetID="1" presetClass="exit" presetSubtype="0" fill="hold" nodeType="withEffect">
                                  <p:stCondLst>
                                    <p:cond delay="0"/>
                                  </p:stCondLst>
                                  <p:childTnLst>
                                    <p:set>
                                      <p:cBhvr>
                                        <p:cTn id="83"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sis.hku.hk/cisc/notes/english/02a.gif"/>
          <p:cNvPicPr>
            <a:picLocks noChangeAspect="1" noChangeArrowheads="1"/>
          </p:cNvPicPr>
          <p:nvPr/>
        </p:nvPicPr>
        <p:blipFill>
          <a:blip r:embed="rId2"/>
          <a:srcRect/>
          <a:stretch>
            <a:fillRect/>
          </a:stretch>
        </p:blipFill>
        <p:spPr bwMode="auto">
          <a:xfrm>
            <a:off x="571472" y="714356"/>
            <a:ext cx="7974862" cy="564360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lnSpcReduction="10000"/>
          </a:bodyPr>
          <a:lstStyle/>
          <a:p>
            <a:pPr algn="just"/>
            <a:r>
              <a:rPr lang="en-US" sz="2400" dirty="0" smtClean="0">
                <a:latin typeface="Times New Roman" pitchFamily="18" charset="0"/>
                <a:cs typeface="Times New Roman" pitchFamily="18" charset="0"/>
              </a:rPr>
              <a:t>The existing system suggests about using multiple authorities for key generation which has complications in the coordination of authorities.</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In this paper, I propose a secure data retrieval scheme using CP-ABE for DTNs where key generation is done by random scheme. </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The admin(Sender of message) generates a random one-time-key for the user based on the attributes, which solves the problems of forward secrecy and backward secrecy. </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In addition it solves key escrow problem since central authority is not explicitly involved in key generation. </a:t>
            </a:r>
          </a:p>
          <a:p>
            <a:pPr algn="just"/>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Existing System</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642910" y="1357298"/>
            <a:ext cx="7858180" cy="48577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TotalTime>
  <Words>906</Words>
  <Application>Microsoft Office PowerPoint</Application>
  <PresentationFormat>On-screen Show (4:3)</PresentationFormat>
  <Paragraphs>99</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Attribute-Based-Encryption in Disruption Tolerant Military Networks to secure data access</vt:lpstr>
      <vt:lpstr>Slide 2</vt:lpstr>
      <vt:lpstr>Slide 3</vt:lpstr>
      <vt:lpstr>CipherText Policy- Attributes Based Encryption</vt:lpstr>
      <vt:lpstr>Remote Data Storage: Interesting Challenges</vt:lpstr>
      <vt:lpstr>Remote Data Storage: Encrypting the Files</vt:lpstr>
      <vt:lpstr>Slide 7</vt:lpstr>
      <vt:lpstr>Slide 8</vt:lpstr>
      <vt:lpstr>Existing System</vt:lpstr>
      <vt:lpstr>Proposed System</vt:lpstr>
      <vt:lpstr>Slide 11</vt:lpstr>
      <vt:lpstr>Modules</vt:lpstr>
      <vt:lpstr>Slide 13</vt:lpstr>
      <vt:lpstr>Slide 14</vt:lpstr>
      <vt:lpstr>Admin(Sender)</vt:lpstr>
      <vt:lpstr>Slide 16</vt:lpstr>
      <vt:lpstr>Slide 17</vt:lpstr>
      <vt:lpstr>Key Authority</vt:lpstr>
      <vt:lpstr>Algorithms</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Attribute-Based-Encryption in Disruption Tolerant Military Networks to secure data access</dc:title>
  <dc:creator>welcome</dc:creator>
  <cp:lastModifiedBy>welcome</cp:lastModifiedBy>
  <cp:revision>51</cp:revision>
  <dcterms:created xsi:type="dcterms:W3CDTF">2015-02-27T15:08:36Z</dcterms:created>
  <dcterms:modified xsi:type="dcterms:W3CDTF">2015-03-15T09:54:15Z</dcterms:modified>
</cp:coreProperties>
</file>