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7" r:id="rId3"/>
    <p:sldId id="268" r:id="rId4"/>
    <p:sldId id="278" r:id="rId5"/>
    <p:sldId id="282" r:id="rId6"/>
    <p:sldId id="257" r:id="rId7"/>
    <p:sldId id="258" r:id="rId8"/>
    <p:sldId id="273" r:id="rId9"/>
    <p:sldId id="259" r:id="rId10"/>
    <p:sldId id="260" r:id="rId11"/>
    <p:sldId id="262" r:id="rId12"/>
    <p:sldId id="265" r:id="rId13"/>
    <p:sldId id="266" r:id="rId14"/>
    <p:sldId id="263" r:id="rId15"/>
    <p:sldId id="280" r:id="rId16"/>
    <p:sldId id="279" r:id="rId17"/>
    <p:sldId id="281"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D06D4-5AB6-452A-B9EF-D53049A4A98E}" type="datetimeFigureOut">
              <a:rPr lang="en-US" smtClean="0"/>
              <a:pPr/>
              <a:t>3/30/2015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02D2AA-1E8C-4A31-A5E9-8CC4EEDFFEA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02D2AA-1E8C-4A31-A5E9-8CC4EEDFFEA8}"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BADE93-FEE0-4830-8D13-B5EFD8549324}" type="datetimeFigureOut">
              <a:rPr lang="en-US" smtClean="0"/>
              <a:pPr/>
              <a:t>3/30/2015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BADE93-FEE0-4830-8D13-B5EFD8549324}" type="datetimeFigureOut">
              <a:rPr lang="en-US" smtClean="0"/>
              <a:pPr/>
              <a:t>3/30/2015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BADE93-FEE0-4830-8D13-B5EFD8549324}" type="datetimeFigureOut">
              <a:rPr lang="en-US" smtClean="0"/>
              <a:pPr/>
              <a:t>3/30/2015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BADE93-FEE0-4830-8D13-B5EFD8549324}" type="datetimeFigureOut">
              <a:rPr lang="en-US" smtClean="0"/>
              <a:pPr/>
              <a:t>3/30/2015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BADE93-FEE0-4830-8D13-B5EFD8549324}" type="datetimeFigureOut">
              <a:rPr lang="en-US" smtClean="0"/>
              <a:pPr/>
              <a:t>3/30/2015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BADE93-FEE0-4830-8D13-B5EFD8549324}" type="datetimeFigureOut">
              <a:rPr lang="en-US" smtClean="0"/>
              <a:pPr/>
              <a:t>3/30/2015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BADE93-FEE0-4830-8D13-B5EFD8549324}" type="datetimeFigureOut">
              <a:rPr lang="en-US" smtClean="0"/>
              <a:pPr/>
              <a:t>3/30/2015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BADE93-FEE0-4830-8D13-B5EFD8549324}" type="datetimeFigureOut">
              <a:rPr lang="en-US" smtClean="0"/>
              <a:pPr/>
              <a:t>3/30/2015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ADE93-FEE0-4830-8D13-B5EFD8549324}" type="datetimeFigureOut">
              <a:rPr lang="en-US" smtClean="0"/>
              <a:pPr/>
              <a:t>3/30/2015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ADE93-FEE0-4830-8D13-B5EFD8549324}" type="datetimeFigureOut">
              <a:rPr lang="en-US" smtClean="0"/>
              <a:pPr/>
              <a:t>3/30/2015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ADE93-FEE0-4830-8D13-B5EFD8549324}" type="datetimeFigureOut">
              <a:rPr lang="en-US" smtClean="0"/>
              <a:pPr/>
              <a:t>3/30/2015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r="-2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ADE93-FEE0-4830-8D13-B5EFD8549324}" type="datetimeFigureOut">
              <a:rPr lang="en-US" smtClean="0"/>
              <a:pPr/>
              <a:t>3/30/2015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5E178-A7EA-439C-A764-01080C944B4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42910" y="642918"/>
            <a:ext cx="8072494" cy="2143140"/>
          </a:xfrm>
        </p:spPr>
        <p:txBody>
          <a:bodyPr>
            <a:norm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Attribute-Based-Encryption in Disruption Tolerant Military Networks to secure data access</a:t>
            </a:r>
            <a:endPar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5" name="Subtitle 2"/>
          <p:cNvSpPr>
            <a:spLocks noGrp="1"/>
          </p:cNvSpPr>
          <p:nvPr>
            <p:ph type="subTitle" idx="1"/>
          </p:nvPr>
        </p:nvSpPr>
        <p:spPr>
          <a:xfrm>
            <a:off x="785786" y="4286256"/>
            <a:ext cx="3500462" cy="1752600"/>
          </a:xfrm>
        </p:spPr>
        <p:txBody>
          <a:bodyPr>
            <a:noAutofit/>
          </a:bodyPr>
          <a:lstStyle/>
          <a:p>
            <a:pPr algn="l"/>
            <a:r>
              <a:rPr lang="en-US" sz="2800" u="sng" dirty="0" smtClean="0">
                <a:solidFill>
                  <a:schemeClr val="tx1"/>
                </a:solidFill>
                <a:latin typeface="Times New Roman" pitchFamily="18" charset="0"/>
                <a:cs typeface="Times New Roman" pitchFamily="18" charset="0"/>
              </a:rPr>
              <a:t>Project Guide –</a:t>
            </a:r>
          </a:p>
          <a:p>
            <a:pPr algn="l"/>
            <a:r>
              <a:rPr lang="en-US" sz="2800" dirty="0" smtClean="0">
                <a:solidFill>
                  <a:schemeClr val="tx1"/>
                </a:solidFill>
                <a:latin typeface="Times New Roman" pitchFamily="18" charset="0"/>
                <a:cs typeface="Times New Roman" pitchFamily="18" charset="0"/>
              </a:rPr>
              <a:t>Mr. V. </a:t>
            </a:r>
            <a:r>
              <a:rPr lang="en-US" sz="2800" dirty="0" err="1" smtClean="0">
                <a:solidFill>
                  <a:schemeClr val="tx1"/>
                </a:solidFill>
                <a:latin typeface="Times New Roman" pitchFamily="18" charset="0"/>
                <a:cs typeface="Times New Roman" pitchFamily="18" charset="0"/>
              </a:rPr>
              <a:t>Hemakumar</a:t>
            </a:r>
            <a:r>
              <a:rPr lang="en-US" sz="2800" dirty="0" smtClean="0">
                <a:solidFill>
                  <a:schemeClr val="tx1"/>
                </a:solidFill>
                <a:latin typeface="Times New Roman" pitchFamily="18" charset="0"/>
                <a:cs typeface="Times New Roman" pitchFamily="18" charset="0"/>
              </a:rPr>
              <a:t> ,</a:t>
            </a:r>
            <a:br>
              <a:rPr lang="en-US" sz="2800" dirty="0" smtClean="0">
                <a:solidFill>
                  <a:schemeClr val="tx1"/>
                </a:solidFill>
                <a:latin typeface="Times New Roman" pitchFamily="18" charset="0"/>
                <a:cs typeface="Times New Roman" pitchFamily="18" charset="0"/>
              </a:rPr>
            </a:br>
            <a:r>
              <a:rPr lang="en-US" sz="2800" dirty="0" smtClean="0">
                <a:solidFill>
                  <a:schemeClr val="tx1"/>
                </a:solidFill>
                <a:latin typeface="Times New Roman" pitchFamily="18" charset="0"/>
                <a:cs typeface="Times New Roman" pitchFamily="18" charset="0"/>
              </a:rPr>
              <a:t>Assistant Professor,</a:t>
            </a:r>
          </a:p>
          <a:p>
            <a:pPr algn="l"/>
            <a:r>
              <a:rPr lang="en-US" sz="2800" dirty="0" smtClean="0">
                <a:solidFill>
                  <a:schemeClr val="tx1"/>
                </a:solidFill>
                <a:latin typeface="Times New Roman" pitchFamily="18" charset="0"/>
                <a:cs typeface="Times New Roman" pitchFamily="18" charset="0"/>
              </a:rPr>
              <a:t>Department of CSE.</a:t>
            </a:r>
            <a:endParaRPr lang="en-IN" sz="2800" dirty="0">
              <a:solidFill>
                <a:schemeClr val="tx1"/>
              </a:solidFill>
              <a:latin typeface="Times New Roman" pitchFamily="18" charset="0"/>
              <a:cs typeface="Times New Roman" pitchFamily="18" charset="0"/>
            </a:endParaRPr>
          </a:p>
        </p:txBody>
      </p:sp>
      <p:sp>
        <p:nvSpPr>
          <p:cNvPr id="6" name="Subtitle 2"/>
          <p:cNvSpPr txBox="1">
            <a:spLocks/>
          </p:cNvSpPr>
          <p:nvPr/>
        </p:nvSpPr>
        <p:spPr>
          <a:xfrm>
            <a:off x="5500694" y="4286256"/>
            <a:ext cx="3500462" cy="1357322"/>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sng" strike="noStrike" kern="1200" cap="none" spc="0" normalizeH="0" baseline="0" noProof="0" dirty="0" smtClean="0">
                <a:ln>
                  <a:noFill/>
                </a:ln>
                <a:effectLst/>
                <a:uLnTx/>
                <a:uFillTx/>
                <a:latin typeface="Times New Roman" pitchFamily="18" charset="0"/>
                <a:cs typeface="Times New Roman" pitchFamily="18" charset="0"/>
              </a:rPr>
              <a:t>Project by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effectLst/>
                <a:uLnTx/>
                <a:uFillTx/>
                <a:latin typeface="Times New Roman" pitchFamily="18" charset="0"/>
                <a:cs typeface="Times New Roman" pitchFamily="18" charset="0"/>
              </a:rPr>
              <a:t>Sonia. M,</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effectLst/>
                <a:uLnTx/>
                <a:uFillTx/>
                <a:latin typeface="Times New Roman" pitchFamily="18" charset="0"/>
                <a:cs typeface="Times New Roman" pitchFamily="18" charset="0"/>
              </a:rPr>
              <a:t>Final Year , CSE-B.</a:t>
            </a:r>
            <a:endParaRPr kumimoji="0" lang="en-IN" sz="2800" b="0" i="0" u="none" strike="noStrike" kern="1200" cap="none" spc="0" normalizeH="0" baseline="0" noProof="0" dirty="0" smtClean="0">
              <a:ln>
                <a:noFill/>
              </a:ln>
              <a:effectLst/>
              <a:uLnTx/>
              <a:uFillTx/>
              <a:latin typeface="Times New Roman" pitchFamily="18" charset="0"/>
              <a:cs typeface="Times New Roman" pitchFamily="18" charset="0"/>
            </a:endParaRPr>
          </a:p>
        </p:txBody>
      </p:sp>
      <p:sp>
        <p:nvSpPr>
          <p:cNvPr id="7" name="TextBox 6"/>
          <p:cNvSpPr txBox="1"/>
          <p:nvPr/>
        </p:nvSpPr>
        <p:spPr>
          <a:xfrm>
            <a:off x="2119532" y="3071810"/>
            <a:ext cx="5238550" cy="523220"/>
          </a:xfrm>
          <a:prstGeom prst="rect">
            <a:avLst/>
          </a:prstGeom>
          <a:noFill/>
        </p:spPr>
        <p:txBody>
          <a:bodyPr wrap="none" rtlCol="0">
            <a:spAutoFit/>
          </a:bodyPr>
          <a:lstStyle/>
          <a:p>
            <a:r>
              <a:rPr lang="en-US" sz="2800" dirty="0" smtClean="0">
                <a:solidFill>
                  <a:schemeClr val="bg1">
                    <a:lumMod val="50000"/>
                  </a:schemeClr>
                </a:solidFill>
              </a:rPr>
              <a:t>A Wireless Network based Scheme</a:t>
            </a:r>
            <a:endParaRPr lang="en-IN" sz="28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501122" cy="5786478"/>
          </a:xfrm>
        </p:spPr>
        <p:txBody>
          <a:bodyPr>
            <a:noAutofit/>
          </a:bodyPr>
          <a:lstStyle/>
          <a:p>
            <a:pPr algn="just">
              <a:buNone/>
            </a:pPr>
            <a:r>
              <a:rPr lang="en-IN" sz="2000" i="1" dirty="0" smtClean="0">
                <a:latin typeface="Times New Roman" pitchFamily="18" charset="0"/>
                <a:cs typeface="Times New Roman" pitchFamily="18" charset="0"/>
              </a:rPr>
              <a:t>3) Sender(Admin):</a:t>
            </a:r>
            <a:r>
              <a:rPr lang="en-IN" sz="2000" dirty="0" smtClean="0">
                <a:latin typeface="Times New Roman" pitchFamily="18" charset="0"/>
                <a:cs typeface="Times New Roman" pitchFamily="18" charset="0"/>
              </a:rPr>
              <a:t> This is an entity who owns confidential messages or data (e.g., a commander) and wishes to store them into the external data storage node for ease of sharing or for reliable delivery to users in the extreme networking environments. </a:t>
            </a:r>
          </a:p>
          <a:p>
            <a:pPr algn="just">
              <a:buNone/>
            </a:pP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A sender is responsible for defining (attribute based) access policy and enforcing it on its own data by encrypting the data under the policy before storing it to the storage node. </a:t>
            </a:r>
          </a:p>
          <a:p>
            <a:pPr algn="just">
              <a:buNone/>
            </a:pP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The sender generates the one-time key for the particular user and passes it through the central authority. </a:t>
            </a:r>
          </a:p>
          <a:p>
            <a:pPr algn="just">
              <a:buNone/>
            </a:pPr>
            <a:endParaRPr lang="en-IN" sz="2000" dirty="0" smtClean="0">
              <a:latin typeface="Times New Roman" pitchFamily="18" charset="0"/>
              <a:cs typeface="Times New Roman" pitchFamily="18" charset="0"/>
            </a:endParaRPr>
          </a:p>
          <a:p>
            <a:pPr algn="just">
              <a:buNone/>
            </a:pPr>
            <a:r>
              <a:rPr lang="en-IN" sz="2000" i="1" dirty="0" smtClean="0">
                <a:latin typeface="Times New Roman" pitchFamily="18" charset="0"/>
                <a:cs typeface="Times New Roman" pitchFamily="18" charset="0"/>
              </a:rPr>
              <a:t>4) User:</a:t>
            </a:r>
            <a:r>
              <a:rPr lang="en-IN" sz="2000" dirty="0" smtClean="0">
                <a:latin typeface="Times New Roman" pitchFamily="18" charset="0"/>
                <a:cs typeface="Times New Roman" pitchFamily="18" charset="0"/>
              </a:rPr>
              <a:t> This is a mobile node who wants to access the data stored at the storage node (e.g., a soldier). </a:t>
            </a:r>
          </a:p>
          <a:p>
            <a:pPr algn="just">
              <a:buNone/>
            </a:pP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If a user possesses a set of attributes satisfying the access policy of the encrypted data defined by the sender, and is not revoked in any of the attributes, then he will be able to decrypt the </a:t>
            </a:r>
            <a:r>
              <a:rPr lang="en-IN" sz="2000" dirty="0" err="1" smtClean="0">
                <a:latin typeface="Times New Roman" pitchFamily="18" charset="0"/>
                <a:cs typeface="Times New Roman" pitchFamily="18" charset="0"/>
              </a:rPr>
              <a:t>ciphertext</a:t>
            </a:r>
            <a:r>
              <a:rPr lang="en-IN" sz="2000" dirty="0" smtClean="0">
                <a:latin typeface="Times New Roman" pitchFamily="18" charset="0"/>
                <a:cs typeface="Times New Roman" pitchFamily="18" charset="0"/>
              </a:rPr>
              <a:t> and obtain the data.</a:t>
            </a:r>
          </a:p>
          <a:p>
            <a:pPr algn="just">
              <a:buNone/>
            </a:pPr>
            <a:endParaRPr lang="en-IN" sz="2000" dirty="0" smtClean="0"/>
          </a:p>
          <a:p>
            <a:pPr algn="just">
              <a:buNone/>
            </a:pPr>
            <a:endParaRPr lang="en-IN" sz="2000" dirty="0" smtClean="0">
              <a:latin typeface="Times New Roman" pitchFamily="18" charset="0"/>
              <a:cs typeface="Times New Roman" pitchFamily="18" charset="0"/>
            </a:endParaRPr>
          </a:p>
          <a:p>
            <a:pPr algn="just">
              <a:buNone/>
            </a:pPr>
            <a:r>
              <a:rPr lang="en-IN" sz="2000" i="1"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endParaRPr lang="en-IN"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Admin(Sender)</a:t>
            </a:r>
            <a:endParaRPr lang="en-I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2050" name="Picture 2" descr="C:\Users\welcome\Desktop\papers\C\Admin.jpg"/>
          <p:cNvPicPr>
            <a:picLocks noChangeAspect="1" noChangeArrowheads="1"/>
          </p:cNvPicPr>
          <p:nvPr/>
        </p:nvPicPr>
        <p:blipFill>
          <a:blip r:embed="rId2"/>
          <a:srcRect/>
          <a:stretch>
            <a:fillRect/>
          </a:stretch>
        </p:blipFill>
        <p:spPr bwMode="auto">
          <a:xfrm>
            <a:off x="785786" y="1214422"/>
            <a:ext cx="7929618" cy="528641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welcome\Desktop\papers\C\Add Solder.jpg"/>
          <p:cNvPicPr>
            <a:picLocks noChangeAspect="1" noChangeArrowheads="1"/>
          </p:cNvPicPr>
          <p:nvPr/>
        </p:nvPicPr>
        <p:blipFill>
          <a:blip r:embed="rId2"/>
          <a:srcRect/>
          <a:stretch>
            <a:fillRect/>
          </a:stretch>
        </p:blipFill>
        <p:spPr bwMode="auto">
          <a:xfrm>
            <a:off x="794657" y="600770"/>
            <a:ext cx="7849309" cy="590006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welcome\Desktop\papers\C\Message.jpg"/>
          <p:cNvPicPr>
            <a:picLocks noChangeAspect="1" noChangeArrowheads="1"/>
          </p:cNvPicPr>
          <p:nvPr/>
        </p:nvPicPr>
        <p:blipFill>
          <a:blip r:embed="rId2"/>
          <a:srcRect/>
          <a:stretch>
            <a:fillRect/>
          </a:stretch>
        </p:blipFill>
        <p:spPr bwMode="auto">
          <a:xfrm>
            <a:off x="857224" y="587764"/>
            <a:ext cx="7786742" cy="591307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Key Authority</a:t>
            </a:r>
            <a:endParaRPr lang="en-I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4098" name="Picture 2" descr="C:\Users\welcome\Desktop\papers\C\key.jpg"/>
          <p:cNvPicPr>
            <a:picLocks noChangeAspect="1" noChangeArrowheads="1"/>
          </p:cNvPicPr>
          <p:nvPr/>
        </p:nvPicPr>
        <p:blipFill>
          <a:blip r:embed="rId2"/>
          <a:srcRect/>
          <a:stretch>
            <a:fillRect/>
          </a:stretch>
        </p:blipFill>
        <p:spPr bwMode="auto">
          <a:xfrm>
            <a:off x="714349" y="1216801"/>
            <a:ext cx="8001055" cy="521732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Storage Node</a:t>
            </a:r>
            <a:endParaRPr lang="en-I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5122" name="Picture 2" descr="C:\Users\welcome\Desktop\papers\C\Storage.jpg"/>
          <p:cNvPicPr>
            <a:picLocks noChangeAspect="1" noChangeArrowheads="1"/>
          </p:cNvPicPr>
          <p:nvPr/>
        </p:nvPicPr>
        <p:blipFill>
          <a:blip r:embed="rId2"/>
          <a:srcRect/>
          <a:stretch>
            <a:fillRect/>
          </a:stretch>
        </p:blipFill>
        <p:spPr bwMode="auto">
          <a:xfrm>
            <a:off x="714348" y="1285860"/>
            <a:ext cx="7929618" cy="528641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welcome\Desktop\papers\C\Device.jpg"/>
          <p:cNvPicPr>
            <a:picLocks noChangeAspect="1" noChangeArrowheads="1"/>
          </p:cNvPicPr>
          <p:nvPr/>
        </p:nvPicPr>
        <p:blipFill>
          <a:blip r:embed="rId2"/>
          <a:srcRect/>
          <a:stretch>
            <a:fillRect/>
          </a:stretch>
        </p:blipFill>
        <p:spPr bwMode="auto">
          <a:xfrm>
            <a:off x="1000100" y="904875"/>
            <a:ext cx="7429551" cy="523876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welcome\Desktop\papers\C\Device1.jpg"/>
          <p:cNvPicPr>
            <a:picLocks noChangeAspect="1" noChangeArrowheads="1"/>
          </p:cNvPicPr>
          <p:nvPr/>
        </p:nvPicPr>
        <p:blipFill>
          <a:blip r:embed="rId2"/>
          <a:srcRect/>
          <a:stretch>
            <a:fillRect/>
          </a:stretch>
        </p:blipFill>
        <p:spPr bwMode="auto">
          <a:xfrm>
            <a:off x="1000100" y="909637"/>
            <a:ext cx="7429552" cy="5162569"/>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6050" y="2071678"/>
            <a:ext cx="3359545" cy="280076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Edwardian Script ITC" pitchFamily="66" charset="0"/>
                <a:ea typeface="Tahoma" pitchFamily="34" charset="0"/>
                <a:cs typeface="Times New Roman" pitchFamily="18" charset="0"/>
              </a:rPr>
              <a:t>Thank You</a:t>
            </a:r>
            <a:endParaRPr lang="en-US" sz="8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Edwardian Script ITC" pitchFamily="66" charset="0"/>
              <a:ea typeface="Tahom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00042"/>
            <a:ext cx="4786346" cy="5786478"/>
          </a:xfrm>
        </p:spPr>
        <p:txBody>
          <a:bodyPr>
            <a:noAutofit/>
          </a:bodyPr>
          <a:lstStyle/>
          <a:p>
            <a:pPr algn="just"/>
            <a:r>
              <a:rPr lang="en-IN" sz="2100" dirty="0" smtClean="0">
                <a:latin typeface="Times New Roman" pitchFamily="18" charset="0"/>
                <a:cs typeface="Times New Roman" pitchFamily="18" charset="0"/>
              </a:rPr>
              <a:t>Wireless devices carried by soldiers in hostile areas or battle fields are likely to suffer the threats of information leaks and disruptions in connectivity. </a:t>
            </a:r>
          </a:p>
          <a:p>
            <a:pPr algn="just"/>
            <a:endParaRPr lang="en-IN" sz="2100" dirty="0" smtClean="0">
              <a:latin typeface="Times New Roman" pitchFamily="18" charset="0"/>
              <a:cs typeface="Times New Roman" pitchFamily="18" charset="0"/>
            </a:endParaRPr>
          </a:p>
          <a:p>
            <a:pPr algn="just"/>
            <a:r>
              <a:rPr lang="en-IN" sz="2100" dirty="0" smtClean="0">
                <a:latin typeface="Times New Roman" pitchFamily="18" charset="0"/>
                <a:cs typeface="Times New Roman" pitchFamily="18" charset="0"/>
              </a:rPr>
              <a:t>Disruption-tolerant network (DTN) technologies allow wireless devices carried by soldiers to communicate with each other and access the confidential information or command reliably by exploiting external storage nodes. </a:t>
            </a:r>
          </a:p>
          <a:p>
            <a:pPr algn="just"/>
            <a:endParaRPr lang="en-IN" sz="2100" dirty="0" smtClean="0">
              <a:latin typeface="Times New Roman" pitchFamily="18" charset="0"/>
              <a:cs typeface="Times New Roman" pitchFamily="18" charset="0"/>
            </a:endParaRPr>
          </a:p>
          <a:p>
            <a:pPr algn="just"/>
            <a:r>
              <a:rPr lang="en-IN" sz="2100" dirty="0" smtClean="0">
                <a:latin typeface="Times New Roman" pitchFamily="18" charset="0"/>
                <a:cs typeface="Times New Roman" pitchFamily="18" charset="0"/>
              </a:rPr>
              <a:t>Some of the most challenging issues in this scenario are the enforcement of authorization policies and the policies update for secure data retrieval. </a:t>
            </a:r>
          </a:p>
          <a:p>
            <a:pPr algn="just"/>
            <a:endParaRPr lang="en-IN" sz="2100" dirty="0">
              <a:latin typeface="Times New Roman" pitchFamily="18" charset="0"/>
              <a:cs typeface="Times New Roman" pitchFamily="18" charset="0"/>
            </a:endParaRPr>
          </a:p>
        </p:txBody>
      </p:sp>
      <p:pic>
        <p:nvPicPr>
          <p:cNvPr id="5" name="Picture 2" descr="C:\Users\welcome\Desktop\network.jpg"/>
          <p:cNvPicPr>
            <a:picLocks noChangeAspect="1" noChangeArrowheads="1"/>
          </p:cNvPicPr>
          <p:nvPr/>
        </p:nvPicPr>
        <p:blipFill>
          <a:blip r:embed="rId2"/>
          <a:srcRect/>
          <a:stretch>
            <a:fillRect/>
          </a:stretch>
        </p:blipFill>
        <p:spPr bwMode="auto">
          <a:xfrm>
            <a:off x="5214974" y="642918"/>
            <a:ext cx="3857620" cy="53578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fontScale="90000"/>
          </a:bodyPr>
          <a:lstStyle/>
          <a:p>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CipherText</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Policy- Attributes Based Encryption</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3" name="Content Placeholder 2"/>
          <p:cNvSpPr>
            <a:spLocks noGrp="1"/>
          </p:cNvSpPr>
          <p:nvPr>
            <p:ph idx="1"/>
          </p:nvPr>
        </p:nvSpPr>
        <p:spPr>
          <a:xfrm>
            <a:off x="357158" y="1214422"/>
            <a:ext cx="8329642" cy="4614882"/>
          </a:xfrm>
        </p:spPr>
        <p:txBody>
          <a:bodyPr>
            <a:noAutofit/>
          </a:bodyPr>
          <a:lstStyle/>
          <a:p>
            <a:pPr algn="just"/>
            <a:endParaRPr lang="en-IN" sz="2400" dirty="0" smtClean="0">
              <a:latin typeface="Times New Roman" pitchFamily="18" charset="0"/>
              <a:cs typeface="Times New Roman" pitchFamily="18" charset="0"/>
            </a:endParaRPr>
          </a:p>
          <a:p>
            <a:pPr algn="just"/>
            <a:r>
              <a:rPr lang="en-IN" sz="2400" dirty="0" err="1" smtClean="0">
                <a:latin typeface="Times New Roman" pitchFamily="18" charset="0"/>
                <a:cs typeface="Times New Roman" pitchFamily="18" charset="0"/>
              </a:rPr>
              <a:t>Ciphertext</a:t>
            </a:r>
            <a:r>
              <a:rPr lang="en-IN" sz="2400" dirty="0" smtClean="0">
                <a:latin typeface="Times New Roman" pitchFamily="18" charset="0"/>
                <a:cs typeface="Times New Roman" pitchFamily="18" charset="0"/>
              </a:rPr>
              <a:t>-policy ABE (CP-ABE) provides a scalable way of encrypting data such that the </a:t>
            </a:r>
            <a:r>
              <a:rPr lang="en-IN" sz="2400" dirty="0" err="1" smtClean="0">
                <a:latin typeface="Times New Roman" pitchFamily="18" charset="0"/>
                <a:cs typeface="Times New Roman" pitchFamily="18" charset="0"/>
              </a:rPr>
              <a:t>encryptor</a:t>
            </a:r>
            <a:r>
              <a:rPr lang="en-IN" sz="2400" dirty="0" smtClean="0">
                <a:latin typeface="Times New Roman" pitchFamily="18" charset="0"/>
                <a:cs typeface="Times New Roman" pitchFamily="18" charset="0"/>
              </a:rPr>
              <a:t> defines the attribute set that the </a:t>
            </a:r>
            <a:r>
              <a:rPr lang="en-IN" sz="2400" dirty="0" err="1" smtClean="0">
                <a:latin typeface="Times New Roman" pitchFamily="18" charset="0"/>
                <a:cs typeface="Times New Roman" pitchFamily="18" charset="0"/>
              </a:rPr>
              <a:t>decryptor</a:t>
            </a:r>
            <a:r>
              <a:rPr lang="en-IN" sz="2400" dirty="0" smtClean="0">
                <a:latin typeface="Times New Roman" pitchFamily="18" charset="0"/>
                <a:cs typeface="Times New Roman" pitchFamily="18" charset="0"/>
              </a:rPr>
              <a:t> needs to possess in order to decrypt the </a:t>
            </a:r>
            <a:r>
              <a:rPr lang="en-IN" sz="2400" dirty="0" err="1" smtClean="0">
                <a:latin typeface="Times New Roman" pitchFamily="18" charset="0"/>
                <a:cs typeface="Times New Roman" pitchFamily="18" charset="0"/>
              </a:rPr>
              <a:t>ciphertext</a:t>
            </a:r>
            <a:r>
              <a:rPr lang="en-IN" sz="2400" dirty="0" smtClean="0">
                <a:latin typeface="Times New Roman" pitchFamily="18" charset="0"/>
                <a:cs typeface="Times New Roman" pitchFamily="18" charset="0"/>
              </a:rPr>
              <a:t>.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Thus, different users are allowed to decrypt different pieces of data per the security policy.</a:t>
            </a:r>
          </a:p>
          <a:p>
            <a:pPr algn="just"/>
            <a:endParaRPr lang="en-US"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However, the problem of applying CP-ABE in decentralized DTNs introduces several security and privacy challenges with regard to the attribute revocation, key escrow, and coordination of attributes issued by authority. </a:t>
            </a:r>
          </a:p>
          <a:p>
            <a:pPr algn="just"/>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5719" y="0"/>
          <a:ext cx="8858281" cy="6863011"/>
        </p:xfrm>
        <a:graphic>
          <a:graphicData uri="http://schemas.openxmlformats.org/drawingml/2006/table">
            <a:tbl>
              <a:tblPr firstRow="1" bandRow="1">
                <a:tableStyleId>{5C22544A-7EE6-4342-B048-85BDC9FD1C3A}</a:tableStyleId>
              </a:tblPr>
              <a:tblGrid>
                <a:gridCol w="857257"/>
                <a:gridCol w="3929090"/>
                <a:gridCol w="4071934"/>
              </a:tblGrid>
              <a:tr h="535837">
                <a:tc>
                  <a:txBody>
                    <a:bodyPr/>
                    <a:lstStyle/>
                    <a:p>
                      <a:pPr algn="ctr">
                        <a:lnSpc>
                          <a:spcPct val="150000"/>
                        </a:lnSpc>
                      </a:pPr>
                      <a:endParaRPr lang="en-IN" dirty="0">
                        <a:latin typeface="Times New Roman" pitchFamily="18" charset="0"/>
                        <a:cs typeface="Times New Roman" pitchFamily="18" charset="0"/>
                      </a:endParaRPr>
                    </a:p>
                  </a:txBody>
                  <a:tcPr/>
                </a:tc>
                <a:tc>
                  <a:txBody>
                    <a:bodyPr/>
                    <a:lstStyle/>
                    <a:p>
                      <a:pPr algn="ctr">
                        <a:lnSpc>
                          <a:spcPct val="150000"/>
                        </a:lnSpc>
                      </a:pPr>
                      <a:r>
                        <a:rPr lang="en-US" dirty="0" smtClean="0">
                          <a:latin typeface="Times New Roman" pitchFamily="18" charset="0"/>
                          <a:cs typeface="Times New Roman" pitchFamily="18" charset="0"/>
                        </a:rPr>
                        <a:t>Existing System</a:t>
                      </a:r>
                      <a:endParaRPr lang="en-IN" dirty="0">
                        <a:latin typeface="Times New Roman" pitchFamily="18" charset="0"/>
                        <a:cs typeface="Times New Roman" pitchFamily="18" charset="0"/>
                      </a:endParaRPr>
                    </a:p>
                  </a:txBody>
                  <a:tcPr/>
                </a:tc>
                <a:tc>
                  <a:txBody>
                    <a:bodyPr/>
                    <a:lstStyle/>
                    <a:p>
                      <a:pPr algn="ctr">
                        <a:lnSpc>
                          <a:spcPct val="150000"/>
                        </a:lnSpc>
                      </a:pPr>
                      <a:r>
                        <a:rPr lang="en-US" dirty="0" smtClean="0">
                          <a:latin typeface="Times New Roman" pitchFamily="18" charset="0"/>
                          <a:cs typeface="Times New Roman" pitchFamily="18" charset="0"/>
                        </a:rPr>
                        <a:t>Proposed System</a:t>
                      </a:r>
                      <a:endParaRPr lang="en-IN" dirty="0">
                        <a:latin typeface="Times New Roman" pitchFamily="18" charset="0"/>
                        <a:cs typeface="Times New Roman" pitchFamily="18" charset="0"/>
                      </a:endParaRPr>
                    </a:p>
                  </a:txBody>
                  <a:tcPr/>
                </a:tc>
              </a:tr>
              <a:tr h="500415">
                <a:tc>
                  <a:txBody>
                    <a:bodyPr/>
                    <a:lstStyle/>
                    <a:p>
                      <a:pPr>
                        <a:lnSpc>
                          <a:spcPct val="150000"/>
                        </a:lnSpc>
                      </a:pPr>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Multiple Key Authorities</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Single Authority</a:t>
                      </a:r>
                    </a:p>
                  </a:txBody>
                  <a:tcPr/>
                </a:tc>
              </a:tr>
              <a:tr h="921747">
                <a:tc>
                  <a:txBody>
                    <a:bodyPr/>
                    <a:lstStyle/>
                    <a:p>
                      <a:pPr>
                        <a:lnSpc>
                          <a:spcPct val="150000"/>
                        </a:lnSpc>
                      </a:pPr>
                      <a:r>
                        <a:rPr lang="en-US"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User Key is generated</a:t>
                      </a:r>
                      <a:r>
                        <a:rPr lang="en-US" baseline="0" dirty="0" smtClean="0">
                          <a:latin typeface="Times New Roman" pitchFamily="18" charset="0"/>
                          <a:cs typeface="Times New Roman" pitchFamily="18" charset="0"/>
                        </a:rPr>
                        <a:t> by Key Authority</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User Key is generated</a:t>
                      </a:r>
                      <a:r>
                        <a:rPr lang="en-US" baseline="0" dirty="0" smtClean="0">
                          <a:latin typeface="Times New Roman" pitchFamily="18" charset="0"/>
                          <a:cs typeface="Times New Roman" pitchFamily="18" charset="0"/>
                        </a:rPr>
                        <a:t> by Sender</a:t>
                      </a:r>
                      <a:endParaRPr lang="en-US" dirty="0" smtClean="0">
                        <a:latin typeface="Times New Roman" pitchFamily="18" charset="0"/>
                        <a:cs typeface="Times New Roman" pitchFamily="18" charset="0"/>
                      </a:endParaRPr>
                    </a:p>
                  </a:txBody>
                  <a:tcPr/>
                </a:tc>
              </a:tr>
              <a:tr h="921747">
                <a:tc>
                  <a:txBody>
                    <a:bodyPr/>
                    <a:lstStyle/>
                    <a:p>
                      <a:pPr>
                        <a:lnSpc>
                          <a:spcPct val="150000"/>
                        </a:lnSpc>
                      </a:pPr>
                      <a:r>
                        <a:rPr lang="en-US" dirty="0" smtClean="0">
                          <a:latin typeface="Times New Roman" pitchFamily="18" charset="0"/>
                          <a:cs typeface="Times New Roman" pitchFamily="18" charset="0"/>
                        </a:rPr>
                        <a:t>3</a:t>
                      </a:r>
                      <a:endParaRPr lang="en-IN" dirty="0">
                        <a:latin typeface="Times New Roman" pitchFamily="18" charset="0"/>
                        <a:cs typeface="Times New Roman" pitchFamily="18" charset="0"/>
                      </a:endParaRPr>
                    </a:p>
                  </a:txBody>
                  <a:tcPr/>
                </a:tc>
                <a:tc>
                  <a:txBody>
                    <a:bodyPr/>
                    <a:lstStyle/>
                    <a:p>
                      <a:pPr>
                        <a:lnSpc>
                          <a:spcPct val="150000"/>
                        </a:lnSpc>
                      </a:pPr>
                      <a:r>
                        <a:rPr lang="en-US" dirty="0" err="1" smtClean="0">
                          <a:latin typeface="Times New Roman" pitchFamily="18" charset="0"/>
                          <a:cs typeface="Times New Roman" pitchFamily="18" charset="0"/>
                        </a:rPr>
                        <a:t>Diffie</a:t>
                      </a:r>
                      <a:r>
                        <a:rPr lang="en-US" dirty="0" smtClean="0">
                          <a:latin typeface="Times New Roman" pitchFamily="18" charset="0"/>
                          <a:cs typeface="Times New Roman" pitchFamily="18" charset="0"/>
                        </a:rPr>
                        <a:t>- Hellman Key agreement Protocol</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RSA Algorithm</a:t>
                      </a:r>
                    </a:p>
                  </a:txBody>
                  <a:tcPr/>
                </a:tc>
              </a:tr>
              <a:tr h="921747">
                <a:tc>
                  <a:txBody>
                    <a:bodyPr/>
                    <a:lstStyle/>
                    <a:p>
                      <a:pPr>
                        <a:lnSpc>
                          <a:spcPct val="150000"/>
                        </a:lnSpc>
                      </a:pPr>
                      <a:r>
                        <a:rPr lang="en-US" dirty="0" smtClean="0">
                          <a:latin typeface="Times New Roman" pitchFamily="18" charset="0"/>
                          <a:cs typeface="Times New Roman" pitchFamily="18" charset="0"/>
                        </a:rPr>
                        <a:t>4</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Secret Key is </a:t>
                      </a:r>
                      <a:r>
                        <a:rPr lang="en-US" dirty="0" smtClean="0">
                          <a:latin typeface="Times New Roman" pitchFamily="18" charset="0"/>
                          <a:cs typeface="Times New Roman" pitchFamily="18" charset="0"/>
                        </a:rPr>
                        <a:t>generated by Central</a:t>
                      </a:r>
                      <a:r>
                        <a:rPr lang="en-US" baseline="0" dirty="0" smtClean="0">
                          <a:latin typeface="Times New Roman" pitchFamily="18" charset="0"/>
                          <a:cs typeface="Times New Roman" pitchFamily="18" charset="0"/>
                        </a:rPr>
                        <a:t> Authority</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Private and Public Keys are generated by Sender</a:t>
                      </a:r>
                    </a:p>
                  </a:txBody>
                  <a:tcPr/>
                </a:tc>
              </a:tr>
              <a:tr h="500415">
                <a:tc>
                  <a:txBody>
                    <a:bodyPr/>
                    <a:lstStyle/>
                    <a:p>
                      <a:pPr>
                        <a:lnSpc>
                          <a:spcPct val="150000"/>
                        </a:lnSpc>
                      </a:pPr>
                      <a:r>
                        <a:rPr lang="en-US" dirty="0" smtClean="0">
                          <a:latin typeface="Times New Roman" pitchFamily="18" charset="0"/>
                          <a:cs typeface="Times New Roman" pitchFamily="18" charset="0"/>
                        </a:rPr>
                        <a:t>5</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Symmetric</a:t>
                      </a:r>
                      <a:r>
                        <a:rPr lang="en-US" baseline="0" dirty="0" smtClean="0">
                          <a:latin typeface="Times New Roman" pitchFamily="18" charset="0"/>
                          <a:cs typeface="Times New Roman" pitchFamily="18" charset="0"/>
                        </a:rPr>
                        <a:t> Encryption</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Asymmetric Encryption</a:t>
                      </a:r>
                    </a:p>
                  </a:txBody>
                  <a:tcPr/>
                </a:tc>
              </a:tr>
              <a:tr h="921747">
                <a:tc>
                  <a:txBody>
                    <a:bodyPr/>
                    <a:lstStyle/>
                    <a:p>
                      <a:pPr>
                        <a:lnSpc>
                          <a:spcPct val="150000"/>
                        </a:lnSpc>
                      </a:pPr>
                      <a:r>
                        <a:rPr lang="en-US" dirty="0" smtClean="0">
                          <a:latin typeface="Times New Roman" pitchFamily="18" charset="0"/>
                          <a:cs typeface="Times New Roman" pitchFamily="18" charset="0"/>
                        </a:rPr>
                        <a:t>6</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A single secret key is shared</a:t>
                      </a:r>
                      <a:r>
                        <a:rPr lang="en-US" baseline="0" dirty="0" smtClean="0">
                          <a:latin typeface="Times New Roman" pitchFamily="18" charset="0"/>
                          <a:cs typeface="Times New Roman" pitchFamily="18" charset="0"/>
                        </a:rPr>
                        <a:t> between Sender and User</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Private and Public keys are different and form a pair</a:t>
                      </a:r>
                    </a:p>
                  </a:txBody>
                  <a:tcPr/>
                </a:tc>
              </a:tr>
              <a:tr h="712599">
                <a:tc>
                  <a:txBody>
                    <a:bodyPr/>
                    <a:lstStyle/>
                    <a:p>
                      <a:pPr>
                        <a:lnSpc>
                          <a:spcPct val="150000"/>
                        </a:lnSpc>
                      </a:pPr>
                      <a:r>
                        <a:rPr lang="en-US" dirty="0" smtClean="0">
                          <a:latin typeface="Times New Roman" pitchFamily="18" charset="0"/>
                          <a:cs typeface="Times New Roman" pitchFamily="18" charset="0"/>
                        </a:rPr>
                        <a:t>7</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Decentralized</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Centralized</a:t>
                      </a:r>
                    </a:p>
                  </a:txBody>
                  <a:tcPr/>
                </a:tc>
              </a:tr>
              <a:tr h="921747">
                <a:tc>
                  <a:txBody>
                    <a:bodyPr/>
                    <a:lstStyle/>
                    <a:p>
                      <a:pPr>
                        <a:lnSpc>
                          <a:spcPct val="150000"/>
                        </a:lnSpc>
                      </a:pPr>
                      <a:r>
                        <a:rPr lang="en-US" dirty="0" smtClean="0">
                          <a:latin typeface="Times New Roman" pitchFamily="18" charset="0"/>
                          <a:cs typeface="Times New Roman" pitchFamily="18" charset="0"/>
                        </a:rPr>
                        <a:t>8</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The message can be accessed any number</a:t>
                      </a:r>
                      <a:r>
                        <a:rPr lang="en-US" baseline="0" dirty="0" smtClean="0">
                          <a:latin typeface="Times New Roman" pitchFamily="18" charset="0"/>
                          <a:cs typeface="Times New Roman" pitchFamily="18" charset="0"/>
                        </a:rPr>
                        <a:t> of times.</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The</a:t>
                      </a:r>
                      <a:r>
                        <a:rPr lang="en-US" baseline="0" dirty="0" smtClean="0">
                          <a:latin typeface="Times New Roman" pitchFamily="18" charset="0"/>
                          <a:cs typeface="Times New Roman" pitchFamily="18" charset="0"/>
                        </a:rPr>
                        <a:t> message can be accessed only once.</a:t>
                      </a:r>
                      <a:endParaRPr lang="en-US" dirty="0" smtClean="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42910" y="857232"/>
            <a:ext cx="8153360" cy="521497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Existing System</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642910" y="1357298"/>
            <a:ext cx="7858180" cy="4857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Proposed System</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4" name="Picture 3" descr="C:\Users\welcome\Desktop\arch1.png"/>
          <p:cNvPicPr/>
          <p:nvPr/>
        </p:nvPicPr>
        <p:blipFill>
          <a:blip r:embed="rId2"/>
          <a:srcRect/>
          <a:stretch>
            <a:fillRect/>
          </a:stretch>
        </p:blipFill>
        <p:spPr bwMode="auto">
          <a:xfrm>
            <a:off x="642910" y="1357298"/>
            <a:ext cx="7858180" cy="4857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500034" y="642918"/>
            <a:ext cx="8286808" cy="58579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Modules</a:t>
            </a:r>
            <a:endParaRPr lang="en-I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3" name="Content Placeholder 2"/>
          <p:cNvSpPr>
            <a:spLocks noGrp="1"/>
          </p:cNvSpPr>
          <p:nvPr>
            <p:ph idx="1"/>
          </p:nvPr>
        </p:nvSpPr>
        <p:spPr>
          <a:xfrm>
            <a:off x="428596" y="1285860"/>
            <a:ext cx="8229600" cy="5072098"/>
          </a:xfrm>
        </p:spPr>
        <p:txBody>
          <a:bodyPr>
            <a:noAutofit/>
          </a:bodyPr>
          <a:lstStyle/>
          <a:p>
            <a:pPr algn="just">
              <a:buNone/>
            </a:pPr>
            <a:r>
              <a:rPr lang="en-IN" sz="2400" i="1" dirty="0" smtClean="0">
                <a:latin typeface="Times New Roman" pitchFamily="18" charset="0"/>
                <a:cs typeface="Times New Roman" pitchFamily="18" charset="0"/>
              </a:rPr>
              <a:t>1) Central Authority(Key Authority):</a:t>
            </a:r>
            <a:r>
              <a:rPr lang="en-IN" sz="2400" dirty="0" smtClean="0">
                <a:latin typeface="Times New Roman" pitchFamily="18" charset="0"/>
                <a:cs typeface="Times New Roman" pitchFamily="18" charset="0"/>
              </a:rPr>
              <a:t> The role of central authority is to track the reliability of the key and message generated and reaching the users at the exact time. </a:t>
            </a:r>
          </a:p>
          <a:p>
            <a:pPr algn="just">
              <a:buNone/>
            </a:pPr>
            <a:r>
              <a:rPr lang="en-IN" sz="2400" dirty="0" smtClean="0">
                <a:latin typeface="Times New Roman" pitchFamily="18" charset="0"/>
                <a:cs typeface="Times New Roman" pitchFamily="18" charset="0"/>
              </a:rPr>
              <a:t> </a:t>
            </a:r>
          </a:p>
          <a:p>
            <a:pPr algn="just">
              <a:buNone/>
            </a:pPr>
            <a:r>
              <a:rPr lang="en-IN" sz="2400" i="1" dirty="0" smtClean="0">
                <a:latin typeface="Times New Roman" pitchFamily="18" charset="0"/>
                <a:cs typeface="Times New Roman" pitchFamily="18" charset="0"/>
              </a:rPr>
              <a:t>2) Storage node:</a:t>
            </a:r>
            <a:r>
              <a:rPr lang="en-IN" sz="2400" dirty="0" smtClean="0">
                <a:latin typeface="Times New Roman" pitchFamily="18" charset="0"/>
                <a:cs typeface="Times New Roman" pitchFamily="18" charset="0"/>
              </a:rPr>
              <a:t> This is an entity that stores data from senders and provide corresponding access to users. It may be mobile or static. Similar to the previous schemes, we also assume the storage node to be semi-trusted, that is honest-but-curious.</a:t>
            </a:r>
          </a:p>
          <a:p>
            <a:pPr algn="just">
              <a:buNone/>
            </a:pPr>
            <a:r>
              <a:rPr lang="en-IN" sz="2400" i="1"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	Since the key authorities are semi-trusted, they should be deterred from accessing plaintext of the data in the storage node; meanwhile, they should be still able to issue secret keys to users.</a:t>
            </a:r>
          </a:p>
          <a:p>
            <a:pPr algn="just"/>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TotalTime>
  <Words>393</Words>
  <Application>Microsoft Office PowerPoint</Application>
  <PresentationFormat>On-screen Show (4:3)</PresentationFormat>
  <Paragraphs>71</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Attribute-Based-Encryption in Disruption Tolerant Military Networks to secure data access</vt:lpstr>
      <vt:lpstr>Slide 2</vt:lpstr>
      <vt:lpstr>CipherText Policy- Attributes Based Encryption</vt:lpstr>
      <vt:lpstr>Slide 4</vt:lpstr>
      <vt:lpstr>Slide 5</vt:lpstr>
      <vt:lpstr>Existing System</vt:lpstr>
      <vt:lpstr>Proposed System</vt:lpstr>
      <vt:lpstr>Slide 8</vt:lpstr>
      <vt:lpstr>Modules</vt:lpstr>
      <vt:lpstr>Slide 10</vt:lpstr>
      <vt:lpstr>Admin(Sender)</vt:lpstr>
      <vt:lpstr>Slide 12</vt:lpstr>
      <vt:lpstr>Slide 13</vt:lpstr>
      <vt:lpstr>Key Authority</vt:lpstr>
      <vt:lpstr>Storage Node</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Attribute-Based-Encryption in Disruption Tolerant Military Networks to secure data access</dc:title>
  <dc:creator>welcome</dc:creator>
  <cp:lastModifiedBy>welcome</cp:lastModifiedBy>
  <cp:revision>55</cp:revision>
  <dcterms:created xsi:type="dcterms:W3CDTF">2015-02-27T15:08:36Z</dcterms:created>
  <dcterms:modified xsi:type="dcterms:W3CDTF">2015-03-30T05:29:58Z</dcterms:modified>
</cp:coreProperties>
</file>