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67" r:id="rId3"/>
    <p:sldId id="268" r:id="rId4"/>
    <p:sldId id="257" r:id="rId5"/>
    <p:sldId id="286" r:id="rId6"/>
    <p:sldId id="287" r:id="rId7"/>
    <p:sldId id="258" r:id="rId8"/>
    <p:sldId id="288" r:id="rId9"/>
    <p:sldId id="289" r:id="rId10"/>
    <p:sldId id="292" r:id="rId11"/>
    <p:sldId id="295" r:id="rId12"/>
    <p:sldId id="278" r:id="rId13"/>
    <p:sldId id="259" r:id="rId14"/>
    <p:sldId id="260" r:id="rId15"/>
    <p:sldId id="293" r:id="rId16"/>
    <p:sldId id="290" r:id="rId17"/>
    <p:sldId id="291" r:id="rId18"/>
    <p:sldId id="262" r:id="rId19"/>
    <p:sldId id="265" r:id="rId20"/>
    <p:sldId id="266" r:id="rId21"/>
    <p:sldId id="263" r:id="rId22"/>
    <p:sldId id="280" r:id="rId23"/>
    <p:sldId id="279" r:id="rId24"/>
    <p:sldId id="281" r:id="rId25"/>
    <p:sldId id="283" r:id="rId26"/>
    <p:sldId id="284" r:id="rId27"/>
    <p:sldId id="285" r:id="rId28"/>
    <p:sldId id="276"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CD06D4-5AB6-452A-B9EF-D53049A4A98E}" type="datetimeFigureOut">
              <a:rPr lang="en-US" smtClean="0"/>
              <a:pPr/>
              <a:t>4/8/2015</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A02D2AA-1E8C-4A31-A5E9-8CC4EEDFFEA8}"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02D2AA-1E8C-4A31-A5E9-8CC4EEDFFEA8}" type="slidenum">
              <a:rPr lang="en-IN" smtClean="0"/>
              <a:pPr/>
              <a:t>12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DBADE93-FEE0-4830-8D13-B5EFD8549324}" type="datetimeFigureOut">
              <a:rPr lang="en-US" smtClean="0"/>
              <a:pPr/>
              <a:t>4/8/2015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A5E178-A7EA-439C-A764-01080C944B4F}"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BADE93-FEE0-4830-8D13-B5EFD8549324}" type="datetimeFigureOut">
              <a:rPr lang="en-US" smtClean="0"/>
              <a:pPr/>
              <a:t>4/8/2015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A5E178-A7EA-439C-A764-01080C944B4F}"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BADE93-FEE0-4830-8D13-B5EFD8549324}" type="datetimeFigureOut">
              <a:rPr lang="en-US" smtClean="0"/>
              <a:pPr/>
              <a:t>4/8/2015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A5E178-A7EA-439C-A764-01080C944B4F}"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BADE93-FEE0-4830-8D13-B5EFD8549324}" type="datetimeFigureOut">
              <a:rPr lang="en-US" smtClean="0"/>
              <a:pPr/>
              <a:t>4/8/2015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A5E178-A7EA-439C-A764-01080C944B4F}"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BADE93-FEE0-4830-8D13-B5EFD8549324}" type="datetimeFigureOut">
              <a:rPr lang="en-US" smtClean="0"/>
              <a:pPr/>
              <a:t>4/8/2015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A5E178-A7EA-439C-A764-01080C944B4F}"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DBADE93-FEE0-4830-8D13-B5EFD8549324}" type="datetimeFigureOut">
              <a:rPr lang="en-US" smtClean="0"/>
              <a:pPr/>
              <a:t>4/8/2015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A5E178-A7EA-439C-A764-01080C944B4F}"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DBADE93-FEE0-4830-8D13-B5EFD8549324}" type="datetimeFigureOut">
              <a:rPr lang="en-US" smtClean="0"/>
              <a:pPr/>
              <a:t>4/8/2015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5A5E178-A7EA-439C-A764-01080C944B4F}"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DBADE93-FEE0-4830-8D13-B5EFD8549324}" type="datetimeFigureOut">
              <a:rPr lang="en-US" smtClean="0"/>
              <a:pPr/>
              <a:t>4/8/2015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5A5E178-A7EA-439C-A764-01080C944B4F}"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BADE93-FEE0-4830-8D13-B5EFD8549324}" type="datetimeFigureOut">
              <a:rPr lang="en-US" smtClean="0"/>
              <a:pPr/>
              <a:t>4/8/2015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5A5E178-A7EA-439C-A764-01080C944B4F}"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BADE93-FEE0-4830-8D13-B5EFD8549324}" type="datetimeFigureOut">
              <a:rPr lang="en-US" smtClean="0"/>
              <a:pPr/>
              <a:t>4/8/2015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A5E178-A7EA-439C-A764-01080C944B4F}"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BADE93-FEE0-4830-8D13-B5EFD8549324}" type="datetimeFigureOut">
              <a:rPr lang="en-US" smtClean="0"/>
              <a:pPr/>
              <a:t>4/8/2015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A5E178-A7EA-439C-A764-01080C944B4F}"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3000" r="-21000" b="-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BADE93-FEE0-4830-8D13-B5EFD8549324}" type="datetimeFigureOut">
              <a:rPr lang="en-US" smtClean="0"/>
              <a:pPr/>
              <a:t>4/8/2015</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A5E178-A7EA-439C-A764-01080C944B4F}"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642910" y="642918"/>
            <a:ext cx="8072494" cy="2143140"/>
          </a:xfrm>
        </p:spPr>
        <p:txBody>
          <a:bodyPr>
            <a:normAutofit/>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Attribute-Based-Encryption in Disruption Tolerant Military Networks to secure data access</a:t>
            </a:r>
            <a:endParaRPr lang="en-I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endParaRPr>
          </a:p>
        </p:txBody>
      </p:sp>
      <p:sp>
        <p:nvSpPr>
          <p:cNvPr id="5" name="Subtitle 2"/>
          <p:cNvSpPr>
            <a:spLocks noGrp="1"/>
          </p:cNvSpPr>
          <p:nvPr>
            <p:ph type="subTitle" idx="1"/>
          </p:nvPr>
        </p:nvSpPr>
        <p:spPr>
          <a:xfrm>
            <a:off x="785786" y="4286256"/>
            <a:ext cx="3500462" cy="1752600"/>
          </a:xfrm>
        </p:spPr>
        <p:txBody>
          <a:bodyPr>
            <a:noAutofit/>
          </a:bodyPr>
          <a:lstStyle/>
          <a:p>
            <a:pPr algn="l"/>
            <a:r>
              <a:rPr lang="en-US" sz="2800" u="sng" dirty="0" smtClean="0">
                <a:solidFill>
                  <a:schemeClr val="tx1"/>
                </a:solidFill>
                <a:latin typeface="Times New Roman" pitchFamily="18" charset="0"/>
                <a:cs typeface="Times New Roman" pitchFamily="18" charset="0"/>
              </a:rPr>
              <a:t>Project Guide –</a:t>
            </a:r>
          </a:p>
          <a:p>
            <a:pPr algn="l"/>
            <a:r>
              <a:rPr lang="en-US" sz="2800" dirty="0" smtClean="0">
                <a:solidFill>
                  <a:schemeClr val="tx1"/>
                </a:solidFill>
                <a:latin typeface="Times New Roman" pitchFamily="18" charset="0"/>
                <a:cs typeface="Times New Roman" pitchFamily="18" charset="0"/>
              </a:rPr>
              <a:t>Mr. V. </a:t>
            </a:r>
            <a:r>
              <a:rPr lang="en-US" sz="2800" dirty="0" err="1" smtClean="0">
                <a:solidFill>
                  <a:schemeClr val="tx1"/>
                </a:solidFill>
                <a:latin typeface="Times New Roman" pitchFamily="18" charset="0"/>
                <a:cs typeface="Times New Roman" pitchFamily="18" charset="0"/>
              </a:rPr>
              <a:t>Hemakumar</a:t>
            </a:r>
            <a:r>
              <a:rPr lang="en-US" sz="2800" dirty="0" smtClean="0">
                <a:solidFill>
                  <a:schemeClr val="tx1"/>
                </a:solidFill>
                <a:latin typeface="Times New Roman" pitchFamily="18" charset="0"/>
                <a:cs typeface="Times New Roman" pitchFamily="18" charset="0"/>
              </a:rPr>
              <a:t> ,</a:t>
            </a:r>
            <a:br>
              <a:rPr lang="en-US" sz="2800" dirty="0" smtClean="0">
                <a:solidFill>
                  <a:schemeClr val="tx1"/>
                </a:solidFill>
                <a:latin typeface="Times New Roman" pitchFamily="18" charset="0"/>
                <a:cs typeface="Times New Roman" pitchFamily="18" charset="0"/>
              </a:rPr>
            </a:br>
            <a:r>
              <a:rPr lang="en-US" sz="2800" dirty="0" smtClean="0">
                <a:solidFill>
                  <a:schemeClr val="tx1"/>
                </a:solidFill>
                <a:latin typeface="Times New Roman" pitchFamily="18" charset="0"/>
                <a:cs typeface="Times New Roman" pitchFamily="18" charset="0"/>
              </a:rPr>
              <a:t>Assistant Professor,</a:t>
            </a:r>
          </a:p>
          <a:p>
            <a:pPr algn="l"/>
            <a:r>
              <a:rPr lang="en-US" sz="2800" dirty="0" smtClean="0">
                <a:solidFill>
                  <a:schemeClr val="tx1"/>
                </a:solidFill>
                <a:latin typeface="Times New Roman" pitchFamily="18" charset="0"/>
                <a:cs typeface="Times New Roman" pitchFamily="18" charset="0"/>
              </a:rPr>
              <a:t>Department of CSE.</a:t>
            </a:r>
            <a:endParaRPr lang="en-IN" sz="2800" dirty="0">
              <a:solidFill>
                <a:schemeClr val="tx1"/>
              </a:solidFill>
              <a:latin typeface="Times New Roman" pitchFamily="18" charset="0"/>
              <a:cs typeface="Times New Roman" pitchFamily="18" charset="0"/>
            </a:endParaRPr>
          </a:p>
        </p:txBody>
      </p:sp>
      <p:sp>
        <p:nvSpPr>
          <p:cNvPr id="6" name="Subtitle 2"/>
          <p:cNvSpPr txBox="1">
            <a:spLocks/>
          </p:cNvSpPr>
          <p:nvPr/>
        </p:nvSpPr>
        <p:spPr>
          <a:xfrm>
            <a:off x="5500694" y="4286256"/>
            <a:ext cx="3500462" cy="1357322"/>
          </a:xfrm>
          <a:prstGeom prst="rect">
            <a:avLst/>
          </a:prstGeom>
        </p:spPr>
        <p:txBody>
          <a:bodyPr vert="horz" lIns="91440" tIns="45720" rIns="91440" bIns="45720" rtlCol="0">
            <a:no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sng" strike="noStrike" kern="1200" cap="none" spc="0" normalizeH="0" baseline="0" noProof="0" dirty="0" smtClean="0">
                <a:ln>
                  <a:noFill/>
                </a:ln>
                <a:effectLst/>
                <a:uLnTx/>
                <a:uFillTx/>
                <a:latin typeface="Times New Roman" pitchFamily="18" charset="0"/>
                <a:cs typeface="Times New Roman" pitchFamily="18" charset="0"/>
              </a:rPr>
              <a:t>Project by –</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smtClean="0">
                <a:ln>
                  <a:noFill/>
                </a:ln>
                <a:effectLst/>
                <a:uLnTx/>
                <a:uFillTx/>
                <a:latin typeface="Times New Roman" pitchFamily="18" charset="0"/>
                <a:cs typeface="Times New Roman" pitchFamily="18" charset="0"/>
              </a:rPr>
              <a:t>Sonia. M,</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smtClean="0">
                <a:ln>
                  <a:noFill/>
                </a:ln>
                <a:effectLst/>
                <a:uLnTx/>
                <a:uFillTx/>
                <a:latin typeface="Times New Roman" pitchFamily="18" charset="0"/>
                <a:cs typeface="Times New Roman" pitchFamily="18" charset="0"/>
              </a:rPr>
              <a:t>Final Year , CSE-B.</a:t>
            </a:r>
            <a:endParaRPr kumimoji="0" lang="en-IN" sz="2800" b="0" i="0" u="none" strike="noStrike" kern="1200" cap="none" spc="0" normalizeH="0" baseline="0" noProof="0" dirty="0" smtClean="0">
              <a:ln>
                <a:noFill/>
              </a:ln>
              <a:effectLst/>
              <a:uLnTx/>
              <a:uFillTx/>
              <a:latin typeface="Times New Roman" pitchFamily="18" charset="0"/>
              <a:cs typeface="Times New Roman" pitchFamily="18" charset="0"/>
            </a:endParaRPr>
          </a:p>
        </p:txBody>
      </p:sp>
      <p:sp>
        <p:nvSpPr>
          <p:cNvPr id="7" name="TextBox 6"/>
          <p:cNvSpPr txBox="1"/>
          <p:nvPr/>
        </p:nvSpPr>
        <p:spPr>
          <a:xfrm>
            <a:off x="2119532" y="3071810"/>
            <a:ext cx="5238550" cy="523220"/>
          </a:xfrm>
          <a:prstGeom prst="rect">
            <a:avLst/>
          </a:prstGeom>
          <a:noFill/>
        </p:spPr>
        <p:txBody>
          <a:bodyPr wrap="none" rtlCol="0">
            <a:spAutoFit/>
          </a:bodyPr>
          <a:lstStyle/>
          <a:p>
            <a:r>
              <a:rPr lang="en-US" sz="2800" dirty="0" smtClean="0">
                <a:solidFill>
                  <a:schemeClr val="bg1">
                    <a:lumMod val="50000"/>
                  </a:schemeClr>
                </a:solidFill>
              </a:rPr>
              <a:t>A Wireless Network based Scheme</a:t>
            </a:r>
            <a:endParaRPr lang="en-IN" sz="2800"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472518" cy="2328866"/>
          </a:xfrm>
        </p:spPr>
        <p:txBody>
          <a:bodyPr>
            <a:normAutofit/>
          </a:bodyPr>
          <a:lstStyle/>
          <a:p>
            <a:pPr algn="just">
              <a:buNone/>
            </a:pP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i</a:t>
            </a:r>
            <a:r>
              <a:rPr lang="en-IN" sz="2400" dirty="0" smtClean="0">
                <a:latin typeface="Times New Roman" pitchFamily="18" charset="0"/>
                <a:cs typeface="Times New Roman" pitchFamily="18" charset="0"/>
              </a:rPr>
              <a:t>) RSA Algorithm</a:t>
            </a:r>
          </a:p>
          <a:p>
            <a:pPr algn="just">
              <a:buNone/>
            </a:pPr>
            <a:r>
              <a:rPr lang="en-US" sz="2400"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 In RSA, this asymmetry is based on the practical difficulty of factoring the product of two large prime numbers, the factoring problem.</a:t>
            </a:r>
          </a:p>
          <a:p>
            <a:pPr algn="just">
              <a:buNone/>
            </a:pPr>
            <a:endParaRPr lang="en-IN" sz="2400" dirty="0" smtClean="0">
              <a:latin typeface="Times New Roman" pitchFamily="18" charset="0"/>
              <a:cs typeface="Times New Roman" pitchFamily="18" charset="0"/>
            </a:endParaRPr>
          </a:p>
          <a:p>
            <a:pPr algn="just">
              <a:buNone/>
            </a:pPr>
            <a:endParaRPr lang="en-IN" sz="2400" dirty="0">
              <a:latin typeface="Times New Roman" pitchFamily="18" charset="0"/>
              <a:cs typeface="Times New Roman" pitchFamily="18" charset="0"/>
            </a:endParaRPr>
          </a:p>
        </p:txBody>
      </p:sp>
      <p:pic>
        <p:nvPicPr>
          <p:cNvPr id="4" name="Picture 3"/>
          <p:cNvPicPr/>
          <p:nvPr/>
        </p:nvPicPr>
        <p:blipFill>
          <a:blip r:embed="rId2"/>
          <a:srcRect/>
          <a:stretch>
            <a:fillRect/>
          </a:stretch>
        </p:blipFill>
        <p:spPr bwMode="auto">
          <a:xfrm>
            <a:off x="1000100" y="3857628"/>
            <a:ext cx="7572428" cy="2428892"/>
          </a:xfrm>
          <a:prstGeom prst="rect">
            <a:avLst/>
          </a:prstGeom>
          <a:noFill/>
          <a:ln w="9525">
            <a:noFill/>
            <a:miter lim="800000"/>
            <a:headEnd/>
            <a:tailEnd/>
          </a:ln>
        </p:spPr>
      </p:pic>
      <p:sp>
        <p:nvSpPr>
          <p:cNvPr id="6" name="Rectangle 5"/>
          <p:cNvSpPr/>
          <p:nvPr/>
        </p:nvSpPr>
        <p:spPr>
          <a:xfrm>
            <a:off x="2911930" y="500042"/>
            <a:ext cx="3320140"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cs typeface="Times New Roman" pitchFamily="18" charset="0"/>
              </a:rPr>
              <a:t>Algorithm</a:t>
            </a:r>
            <a:endParaRPr lang="en-IN"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28671"/>
            <a:ext cx="8229600" cy="1928826"/>
          </a:xfrm>
        </p:spPr>
        <p:txBody>
          <a:bodyPr>
            <a:normAutofit/>
          </a:bodyPr>
          <a:lstStyle/>
          <a:p>
            <a:pPr algn="just">
              <a:buNone/>
            </a:pPr>
            <a:r>
              <a:rPr lang="en-US" sz="2400" dirty="0" smtClean="0">
                <a:latin typeface="Times New Roman" pitchFamily="18" charset="0"/>
                <a:cs typeface="Times New Roman" pitchFamily="18" charset="0"/>
              </a:rPr>
              <a:t>ii) AES Algorithm</a:t>
            </a:r>
          </a:p>
          <a:p>
            <a:pPr algn="just">
              <a:buNone/>
            </a:pPr>
            <a:r>
              <a:rPr lang="en-US" sz="2400"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 AES is based on a design principle known as a substitution-permutation network, combination of both substitution and permutation.</a:t>
            </a:r>
            <a:endParaRPr lang="en-IN" sz="2400" dirty="0">
              <a:latin typeface="Times New Roman" pitchFamily="18" charset="0"/>
              <a:cs typeface="Times New Roman" pitchFamily="18" charset="0"/>
            </a:endParaRPr>
          </a:p>
        </p:txBody>
      </p:sp>
      <p:pic>
        <p:nvPicPr>
          <p:cNvPr id="4" name="Picture 3"/>
          <p:cNvPicPr/>
          <p:nvPr/>
        </p:nvPicPr>
        <p:blipFill>
          <a:blip r:embed="rId2"/>
          <a:srcRect/>
          <a:stretch>
            <a:fillRect/>
          </a:stretch>
        </p:blipFill>
        <p:spPr bwMode="auto">
          <a:xfrm>
            <a:off x="928662" y="3143248"/>
            <a:ext cx="7643866" cy="307183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285719" y="0"/>
          <a:ext cx="8858281" cy="6863011"/>
        </p:xfrm>
        <a:graphic>
          <a:graphicData uri="http://schemas.openxmlformats.org/drawingml/2006/table">
            <a:tbl>
              <a:tblPr firstRow="1" bandRow="1">
                <a:tableStyleId>{5C22544A-7EE6-4342-B048-85BDC9FD1C3A}</a:tableStyleId>
              </a:tblPr>
              <a:tblGrid>
                <a:gridCol w="857257"/>
                <a:gridCol w="3929090"/>
                <a:gridCol w="4071934"/>
              </a:tblGrid>
              <a:tr h="535837">
                <a:tc>
                  <a:txBody>
                    <a:bodyPr/>
                    <a:lstStyle/>
                    <a:p>
                      <a:pPr algn="ctr">
                        <a:lnSpc>
                          <a:spcPct val="150000"/>
                        </a:lnSpc>
                      </a:pPr>
                      <a:endParaRPr lang="en-IN" dirty="0">
                        <a:latin typeface="Times New Roman" pitchFamily="18" charset="0"/>
                        <a:cs typeface="Times New Roman" pitchFamily="18" charset="0"/>
                      </a:endParaRPr>
                    </a:p>
                  </a:txBody>
                  <a:tcPr/>
                </a:tc>
                <a:tc>
                  <a:txBody>
                    <a:bodyPr/>
                    <a:lstStyle/>
                    <a:p>
                      <a:pPr algn="ctr">
                        <a:lnSpc>
                          <a:spcPct val="150000"/>
                        </a:lnSpc>
                      </a:pPr>
                      <a:r>
                        <a:rPr lang="en-US" dirty="0" smtClean="0">
                          <a:latin typeface="Times New Roman" pitchFamily="18" charset="0"/>
                          <a:cs typeface="Times New Roman" pitchFamily="18" charset="0"/>
                        </a:rPr>
                        <a:t>Existing System</a:t>
                      </a:r>
                      <a:endParaRPr lang="en-IN" dirty="0">
                        <a:latin typeface="Times New Roman" pitchFamily="18" charset="0"/>
                        <a:cs typeface="Times New Roman" pitchFamily="18" charset="0"/>
                      </a:endParaRPr>
                    </a:p>
                  </a:txBody>
                  <a:tcPr/>
                </a:tc>
                <a:tc>
                  <a:txBody>
                    <a:bodyPr/>
                    <a:lstStyle/>
                    <a:p>
                      <a:pPr algn="ctr">
                        <a:lnSpc>
                          <a:spcPct val="150000"/>
                        </a:lnSpc>
                      </a:pPr>
                      <a:r>
                        <a:rPr lang="en-US" dirty="0" smtClean="0">
                          <a:latin typeface="Times New Roman" pitchFamily="18" charset="0"/>
                          <a:cs typeface="Times New Roman" pitchFamily="18" charset="0"/>
                        </a:rPr>
                        <a:t>Proposed System</a:t>
                      </a:r>
                      <a:endParaRPr lang="en-IN" dirty="0">
                        <a:latin typeface="Times New Roman" pitchFamily="18" charset="0"/>
                        <a:cs typeface="Times New Roman" pitchFamily="18" charset="0"/>
                      </a:endParaRPr>
                    </a:p>
                  </a:txBody>
                  <a:tcPr/>
                </a:tc>
              </a:tr>
              <a:tr h="500415">
                <a:tc>
                  <a:txBody>
                    <a:bodyPr/>
                    <a:lstStyle/>
                    <a:p>
                      <a:pPr>
                        <a:lnSpc>
                          <a:spcPct val="150000"/>
                        </a:lnSpc>
                      </a:pPr>
                      <a:r>
                        <a:rPr lang="en-US" dirty="0" smtClean="0">
                          <a:latin typeface="Times New Roman" pitchFamily="18" charset="0"/>
                          <a:cs typeface="Times New Roman" pitchFamily="18" charset="0"/>
                        </a:rPr>
                        <a:t>1</a:t>
                      </a:r>
                      <a:endParaRPr lang="en-IN" dirty="0">
                        <a:latin typeface="Times New Roman" pitchFamily="18" charset="0"/>
                        <a:cs typeface="Times New Roman" pitchFamily="18" charset="0"/>
                      </a:endParaRPr>
                    </a:p>
                  </a:txBody>
                  <a:tcPr/>
                </a:tc>
                <a:tc>
                  <a:txBody>
                    <a:bodyPr/>
                    <a:lstStyle/>
                    <a:p>
                      <a:pPr>
                        <a:lnSpc>
                          <a:spcPct val="150000"/>
                        </a:lnSpc>
                      </a:pPr>
                      <a:r>
                        <a:rPr lang="en-US" dirty="0" smtClean="0">
                          <a:latin typeface="Times New Roman" pitchFamily="18" charset="0"/>
                          <a:cs typeface="Times New Roman" pitchFamily="18" charset="0"/>
                        </a:rPr>
                        <a:t>Multiple Key Authorities</a:t>
                      </a:r>
                      <a:endParaRPr lang="en-IN" dirty="0">
                        <a:latin typeface="Times New Roman" pitchFamily="18" charset="0"/>
                        <a:cs typeface="Times New Roman" pitchFamily="18" charset="0"/>
                      </a:endParaRPr>
                    </a:p>
                  </a:txBody>
                  <a:tcPr/>
                </a:tc>
                <a:tc>
                  <a:txBody>
                    <a:bodyPr/>
                    <a:lstStyle/>
                    <a:p>
                      <a:pPr>
                        <a:lnSpc>
                          <a:spcPct val="150000"/>
                        </a:lnSpc>
                      </a:pPr>
                      <a:r>
                        <a:rPr lang="en-US" dirty="0" smtClean="0">
                          <a:latin typeface="Times New Roman" pitchFamily="18" charset="0"/>
                          <a:cs typeface="Times New Roman" pitchFamily="18" charset="0"/>
                        </a:rPr>
                        <a:t>Single Authority</a:t>
                      </a:r>
                    </a:p>
                  </a:txBody>
                  <a:tcPr/>
                </a:tc>
              </a:tr>
              <a:tr h="921747">
                <a:tc>
                  <a:txBody>
                    <a:bodyPr/>
                    <a:lstStyle/>
                    <a:p>
                      <a:pPr>
                        <a:lnSpc>
                          <a:spcPct val="150000"/>
                        </a:lnSpc>
                      </a:pPr>
                      <a:r>
                        <a:rPr lang="en-US" dirty="0" smtClean="0">
                          <a:latin typeface="Times New Roman" pitchFamily="18" charset="0"/>
                          <a:cs typeface="Times New Roman" pitchFamily="18" charset="0"/>
                        </a:rPr>
                        <a:t>2</a:t>
                      </a:r>
                      <a:endParaRPr lang="en-IN" dirty="0">
                        <a:latin typeface="Times New Roman" pitchFamily="18" charset="0"/>
                        <a:cs typeface="Times New Roman" pitchFamily="18" charset="0"/>
                      </a:endParaRPr>
                    </a:p>
                  </a:txBody>
                  <a:tcPr/>
                </a:tc>
                <a:tc>
                  <a:txBody>
                    <a:bodyPr/>
                    <a:lstStyle/>
                    <a:p>
                      <a:pPr>
                        <a:lnSpc>
                          <a:spcPct val="150000"/>
                        </a:lnSpc>
                      </a:pPr>
                      <a:r>
                        <a:rPr lang="en-US" dirty="0" smtClean="0">
                          <a:latin typeface="Times New Roman" pitchFamily="18" charset="0"/>
                          <a:cs typeface="Times New Roman" pitchFamily="18" charset="0"/>
                        </a:rPr>
                        <a:t>User Key is generated</a:t>
                      </a:r>
                      <a:r>
                        <a:rPr lang="en-US" baseline="0" dirty="0" smtClean="0">
                          <a:latin typeface="Times New Roman" pitchFamily="18" charset="0"/>
                          <a:cs typeface="Times New Roman" pitchFamily="18" charset="0"/>
                        </a:rPr>
                        <a:t> by Key Authority</a:t>
                      </a:r>
                      <a:endParaRPr lang="en-IN" dirty="0">
                        <a:latin typeface="Times New Roman" pitchFamily="18" charset="0"/>
                        <a:cs typeface="Times New Roman" pitchFamily="18" charset="0"/>
                      </a:endParaRPr>
                    </a:p>
                  </a:txBody>
                  <a:tcPr/>
                </a:tc>
                <a:tc>
                  <a:txBody>
                    <a:bodyPr/>
                    <a:lstStyle/>
                    <a:p>
                      <a:pPr>
                        <a:lnSpc>
                          <a:spcPct val="150000"/>
                        </a:lnSpc>
                      </a:pPr>
                      <a:r>
                        <a:rPr lang="en-US" dirty="0" smtClean="0">
                          <a:latin typeface="Times New Roman" pitchFamily="18" charset="0"/>
                          <a:cs typeface="Times New Roman" pitchFamily="18" charset="0"/>
                        </a:rPr>
                        <a:t>User Key is generated</a:t>
                      </a:r>
                      <a:r>
                        <a:rPr lang="en-US" baseline="0" dirty="0" smtClean="0">
                          <a:latin typeface="Times New Roman" pitchFamily="18" charset="0"/>
                          <a:cs typeface="Times New Roman" pitchFamily="18" charset="0"/>
                        </a:rPr>
                        <a:t> by Sender</a:t>
                      </a:r>
                      <a:endParaRPr lang="en-US" dirty="0" smtClean="0">
                        <a:latin typeface="Times New Roman" pitchFamily="18" charset="0"/>
                        <a:cs typeface="Times New Roman" pitchFamily="18" charset="0"/>
                      </a:endParaRPr>
                    </a:p>
                  </a:txBody>
                  <a:tcPr/>
                </a:tc>
              </a:tr>
              <a:tr h="921747">
                <a:tc>
                  <a:txBody>
                    <a:bodyPr/>
                    <a:lstStyle/>
                    <a:p>
                      <a:pPr>
                        <a:lnSpc>
                          <a:spcPct val="150000"/>
                        </a:lnSpc>
                      </a:pPr>
                      <a:r>
                        <a:rPr lang="en-US" dirty="0" smtClean="0">
                          <a:latin typeface="Times New Roman" pitchFamily="18" charset="0"/>
                          <a:cs typeface="Times New Roman" pitchFamily="18" charset="0"/>
                        </a:rPr>
                        <a:t>3</a:t>
                      </a:r>
                      <a:endParaRPr lang="en-IN" dirty="0">
                        <a:latin typeface="Times New Roman" pitchFamily="18" charset="0"/>
                        <a:cs typeface="Times New Roman" pitchFamily="18" charset="0"/>
                      </a:endParaRPr>
                    </a:p>
                  </a:txBody>
                  <a:tcPr/>
                </a:tc>
                <a:tc>
                  <a:txBody>
                    <a:bodyPr/>
                    <a:lstStyle/>
                    <a:p>
                      <a:pPr>
                        <a:lnSpc>
                          <a:spcPct val="150000"/>
                        </a:lnSpc>
                      </a:pPr>
                      <a:r>
                        <a:rPr lang="en-US" dirty="0" err="1" smtClean="0">
                          <a:latin typeface="Times New Roman" pitchFamily="18" charset="0"/>
                          <a:cs typeface="Times New Roman" pitchFamily="18" charset="0"/>
                        </a:rPr>
                        <a:t>Diffie</a:t>
                      </a:r>
                      <a:r>
                        <a:rPr lang="en-US" dirty="0" smtClean="0">
                          <a:latin typeface="Times New Roman" pitchFamily="18" charset="0"/>
                          <a:cs typeface="Times New Roman" pitchFamily="18" charset="0"/>
                        </a:rPr>
                        <a:t>- Hellman Key agreement Protocol</a:t>
                      </a:r>
                      <a:endParaRPr lang="en-IN" dirty="0">
                        <a:latin typeface="Times New Roman" pitchFamily="18" charset="0"/>
                        <a:cs typeface="Times New Roman" pitchFamily="18" charset="0"/>
                      </a:endParaRPr>
                    </a:p>
                  </a:txBody>
                  <a:tcPr/>
                </a:tc>
                <a:tc>
                  <a:txBody>
                    <a:bodyPr/>
                    <a:lstStyle/>
                    <a:p>
                      <a:pPr>
                        <a:lnSpc>
                          <a:spcPct val="150000"/>
                        </a:lnSpc>
                      </a:pPr>
                      <a:r>
                        <a:rPr lang="en-US" dirty="0" smtClean="0">
                          <a:latin typeface="Times New Roman" pitchFamily="18" charset="0"/>
                          <a:cs typeface="Times New Roman" pitchFamily="18" charset="0"/>
                        </a:rPr>
                        <a:t>RSA Algorithm</a:t>
                      </a:r>
                    </a:p>
                  </a:txBody>
                  <a:tcPr/>
                </a:tc>
              </a:tr>
              <a:tr h="921747">
                <a:tc>
                  <a:txBody>
                    <a:bodyPr/>
                    <a:lstStyle/>
                    <a:p>
                      <a:pPr>
                        <a:lnSpc>
                          <a:spcPct val="150000"/>
                        </a:lnSpc>
                      </a:pPr>
                      <a:r>
                        <a:rPr lang="en-US" dirty="0" smtClean="0">
                          <a:latin typeface="Times New Roman" pitchFamily="18" charset="0"/>
                          <a:cs typeface="Times New Roman" pitchFamily="18" charset="0"/>
                        </a:rPr>
                        <a:t>4</a:t>
                      </a:r>
                      <a:endParaRPr lang="en-IN" dirty="0">
                        <a:latin typeface="Times New Roman" pitchFamily="18" charset="0"/>
                        <a:cs typeface="Times New Roman" pitchFamily="18" charset="0"/>
                      </a:endParaRPr>
                    </a:p>
                  </a:txBody>
                  <a:tcPr/>
                </a:tc>
                <a:tc>
                  <a:txBody>
                    <a:bodyPr/>
                    <a:lstStyle/>
                    <a:p>
                      <a:pPr>
                        <a:lnSpc>
                          <a:spcPct val="150000"/>
                        </a:lnSpc>
                      </a:pPr>
                      <a:r>
                        <a:rPr lang="en-US" dirty="0" smtClean="0">
                          <a:latin typeface="Times New Roman" pitchFamily="18" charset="0"/>
                          <a:cs typeface="Times New Roman" pitchFamily="18" charset="0"/>
                        </a:rPr>
                        <a:t>Secret Key is generated by Central</a:t>
                      </a:r>
                      <a:r>
                        <a:rPr lang="en-US" baseline="0" dirty="0" smtClean="0">
                          <a:latin typeface="Times New Roman" pitchFamily="18" charset="0"/>
                          <a:cs typeface="Times New Roman" pitchFamily="18" charset="0"/>
                        </a:rPr>
                        <a:t> Authority</a:t>
                      </a:r>
                      <a:endParaRPr lang="en-IN" dirty="0">
                        <a:latin typeface="Times New Roman" pitchFamily="18" charset="0"/>
                        <a:cs typeface="Times New Roman" pitchFamily="18" charset="0"/>
                      </a:endParaRPr>
                    </a:p>
                  </a:txBody>
                  <a:tcPr/>
                </a:tc>
                <a:tc>
                  <a:txBody>
                    <a:bodyPr/>
                    <a:lstStyle/>
                    <a:p>
                      <a:pPr>
                        <a:lnSpc>
                          <a:spcPct val="150000"/>
                        </a:lnSpc>
                      </a:pPr>
                      <a:r>
                        <a:rPr lang="en-US" dirty="0" smtClean="0">
                          <a:latin typeface="Times New Roman" pitchFamily="18" charset="0"/>
                          <a:cs typeface="Times New Roman" pitchFamily="18" charset="0"/>
                        </a:rPr>
                        <a:t>Private and Public Keys are generated by Sender</a:t>
                      </a:r>
                    </a:p>
                  </a:txBody>
                  <a:tcPr/>
                </a:tc>
              </a:tr>
              <a:tr h="500415">
                <a:tc>
                  <a:txBody>
                    <a:bodyPr/>
                    <a:lstStyle/>
                    <a:p>
                      <a:pPr>
                        <a:lnSpc>
                          <a:spcPct val="150000"/>
                        </a:lnSpc>
                      </a:pPr>
                      <a:r>
                        <a:rPr lang="en-US" dirty="0" smtClean="0">
                          <a:latin typeface="Times New Roman" pitchFamily="18" charset="0"/>
                          <a:cs typeface="Times New Roman" pitchFamily="18" charset="0"/>
                        </a:rPr>
                        <a:t>5</a:t>
                      </a:r>
                      <a:endParaRPr lang="en-IN" dirty="0">
                        <a:latin typeface="Times New Roman" pitchFamily="18" charset="0"/>
                        <a:cs typeface="Times New Roman" pitchFamily="18" charset="0"/>
                      </a:endParaRPr>
                    </a:p>
                  </a:txBody>
                  <a:tcPr/>
                </a:tc>
                <a:tc>
                  <a:txBody>
                    <a:bodyPr/>
                    <a:lstStyle/>
                    <a:p>
                      <a:pPr>
                        <a:lnSpc>
                          <a:spcPct val="150000"/>
                        </a:lnSpc>
                      </a:pPr>
                      <a:r>
                        <a:rPr lang="en-US" dirty="0" smtClean="0">
                          <a:latin typeface="Times New Roman" pitchFamily="18" charset="0"/>
                          <a:cs typeface="Times New Roman" pitchFamily="18" charset="0"/>
                        </a:rPr>
                        <a:t>Symmetric</a:t>
                      </a:r>
                      <a:r>
                        <a:rPr lang="en-US" baseline="0" dirty="0" smtClean="0">
                          <a:latin typeface="Times New Roman" pitchFamily="18" charset="0"/>
                          <a:cs typeface="Times New Roman" pitchFamily="18" charset="0"/>
                        </a:rPr>
                        <a:t> Encryption</a:t>
                      </a:r>
                      <a:endParaRPr lang="en-IN" dirty="0">
                        <a:latin typeface="Times New Roman" pitchFamily="18" charset="0"/>
                        <a:cs typeface="Times New Roman" pitchFamily="18" charset="0"/>
                      </a:endParaRPr>
                    </a:p>
                  </a:txBody>
                  <a:tcPr/>
                </a:tc>
                <a:tc>
                  <a:txBody>
                    <a:bodyPr/>
                    <a:lstStyle/>
                    <a:p>
                      <a:pPr>
                        <a:lnSpc>
                          <a:spcPct val="150000"/>
                        </a:lnSpc>
                      </a:pPr>
                      <a:r>
                        <a:rPr lang="en-US" dirty="0" smtClean="0">
                          <a:latin typeface="Times New Roman" pitchFamily="18" charset="0"/>
                          <a:cs typeface="Times New Roman" pitchFamily="18" charset="0"/>
                        </a:rPr>
                        <a:t>Asymmetric Encryption</a:t>
                      </a:r>
                    </a:p>
                  </a:txBody>
                  <a:tcPr/>
                </a:tc>
              </a:tr>
              <a:tr h="921747">
                <a:tc>
                  <a:txBody>
                    <a:bodyPr/>
                    <a:lstStyle/>
                    <a:p>
                      <a:pPr>
                        <a:lnSpc>
                          <a:spcPct val="150000"/>
                        </a:lnSpc>
                      </a:pPr>
                      <a:r>
                        <a:rPr lang="en-US" dirty="0" smtClean="0">
                          <a:latin typeface="Times New Roman" pitchFamily="18" charset="0"/>
                          <a:cs typeface="Times New Roman" pitchFamily="18" charset="0"/>
                        </a:rPr>
                        <a:t>6</a:t>
                      </a:r>
                      <a:endParaRPr lang="en-IN" dirty="0">
                        <a:latin typeface="Times New Roman" pitchFamily="18" charset="0"/>
                        <a:cs typeface="Times New Roman" pitchFamily="18" charset="0"/>
                      </a:endParaRPr>
                    </a:p>
                  </a:txBody>
                  <a:tcPr/>
                </a:tc>
                <a:tc>
                  <a:txBody>
                    <a:bodyPr/>
                    <a:lstStyle/>
                    <a:p>
                      <a:pPr>
                        <a:lnSpc>
                          <a:spcPct val="150000"/>
                        </a:lnSpc>
                      </a:pPr>
                      <a:r>
                        <a:rPr lang="en-US" dirty="0" smtClean="0">
                          <a:latin typeface="Times New Roman" pitchFamily="18" charset="0"/>
                          <a:cs typeface="Times New Roman" pitchFamily="18" charset="0"/>
                        </a:rPr>
                        <a:t>A single secret key is shared</a:t>
                      </a:r>
                      <a:r>
                        <a:rPr lang="en-US" baseline="0" dirty="0" smtClean="0">
                          <a:latin typeface="Times New Roman" pitchFamily="18" charset="0"/>
                          <a:cs typeface="Times New Roman" pitchFamily="18" charset="0"/>
                        </a:rPr>
                        <a:t> between Sender and User</a:t>
                      </a:r>
                      <a:endParaRPr lang="en-IN" dirty="0">
                        <a:latin typeface="Times New Roman" pitchFamily="18" charset="0"/>
                        <a:cs typeface="Times New Roman" pitchFamily="18" charset="0"/>
                      </a:endParaRPr>
                    </a:p>
                  </a:txBody>
                  <a:tcPr/>
                </a:tc>
                <a:tc>
                  <a:txBody>
                    <a:bodyPr/>
                    <a:lstStyle/>
                    <a:p>
                      <a:pPr>
                        <a:lnSpc>
                          <a:spcPct val="150000"/>
                        </a:lnSpc>
                      </a:pPr>
                      <a:r>
                        <a:rPr lang="en-US" dirty="0" smtClean="0">
                          <a:latin typeface="Times New Roman" pitchFamily="18" charset="0"/>
                          <a:cs typeface="Times New Roman" pitchFamily="18" charset="0"/>
                        </a:rPr>
                        <a:t>Private and Public keys are different and form a pair</a:t>
                      </a:r>
                    </a:p>
                  </a:txBody>
                  <a:tcPr/>
                </a:tc>
              </a:tr>
              <a:tr h="712599">
                <a:tc>
                  <a:txBody>
                    <a:bodyPr/>
                    <a:lstStyle/>
                    <a:p>
                      <a:pPr>
                        <a:lnSpc>
                          <a:spcPct val="150000"/>
                        </a:lnSpc>
                      </a:pPr>
                      <a:r>
                        <a:rPr lang="en-US" dirty="0" smtClean="0">
                          <a:latin typeface="Times New Roman" pitchFamily="18" charset="0"/>
                          <a:cs typeface="Times New Roman" pitchFamily="18" charset="0"/>
                        </a:rPr>
                        <a:t>7</a:t>
                      </a:r>
                      <a:endParaRPr lang="en-IN" dirty="0">
                        <a:latin typeface="Times New Roman" pitchFamily="18" charset="0"/>
                        <a:cs typeface="Times New Roman" pitchFamily="18" charset="0"/>
                      </a:endParaRPr>
                    </a:p>
                  </a:txBody>
                  <a:tcPr/>
                </a:tc>
                <a:tc>
                  <a:txBody>
                    <a:bodyPr/>
                    <a:lstStyle/>
                    <a:p>
                      <a:pPr>
                        <a:lnSpc>
                          <a:spcPct val="150000"/>
                        </a:lnSpc>
                      </a:pPr>
                      <a:r>
                        <a:rPr lang="en-US" dirty="0" smtClean="0">
                          <a:latin typeface="Times New Roman" pitchFamily="18" charset="0"/>
                          <a:cs typeface="Times New Roman" pitchFamily="18" charset="0"/>
                        </a:rPr>
                        <a:t>Decentralized System</a:t>
                      </a:r>
                      <a:endParaRPr lang="en-IN" dirty="0">
                        <a:latin typeface="Times New Roman" pitchFamily="18" charset="0"/>
                        <a:cs typeface="Times New Roman" pitchFamily="18" charset="0"/>
                      </a:endParaRPr>
                    </a:p>
                  </a:txBody>
                  <a:tcPr/>
                </a:tc>
                <a:tc>
                  <a:txBody>
                    <a:bodyPr/>
                    <a:lstStyle/>
                    <a:p>
                      <a:pPr>
                        <a:lnSpc>
                          <a:spcPct val="150000"/>
                        </a:lnSpc>
                      </a:pPr>
                      <a:r>
                        <a:rPr lang="en-US" dirty="0" smtClean="0">
                          <a:latin typeface="Times New Roman" pitchFamily="18" charset="0"/>
                          <a:cs typeface="Times New Roman" pitchFamily="18" charset="0"/>
                        </a:rPr>
                        <a:t>Centralized System</a:t>
                      </a:r>
                    </a:p>
                  </a:txBody>
                  <a:tcPr/>
                </a:tc>
              </a:tr>
              <a:tr h="921747">
                <a:tc>
                  <a:txBody>
                    <a:bodyPr/>
                    <a:lstStyle/>
                    <a:p>
                      <a:pPr>
                        <a:lnSpc>
                          <a:spcPct val="150000"/>
                        </a:lnSpc>
                      </a:pPr>
                      <a:r>
                        <a:rPr lang="en-US" dirty="0" smtClean="0">
                          <a:latin typeface="Times New Roman" pitchFamily="18" charset="0"/>
                          <a:cs typeface="Times New Roman" pitchFamily="18" charset="0"/>
                        </a:rPr>
                        <a:t>8</a:t>
                      </a:r>
                      <a:endParaRPr lang="en-IN" dirty="0">
                        <a:latin typeface="Times New Roman" pitchFamily="18" charset="0"/>
                        <a:cs typeface="Times New Roman" pitchFamily="18" charset="0"/>
                      </a:endParaRPr>
                    </a:p>
                  </a:txBody>
                  <a:tcPr/>
                </a:tc>
                <a:tc>
                  <a:txBody>
                    <a:bodyPr/>
                    <a:lstStyle/>
                    <a:p>
                      <a:pPr>
                        <a:lnSpc>
                          <a:spcPct val="150000"/>
                        </a:lnSpc>
                      </a:pPr>
                      <a:r>
                        <a:rPr lang="en-US" dirty="0" smtClean="0">
                          <a:latin typeface="Times New Roman" pitchFamily="18" charset="0"/>
                          <a:cs typeface="Times New Roman" pitchFamily="18" charset="0"/>
                        </a:rPr>
                        <a:t>The message can be accessed any number</a:t>
                      </a:r>
                      <a:r>
                        <a:rPr lang="en-US" baseline="0" dirty="0" smtClean="0">
                          <a:latin typeface="Times New Roman" pitchFamily="18" charset="0"/>
                          <a:cs typeface="Times New Roman" pitchFamily="18" charset="0"/>
                        </a:rPr>
                        <a:t> of times.</a:t>
                      </a:r>
                      <a:endParaRPr lang="en-IN" dirty="0">
                        <a:latin typeface="Times New Roman" pitchFamily="18" charset="0"/>
                        <a:cs typeface="Times New Roman" pitchFamily="18" charset="0"/>
                      </a:endParaRPr>
                    </a:p>
                  </a:txBody>
                  <a:tcPr/>
                </a:tc>
                <a:tc>
                  <a:txBody>
                    <a:bodyPr/>
                    <a:lstStyle/>
                    <a:p>
                      <a:pPr>
                        <a:lnSpc>
                          <a:spcPct val="150000"/>
                        </a:lnSpc>
                      </a:pPr>
                      <a:r>
                        <a:rPr lang="en-US" dirty="0" smtClean="0">
                          <a:latin typeface="Times New Roman" pitchFamily="18" charset="0"/>
                          <a:cs typeface="Times New Roman" pitchFamily="18" charset="0"/>
                        </a:rPr>
                        <a:t>The</a:t>
                      </a:r>
                      <a:r>
                        <a:rPr lang="en-US" baseline="0" dirty="0" smtClean="0">
                          <a:latin typeface="Times New Roman" pitchFamily="18" charset="0"/>
                          <a:cs typeface="Times New Roman" pitchFamily="18" charset="0"/>
                        </a:rPr>
                        <a:t> message can be accessed only once.</a:t>
                      </a:r>
                      <a:endParaRPr lang="en-US" dirty="0" smtClean="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Modules</a:t>
            </a:r>
            <a:endParaRPr lang="en-IN" sz="4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endParaRPr>
          </a:p>
        </p:txBody>
      </p:sp>
      <p:sp>
        <p:nvSpPr>
          <p:cNvPr id="3" name="Content Placeholder 2"/>
          <p:cNvSpPr>
            <a:spLocks noGrp="1"/>
          </p:cNvSpPr>
          <p:nvPr>
            <p:ph idx="1"/>
          </p:nvPr>
        </p:nvSpPr>
        <p:spPr>
          <a:xfrm>
            <a:off x="428596" y="1285860"/>
            <a:ext cx="8229600" cy="5072098"/>
          </a:xfrm>
        </p:spPr>
        <p:txBody>
          <a:bodyPr>
            <a:noAutofit/>
          </a:bodyPr>
          <a:lstStyle/>
          <a:p>
            <a:pPr algn="just">
              <a:buNone/>
            </a:pPr>
            <a:r>
              <a:rPr lang="en-IN" sz="2400" b="1" i="1" dirty="0" smtClean="0">
                <a:latin typeface="Times New Roman" pitchFamily="18" charset="0"/>
                <a:cs typeface="Times New Roman" pitchFamily="18" charset="0"/>
              </a:rPr>
              <a:t>1) Central Authority(Key Authority):</a:t>
            </a:r>
            <a:r>
              <a:rPr lang="en-IN" sz="2400" dirty="0" smtClean="0">
                <a:latin typeface="Times New Roman" pitchFamily="18" charset="0"/>
                <a:cs typeface="Times New Roman" pitchFamily="18" charset="0"/>
              </a:rPr>
              <a:t> The role of central authority is to track the reliability of the key and message generated and reaching the users at the exact time. </a:t>
            </a:r>
          </a:p>
          <a:p>
            <a:pPr algn="just">
              <a:buNone/>
            </a:pPr>
            <a:r>
              <a:rPr lang="en-IN" sz="2400" dirty="0" smtClean="0">
                <a:latin typeface="Times New Roman" pitchFamily="18" charset="0"/>
                <a:cs typeface="Times New Roman" pitchFamily="18" charset="0"/>
              </a:rPr>
              <a:t> </a:t>
            </a:r>
          </a:p>
          <a:p>
            <a:pPr algn="just">
              <a:buNone/>
            </a:pPr>
            <a:r>
              <a:rPr lang="en-IN" sz="2400" b="1" i="1" dirty="0" smtClean="0">
                <a:latin typeface="Times New Roman" pitchFamily="18" charset="0"/>
                <a:cs typeface="Times New Roman" pitchFamily="18" charset="0"/>
              </a:rPr>
              <a:t>2) Storage node:</a:t>
            </a:r>
            <a:r>
              <a:rPr lang="en-IN" sz="2400" dirty="0" smtClean="0">
                <a:latin typeface="Times New Roman" pitchFamily="18" charset="0"/>
                <a:cs typeface="Times New Roman" pitchFamily="18" charset="0"/>
              </a:rPr>
              <a:t> This is an entity that stores data from senders and provide corresponding access to users. It may be mobile or static. Similar to the previous schemes, we also assume the storage node to be semi-trusted, that is honest-but-curious.</a:t>
            </a:r>
          </a:p>
          <a:p>
            <a:pPr algn="just">
              <a:buNone/>
            </a:pPr>
            <a:r>
              <a:rPr lang="en-IN" sz="2400" i="1" dirty="0" smtClean="0">
                <a:latin typeface="Times New Roman" pitchFamily="18" charset="0"/>
                <a:cs typeface="Times New Roman" pitchFamily="18" charset="0"/>
              </a:rPr>
              <a:t> </a:t>
            </a:r>
            <a:endParaRPr lang="en-IN" sz="2400" dirty="0" smtClean="0">
              <a:latin typeface="Times New Roman" pitchFamily="18" charset="0"/>
              <a:cs typeface="Times New Roman" pitchFamily="18" charset="0"/>
            </a:endParaRPr>
          </a:p>
          <a:p>
            <a:pPr algn="just">
              <a:buNone/>
            </a:pPr>
            <a:r>
              <a:rPr lang="en-IN" sz="2400" dirty="0" smtClean="0">
                <a:latin typeface="Times New Roman" pitchFamily="18" charset="0"/>
                <a:cs typeface="Times New Roman" pitchFamily="18" charset="0"/>
              </a:rPr>
              <a:t>	Since the key authorities are semi-trusted, they should be deterred from accessing plaintext of the data in the storage node; meanwhile, they should be still able to issue secret keys to users.</a:t>
            </a:r>
          </a:p>
          <a:p>
            <a:pPr algn="just"/>
            <a:endParaRPr lang="en-IN"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500042"/>
            <a:ext cx="8501122" cy="5786478"/>
          </a:xfrm>
        </p:spPr>
        <p:txBody>
          <a:bodyPr>
            <a:noAutofit/>
          </a:bodyPr>
          <a:lstStyle/>
          <a:p>
            <a:pPr algn="just">
              <a:buNone/>
            </a:pPr>
            <a:r>
              <a:rPr lang="en-IN" sz="2000" b="1" i="1" dirty="0" smtClean="0">
                <a:latin typeface="Times New Roman" pitchFamily="18" charset="0"/>
                <a:cs typeface="Times New Roman" pitchFamily="18" charset="0"/>
              </a:rPr>
              <a:t>3) Sender(Admin):</a:t>
            </a:r>
            <a:r>
              <a:rPr lang="en-IN" sz="2000" dirty="0" smtClean="0">
                <a:latin typeface="Times New Roman" pitchFamily="18" charset="0"/>
                <a:cs typeface="Times New Roman" pitchFamily="18" charset="0"/>
              </a:rPr>
              <a:t> This is an entity who owns confidential messages or data (e.g., a commander) and wishes to store them into the external data storage node for ease of sharing or for reliable delivery to users in the extreme networking environments. </a:t>
            </a:r>
          </a:p>
          <a:p>
            <a:pPr algn="just">
              <a:buNone/>
            </a:pPr>
            <a:endParaRPr lang="en-IN" sz="2000" dirty="0" smtClean="0">
              <a:latin typeface="Times New Roman" pitchFamily="18" charset="0"/>
              <a:cs typeface="Times New Roman" pitchFamily="18" charset="0"/>
            </a:endParaRPr>
          </a:p>
          <a:p>
            <a:pPr algn="just">
              <a:buNone/>
            </a:pPr>
            <a:r>
              <a:rPr lang="en-IN" sz="2000" dirty="0" smtClean="0">
                <a:latin typeface="Times New Roman" pitchFamily="18" charset="0"/>
                <a:cs typeface="Times New Roman" pitchFamily="18" charset="0"/>
              </a:rPr>
              <a:t>	A sender is responsible for defining (attribute based) access policy and enforcing it on its own data by encrypting the data under the policy before storing it to the storage node. </a:t>
            </a:r>
          </a:p>
          <a:p>
            <a:pPr algn="just">
              <a:buNone/>
            </a:pPr>
            <a:endParaRPr lang="en-IN" sz="2000" dirty="0" smtClean="0">
              <a:latin typeface="Times New Roman" pitchFamily="18" charset="0"/>
              <a:cs typeface="Times New Roman" pitchFamily="18" charset="0"/>
            </a:endParaRPr>
          </a:p>
          <a:p>
            <a:pPr algn="just">
              <a:buNone/>
            </a:pPr>
            <a:r>
              <a:rPr lang="en-IN" sz="2000" dirty="0" smtClean="0">
                <a:latin typeface="Times New Roman" pitchFamily="18" charset="0"/>
                <a:cs typeface="Times New Roman" pitchFamily="18" charset="0"/>
              </a:rPr>
              <a:t>	The sender generates the one-time key for the particular user and passes it through the central authority. </a:t>
            </a:r>
          </a:p>
          <a:p>
            <a:pPr algn="just">
              <a:buNone/>
            </a:pPr>
            <a:endParaRPr lang="en-IN" sz="2000" dirty="0" smtClean="0">
              <a:latin typeface="Times New Roman" pitchFamily="18" charset="0"/>
              <a:cs typeface="Times New Roman" pitchFamily="18" charset="0"/>
            </a:endParaRPr>
          </a:p>
          <a:p>
            <a:pPr algn="just">
              <a:buNone/>
            </a:pPr>
            <a:r>
              <a:rPr lang="en-IN" sz="2000" b="1" i="1" dirty="0" smtClean="0">
                <a:latin typeface="Times New Roman" pitchFamily="18" charset="0"/>
                <a:cs typeface="Times New Roman" pitchFamily="18" charset="0"/>
              </a:rPr>
              <a:t>4) User:</a:t>
            </a:r>
            <a:r>
              <a:rPr lang="en-IN" sz="2000" dirty="0" smtClean="0">
                <a:latin typeface="Times New Roman" pitchFamily="18" charset="0"/>
                <a:cs typeface="Times New Roman" pitchFamily="18" charset="0"/>
              </a:rPr>
              <a:t> This is a mobile node who wants to access the data stored at the storage node (e.g., a soldier). </a:t>
            </a:r>
          </a:p>
          <a:p>
            <a:pPr algn="just">
              <a:buNone/>
            </a:pPr>
            <a:endParaRPr lang="en-IN" sz="2000" dirty="0" smtClean="0">
              <a:latin typeface="Times New Roman" pitchFamily="18" charset="0"/>
              <a:cs typeface="Times New Roman" pitchFamily="18" charset="0"/>
            </a:endParaRPr>
          </a:p>
          <a:p>
            <a:pPr algn="just">
              <a:buNone/>
            </a:pPr>
            <a:r>
              <a:rPr lang="en-IN" sz="2000" dirty="0" smtClean="0">
                <a:latin typeface="Times New Roman" pitchFamily="18" charset="0"/>
                <a:cs typeface="Times New Roman" pitchFamily="18" charset="0"/>
              </a:rPr>
              <a:t>	If a user possesses a set of attributes satisfying the access policy of the encrypted data defined by the sender, and is not revoked in any of the attributes, then he will be able to decrypt the </a:t>
            </a:r>
            <a:r>
              <a:rPr lang="en-IN" sz="2000" dirty="0" err="1" smtClean="0">
                <a:latin typeface="Times New Roman" pitchFamily="18" charset="0"/>
                <a:cs typeface="Times New Roman" pitchFamily="18" charset="0"/>
              </a:rPr>
              <a:t>ciphertext</a:t>
            </a:r>
            <a:r>
              <a:rPr lang="en-IN" sz="2000" dirty="0" smtClean="0">
                <a:latin typeface="Times New Roman" pitchFamily="18" charset="0"/>
                <a:cs typeface="Times New Roman" pitchFamily="18" charset="0"/>
              </a:rPr>
              <a:t> and obtain the data.</a:t>
            </a:r>
          </a:p>
          <a:p>
            <a:pPr algn="just">
              <a:buNone/>
            </a:pPr>
            <a:endParaRPr lang="en-IN" sz="2000" dirty="0" smtClean="0"/>
          </a:p>
          <a:p>
            <a:pPr algn="just">
              <a:buNone/>
            </a:pPr>
            <a:endParaRPr lang="en-IN" sz="2000" dirty="0" smtClean="0">
              <a:latin typeface="Times New Roman" pitchFamily="18" charset="0"/>
              <a:cs typeface="Times New Roman" pitchFamily="18" charset="0"/>
            </a:endParaRPr>
          </a:p>
          <a:p>
            <a:pPr algn="just">
              <a:buNone/>
            </a:pPr>
            <a:r>
              <a:rPr lang="en-IN" sz="2000" i="1" dirty="0" smtClean="0">
                <a:latin typeface="Times New Roman" pitchFamily="18" charset="0"/>
                <a:cs typeface="Times New Roman" pitchFamily="18" charset="0"/>
              </a:rPr>
              <a:t> </a:t>
            </a:r>
            <a:endParaRPr lang="en-IN" sz="2000" dirty="0" smtClean="0">
              <a:latin typeface="Times New Roman" pitchFamily="18" charset="0"/>
              <a:cs typeface="Times New Roman" pitchFamily="18" charset="0"/>
            </a:endParaRPr>
          </a:p>
          <a:p>
            <a:endParaRPr lang="en-IN" sz="20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4422"/>
            <a:ext cx="8472518" cy="4525963"/>
          </a:xfrm>
        </p:spPr>
        <p:txBody>
          <a:bodyPr>
            <a:noAutofit/>
          </a:bodyPr>
          <a:lstStyle/>
          <a:p>
            <a:pPr algn="just"/>
            <a:r>
              <a:rPr lang="en-IN" sz="1800" dirty="0" smtClean="0">
                <a:latin typeface="Times New Roman" pitchFamily="18" charset="0"/>
                <a:cs typeface="Times New Roman" pitchFamily="18" charset="0"/>
              </a:rPr>
              <a:t>The proposed scheme enables the authorized users to ensure that they are receiving the most recent version of the outsourced data. </a:t>
            </a:r>
            <a:endParaRPr lang="en-IN" sz="1800" dirty="0" smtClean="0">
              <a:latin typeface="Times New Roman" pitchFamily="18" charset="0"/>
              <a:cs typeface="Times New Roman" pitchFamily="18" charset="0"/>
            </a:endParaRPr>
          </a:p>
          <a:p>
            <a:pPr algn="just"/>
            <a:endParaRPr lang="en-IN" sz="1800" dirty="0" smtClean="0">
              <a:latin typeface="Times New Roman" pitchFamily="18" charset="0"/>
              <a:cs typeface="Times New Roman" pitchFamily="18" charset="0"/>
            </a:endParaRPr>
          </a:p>
          <a:p>
            <a:pPr algn="just"/>
            <a:r>
              <a:rPr lang="en-IN" sz="1800" dirty="0" smtClean="0">
                <a:latin typeface="Times New Roman" pitchFamily="18" charset="0"/>
                <a:cs typeface="Times New Roman" pitchFamily="18" charset="0"/>
              </a:rPr>
              <a:t>Moreover</a:t>
            </a:r>
            <a:r>
              <a:rPr lang="en-IN" sz="1800" dirty="0" smtClean="0">
                <a:latin typeface="Times New Roman" pitchFamily="18" charset="0"/>
                <a:cs typeface="Times New Roman" pitchFamily="18" charset="0"/>
              </a:rPr>
              <a:t>, in case of dispute regarding data integrity/ newness, Admin is able to determine the dishonest party. </a:t>
            </a:r>
          </a:p>
          <a:p>
            <a:pPr algn="just"/>
            <a:endParaRPr lang="en-IN" sz="1800" dirty="0" smtClean="0">
              <a:latin typeface="Times New Roman" pitchFamily="18" charset="0"/>
              <a:cs typeface="Times New Roman" pitchFamily="18" charset="0"/>
            </a:endParaRPr>
          </a:p>
          <a:p>
            <a:pPr algn="just"/>
            <a:r>
              <a:rPr lang="en-IN" sz="1800" dirty="0" smtClean="0">
                <a:latin typeface="Times New Roman" pitchFamily="18" charset="0"/>
                <a:cs typeface="Times New Roman" pitchFamily="18" charset="0"/>
              </a:rPr>
              <a:t>The data owner enforces access control for the outsourced data by combining three cryptographic techniques: selective broadcast, Cipher Text Attribute-Based-Encryption and Key-Pair Generation. </a:t>
            </a:r>
          </a:p>
          <a:p>
            <a:pPr algn="just"/>
            <a:endParaRPr lang="en-IN" sz="1800" dirty="0" smtClean="0">
              <a:latin typeface="Times New Roman" pitchFamily="18" charset="0"/>
              <a:cs typeface="Times New Roman" pitchFamily="18" charset="0"/>
            </a:endParaRPr>
          </a:p>
          <a:p>
            <a:pPr algn="just"/>
            <a:r>
              <a:rPr lang="en-IN" sz="1800" dirty="0" smtClean="0">
                <a:latin typeface="Times New Roman" pitchFamily="18" charset="0"/>
                <a:cs typeface="Times New Roman" pitchFamily="18" charset="0"/>
              </a:rPr>
              <a:t>We have studied the security features of the proposed scheme. We have investigated the overheads added by our scheme when incorporated into a storage model for </a:t>
            </a:r>
            <a:r>
              <a:rPr lang="en-IN" sz="1800" i="1" dirty="0" smtClean="0">
                <a:latin typeface="Times New Roman" pitchFamily="18" charset="0"/>
                <a:cs typeface="Times New Roman" pitchFamily="18" charset="0"/>
              </a:rPr>
              <a:t>static </a:t>
            </a:r>
            <a:r>
              <a:rPr lang="en-IN" sz="1800" dirty="0" smtClean="0">
                <a:latin typeface="Times New Roman" pitchFamily="18" charset="0"/>
                <a:cs typeface="Times New Roman" pitchFamily="18" charset="0"/>
              </a:rPr>
              <a:t>data with only </a:t>
            </a:r>
            <a:r>
              <a:rPr lang="en-IN" sz="1800" i="1" dirty="0" smtClean="0">
                <a:latin typeface="Times New Roman" pitchFamily="18" charset="0"/>
                <a:cs typeface="Times New Roman" pitchFamily="18" charset="0"/>
              </a:rPr>
              <a:t>confidentiality </a:t>
            </a:r>
            <a:r>
              <a:rPr lang="en-IN" sz="1800" dirty="0" smtClean="0">
                <a:latin typeface="Times New Roman" pitchFamily="18" charset="0"/>
                <a:cs typeface="Times New Roman" pitchFamily="18" charset="0"/>
              </a:rPr>
              <a:t>requirement. </a:t>
            </a:r>
          </a:p>
          <a:p>
            <a:pPr algn="just">
              <a:buNone/>
            </a:pPr>
            <a:endParaRPr lang="en-IN" sz="1800" dirty="0" smtClean="0">
              <a:latin typeface="Times New Roman" pitchFamily="18" charset="0"/>
              <a:cs typeface="Times New Roman" pitchFamily="18" charset="0"/>
            </a:endParaRPr>
          </a:p>
          <a:p>
            <a:pPr algn="just"/>
            <a:r>
              <a:rPr lang="en-IN" sz="1800" dirty="0" smtClean="0">
                <a:latin typeface="Times New Roman" pitchFamily="18" charset="0"/>
                <a:cs typeface="Times New Roman" pitchFamily="18" charset="0"/>
              </a:rPr>
              <a:t>For a large organization with 105 users, performing dynamic operations and enforcing access control add about 63 milliseconds of overhead. Therefore, important features of data storage can be supported without excessive overheads in storage, communication, and computation.</a:t>
            </a:r>
          </a:p>
          <a:p>
            <a:pPr algn="just"/>
            <a:endParaRPr lang="en-IN" sz="1800" dirty="0">
              <a:latin typeface="Times New Roman" pitchFamily="18" charset="0"/>
              <a:cs typeface="Times New Roman" pitchFamily="18" charset="0"/>
            </a:endParaRPr>
          </a:p>
        </p:txBody>
      </p:sp>
      <p:sp>
        <p:nvSpPr>
          <p:cNvPr id="4" name="Rectangle 3"/>
          <p:cNvSpPr/>
          <p:nvPr/>
        </p:nvSpPr>
        <p:spPr>
          <a:xfrm>
            <a:off x="2556063" y="428604"/>
            <a:ext cx="4031873"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Performance</a:t>
            </a:r>
            <a:endParaRPr lang="en-IN"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60491"/>
            <a:ext cx="8929718" cy="4525963"/>
          </a:xfrm>
        </p:spPr>
        <p:txBody>
          <a:bodyPr>
            <a:noAutofit/>
          </a:bodyPr>
          <a:lstStyle/>
          <a:p>
            <a:pPr algn="just">
              <a:buNone/>
            </a:pPr>
            <a:r>
              <a:rPr lang="en-IN" sz="2200" dirty="0" smtClean="0">
                <a:latin typeface="Times New Roman" pitchFamily="18" charset="0"/>
                <a:cs typeface="Times New Roman" pitchFamily="18" charset="0"/>
              </a:rPr>
              <a:t>	DTN technologies are becoming successful solutions in military applications that allow wireless devices to communicate with each other and access the confidential information reliably by exploiting external storage nodes.</a:t>
            </a:r>
          </a:p>
          <a:p>
            <a:pPr algn="just">
              <a:buNone/>
            </a:pPr>
            <a:endParaRPr lang="en-US" sz="2200" dirty="0" smtClean="0">
              <a:latin typeface="Times New Roman" pitchFamily="18" charset="0"/>
              <a:cs typeface="Times New Roman" pitchFamily="18" charset="0"/>
            </a:endParaRPr>
          </a:p>
          <a:p>
            <a:pPr algn="just">
              <a:buNone/>
            </a:pPr>
            <a:r>
              <a:rPr lang="en-IN" sz="2200" dirty="0" smtClean="0">
                <a:latin typeface="Times New Roman" pitchFamily="18" charset="0"/>
                <a:cs typeface="Times New Roman" pitchFamily="18" charset="0"/>
              </a:rPr>
              <a:t>	In this system, </a:t>
            </a:r>
            <a:r>
              <a:rPr lang="en-IN" sz="2200" dirty="0" smtClean="0">
                <a:latin typeface="Times New Roman" pitchFamily="18" charset="0"/>
                <a:cs typeface="Times New Roman" pitchFamily="18" charset="0"/>
              </a:rPr>
              <a:t>I </a:t>
            </a:r>
            <a:r>
              <a:rPr lang="en-IN" sz="2200" dirty="0" smtClean="0">
                <a:latin typeface="Times New Roman" pitchFamily="18" charset="0"/>
                <a:cs typeface="Times New Roman" pitchFamily="18" charset="0"/>
              </a:rPr>
              <a:t>proposed an efficient and secure data retrieval method using CP-ABE for centralized DTNs where central authority and sender manage the key generation using automated scheme that generates random one-time-key based on attributes. This solves the problem of forward secrecy and backward secrecy. It also solves Key Escrow problem since central authority is not explicitly involved in key generation.</a:t>
            </a:r>
          </a:p>
          <a:p>
            <a:pPr algn="just">
              <a:buNone/>
            </a:pPr>
            <a:endParaRPr lang="en-US" sz="2200" dirty="0" smtClean="0">
              <a:latin typeface="Times New Roman" pitchFamily="18" charset="0"/>
              <a:cs typeface="Times New Roman" pitchFamily="18" charset="0"/>
            </a:endParaRPr>
          </a:p>
          <a:p>
            <a:pPr algn="just">
              <a:buNone/>
            </a:pPr>
            <a:r>
              <a:rPr lang="en-US" sz="2200" dirty="0" smtClean="0">
                <a:latin typeface="Times New Roman" pitchFamily="18" charset="0"/>
                <a:cs typeface="Times New Roman" pitchFamily="18" charset="0"/>
              </a:rPr>
              <a:t>	This ABE (Attribute-Based-Encryption) method can be further used in other hostile networks and private concerns like Hospitals, Research Centre to preserve data.</a:t>
            </a:r>
            <a:endParaRPr lang="en-IN" sz="2200" dirty="0" smtClean="0">
              <a:latin typeface="Times New Roman" pitchFamily="18" charset="0"/>
              <a:cs typeface="Times New Roman" pitchFamily="18" charset="0"/>
            </a:endParaRPr>
          </a:p>
          <a:p>
            <a:pPr algn="just">
              <a:buNone/>
            </a:pPr>
            <a:endParaRPr lang="en-IN" sz="2200" dirty="0">
              <a:latin typeface="Times New Roman" pitchFamily="18" charset="0"/>
              <a:cs typeface="Times New Roman" pitchFamily="18" charset="0"/>
            </a:endParaRPr>
          </a:p>
        </p:txBody>
      </p:sp>
      <p:sp>
        <p:nvSpPr>
          <p:cNvPr id="4" name="Rectangle 3"/>
          <p:cNvSpPr/>
          <p:nvPr/>
        </p:nvSpPr>
        <p:spPr>
          <a:xfrm>
            <a:off x="2738806" y="428604"/>
            <a:ext cx="3666388" cy="923330"/>
          </a:xfrm>
          <a:prstGeom prst="rect">
            <a:avLst/>
          </a:prstGeom>
          <a:noFill/>
        </p:spPr>
        <p:txBody>
          <a:bodyPr wrap="none" lIns="91440" tIns="45720" rIns="91440" bIns="45720">
            <a:spAutoFit/>
          </a:bodyPr>
          <a:lstStyle/>
          <a:p>
            <a:pPr algn="ctr"/>
            <a:r>
              <a:rPr lang="en-US" sz="5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Conclusion </a:t>
            </a:r>
            <a:endParaRPr lang="en-IN"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472518" cy="4525963"/>
          </a:xfrm>
        </p:spPr>
        <p:txBody>
          <a:bodyPr>
            <a:normAutofit fontScale="62500" lnSpcReduction="20000"/>
          </a:bodyPr>
          <a:lstStyle/>
          <a:p>
            <a:pPr lvl="0" algn="just">
              <a:buNone/>
            </a:pPr>
            <a:r>
              <a:rPr lang="en-IN" b="1" dirty="0" err="1" smtClean="0">
                <a:latin typeface="Times New Roman" pitchFamily="18" charset="0"/>
                <a:cs typeface="Times New Roman" pitchFamily="18" charset="0"/>
              </a:rPr>
              <a:t>i</a:t>
            </a:r>
            <a:r>
              <a:rPr lang="en-IN" b="1" dirty="0" smtClean="0">
                <a:latin typeface="Times New Roman" pitchFamily="18" charset="0"/>
                <a:cs typeface="Times New Roman" pitchFamily="18" charset="0"/>
              </a:rPr>
              <a:t>) Deal with Break-glass Access-</a:t>
            </a:r>
            <a:r>
              <a:rPr lang="en-IN" dirty="0" smtClean="0">
                <a:latin typeface="Times New Roman" pitchFamily="18" charset="0"/>
                <a:cs typeface="Times New Roman" pitchFamily="18" charset="0"/>
              </a:rPr>
              <a:t> Sender may need to have temporary view at the data stored in Storage Node in case when the Sender System is hacked. The Sender may want to analyse the effects of the acts by intruder. </a:t>
            </a:r>
            <a:r>
              <a:rPr lang="en-US" dirty="0" smtClean="0">
                <a:latin typeface="Times New Roman" pitchFamily="18" charset="0"/>
                <a:cs typeface="Times New Roman" pitchFamily="18" charset="0"/>
              </a:rPr>
              <a:t>Break-glass provides temporary access under emergency scenarios. </a:t>
            </a:r>
            <a:endParaRPr lang="en-IN" dirty="0" smtClean="0">
              <a:latin typeface="Times New Roman" pitchFamily="18" charset="0"/>
              <a:cs typeface="Times New Roman" pitchFamily="18" charset="0"/>
            </a:endParaRPr>
          </a:p>
          <a:p>
            <a:pPr algn="just">
              <a:buNone/>
            </a:pPr>
            <a:r>
              <a:rPr lang="en-US" dirty="0" smtClean="0">
                <a:latin typeface="Times New Roman" pitchFamily="18" charset="0"/>
                <a:cs typeface="Times New Roman" pitchFamily="18" charset="0"/>
              </a:rPr>
              <a:t> </a:t>
            </a:r>
          </a:p>
          <a:p>
            <a:pPr algn="just">
              <a:buNone/>
            </a:pPr>
            <a:endParaRPr lang="en-IN" dirty="0" smtClean="0">
              <a:latin typeface="Times New Roman" pitchFamily="18" charset="0"/>
              <a:cs typeface="Times New Roman" pitchFamily="18" charset="0"/>
            </a:endParaRPr>
          </a:p>
          <a:p>
            <a:pPr lvl="0" algn="just">
              <a:buNone/>
            </a:pPr>
            <a:r>
              <a:rPr lang="en-IN" b="1" dirty="0" smtClean="0">
                <a:latin typeface="Times New Roman" pitchFamily="18" charset="0"/>
                <a:cs typeface="Times New Roman" pitchFamily="18" charset="0"/>
              </a:rPr>
              <a:t>ii) Serialization in storage node-</a:t>
            </a:r>
            <a:r>
              <a:rPr lang="en-IN" dirty="0" smtClean="0">
                <a:latin typeface="Times New Roman" pitchFamily="18" charset="0"/>
                <a:cs typeface="Times New Roman" pitchFamily="18" charset="0"/>
              </a:rPr>
              <a:t> By the serialization, the size of the data becomes very small which reduces the overheads required in Storage Node.</a:t>
            </a:r>
          </a:p>
          <a:p>
            <a:pPr algn="just">
              <a:buNone/>
            </a:pPr>
            <a:endParaRPr lang="en-IN" dirty="0" smtClean="0">
              <a:latin typeface="Times New Roman" pitchFamily="18" charset="0"/>
              <a:cs typeface="Times New Roman" pitchFamily="18" charset="0"/>
            </a:endParaRPr>
          </a:p>
          <a:p>
            <a:pPr algn="just">
              <a:buNone/>
            </a:pPr>
            <a:r>
              <a:rPr lang="en-IN" dirty="0" smtClean="0">
                <a:latin typeface="Times New Roman" pitchFamily="18" charset="0"/>
                <a:cs typeface="Times New Roman" pitchFamily="18" charset="0"/>
              </a:rPr>
              <a:t> </a:t>
            </a:r>
          </a:p>
          <a:p>
            <a:pPr algn="just">
              <a:buNone/>
            </a:pPr>
            <a:r>
              <a:rPr lang="en-IN" b="1" dirty="0" smtClean="0">
                <a:latin typeface="Times New Roman" pitchFamily="18" charset="0"/>
                <a:cs typeface="Times New Roman" pitchFamily="18" charset="0"/>
              </a:rPr>
              <a:t>iii)</a:t>
            </a:r>
            <a:r>
              <a:rPr lang="en-IN" dirty="0" smtClean="0">
                <a:latin typeface="Times New Roman" pitchFamily="18" charset="0"/>
                <a:cs typeface="Times New Roman" pitchFamily="18" charset="0"/>
              </a:rPr>
              <a:t> </a:t>
            </a:r>
            <a:r>
              <a:rPr lang="en-IN" b="1" dirty="0" smtClean="0">
                <a:latin typeface="Times New Roman" pitchFamily="18" charset="0"/>
                <a:cs typeface="Times New Roman" pitchFamily="18" charset="0"/>
              </a:rPr>
              <a:t>Constant-sized keys-</a:t>
            </a:r>
            <a:r>
              <a:rPr lang="en-IN"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Lightweight devices, such as radio frequency identification tags, have a limited storage capacity, which has become a bottleneck for many applications, especially for security applications. </a:t>
            </a:r>
            <a:r>
              <a:rPr lang="en-IN" dirty="0" smtClean="0">
                <a:latin typeface="Times New Roman" pitchFamily="18" charset="0"/>
                <a:cs typeface="Times New Roman" pitchFamily="18" charset="0"/>
              </a:rPr>
              <a:t> A novel CP-ABE scheme with constant-size decryption keys independent of the number of attributes can be used with size as small as 672 bits.</a:t>
            </a:r>
          </a:p>
          <a:p>
            <a:pPr algn="just">
              <a:buNone/>
            </a:pPr>
            <a:endParaRPr lang="en-IN" dirty="0">
              <a:latin typeface="Times New Roman" pitchFamily="18" charset="0"/>
              <a:cs typeface="Times New Roman" pitchFamily="18" charset="0"/>
            </a:endParaRPr>
          </a:p>
        </p:txBody>
      </p:sp>
      <p:sp>
        <p:nvSpPr>
          <p:cNvPr id="4" name="Rectangle 3"/>
          <p:cNvSpPr/>
          <p:nvPr/>
        </p:nvSpPr>
        <p:spPr>
          <a:xfrm>
            <a:off x="2539584" y="500042"/>
            <a:ext cx="4064832"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Future Work</a:t>
            </a:r>
            <a:endParaRPr lang="en-IN"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Sender</a:t>
            </a:r>
            <a:endParaRPr lang="en-IN" sz="4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endParaRPr>
          </a:p>
        </p:txBody>
      </p:sp>
      <p:pic>
        <p:nvPicPr>
          <p:cNvPr id="2050" name="Picture 2" descr="C:\Users\welcome\Desktop\papers\C\Admin.jpg"/>
          <p:cNvPicPr>
            <a:picLocks noChangeAspect="1" noChangeArrowheads="1"/>
          </p:cNvPicPr>
          <p:nvPr/>
        </p:nvPicPr>
        <p:blipFill>
          <a:blip r:embed="rId2"/>
          <a:srcRect/>
          <a:stretch>
            <a:fillRect/>
          </a:stretch>
        </p:blipFill>
        <p:spPr bwMode="auto">
          <a:xfrm>
            <a:off x="785786" y="1214422"/>
            <a:ext cx="7929618" cy="5286412"/>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welcome\Desktop\papers\C\Add Solder.jpg"/>
          <p:cNvPicPr>
            <a:picLocks noChangeAspect="1" noChangeArrowheads="1"/>
          </p:cNvPicPr>
          <p:nvPr/>
        </p:nvPicPr>
        <p:blipFill>
          <a:blip r:embed="rId2"/>
          <a:srcRect/>
          <a:stretch>
            <a:fillRect/>
          </a:stretch>
        </p:blipFill>
        <p:spPr bwMode="auto">
          <a:xfrm>
            <a:off x="794657" y="600770"/>
            <a:ext cx="7849309" cy="5900064"/>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500042"/>
            <a:ext cx="4786346" cy="5786478"/>
          </a:xfrm>
        </p:spPr>
        <p:txBody>
          <a:bodyPr>
            <a:noAutofit/>
          </a:bodyPr>
          <a:lstStyle/>
          <a:p>
            <a:pPr algn="just"/>
            <a:r>
              <a:rPr lang="en-IN" sz="2100" dirty="0" smtClean="0">
                <a:latin typeface="Times New Roman" pitchFamily="18" charset="0"/>
                <a:cs typeface="Times New Roman" pitchFamily="18" charset="0"/>
              </a:rPr>
              <a:t>Wireless devices carried by soldiers in hostile areas or battle fields are likely to suffer the threats of information leaks and disruptions in connectivity. </a:t>
            </a:r>
          </a:p>
          <a:p>
            <a:pPr algn="just"/>
            <a:endParaRPr lang="en-IN" sz="2100" dirty="0" smtClean="0">
              <a:latin typeface="Times New Roman" pitchFamily="18" charset="0"/>
              <a:cs typeface="Times New Roman" pitchFamily="18" charset="0"/>
            </a:endParaRPr>
          </a:p>
          <a:p>
            <a:pPr algn="just"/>
            <a:r>
              <a:rPr lang="en-IN" sz="2100" dirty="0" smtClean="0">
                <a:latin typeface="Times New Roman" pitchFamily="18" charset="0"/>
                <a:cs typeface="Times New Roman" pitchFamily="18" charset="0"/>
              </a:rPr>
              <a:t>Disruption-tolerant network (DTN) technologies allow wireless devices carried by soldiers to communicate with each other and access the confidential information or command reliably by exploiting external storage nodes. </a:t>
            </a:r>
          </a:p>
          <a:p>
            <a:pPr algn="just"/>
            <a:endParaRPr lang="en-IN" sz="2100" dirty="0" smtClean="0">
              <a:latin typeface="Times New Roman" pitchFamily="18" charset="0"/>
              <a:cs typeface="Times New Roman" pitchFamily="18" charset="0"/>
            </a:endParaRPr>
          </a:p>
          <a:p>
            <a:pPr algn="just"/>
            <a:r>
              <a:rPr lang="en-IN" sz="2100" dirty="0" smtClean="0">
                <a:latin typeface="Times New Roman" pitchFamily="18" charset="0"/>
                <a:cs typeface="Times New Roman" pitchFamily="18" charset="0"/>
              </a:rPr>
              <a:t>Some of the most challenging issues in this scenario are the enforcement of authorization policies and the policies update for secure data retrieval. </a:t>
            </a:r>
          </a:p>
          <a:p>
            <a:pPr algn="just"/>
            <a:endParaRPr lang="en-IN" sz="2100" dirty="0">
              <a:latin typeface="Times New Roman" pitchFamily="18" charset="0"/>
              <a:cs typeface="Times New Roman" pitchFamily="18" charset="0"/>
            </a:endParaRPr>
          </a:p>
        </p:txBody>
      </p:sp>
      <p:pic>
        <p:nvPicPr>
          <p:cNvPr id="5" name="Picture 2" descr="C:\Users\welcome\Desktop\network.jpg"/>
          <p:cNvPicPr>
            <a:picLocks noChangeAspect="1" noChangeArrowheads="1"/>
          </p:cNvPicPr>
          <p:nvPr/>
        </p:nvPicPr>
        <p:blipFill>
          <a:blip r:embed="rId2"/>
          <a:srcRect/>
          <a:stretch>
            <a:fillRect/>
          </a:stretch>
        </p:blipFill>
        <p:spPr bwMode="auto">
          <a:xfrm>
            <a:off x="5214974" y="642918"/>
            <a:ext cx="3857620" cy="5357850"/>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welcome\Desktop\papers\C\Message.jpg"/>
          <p:cNvPicPr>
            <a:picLocks noChangeAspect="1" noChangeArrowheads="1"/>
          </p:cNvPicPr>
          <p:nvPr/>
        </p:nvPicPr>
        <p:blipFill>
          <a:blip r:embed="rId2"/>
          <a:srcRect/>
          <a:stretch>
            <a:fillRect/>
          </a:stretch>
        </p:blipFill>
        <p:spPr bwMode="auto">
          <a:xfrm>
            <a:off x="857224" y="587764"/>
            <a:ext cx="7786742" cy="5913070"/>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Key Authority</a:t>
            </a:r>
            <a:endParaRPr lang="en-IN" sz="4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endParaRPr>
          </a:p>
        </p:txBody>
      </p:sp>
      <p:pic>
        <p:nvPicPr>
          <p:cNvPr id="4098" name="Picture 2" descr="C:\Users\welcome\Desktop\papers\C\key.jpg"/>
          <p:cNvPicPr>
            <a:picLocks noChangeAspect="1" noChangeArrowheads="1"/>
          </p:cNvPicPr>
          <p:nvPr/>
        </p:nvPicPr>
        <p:blipFill>
          <a:blip r:embed="rId2"/>
          <a:srcRect/>
          <a:stretch>
            <a:fillRect/>
          </a:stretch>
        </p:blipFill>
        <p:spPr bwMode="auto">
          <a:xfrm>
            <a:off x="714349" y="1216801"/>
            <a:ext cx="8001055" cy="5217320"/>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Storage Node</a:t>
            </a:r>
            <a:endParaRPr lang="en-IN" sz="4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endParaRPr>
          </a:p>
        </p:txBody>
      </p:sp>
      <p:pic>
        <p:nvPicPr>
          <p:cNvPr id="5122" name="Picture 2" descr="C:\Users\welcome\Desktop\papers\C\Storage.jpg"/>
          <p:cNvPicPr>
            <a:picLocks noChangeAspect="1" noChangeArrowheads="1"/>
          </p:cNvPicPr>
          <p:nvPr/>
        </p:nvPicPr>
        <p:blipFill>
          <a:blip r:embed="rId2"/>
          <a:srcRect/>
          <a:stretch>
            <a:fillRect/>
          </a:stretch>
        </p:blipFill>
        <p:spPr bwMode="auto">
          <a:xfrm>
            <a:off x="714348" y="1285860"/>
            <a:ext cx="7929618" cy="5286412"/>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welcome\Desktop\papers\C\Device.jpg"/>
          <p:cNvPicPr>
            <a:picLocks noChangeAspect="1" noChangeArrowheads="1"/>
          </p:cNvPicPr>
          <p:nvPr/>
        </p:nvPicPr>
        <p:blipFill>
          <a:blip r:embed="rId2"/>
          <a:srcRect/>
          <a:stretch>
            <a:fillRect/>
          </a:stretch>
        </p:blipFill>
        <p:spPr bwMode="auto">
          <a:xfrm>
            <a:off x="1000100" y="904875"/>
            <a:ext cx="7429551" cy="5238769"/>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Users\welcome\Desktop\papers\C\Device1.jpg"/>
          <p:cNvPicPr>
            <a:picLocks noChangeAspect="1" noChangeArrowheads="1"/>
          </p:cNvPicPr>
          <p:nvPr/>
        </p:nvPicPr>
        <p:blipFill>
          <a:blip r:embed="rId2"/>
          <a:srcRect/>
          <a:stretch>
            <a:fillRect/>
          </a:stretch>
        </p:blipFill>
        <p:spPr bwMode="auto">
          <a:xfrm>
            <a:off x="1000100" y="909637"/>
            <a:ext cx="7429552" cy="5162569"/>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References</a:t>
            </a:r>
            <a:endParaRPr lang="en-I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endParaRPr>
          </a:p>
        </p:txBody>
      </p:sp>
      <p:sp>
        <p:nvSpPr>
          <p:cNvPr id="3" name="Content Placeholder 2"/>
          <p:cNvSpPr>
            <a:spLocks noGrp="1"/>
          </p:cNvSpPr>
          <p:nvPr>
            <p:ph idx="1"/>
          </p:nvPr>
        </p:nvSpPr>
        <p:spPr>
          <a:xfrm>
            <a:off x="357158" y="1214422"/>
            <a:ext cx="8572560" cy="5429288"/>
          </a:xfrm>
        </p:spPr>
        <p:txBody>
          <a:bodyPr>
            <a:noAutofit/>
          </a:bodyPr>
          <a:lstStyle/>
          <a:p>
            <a:pPr>
              <a:buNone/>
            </a:pPr>
            <a:r>
              <a:rPr lang="en-US" sz="1300" dirty="0" smtClean="0">
                <a:latin typeface="Times New Roman" pitchFamily="18" charset="0"/>
                <a:cs typeface="Times New Roman" pitchFamily="18" charset="0"/>
              </a:rPr>
              <a:t>[1]. </a:t>
            </a:r>
            <a:r>
              <a:rPr lang="en-US" sz="1300" dirty="0" err="1" smtClean="0">
                <a:latin typeface="Times New Roman" pitchFamily="18" charset="0"/>
                <a:cs typeface="Times New Roman" pitchFamily="18" charset="0"/>
              </a:rPr>
              <a:t>Nanxi</a:t>
            </a:r>
            <a:r>
              <a:rPr lang="en-US" sz="1300" dirty="0" smtClean="0">
                <a:latin typeface="Times New Roman" pitchFamily="18" charset="0"/>
                <a:cs typeface="Times New Roman" pitchFamily="18" charset="0"/>
              </a:rPr>
              <a:t> Chen, </a:t>
            </a:r>
            <a:r>
              <a:rPr lang="en-US" sz="1300" dirty="0" err="1" smtClean="0">
                <a:latin typeface="Times New Roman" pitchFamily="18" charset="0"/>
                <a:cs typeface="Times New Roman" pitchFamily="18" charset="0"/>
              </a:rPr>
              <a:t>Dijiang</a:t>
            </a:r>
            <a:r>
              <a:rPr lang="en-US" sz="1300" dirty="0" smtClean="0">
                <a:latin typeface="Times New Roman" pitchFamily="18" charset="0"/>
                <a:cs typeface="Times New Roman" pitchFamily="18" charset="0"/>
              </a:rPr>
              <a:t> Huang and Mario </a:t>
            </a:r>
            <a:r>
              <a:rPr lang="en-US" sz="1300" dirty="0" err="1" smtClean="0">
                <a:latin typeface="Times New Roman" pitchFamily="18" charset="0"/>
                <a:cs typeface="Times New Roman" pitchFamily="18" charset="0"/>
              </a:rPr>
              <a:t>Gerla</a:t>
            </a:r>
            <a:r>
              <a:rPr lang="en-US" sz="1300" dirty="0" smtClean="0">
                <a:latin typeface="Times New Roman" pitchFamily="18" charset="0"/>
                <a:cs typeface="Times New Roman" pitchFamily="18" charset="0"/>
              </a:rPr>
              <a:t> , “</a:t>
            </a:r>
            <a:r>
              <a:rPr lang="en-IN" sz="1300" dirty="0" smtClean="0">
                <a:latin typeface="Times New Roman" pitchFamily="18" charset="0"/>
                <a:cs typeface="Times New Roman" pitchFamily="18" charset="0"/>
              </a:rPr>
              <a:t>Secure, selective group broadcast in  vehicular networks using dynamic  attribute based encryption” in Ad Hoc Networking Workshop (Med-Hoc-Net), 2010 The 9th IFIP Annual Mediterranean, 2010, pp. 1 – 8.</a:t>
            </a:r>
          </a:p>
          <a:p>
            <a:pPr>
              <a:buNone/>
            </a:pPr>
            <a:r>
              <a:rPr lang="en-IN" sz="1300" dirty="0" smtClean="0">
                <a:latin typeface="Times New Roman" pitchFamily="18" charset="0"/>
                <a:cs typeface="Times New Roman" pitchFamily="18" charset="0"/>
              </a:rPr>
              <a:t> </a:t>
            </a:r>
          </a:p>
          <a:p>
            <a:pPr>
              <a:buNone/>
            </a:pPr>
            <a:r>
              <a:rPr lang="en-IN" sz="1300" dirty="0" smtClean="0">
                <a:latin typeface="Times New Roman" pitchFamily="18" charset="0"/>
                <a:cs typeface="Times New Roman" pitchFamily="18" charset="0"/>
              </a:rPr>
              <a:t>[2]. </a:t>
            </a:r>
            <a:r>
              <a:rPr lang="en-IN" sz="1300" dirty="0" err="1" smtClean="0">
                <a:latin typeface="Times New Roman" pitchFamily="18" charset="0"/>
                <a:cs typeface="Times New Roman" pitchFamily="18" charset="0"/>
              </a:rPr>
              <a:t>Osada</a:t>
            </a:r>
            <a:r>
              <a:rPr lang="en-IN" sz="1300" dirty="0" smtClean="0">
                <a:latin typeface="Times New Roman" pitchFamily="18" charset="0"/>
                <a:cs typeface="Times New Roman" pitchFamily="18" charset="0"/>
              </a:rPr>
              <a:t>, S. , </a:t>
            </a:r>
            <a:r>
              <a:rPr lang="en-IN" sz="1300" dirty="0" err="1" smtClean="0">
                <a:latin typeface="Times New Roman" pitchFamily="18" charset="0"/>
                <a:cs typeface="Times New Roman" pitchFamily="18" charset="0"/>
              </a:rPr>
              <a:t>Kajita</a:t>
            </a:r>
            <a:r>
              <a:rPr lang="en-IN" sz="1300" dirty="0" smtClean="0">
                <a:latin typeface="Times New Roman" pitchFamily="18" charset="0"/>
                <a:cs typeface="Times New Roman" pitchFamily="18" charset="0"/>
              </a:rPr>
              <a:t>, K. , Fukushima, Y. , </a:t>
            </a:r>
            <a:r>
              <a:rPr lang="en-IN" sz="1300" dirty="0" err="1" smtClean="0">
                <a:latin typeface="Times New Roman" pitchFamily="18" charset="0"/>
                <a:cs typeface="Times New Roman" pitchFamily="18" charset="0"/>
              </a:rPr>
              <a:t>Yokohira</a:t>
            </a:r>
            <a:r>
              <a:rPr lang="en-IN" sz="1300" dirty="0" smtClean="0">
                <a:latin typeface="Times New Roman" pitchFamily="18" charset="0"/>
                <a:cs typeface="Times New Roman" pitchFamily="18" charset="0"/>
              </a:rPr>
              <a:t>, T.</a:t>
            </a:r>
            <a:r>
              <a:rPr lang="en-US" sz="1300" dirty="0" smtClean="0">
                <a:latin typeface="Times New Roman" pitchFamily="18" charset="0"/>
                <a:cs typeface="Times New Roman" pitchFamily="18" charset="0"/>
              </a:rPr>
              <a:t> , “</a:t>
            </a:r>
            <a:r>
              <a:rPr lang="en-IN" sz="1300" dirty="0" smtClean="0">
                <a:latin typeface="Times New Roman" pitchFamily="18" charset="0"/>
                <a:cs typeface="Times New Roman" pitchFamily="18" charset="0"/>
              </a:rPr>
              <a:t>TCP </a:t>
            </a:r>
            <a:r>
              <a:rPr lang="en-IN" sz="1300" dirty="0" err="1" smtClean="0">
                <a:latin typeface="Times New Roman" pitchFamily="18" charset="0"/>
                <a:cs typeface="Times New Roman" pitchFamily="18" charset="0"/>
              </a:rPr>
              <a:t>incast</a:t>
            </a:r>
            <a:r>
              <a:rPr lang="en-IN" sz="1300" dirty="0" smtClean="0">
                <a:latin typeface="Times New Roman" pitchFamily="18" charset="0"/>
                <a:cs typeface="Times New Roman" pitchFamily="18" charset="0"/>
              </a:rPr>
              <a:t> avoidance based on connection  serialization in data centre networks” in Communications (APCC), 2013 19th Asia-Pacific Conference , 2013 , pp. 142 – 147.</a:t>
            </a:r>
          </a:p>
          <a:p>
            <a:pPr>
              <a:buNone/>
            </a:pPr>
            <a:r>
              <a:rPr lang="en-IN" sz="1300" dirty="0" smtClean="0">
                <a:latin typeface="Times New Roman" pitchFamily="18" charset="0"/>
                <a:cs typeface="Times New Roman" pitchFamily="18" charset="0"/>
              </a:rPr>
              <a:t> </a:t>
            </a:r>
          </a:p>
          <a:p>
            <a:pPr>
              <a:buNone/>
            </a:pPr>
            <a:r>
              <a:rPr lang="en-US" sz="1300" dirty="0" smtClean="0">
                <a:latin typeface="Times New Roman" pitchFamily="18" charset="0"/>
                <a:cs typeface="Times New Roman" pitchFamily="18" charset="0"/>
              </a:rPr>
              <a:t>[3]. </a:t>
            </a:r>
            <a:r>
              <a:rPr lang="en-IN" sz="1300" dirty="0" err="1" smtClean="0">
                <a:latin typeface="Times New Roman" pitchFamily="18" charset="0"/>
                <a:cs typeface="Times New Roman" pitchFamily="18" charset="0"/>
              </a:rPr>
              <a:t>Jinguang</a:t>
            </a:r>
            <a:r>
              <a:rPr lang="en-IN" sz="1300" dirty="0" smtClean="0">
                <a:latin typeface="Times New Roman" pitchFamily="18" charset="0"/>
                <a:cs typeface="Times New Roman" pitchFamily="18" charset="0"/>
              </a:rPr>
              <a:t> Han, Willy </a:t>
            </a:r>
            <a:r>
              <a:rPr lang="en-IN" sz="1300" dirty="0" err="1" smtClean="0">
                <a:latin typeface="Times New Roman" pitchFamily="18" charset="0"/>
                <a:cs typeface="Times New Roman" pitchFamily="18" charset="0"/>
              </a:rPr>
              <a:t>Susilo</a:t>
            </a:r>
            <a:r>
              <a:rPr lang="en-IN" sz="1300" dirty="0" smtClean="0">
                <a:latin typeface="Times New Roman" pitchFamily="18" charset="0"/>
                <a:cs typeface="Times New Roman" pitchFamily="18" charset="0"/>
              </a:rPr>
              <a:t>, Yi Mu, and Jun Yan</a:t>
            </a:r>
            <a:r>
              <a:rPr lang="en-US" sz="1300" dirty="0" smtClean="0">
                <a:latin typeface="Times New Roman" pitchFamily="18" charset="0"/>
                <a:cs typeface="Times New Roman" pitchFamily="18" charset="0"/>
              </a:rPr>
              <a:t> , “</a:t>
            </a:r>
            <a:r>
              <a:rPr lang="en-IN" sz="1300" dirty="0" smtClean="0">
                <a:latin typeface="Times New Roman" pitchFamily="18" charset="0"/>
                <a:cs typeface="Times New Roman" pitchFamily="18" charset="0"/>
              </a:rPr>
              <a:t>Privacy-Preserving Decentralized Key-</a:t>
            </a:r>
            <a:r>
              <a:rPr lang="en-IN" sz="1300" dirty="0" err="1" smtClean="0">
                <a:latin typeface="Times New Roman" pitchFamily="18" charset="0"/>
                <a:cs typeface="Times New Roman" pitchFamily="18" charset="0"/>
              </a:rPr>
              <a:t>PolicyAttribute</a:t>
            </a:r>
            <a:r>
              <a:rPr lang="en-IN" sz="1300" dirty="0" smtClean="0">
                <a:latin typeface="Times New Roman" pitchFamily="18" charset="0"/>
                <a:cs typeface="Times New Roman" pitchFamily="18" charset="0"/>
              </a:rPr>
              <a:t>-Based Encryption”, Parallel and Distributed Systems, IEEE Transactions on  (Volume:23 ,  Issue: 11 ) , 2012 , pp. 2150 – 2162.</a:t>
            </a:r>
          </a:p>
          <a:p>
            <a:pPr>
              <a:buNone/>
            </a:pPr>
            <a:r>
              <a:rPr lang="en-IN" sz="1300" dirty="0" smtClean="0">
                <a:latin typeface="Times New Roman" pitchFamily="18" charset="0"/>
                <a:cs typeface="Times New Roman" pitchFamily="18" charset="0"/>
              </a:rPr>
              <a:t> </a:t>
            </a:r>
          </a:p>
          <a:p>
            <a:pPr>
              <a:buNone/>
            </a:pPr>
            <a:r>
              <a:rPr lang="en-US" sz="1300" dirty="0" smtClean="0">
                <a:latin typeface="Times New Roman" pitchFamily="18" charset="0"/>
                <a:cs typeface="Times New Roman" pitchFamily="18" charset="0"/>
              </a:rPr>
              <a:t>[4]. </a:t>
            </a:r>
            <a:r>
              <a:rPr lang="en-IN" sz="1300" dirty="0" err="1" smtClean="0">
                <a:latin typeface="Times New Roman" pitchFamily="18" charset="0"/>
                <a:cs typeface="Times New Roman" pitchFamily="18" charset="0"/>
              </a:rPr>
              <a:t>Zhibin</a:t>
            </a:r>
            <a:r>
              <a:rPr lang="en-IN" sz="1300" dirty="0" smtClean="0">
                <a:latin typeface="Times New Roman" pitchFamily="18" charset="0"/>
                <a:cs typeface="Times New Roman" pitchFamily="18" charset="0"/>
              </a:rPr>
              <a:t> Zhou, </a:t>
            </a:r>
            <a:r>
              <a:rPr lang="en-IN" sz="1300" dirty="0" err="1" smtClean="0">
                <a:latin typeface="Times New Roman" pitchFamily="18" charset="0"/>
                <a:cs typeface="Times New Roman" pitchFamily="18" charset="0"/>
              </a:rPr>
              <a:t>Dijiang</a:t>
            </a:r>
            <a:r>
              <a:rPr lang="en-IN" sz="1300" dirty="0" smtClean="0">
                <a:latin typeface="Times New Roman" pitchFamily="18" charset="0"/>
                <a:cs typeface="Times New Roman" pitchFamily="18" charset="0"/>
              </a:rPr>
              <a:t> Huang, and </a:t>
            </a:r>
            <a:r>
              <a:rPr lang="en-IN" sz="1300" dirty="0" err="1" smtClean="0">
                <a:latin typeface="Times New Roman" pitchFamily="18" charset="0"/>
                <a:cs typeface="Times New Roman" pitchFamily="18" charset="0"/>
              </a:rPr>
              <a:t>Zhijie</a:t>
            </a:r>
            <a:r>
              <a:rPr lang="en-IN" sz="1300" dirty="0" smtClean="0">
                <a:latin typeface="Times New Roman" pitchFamily="18" charset="0"/>
                <a:cs typeface="Times New Roman" pitchFamily="18" charset="0"/>
              </a:rPr>
              <a:t> Wang</a:t>
            </a:r>
            <a:r>
              <a:rPr lang="en-US" sz="1300" dirty="0" smtClean="0">
                <a:latin typeface="Times New Roman" pitchFamily="18" charset="0"/>
                <a:cs typeface="Times New Roman" pitchFamily="18" charset="0"/>
              </a:rPr>
              <a:t>, “</a:t>
            </a:r>
            <a:r>
              <a:rPr lang="en-IN" sz="1300" dirty="0" smtClean="0">
                <a:latin typeface="Times New Roman" pitchFamily="18" charset="0"/>
                <a:cs typeface="Times New Roman" pitchFamily="18" charset="0"/>
              </a:rPr>
              <a:t>Efficient Privacy-Preserving </a:t>
            </a:r>
            <a:r>
              <a:rPr lang="en-IN" sz="1300" dirty="0" err="1" smtClean="0">
                <a:latin typeface="Times New Roman" pitchFamily="18" charset="0"/>
                <a:cs typeface="Times New Roman" pitchFamily="18" charset="0"/>
              </a:rPr>
              <a:t>Ciphertext</a:t>
            </a:r>
            <a:r>
              <a:rPr lang="en-IN" sz="1300" dirty="0" smtClean="0">
                <a:latin typeface="Times New Roman" pitchFamily="18" charset="0"/>
                <a:cs typeface="Times New Roman" pitchFamily="18" charset="0"/>
              </a:rPr>
              <a:t>-Policy Attribute-Based-Encryption and Broadcast Encryption”</a:t>
            </a:r>
            <a:r>
              <a:rPr lang="en-US" sz="1300" dirty="0" smtClean="0">
                <a:latin typeface="Times New Roman" pitchFamily="18" charset="0"/>
                <a:cs typeface="Times New Roman" pitchFamily="18" charset="0"/>
              </a:rPr>
              <a:t> , </a:t>
            </a:r>
            <a:r>
              <a:rPr lang="en-IN" sz="1300" dirty="0" smtClean="0">
                <a:latin typeface="Times New Roman" pitchFamily="18" charset="0"/>
                <a:cs typeface="Times New Roman" pitchFamily="18" charset="0"/>
              </a:rPr>
              <a:t>Computers, IEEE Transactions on  (Volume:64 ,  Issue: 1 ) , 2013 , pp. 126 – 138.</a:t>
            </a:r>
          </a:p>
          <a:p>
            <a:pPr>
              <a:buNone/>
            </a:pPr>
            <a:r>
              <a:rPr lang="en-IN" sz="1300" dirty="0" smtClean="0">
                <a:latin typeface="Times New Roman" pitchFamily="18" charset="0"/>
                <a:cs typeface="Times New Roman" pitchFamily="18" charset="0"/>
              </a:rPr>
              <a:t> </a:t>
            </a:r>
          </a:p>
          <a:p>
            <a:pPr>
              <a:buNone/>
            </a:pPr>
            <a:r>
              <a:rPr lang="en-US" sz="1300" dirty="0" smtClean="0">
                <a:latin typeface="Times New Roman" pitchFamily="18" charset="0"/>
                <a:cs typeface="Times New Roman" pitchFamily="18" charset="0"/>
              </a:rPr>
              <a:t>[5]. </a:t>
            </a:r>
            <a:r>
              <a:rPr lang="en-IN" sz="1300" dirty="0" err="1" smtClean="0">
                <a:latin typeface="Times New Roman" pitchFamily="18" charset="0"/>
                <a:cs typeface="Times New Roman" pitchFamily="18" charset="0"/>
              </a:rPr>
              <a:t>Fuchun</a:t>
            </a:r>
            <a:r>
              <a:rPr lang="en-IN" sz="1300" dirty="0" smtClean="0">
                <a:latin typeface="Times New Roman" pitchFamily="18" charset="0"/>
                <a:cs typeface="Times New Roman" pitchFamily="18" charset="0"/>
              </a:rPr>
              <a:t> </a:t>
            </a:r>
            <a:r>
              <a:rPr lang="en-IN" sz="1300" dirty="0" err="1" smtClean="0">
                <a:latin typeface="Times New Roman" pitchFamily="18" charset="0"/>
                <a:cs typeface="Times New Roman" pitchFamily="18" charset="0"/>
              </a:rPr>
              <a:t>Guo</a:t>
            </a:r>
            <a:r>
              <a:rPr lang="en-IN" sz="1300" dirty="0" smtClean="0">
                <a:latin typeface="Times New Roman" pitchFamily="18" charset="0"/>
                <a:cs typeface="Times New Roman" pitchFamily="18" charset="0"/>
              </a:rPr>
              <a:t>, Yi Mu, Willy </a:t>
            </a:r>
            <a:r>
              <a:rPr lang="en-IN" sz="1300" dirty="0" err="1" smtClean="0">
                <a:latin typeface="Times New Roman" pitchFamily="18" charset="0"/>
                <a:cs typeface="Times New Roman" pitchFamily="18" charset="0"/>
              </a:rPr>
              <a:t>Susilo</a:t>
            </a:r>
            <a:r>
              <a:rPr lang="en-IN" sz="1300" dirty="0" smtClean="0">
                <a:latin typeface="Times New Roman" pitchFamily="18" charset="0"/>
                <a:cs typeface="Times New Roman" pitchFamily="18" charset="0"/>
              </a:rPr>
              <a:t>, Duncan S. Wong, and Vijay </a:t>
            </a:r>
            <a:r>
              <a:rPr lang="en-IN" sz="1300" dirty="0" err="1" smtClean="0">
                <a:latin typeface="Times New Roman" pitchFamily="18" charset="0"/>
                <a:cs typeface="Times New Roman" pitchFamily="18" charset="0"/>
              </a:rPr>
              <a:t>Varadharajan</a:t>
            </a:r>
            <a:r>
              <a:rPr lang="en-IN" sz="1300" i="1" dirty="0" smtClean="0">
                <a:latin typeface="Times New Roman" pitchFamily="18" charset="0"/>
                <a:cs typeface="Times New Roman" pitchFamily="18" charset="0"/>
              </a:rPr>
              <a:t>,</a:t>
            </a:r>
            <a:r>
              <a:rPr lang="en-US" sz="1300" dirty="0" smtClean="0">
                <a:latin typeface="Times New Roman" pitchFamily="18" charset="0"/>
                <a:cs typeface="Times New Roman" pitchFamily="18" charset="0"/>
              </a:rPr>
              <a:t> “</a:t>
            </a:r>
            <a:r>
              <a:rPr lang="en-IN" sz="1300" dirty="0" smtClean="0">
                <a:latin typeface="Times New Roman" pitchFamily="18" charset="0"/>
                <a:cs typeface="Times New Roman" pitchFamily="18" charset="0"/>
              </a:rPr>
              <a:t>CP-ABE With Constant-Size Keys for  Lightweight Devices”, Information Forensics and Security, IEEE Transactions on  (Volume:9 ,  Issue: 5 ), 2014 , pp. 763 – 771.</a:t>
            </a:r>
          </a:p>
          <a:p>
            <a:pPr>
              <a:buNone/>
            </a:pPr>
            <a:r>
              <a:rPr lang="en-IN" sz="1300" dirty="0" smtClean="0">
                <a:latin typeface="Times New Roman" pitchFamily="18" charset="0"/>
                <a:cs typeface="Times New Roman" pitchFamily="18" charset="0"/>
              </a:rPr>
              <a:t> </a:t>
            </a:r>
          </a:p>
          <a:p>
            <a:pPr>
              <a:buNone/>
            </a:pPr>
            <a:r>
              <a:rPr lang="en-US" sz="1300" dirty="0" smtClean="0">
                <a:latin typeface="Times New Roman" pitchFamily="18" charset="0"/>
                <a:cs typeface="Times New Roman" pitchFamily="18" charset="0"/>
              </a:rPr>
              <a:t>[6]. Ming Li, </a:t>
            </a:r>
            <a:r>
              <a:rPr lang="en-US" sz="1300" dirty="0" err="1" smtClean="0">
                <a:latin typeface="Times New Roman" pitchFamily="18" charset="0"/>
                <a:cs typeface="Times New Roman" pitchFamily="18" charset="0"/>
              </a:rPr>
              <a:t>Shucheng</a:t>
            </a:r>
            <a:r>
              <a:rPr lang="en-US" sz="1300" dirty="0" smtClean="0">
                <a:latin typeface="Times New Roman" pitchFamily="18" charset="0"/>
                <a:cs typeface="Times New Roman" pitchFamily="18" charset="0"/>
              </a:rPr>
              <a:t> Yu, Yao </a:t>
            </a:r>
            <a:r>
              <a:rPr lang="en-US" sz="1300" dirty="0" err="1" smtClean="0">
                <a:latin typeface="Times New Roman" pitchFamily="18" charset="0"/>
                <a:cs typeface="Times New Roman" pitchFamily="18" charset="0"/>
              </a:rPr>
              <a:t>Zheng</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Kui</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Ren</a:t>
            </a:r>
            <a:r>
              <a:rPr lang="en-US" sz="1300" dirty="0" smtClean="0">
                <a:latin typeface="Times New Roman" pitchFamily="18" charset="0"/>
                <a:cs typeface="Times New Roman" pitchFamily="18" charset="0"/>
              </a:rPr>
              <a:t>, and </a:t>
            </a:r>
            <a:r>
              <a:rPr lang="en-US" sz="1300" dirty="0" err="1" smtClean="0">
                <a:latin typeface="Times New Roman" pitchFamily="18" charset="0"/>
                <a:cs typeface="Times New Roman" pitchFamily="18" charset="0"/>
              </a:rPr>
              <a:t>Wenjing</a:t>
            </a:r>
            <a:r>
              <a:rPr lang="en-US" sz="1300" dirty="0" smtClean="0">
                <a:latin typeface="Times New Roman" pitchFamily="18" charset="0"/>
                <a:cs typeface="Times New Roman" pitchFamily="18" charset="0"/>
              </a:rPr>
              <a:t> Lou, “</a:t>
            </a:r>
            <a:r>
              <a:rPr lang="en-IN" sz="1300" dirty="0" smtClean="0">
                <a:latin typeface="Times New Roman" pitchFamily="18" charset="0"/>
                <a:cs typeface="Times New Roman" pitchFamily="18" charset="0"/>
              </a:rPr>
              <a:t>Scalable and Secure Sharing of Personal Health Records in Cloud Computing Using Attribute-Based Encryption”, Parallel and Distributed Systems, IEEE Transactions on  (Volume:24 ,  Issue: 1 ), 2012, pp. 131 – 143.</a:t>
            </a:r>
          </a:p>
          <a:p>
            <a:pPr>
              <a:buNone/>
            </a:pPr>
            <a:r>
              <a:rPr lang="en-IN" sz="1300" dirty="0" smtClean="0">
                <a:latin typeface="Times New Roman" pitchFamily="18" charset="0"/>
                <a:cs typeface="Times New Roman" pitchFamily="18" charset="0"/>
              </a:rPr>
              <a:t> </a:t>
            </a:r>
          </a:p>
          <a:p>
            <a:pPr>
              <a:buNone/>
            </a:pPr>
            <a:r>
              <a:rPr lang="en-IN" sz="1300" dirty="0" smtClean="0">
                <a:latin typeface="Times New Roman" pitchFamily="18" charset="0"/>
                <a:cs typeface="Times New Roman" pitchFamily="18" charset="0"/>
              </a:rPr>
              <a:t>[7]. </a:t>
            </a:r>
            <a:r>
              <a:rPr lang="en-US" sz="1300" dirty="0" err="1" smtClean="0">
                <a:latin typeface="Times New Roman" pitchFamily="18" charset="0"/>
                <a:cs typeface="Times New Roman" pitchFamily="18" charset="0"/>
              </a:rPr>
              <a:t>Junbeom</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Hur</a:t>
            </a:r>
            <a:r>
              <a:rPr lang="en-US" sz="1300" dirty="0" smtClean="0">
                <a:latin typeface="Times New Roman" pitchFamily="18" charset="0"/>
                <a:cs typeface="Times New Roman" pitchFamily="18" charset="0"/>
              </a:rPr>
              <a:t> , “</a:t>
            </a:r>
            <a:r>
              <a:rPr lang="en-IN" sz="1300" dirty="0" smtClean="0">
                <a:latin typeface="Times New Roman" pitchFamily="18" charset="0"/>
                <a:cs typeface="Times New Roman" pitchFamily="18" charset="0"/>
              </a:rPr>
              <a:t>Improving Security and Efficiency in Attribute-Based Data Sharing”, Knowledge and Data Engineering, IEEE Transactions on  (Volume:25 ,  Issue: 10 ), 2013 , pp. 2271 – 2282.</a:t>
            </a:r>
          </a:p>
          <a:p>
            <a:pPr>
              <a:buNone/>
            </a:pPr>
            <a:r>
              <a:rPr lang="en-IN" sz="1300" dirty="0" smtClean="0">
                <a:latin typeface="Times New Roman" pitchFamily="18" charset="0"/>
                <a:cs typeface="Times New Roman" pitchFamily="18" charset="0"/>
              </a:rPr>
              <a:t> </a:t>
            </a:r>
          </a:p>
          <a:p>
            <a:pPr>
              <a:buNone/>
            </a:pPr>
            <a:endParaRPr lang="en-IN" sz="1300" dirty="0">
              <a:latin typeface="Times New Roman" pitchFamily="18" charset="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References</a:t>
            </a:r>
            <a:endParaRPr lang="en-I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40000" lnSpcReduction="20000"/>
          </a:bodyPr>
          <a:lstStyle/>
          <a:p>
            <a:pPr algn="just">
              <a:buNone/>
            </a:pPr>
            <a:r>
              <a:rPr lang="en-IN" dirty="0" smtClean="0">
                <a:latin typeface="Times New Roman" pitchFamily="18" charset="0"/>
                <a:cs typeface="Times New Roman" pitchFamily="18" charset="0"/>
              </a:rPr>
              <a:t>[8]. </a:t>
            </a:r>
            <a:r>
              <a:rPr lang="en-US" dirty="0" smtClean="0">
                <a:latin typeface="Times New Roman" pitchFamily="18" charset="0"/>
                <a:cs typeface="Times New Roman" pitchFamily="18" charset="0"/>
              </a:rPr>
              <a:t>Jin </a:t>
            </a:r>
            <a:r>
              <a:rPr lang="en-US" dirty="0" err="1" smtClean="0">
                <a:latin typeface="Times New Roman" pitchFamily="18" charset="0"/>
                <a:cs typeface="Times New Roman" pitchFamily="18" charset="0"/>
              </a:rPr>
              <a:t>Junzuo</a:t>
            </a:r>
            <a:r>
              <a:rPr lang="en-US" dirty="0" smtClean="0">
                <a:latin typeface="Times New Roman" pitchFamily="18" charset="0"/>
                <a:cs typeface="Times New Roman" pitchFamily="18" charset="0"/>
              </a:rPr>
              <a:t> Lai, Robert H. Deng, </a:t>
            </a:r>
            <a:r>
              <a:rPr lang="en-US" dirty="0" err="1" smtClean="0">
                <a:latin typeface="Times New Roman" pitchFamily="18" charset="0"/>
                <a:cs typeface="Times New Roman" pitchFamily="18" charset="0"/>
              </a:rPr>
              <a:t>Chaowen</a:t>
            </a:r>
            <a:r>
              <a:rPr lang="en-US" dirty="0" smtClean="0">
                <a:latin typeface="Times New Roman" pitchFamily="18" charset="0"/>
                <a:cs typeface="Times New Roman" pitchFamily="18" charset="0"/>
              </a:rPr>
              <a:t> Guan, and </a:t>
            </a:r>
            <a:r>
              <a:rPr lang="en-US" dirty="0" err="1" smtClean="0">
                <a:latin typeface="Times New Roman" pitchFamily="18" charset="0"/>
                <a:cs typeface="Times New Roman" pitchFamily="18" charset="0"/>
              </a:rPr>
              <a:t>Jian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Weng</a:t>
            </a:r>
            <a:r>
              <a:rPr lang="en-US" dirty="0" smtClean="0">
                <a:latin typeface="Times New Roman" pitchFamily="18" charset="0"/>
                <a:cs typeface="Times New Roman" pitchFamily="18" charset="0"/>
              </a:rPr>
              <a:t> , “</a:t>
            </a:r>
            <a:r>
              <a:rPr lang="en-IN" dirty="0" smtClean="0">
                <a:latin typeface="Times New Roman" pitchFamily="18" charset="0"/>
                <a:cs typeface="Times New Roman" pitchFamily="18" charset="0"/>
              </a:rPr>
              <a:t>Attribute-Based Encryption With  Verifiable Outsourced Decryption”, Information Forensics and Security, IEEE Transactions on (Volume:8 ,  Issue: 8 ), 2013 , pp. 1343 – 1354.</a:t>
            </a:r>
          </a:p>
          <a:p>
            <a:pPr algn="just">
              <a:buNone/>
            </a:pPr>
            <a:r>
              <a:rPr lang="en-IN" dirty="0" smtClean="0">
                <a:latin typeface="Times New Roman" pitchFamily="18" charset="0"/>
                <a:cs typeface="Times New Roman" pitchFamily="18" charset="0"/>
              </a:rPr>
              <a:t> </a:t>
            </a:r>
          </a:p>
          <a:p>
            <a:pPr algn="just">
              <a:buNone/>
            </a:pPr>
            <a:r>
              <a:rPr lang="en-IN" dirty="0" smtClean="0">
                <a:latin typeface="Times New Roman" pitchFamily="18" charset="0"/>
                <a:cs typeface="Times New Roman" pitchFamily="18" charset="0"/>
              </a:rPr>
              <a:t>[9]. J.</a:t>
            </a:r>
            <a:r>
              <a:rPr lang="en-US" dirty="0" err="1" smtClean="0">
                <a:latin typeface="Times New Roman" pitchFamily="18" charset="0"/>
                <a:cs typeface="Times New Roman" pitchFamily="18" charset="0"/>
              </a:rPr>
              <a:t>Bethencourt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A.Sahai</a:t>
            </a:r>
            <a:r>
              <a:rPr lang="en-US" dirty="0" smtClean="0">
                <a:latin typeface="Times New Roman" pitchFamily="18" charset="0"/>
                <a:cs typeface="Times New Roman" pitchFamily="18" charset="0"/>
              </a:rPr>
              <a:t> and </a:t>
            </a:r>
            <a:r>
              <a:rPr lang="en-US" dirty="0" err="1" smtClean="0">
                <a:latin typeface="Times New Roman" pitchFamily="18" charset="0"/>
                <a:cs typeface="Times New Roman" pitchFamily="18" charset="0"/>
              </a:rPr>
              <a:t>B.Waters</a:t>
            </a:r>
            <a:r>
              <a:rPr lang="en-US"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Ciphertext</a:t>
            </a:r>
            <a:r>
              <a:rPr lang="en-IN" dirty="0" smtClean="0">
                <a:latin typeface="Times New Roman" pitchFamily="18" charset="0"/>
                <a:cs typeface="Times New Roman" pitchFamily="18" charset="0"/>
              </a:rPr>
              <a:t>-Policy Attribute-Based Encryption”, in Proc. IEEE </a:t>
            </a:r>
            <a:r>
              <a:rPr lang="en-IN" dirty="0" err="1" smtClean="0">
                <a:latin typeface="Times New Roman" pitchFamily="18" charset="0"/>
                <a:cs typeface="Times New Roman" pitchFamily="18" charset="0"/>
              </a:rPr>
              <a:t>symp</a:t>
            </a:r>
            <a:r>
              <a:rPr lang="en-IN" dirty="0" smtClean="0">
                <a:latin typeface="Times New Roman" pitchFamily="18" charset="0"/>
                <a:cs typeface="Times New Roman" pitchFamily="18" charset="0"/>
              </a:rPr>
              <a:t>. Security Privacy , 2007, pp. 321-334.</a:t>
            </a:r>
          </a:p>
          <a:p>
            <a:pPr algn="just">
              <a:buNone/>
            </a:pPr>
            <a:r>
              <a:rPr lang="en-IN" dirty="0" smtClean="0">
                <a:latin typeface="Times New Roman" pitchFamily="18" charset="0"/>
                <a:cs typeface="Times New Roman" pitchFamily="18" charset="0"/>
              </a:rPr>
              <a:t> </a:t>
            </a:r>
          </a:p>
          <a:p>
            <a:pPr algn="just">
              <a:buNone/>
            </a:pPr>
            <a:r>
              <a:rPr lang="en-IN" dirty="0" smtClean="0">
                <a:latin typeface="Times New Roman" pitchFamily="18" charset="0"/>
                <a:cs typeface="Times New Roman" pitchFamily="18" charset="0"/>
              </a:rPr>
              <a:t>[10]. </a:t>
            </a:r>
            <a:r>
              <a:rPr lang="en-US" dirty="0" smtClean="0">
                <a:latin typeface="Times New Roman" pitchFamily="18" charset="0"/>
                <a:cs typeface="Times New Roman" pitchFamily="18" charset="0"/>
              </a:rPr>
              <a:t>Jin Li, </a:t>
            </a:r>
            <a:r>
              <a:rPr lang="en-US" dirty="0" err="1" smtClean="0">
                <a:latin typeface="Times New Roman" pitchFamily="18" charset="0"/>
                <a:cs typeface="Times New Roman" pitchFamily="18" charset="0"/>
              </a:rPr>
              <a:t>Jingwei</a:t>
            </a:r>
            <a:r>
              <a:rPr lang="en-US" dirty="0" smtClean="0">
                <a:latin typeface="Times New Roman" pitchFamily="18" charset="0"/>
                <a:cs typeface="Times New Roman" pitchFamily="18" charset="0"/>
              </a:rPr>
              <a:t> Li, </a:t>
            </a:r>
            <a:r>
              <a:rPr lang="en-US" dirty="0" err="1" smtClean="0">
                <a:latin typeface="Times New Roman" pitchFamily="18" charset="0"/>
                <a:cs typeface="Times New Roman" pitchFamily="18" charset="0"/>
              </a:rPr>
              <a:t>Xiaofeng</a:t>
            </a:r>
            <a:r>
              <a:rPr lang="en-US" dirty="0" smtClean="0">
                <a:latin typeface="Times New Roman" pitchFamily="18" charset="0"/>
                <a:cs typeface="Times New Roman" pitchFamily="18" charset="0"/>
              </a:rPr>
              <a:t> Chen,  </a:t>
            </a:r>
            <a:r>
              <a:rPr lang="en-US" dirty="0" err="1" smtClean="0">
                <a:latin typeface="Times New Roman" pitchFamily="18" charset="0"/>
                <a:cs typeface="Times New Roman" pitchFamily="18" charset="0"/>
              </a:rPr>
              <a:t>Chunfu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Jia</a:t>
            </a:r>
            <a:r>
              <a:rPr lang="en-US" dirty="0" smtClean="0">
                <a:latin typeface="Times New Roman" pitchFamily="18" charset="0"/>
                <a:cs typeface="Times New Roman" pitchFamily="18" charset="0"/>
              </a:rPr>
              <a:t>, and  </a:t>
            </a:r>
            <a:r>
              <a:rPr lang="en-US" dirty="0" err="1" smtClean="0">
                <a:latin typeface="Times New Roman" pitchFamily="18" charset="0"/>
                <a:cs typeface="Times New Roman" pitchFamily="18" charset="0"/>
              </a:rPr>
              <a:t>Wenjing</a:t>
            </a:r>
            <a:r>
              <a:rPr lang="en-US" dirty="0" smtClean="0">
                <a:latin typeface="Times New Roman" pitchFamily="18" charset="0"/>
                <a:cs typeface="Times New Roman" pitchFamily="18" charset="0"/>
              </a:rPr>
              <a:t> Lou, “</a:t>
            </a:r>
            <a:r>
              <a:rPr lang="en-IN" dirty="0" smtClean="0">
                <a:latin typeface="Times New Roman" pitchFamily="18" charset="0"/>
                <a:cs typeface="Times New Roman" pitchFamily="18" charset="0"/>
              </a:rPr>
              <a:t>Identity-Based Encryption with Outsourced Revocation in Cloud Computing”, Computers, IEEE Transactions on  (Volume:64,  Issue: 2 ),  2013 , pp. 425 – 437.</a:t>
            </a:r>
          </a:p>
          <a:p>
            <a:pPr algn="just">
              <a:buNone/>
            </a:pPr>
            <a:r>
              <a:rPr lang="en-IN" dirty="0" smtClean="0">
                <a:latin typeface="Times New Roman" pitchFamily="18" charset="0"/>
                <a:cs typeface="Times New Roman" pitchFamily="18" charset="0"/>
              </a:rPr>
              <a:t> </a:t>
            </a:r>
          </a:p>
          <a:p>
            <a:pPr algn="just">
              <a:buNone/>
            </a:pPr>
            <a:r>
              <a:rPr lang="en-US" dirty="0" smtClean="0">
                <a:latin typeface="Times New Roman" pitchFamily="18" charset="0"/>
                <a:cs typeface="Times New Roman" pitchFamily="18" charset="0"/>
              </a:rPr>
              <a:t>[11].  </a:t>
            </a:r>
            <a:r>
              <a:rPr lang="en-IN" dirty="0" err="1" smtClean="0">
                <a:latin typeface="Times New Roman" pitchFamily="18" charset="0"/>
                <a:cs typeface="Times New Roman" pitchFamily="18" charset="0"/>
              </a:rPr>
              <a:t>Soumya</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Parvatikar</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Puja</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Prakash</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Richa</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Prakash</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Pragati</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Dhawale</a:t>
            </a:r>
            <a:r>
              <a:rPr lang="en-IN" dirty="0" smtClean="0">
                <a:latin typeface="Times New Roman" pitchFamily="18" charset="0"/>
                <a:cs typeface="Times New Roman" pitchFamily="18" charset="0"/>
              </a:rPr>
              <a:t>, S.B. </a:t>
            </a:r>
            <a:r>
              <a:rPr lang="en-IN" dirty="0" err="1" smtClean="0">
                <a:latin typeface="Times New Roman" pitchFamily="18" charset="0"/>
                <a:cs typeface="Times New Roman" pitchFamily="18" charset="0"/>
              </a:rPr>
              <a:t>Jadhav</a:t>
            </a:r>
            <a:r>
              <a:rPr lang="en-IN" dirty="0" smtClean="0">
                <a:latin typeface="Times New Roman" pitchFamily="18" charset="0"/>
                <a:cs typeface="Times New Roman" pitchFamily="18" charset="0"/>
              </a:rPr>
              <a:t> , </a:t>
            </a:r>
            <a:r>
              <a:rPr lang="en-US" dirty="0" smtClean="0">
                <a:latin typeface="Times New Roman" pitchFamily="18" charset="0"/>
                <a:cs typeface="Times New Roman" pitchFamily="18" charset="0"/>
              </a:rPr>
              <a:t>“</a:t>
            </a:r>
            <a:r>
              <a:rPr lang="en-IN" dirty="0" smtClean="0">
                <a:latin typeface="Times New Roman" pitchFamily="18" charset="0"/>
                <a:cs typeface="Times New Roman" pitchFamily="18" charset="0"/>
              </a:rPr>
              <a:t>Secure sharing of personal health records using multi authority attribute based encryption in cloud computing” , International Journal of Technical Research and Applications, Volume 1, Issue 5 (Nov-Dec 2013), PP. 50-52.</a:t>
            </a:r>
          </a:p>
          <a:p>
            <a:pPr algn="just">
              <a:buNone/>
            </a:pPr>
            <a:r>
              <a:rPr lang="en-IN" b="1" dirty="0" smtClean="0">
                <a:latin typeface="Times New Roman" pitchFamily="18" charset="0"/>
                <a:cs typeface="Times New Roman" pitchFamily="18" charset="0"/>
              </a:rPr>
              <a:t> </a:t>
            </a:r>
            <a:endParaRPr lang="en-IN" dirty="0" smtClean="0">
              <a:latin typeface="Times New Roman" pitchFamily="18" charset="0"/>
              <a:cs typeface="Times New Roman" pitchFamily="18" charset="0"/>
            </a:endParaRPr>
          </a:p>
          <a:p>
            <a:pPr algn="just">
              <a:buNone/>
            </a:pPr>
            <a:r>
              <a:rPr lang="en-IN" dirty="0" smtClean="0">
                <a:latin typeface="Times New Roman" pitchFamily="18" charset="0"/>
                <a:cs typeface="Times New Roman" pitchFamily="18" charset="0"/>
              </a:rPr>
              <a:t>[12] M. Chase, “Multi-authority attribute based encryption,” in </a:t>
            </a:r>
            <a:r>
              <a:rPr lang="en-IN" i="1" dirty="0" smtClean="0">
                <a:latin typeface="Times New Roman" pitchFamily="18" charset="0"/>
                <a:cs typeface="Times New Roman" pitchFamily="18" charset="0"/>
              </a:rPr>
              <a:t>Proc. TCC</a:t>
            </a:r>
            <a:r>
              <a:rPr lang="en-IN" dirty="0" smtClean="0">
                <a:latin typeface="Times New Roman" pitchFamily="18" charset="0"/>
                <a:cs typeface="Times New Roman" pitchFamily="18" charset="0"/>
              </a:rPr>
              <a:t>, 2007, LNCS 4329, pp. 515–534.</a:t>
            </a:r>
          </a:p>
          <a:p>
            <a:pPr algn="just">
              <a:buNone/>
            </a:pPr>
            <a:r>
              <a:rPr lang="en-IN" dirty="0" smtClean="0">
                <a:latin typeface="Times New Roman" pitchFamily="18" charset="0"/>
                <a:cs typeface="Times New Roman" pitchFamily="18" charset="0"/>
              </a:rPr>
              <a:t> </a:t>
            </a:r>
          </a:p>
          <a:p>
            <a:pPr algn="just">
              <a:buNone/>
            </a:pPr>
            <a:r>
              <a:rPr lang="en-IN" dirty="0" smtClean="0">
                <a:latin typeface="Times New Roman" pitchFamily="18" charset="0"/>
                <a:cs typeface="Times New Roman" pitchFamily="18" charset="0"/>
              </a:rPr>
              <a:t>[13] D. Huang and M. </a:t>
            </a:r>
            <a:r>
              <a:rPr lang="en-IN" dirty="0" err="1" smtClean="0">
                <a:latin typeface="Times New Roman" pitchFamily="18" charset="0"/>
                <a:cs typeface="Times New Roman" pitchFamily="18" charset="0"/>
              </a:rPr>
              <a:t>Verma</a:t>
            </a:r>
            <a:r>
              <a:rPr lang="en-IN" dirty="0" smtClean="0">
                <a:latin typeface="Times New Roman" pitchFamily="18" charset="0"/>
                <a:cs typeface="Times New Roman" pitchFamily="18" charset="0"/>
              </a:rPr>
              <a:t>, “ASPE: Attribute-based secure policy enforcement in vehicular ad hoc networks,” </a:t>
            </a:r>
            <a:r>
              <a:rPr lang="en-IN" i="1" dirty="0" smtClean="0">
                <a:latin typeface="Times New Roman" pitchFamily="18" charset="0"/>
                <a:cs typeface="Times New Roman" pitchFamily="18" charset="0"/>
              </a:rPr>
              <a:t>Ad Hoc </a:t>
            </a:r>
            <a:r>
              <a:rPr lang="en-IN" i="1" dirty="0" err="1" smtClean="0">
                <a:latin typeface="Times New Roman" pitchFamily="18" charset="0"/>
                <a:cs typeface="Times New Roman" pitchFamily="18" charset="0"/>
              </a:rPr>
              <a:t>Netw</a:t>
            </a:r>
            <a:r>
              <a:rPr lang="en-IN" i="1" dirty="0" smtClean="0">
                <a:latin typeface="Times New Roman" pitchFamily="18" charset="0"/>
                <a:cs typeface="Times New Roman" pitchFamily="18" charset="0"/>
              </a:rPr>
              <a:t>.</a:t>
            </a:r>
            <a:r>
              <a:rPr lang="en-IN" dirty="0" smtClean="0">
                <a:latin typeface="Times New Roman" pitchFamily="18" charset="0"/>
                <a:cs typeface="Times New Roman" pitchFamily="18" charset="0"/>
              </a:rPr>
              <a:t>, vol. 7, no. 8, pp. 1526–1535, 2009.</a:t>
            </a:r>
          </a:p>
          <a:p>
            <a:pPr algn="just">
              <a:buNone/>
            </a:pPr>
            <a:r>
              <a:rPr lang="en-IN" dirty="0" smtClean="0">
                <a:latin typeface="Times New Roman" pitchFamily="18" charset="0"/>
                <a:cs typeface="Times New Roman" pitchFamily="18" charset="0"/>
              </a:rPr>
              <a:t> </a:t>
            </a:r>
          </a:p>
          <a:p>
            <a:pPr algn="just">
              <a:buNone/>
            </a:pPr>
            <a:r>
              <a:rPr lang="en-IN" dirty="0" smtClean="0">
                <a:latin typeface="Times New Roman" pitchFamily="18" charset="0"/>
                <a:cs typeface="Times New Roman" pitchFamily="18" charset="0"/>
              </a:rPr>
              <a:t>[14] S. Roy </a:t>
            </a:r>
            <a:r>
              <a:rPr lang="en-IN" dirty="0" err="1" smtClean="0">
                <a:latin typeface="Times New Roman" pitchFamily="18" charset="0"/>
                <a:cs typeface="Times New Roman" pitchFamily="18" charset="0"/>
              </a:rPr>
              <a:t>andM</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Chuah</a:t>
            </a:r>
            <a:r>
              <a:rPr lang="en-IN" dirty="0" smtClean="0">
                <a:latin typeface="Times New Roman" pitchFamily="18" charset="0"/>
                <a:cs typeface="Times New Roman" pitchFamily="18" charset="0"/>
              </a:rPr>
              <a:t>, “Secure data retrieval based on </a:t>
            </a:r>
            <a:r>
              <a:rPr lang="en-IN" dirty="0" err="1" smtClean="0">
                <a:latin typeface="Times New Roman" pitchFamily="18" charset="0"/>
                <a:cs typeface="Times New Roman" pitchFamily="18" charset="0"/>
              </a:rPr>
              <a:t>ciphertext</a:t>
            </a:r>
            <a:r>
              <a:rPr lang="en-IN" dirty="0" smtClean="0">
                <a:latin typeface="Times New Roman" pitchFamily="18" charset="0"/>
                <a:cs typeface="Times New Roman" pitchFamily="18" charset="0"/>
              </a:rPr>
              <a:t> policy attribute-based encryption (CP-ABE) system for the DTNs,” Lehigh CSE Tech. Rep., 2009.</a:t>
            </a:r>
          </a:p>
          <a:p>
            <a:pPr algn="just"/>
            <a:endParaRPr lang="en-IN" dirty="0">
              <a:latin typeface="Times New Roman" pitchFamily="18"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Times New Roman" pitchFamily="18" charset="0"/>
                <a:cs typeface="Times New Roman" pitchFamily="18" charset="0"/>
              </a:rPr>
              <a:t>Publication Details</a:t>
            </a:r>
            <a:endParaRPr lang="en-IN" b="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a:xfrm>
            <a:off x="457200" y="1357299"/>
            <a:ext cx="8229600" cy="1428760"/>
          </a:xfrm>
        </p:spPr>
        <p:txBody>
          <a:bodyPr>
            <a:normAutofit/>
          </a:bodyPr>
          <a:lstStyle/>
          <a:p>
            <a:pPr algn="just">
              <a:buNone/>
            </a:pPr>
            <a:r>
              <a:rPr lang="en-IN" sz="1800" dirty="0" smtClean="0">
                <a:latin typeface="Times New Roman" pitchFamily="18" charset="0"/>
                <a:cs typeface="Times New Roman" pitchFamily="18" charset="0"/>
              </a:rPr>
              <a:t>	Presented paper on “</a:t>
            </a:r>
            <a:r>
              <a:rPr lang="en-IN" sz="1800" b="1" dirty="0" smtClean="0">
                <a:latin typeface="Times New Roman" pitchFamily="18" charset="0"/>
                <a:cs typeface="Times New Roman" pitchFamily="18" charset="0"/>
              </a:rPr>
              <a:t>Attribute-Based-Encryption in Disruption Tolerant Military Networks to secure data access” at National Conference on Emerging Trends in Computing(ETIC-2015) held at </a:t>
            </a:r>
            <a:r>
              <a:rPr lang="en-IN" sz="1800" dirty="0" smtClean="0">
                <a:latin typeface="Times New Roman" pitchFamily="18" charset="0"/>
                <a:cs typeface="Times New Roman" pitchFamily="18" charset="0"/>
              </a:rPr>
              <a:t>“</a:t>
            </a:r>
            <a:r>
              <a:rPr lang="en-IN" sz="1800" b="1" dirty="0" smtClean="0">
                <a:latin typeface="Times New Roman" pitchFamily="18" charset="0"/>
                <a:cs typeface="Times New Roman" pitchFamily="18" charset="0"/>
              </a:rPr>
              <a:t>S.A. </a:t>
            </a:r>
            <a:r>
              <a:rPr lang="en-IN" sz="1800" dirty="0" smtClean="0">
                <a:latin typeface="Times New Roman" pitchFamily="18" charset="0"/>
                <a:cs typeface="Times New Roman" pitchFamily="18" charset="0"/>
              </a:rPr>
              <a:t>Engineering College” , </a:t>
            </a:r>
            <a:r>
              <a:rPr lang="en-IN" sz="1800" dirty="0" err="1" smtClean="0">
                <a:latin typeface="Times New Roman" pitchFamily="18" charset="0"/>
                <a:cs typeface="Times New Roman" pitchFamily="18" charset="0"/>
              </a:rPr>
              <a:t>Avadi</a:t>
            </a:r>
            <a:r>
              <a:rPr lang="en-IN" sz="1800" dirty="0" smtClean="0">
                <a:latin typeface="Times New Roman" pitchFamily="18" charset="0"/>
                <a:cs typeface="Times New Roman" pitchFamily="18" charset="0"/>
              </a:rPr>
              <a:t>. PP. 58 – 63.</a:t>
            </a:r>
          </a:p>
          <a:p>
            <a:pPr algn="just">
              <a:buNone/>
            </a:pPr>
            <a:endParaRPr lang="en-US" sz="1800" dirty="0" smtClean="0">
              <a:latin typeface="Times New Roman" pitchFamily="18" charset="0"/>
              <a:cs typeface="Times New Roman" pitchFamily="18" charset="0"/>
            </a:endParaRPr>
          </a:p>
          <a:p>
            <a:pPr algn="just">
              <a:buNone/>
            </a:pPr>
            <a:endParaRPr lang="en-IN" sz="1800" dirty="0">
              <a:latin typeface="Times New Roman" pitchFamily="18" charset="0"/>
              <a:cs typeface="Times New Roman" pitchFamily="18" charset="0"/>
            </a:endParaRPr>
          </a:p>
        </p:txBody>
      </p:sp>
      <p:pic>
        <p:nvPicPr>
          <p:cNvPr id="4" name="Picture 3" descr="C:\Users\welcome\Downloads\conf.jpg"/>
          <p:cNvPicPr/>
          <p:nvPr/>
        </p:nvPicPr>
        <p:blipFill>
          <a:blip r:embed="rId2" cstate="print"/>
          <a:srcRect/>
          <a:stretch>
            <a:fillRect/>
          </a:stretch>
        </p:blipFill>
        <p:spPr bwMode="auto">
          <a:xfrm>
            <a:off x="500034" y="2643182"/>
            <a:ext cx="8358214" cy="386715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86050" y="2071678"/>
            <a:ext cx="3359545" cy="2800767"/>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88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Edwardian Script ITC" pitchFamily="66" charset="0"/>
                <a:ea typeface="Tahoma" pitchFamily="34" charset="0"/>
                <a:cs typeface="Times New Roman" pitchFamily="18" charset="0"/>
              </a:rPr>
              <a:t>Thank You</a:t>
            </a:r>
            <a:endParaRPr lang="en-US" sz="88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Edwardian Script ITC" pitchFamily="66" charset="0"/>
              <a:ea typeface="Tahoma" pitchFamily="34"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04"/>
            <a:ext cx="8229600" cy="1143000"/>
          </a:xfrm>
        </p:spPr>
        <p:txBody>
          <a:bodyPr>
            <a:normAutofit fontScale="90000"/>
          </a:bodyPr>
          <a:lstStyle/>
          <a:p>
            <a:r>
              <a:rPr lang="en-US" b="1"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CipherText</a:t>
            </a: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 Policy- Attributes Based Encryption</a:t>
            </a:r>
            <a:endParaRPr lang="en-IN"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endParaRPr>
          </a:p>
        </p:txBody>
      </p:sp>
      <p:sp>
        <p:nvSpPr>
          <p:cNvPr id="3" name="Content Placeholder 2"/>
          <p:cNvSpPr>
            <a:spLocks noGrp="1"/>
          </p:cNvSpPr>
          <p:nvPr>
            <p:ph idx="1"/>
          </p:nvPr>
        </p:nvSpPr>
        <p:spPr>
          <a:xfrm>
            <a:off x="357158" y="1214422"/>
            <a:ext cx="8329642" cy="4614882"/>
          </a:xfrm>
        </p:spPr>
        <p:txBody>
          <a:bodyPr>
            <a:noAutofit/>
          </a:bodyPr>
          <a:lstStyle/>
          <a:p>
            <a:pPr algn="just"/>
            <a:endParaRPr lang="en-IN" sz="2400" dirty="0" smtClean="0">
              <a:latin typeface="Times New Roman" pitchFamily="18" charset="0"/>
              <a:cs typeface="Times New Roman" pitchFamily="18" charset="0"/>
            </a:endParaRPr>
          </a:p>
          <a:p>
            <a:pPr algn="just"/>
            <a:r>
              <a:rPr lang="en-IN" sz="2400" dirty="0" err="1" smtClean="0">
                <a:latin typeface="Times New Roman" pitchFamily="18" charset="0"/>
                <a:cs typeface="Times New Roman" pitchFamily="18" charset="0"/>
              </a:rPr>
              <a:t>Ciphertext</a:t>
            </a:r>
            <a:r>
              <a:rPr lang="en-IN" sz="2400" dirty="0" smtClean="0">
                <a:latin typeface="Times New Roman" pitchFamily="18" charset="0"/>
                <a:cs typeface="Times New Roman" pitchFamily="18" charset="0"/>
              </a:rPr>
              <a:t>-policy ABE (CP-ABE) provides a scalable way of encrypting data such that the </a:t>
            </a:r>
            <a:r>
              <a:rPr lang="en-IN" sz="2400" dirty="0" err="1" smtClean="0">
                <a:latin typeface="Times New Roman" pitchFamily="18" charset="0"/>
                <a:cs typeface="Times New Roman" pitchFamily="18" charset="0"/>
              </a:rPr>
              <a:t>encryptor</a:t>
            </a:r>
            <a:r>
              <a:rPr lang="en-IN" sz="2400" dirty="0" smtClean="0">
                <a:latin typeface="Times New Roman" pitchFamily="18" charset="0"/>
                <a:cs typeface="Times New Roman" pitchFamily="18" charset="0"/>
              </a:rPr>
              <a:t> defines the attribute set that the </a:t>
            </a:r>
            <a:r>
              <a:rPr lang="en-IN" sz="2400" dirty="0" err="1" smtClean="0">
                <a:latin typeface="Times New Roman" pitchFamily="18" charset="0"/>
                <a:cs typeface="Times New Roman" pitchFamily="18" charset="0"/>
              </a:rPr>
              <a:t>decryptor</a:t>
            </a:r>
            <a:r>
              <a:rPr lang="en-IN" sz="2400" dirty="0" smtClean="0">
                <a:latin typeface="Times New Roman" pitchFamily="18" charset="0"/>
                <a:cs typeface="Times New Roman" pitchFamily="18" charset="0"/>
              </a:rPr>
              <a:t> needs to possess in order to decrypt the </a:t>
            </a:r>
            <a:r>
              <a:rPr lang="en-IN" sz="2400" dirty="0" err="1" smtClean="0">
                <a:latin typeface="Times New Roman" pitchFamily="18" charset="0"/>
                <a:cs typeface="Times New Roman" pitchFamily="18" charset="0"/>
              </a:rPr>
              <a:t>ciphertext</a:t>
            </a:r>
            <a:r>
              <a:rPr lang="en-IN" sz="2400" dirty="0" smtClean="0">
                <a:latin typeface="Times New Roman" pitchFamily="18" charset="0"/>
                <a:cs typeface="Times New Roman" pitchFamily="18" charset="0"/>
              </a:rPr>
              <a:t>. </a:t>
            </a:r>
          </a:p>
          <a:p>
            <a:pPr algn="just"/>
            <a:endParaRPr lang="en-IN" sz="2400" dirty="0" smtClean="0">
              <a:latin typeface="Times New Roman" pitchFamily="18" charset="0"/>
              <a:cs typeface="Times New Roman" pitchFamily="18" charset="0"/>
            </a:endParaRPr>
          </a:p>
          <a:p>
            <a:pPr algn="just"/>
            <a:r>
              <a:rPr lang="en-IN" sz="2400" dirty="0" smtClean="0">
                <a:latin typeface="Times New Roman" pitchFamily="18" charset="0"/>
                <a:cs typeface="Times New Roman" pitchFamily="18" charset="0"/>
              </a:rPr>
              <a:t>Thus, different users are allowed to decrypt different pieces of data per the security policy.</a:t>
            </a:r>
          </a:p>
          <a:p>
            <a:pPr algn="just"/>
            <a:endParaRPr lang="en-US" sz="2400" dirty="0" smtClean="0">
              <a:latin typeface="Times New Roman" pitchFamily="18" charset="0"/>
              <a:cs typeface="Times New Roman" pitchFamily="18" charset="0"/>
            </a:endParaRPr>
          </a:p>
          <a:p>
            <a:pPr algn="just"/>
            <a:r>
              <a:rPr lang="en-IN" sz="2400" dirty="0" smtClean="0">
                <a:latin typeface="Times New Roman" pitchFamily="18" charset="0"/>
                <a:cs typeface="Times New Roman" pitchFamily="18" charset="0"/>
              </a:rPr>
              <a:t>However, the problem of applying CP-ABE in decentralized DTNs introduces several security and privacy challenges with regard to the attribute revocation, key escrow, and coordination of attributes issued by authority. </a:t>
            </a:r>
          </a:p>
          <a:p>
            <a:pPr algn="just"/>
            <a:endParaRPr lang="en-IN"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Existing System</a:t>
            </a:r>
            <a:endParaRPr lang="en-IN"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endParaRPr>
          </a:p>
        </p:txBody>
      </p:sp>
      <p:pic>
        <p:nvPicPr>
          <p:cNvPr id="4" name="Picture 3"/>
          <p:cNvPicPr/>
          <p:nvPr/>
        </p:nvPicPr>
        <p:blipFill>
          <a:blip r:embed="rId2"/>
          <a:srcRect/>
          <a:stretch>
            <a:fillRect/>
          </a:stretch>
        </p:blipFill>
        <p:spPr bwMode="auto">
          <a:xfrm>
            <a:off x="642910" y="1357298"/>
            <a:ext cx="7858180" cy="485778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5804" y="714356"/>
            <a:ext cx="8229600" cy="5340369"/>
          </a:xfrm>
        </p:spPr>
        <p:txBody>
          <a:bodyPr>
            <a:noAutofit/>
          </a:bodyPr>
          <a:lstStyle/>
          <a:p>
            <a:pPr algn="just"/>
            <a:r>
              <a:rPr lang="en-IN" sz="2400" dirty="0" smtClean="0">
                <a:latin typeface="Times New Roman" pitchFamily="18" charset="0"/>
                <a:cs typeface="Times New Roman" pitchFamily="18" charset="0"/>
              </a:rPr>
              <a:t>Multiple authorities issue and manage their own attribute keys independently as a decentralized DTN. </a:t>
            </a:r>
          </a:p>
          <a:p>
            <a:pPr algn="just">
              <a:buNone/>
            </a:pPr>
            <a:r>
              <a:rPr lang="en-IN" sz="2400" dirty="0" smtClean="0">
                <a:latin typeface="Times New Roman" pitchFamily="18" charset="0"/>
                <a:cs typeface="Times New Roman" pitchFamily="18" charset="0"/>
              </a:rPr>
              <a:t>	</a:t>
            </a:r>
          </a:p>
          <a:p>
            <a:pPr algn="just"/>
            <a:r>
              <a:rPr lang="en-IN" sz="2400" dirty="0" smtClean="0">
                <a:latin typeface="Times New Roman" pitchFamily="18" charset="0"/>
                <a:cs typeface="Times New Roman" pitchFamily="18" charset="0"/>
              </a:rPr>
              <a:t>The challenge is the coordination of attributes issued from different authorities. </a:t>
            </a:r>
          </a:p>
          <a:p>
            <a:pPr algn="just"/>
            <a:endParaRPr lang="en-IN" sz="2400" dirty="0" smtClean="0">
              <a:latin typeface="Times New Roman" pitchFamily="18" charset="0"/>
              <a:cs typeface="Times New Roman" pitchFamily="18" charset="0"/>
            </a:endParaRPr>
          </a:p>
          <a:p>
            <a:pPr algn="just"/>
            <a:r>
              <a:rPr lang="en-IN" sz="2400" dirty="0" smtClean="0">
                <a:latin typeface="Times New Roman" pitchFamily="18" charset="0"/>
                <a:cs typeface="Times New Roman" pitchFamily="18" charset="0"/>
              </a:rPr>
              <a:t>When multiple authorities manage and issue attributes keys to users independently with their own master secrets, it is very hard to define fine-grained access policies over attributes issued from different authorities. </a:t>
            </a:r>
          </a:p>
          <a:p>
            <a:pPr algn="just">
              <a:buNone/>
            </a:pPr>
            <a:r>
              <a:rPr lang="en-IN" sz="2400" dirty="0" smtClean="0">
                <a:latin typeface="Times New Roman" pitchFamily="18" charset="0"/>
                <a:cs typeface="Times New Roman" pitchFamily="18" charset="0"/>
              </a:rPr>
              <a:t>	</a:t>
            </a:r>
          </a:p>
          <a:p>
            <a:pPr algn="just"/>
            <a:r>
              <a:rPr lang="en-IN" sz="2400" dirty="0" smtClean="0">
                <a:latin typeface="Times New Roman" pitchFamily="18" charset="0"/>
                <a:cs typeface="Times New Roman" pitchFamily="18" charset="0"/>
              </a:rPr>
              <a:t>Furthermore, every authority can join or leave the system freely without the necessity of reinitializing the system. However, multiple authorities can collaborate to trace the user.</a:t>
            </a:r>
            <a:endParaRPr lang="en-IN"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85794"/>
            <a:ext cx="8401080" cy="5643602"/>
          </a:xfrm>
        </p:spPr>
        <p:txBody>
          <a:bodyPr>
            <a:noAutofit/>
          </a:bodyPr>
          <a:lstStyle/>
          <a:p>
            <a:pPr algn="just">
              <a:buNone/>
            </a:pPr>
            <a:r>
              <a:rPr lang="en-IN" sz="2000" b="1" dirty="0" smtClean="0">
                <a:latin typeface="Times New Roman" pitchFamily="18" charset="0"/>
                <a:cs typeface="Times New Roman" pitchFamily="18" charset="0"/>
              </a:rPr>
              <a:t>Disadvantages</a:t>
            </a:r>
            <a:endParaRPr lang="en-IN" sz="2000" dirty="0" smtClean="0">
              <a:latin typeface="Times New Roman" pitchFamily="18" charset="0"/>
              <a:cs typeface="Times New Roman" pitchFamily="18" charset="0"/>
            </a:endParaRPr>
          </a:p>
          <a:p>
            <a:pPr algn="just">
              <a:buNone/>
            </a:pPr>
            <a:r>
              <a:rPr lang="en-IN" sz="2000" b="1" dirty="0" smtClean="0">
                <a:latin typeface="Times New Roman" pitchFamily="18" charset="0"/>
                <a:cs typeface="Times New Roman" pitchFamily="18" charset="0"/>
              </a:rPr>
              <a:t> </a:t>
            </a:r>
            <a:endParaRPr lang="en-IN" sz="2000" dirty="0" smtClean="0">
              <a:latin typeface="Times New Roman" pitchFamily="18" charset="0"/>
              <a:cs typeface="Times New Roman" pitchFamily="18" charset="0"/>
            </a:endParaRPr>
          </a:p>
          <a:p>
            <a:pPr lvl="0" algn="just"/>
            <a:r>
              <a:rPr lang="en-US" sz="2000" dirty="0" smtClean="0">
                <a:latin typeface="Times New Roman" pitchFamily="18" charset="0"/>
                <a:cs typeface="Times New Roman" pitchFamily="18" charset="0"/>
              </a:rPr>
              <a:t>Key Revocation – </a:t>
            </a:r>
            <a:r>
              <a:rPr lang="en-US" sz="2000" dirty="0" err="1" smtClean="0">
                <a:latin typeface="Times New Roman" pitchFamily="18" charset="0"/>
                <a:cs typeface="Times New Roman" pitchFamily="18" charset="0"/>
              </a:rPr>
              <a:t>Updation</a:t>
            </a:r>
            <a:r>
              <a:rPr lang="en-US" sz="2000" dirty="0" smtClean="0">
                <a:latin typeface="Times New Roman" pitchFamily="18" charset="0"/>
                <a:cs typeface="Times New Roman" pitchFamily="18" charset="0"/>
              </a:rPr>
              <a:t> of user Attributes in case of repositioning.</a:t>
            </a:r>
            <a:endParaRPr lang="en-IN" sz="2000" dirty="0" smtClean="0">
              <a:latin typeface="Times New Roman" pitchFamily="18" charset="0"/>
              <a:cs typeface="Times New Roman" pitchFamily="18" charset="0"/>
            </a:endParaRPr>
          </a:p>
          <a:p>
            <a:pPr algn="just">
              <a:buNone/>
            </a:pPr>
            <a:r>
              <a:rPr lang="en-IN" sz="2000" dirty="0" smtClean="0">
                <a:latin typeface="Times New Roman" pitchFamily="18" charset="0"/>
                <a:cs typeface="Times New Roman" pitchFamily="18" charset="0"/>
              </a:rPr>
              <a:t> </a:t>
            </a:r>
          </a:p>
          <a:p>
            <a:pPr lvl="0" algn="just"/>
            <a:r>
              <a:rPr lang="en-US" sz="2000" dirty="0" smtClean="0">
                <a:latin typeface="Times New Roman" pitchFamily="18" charset="0"/>
                <a:cs typeface="Times New Roman" pitchFamily="18" charset="0"/>
              </a:rPr>
              <a:t>Key Escrow – Information may be leaked if the Key Authorities are compromised. </a:t>
            </a:r>
            <a:r>
              <a:rPr lang="en-IN" sz="2000" dirty="0" smtClean="0">
                <a:latin typeface="Times New Roman" pitchFamily="18" charset="0"/>
                <a:cs typeface="Times New Roman" pitchFamily="18" charset="0"/>
              </a:rPr>
              <a:t>Multiple authorities can collaborate to trace the user.</a:t>
            </a:r>
          </a:p>
          <a:p>
            <a:pPr algn="just">
              <a:buNone/>
            </a:pPr>
            <a:r>
              <a:rPr lang="en-IN" sz="2000" dirty="0" smtClean="0">
                <a:latin typeface="Times New Roman" pitchFamily="18" charset="0"/>
                <a:cs typeface="Times New Roman" pitchFamily="18" charset="0"/>
              </a:rPr>
              <a:t> </a:t>
            </a:r>
          </a:p>
          <a:p>
            <a:pPr lvl="0" algn="just"/>
            <a:r>
              <a:rPr lang="en-US" sz="2000" dirty="0" smtClean="0">
                <a:latin typeface="Times New Roman" pitchFamily="18" charset="0"/>
                <a:cs typeface="Times New Roman" pitchFamily="18" charset="0"/>
              </a:rPr>
              <a:t>Coordination of Attributes – Key generation is dependent on multiple authorities . Coordinating the Central Authority and multiple key authorities is necessary to generate keys.</a:t>
            </a:r>
            <a:endParaRPr lang="en-IN" sz="2000" dirty="0" smtClean="0">
              <a:latin typeface="Times New Roman" pitchFamily="18" charset="0"/>
              <a:cs typeface="Times New Roman" pitchFamily="18" charset="0"/>
            </a:endParaRPr>
          </a:p>
          <a:p>
            <a:pPr algn="just"/>
            <a:endParaRPr lang="en-IN" sz="2000" dirty="0" smtClean="0">
              <a:latin typeface="Times New Roman" pitchFamily="18" charset="0"/>
              <a:cs typeface="Times New Roman" pitchFamily="18" charset="0"/>
            </a:endParaRPr>
          </a:p>
          <a:p>
            <a:pPr lvl="0" algn="just"/>
            <a:r>
              <a:rPr lang="en-US" sz="2000" dirty="0" smtClean="0">
                <a:latin typeface="Times New Roman" pitchFamily="18" charset="0"/>
                <a:cs typeface="Times New Roman" pitchFamily="18" charset="0"/>
              </a:rPr>
              <a:t> Forward Secrecy – A revoked user will be able to access data until expiration time even if he does not hold the required attribute.</a:t>
            </a:r>
            <a:endParaRPr lang="en-IN" sz="2000" dirty="0" smtClean="0">
              <a:latin typeface="Times New Roman" pitchFamily="18" charset="0"/>
              <a:cs typeface="Times New Roman" pitchFamily="18" charset="0"/>
            </a:endParaRPr>
          </a:p>
          <a:p>
            <a:pPr algn="just">
              <a:buNone/>
            </a:pPr>
            <a:r>
              <a:rPr lang="en-IN" sz="2000" dirty="0" smtClean="0">
                <a:latin typeface="Times New Roman" pitchFamily="18" charset="0"/>
                <a:cs typeface="Times New Roman" pitchFamily="18" charset="0"/>
              </a:rPr>
              <a:t> </a:t>
            </a:r>
          </a:p>
          <a:p>
            <a:pPr lvl="0" algn="just"/>
            <a:r>
              <a:rPr lang="en-US" sz="2000" dirty="0" smtClean="0">
                <a:latin typeface="Times New Roman" pitchFamily="18" charset="0"/>
                <a:cs typeface="Times New Roman" pitchFamily="18" charset="0"/>
              </a:rPr>
              <a:t>Backward Secrecy – A user who holds the new attribute might be able to access the previously encrypted data.</a:t>
            </a:r>
            <a:endParaRPr lang="en-IN" sz="2000" dirty="0" smtClean="0">
              <a:latin typeface="Times New Roman" pitchFamily="18" charset="0"/>
              <a:cs typeface="Times New Roman" pitchFamily="18" charset="0"/>
            </a:endParaRPr>
          </a:p>
          <a:p>
            <a:pPr algn="just">
              <a:buNone/>
            </a:pPr>
            <a:endParaRPr lang="en-IN"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Proposed System</a:t>
            </a:r>
            <a:endParaRPr lang="en-IN"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endParaRPr>
          </a:p>
        </p:txBody>
      </p:sp>
      <p:pic>
        <p:nvPicPr>
          <p:cNvPr id="5" name="Picture 4" descr="C:\Users\welcome\Desktop\architecture.jpg"/>
          <p:cNvPicPr/>
          <p:nvPr/>
        </p:nvPicPr>
        <p:blipFill>
          <a:blip r:embed="rId2"/>
          <a:srcRect/>
          <a:stretch>
            <a:fillRect/>
          </a:stretch>
        </p:blipFill>
        <p:spPr bwMode="auto">
          <a:xfrm>
            <a:off x="714348" y="1357298"/>
            <a:ext cx="8072494" cy="507209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85794"/>
            <a:ext cx="8229600" cy="5643602"/>
          </a:xfrm>
        </p:spPr>
        <p:txBody>
          <a:bodyPr>
            <a:noAutofit/>
          </a:bodyPr>
          <a:lstStyle/>
          <a:p>
            <a:pPr algn="just"/>
            <a:r>
              <a:rPr lang="en-IN" sz="2400" dirty="0" smtClean="0">
                <a:latin typeface="Times New Roman" pitchFamily="18" charset="0"/>
                <a:cs typeface="Times New Roman" pitchFamily="18" charset="0"/>
              </a:rPr>
              <a:t>The Central Authority and Sender manage the key generation using automated scheme that generates random one-time-key based on attributes.</a:t>
            </a:r>
          </a:p>
          <a:p>
            <a:pPr algn="just"/>
            <a:endParaRPr lang="en-IN" sz="2400" dirty="0" smtClean="0">
              <a:latin typeface="Times New Roman" pitchFamily="18" charset="0"/>
              <a:cs typeface="Times New Roman" pitchFamily="18" charset="0"/>
            </a:endParaRPr>
          </a:p>
          <a:p>
            <a:pPr algn="just"/>
            <a:r>
              <a:rPr lang="en-IN" sz="2400" dirty="0" smtClean="0">
                <a:latin typeface="Times New Roman" pitchFamily="18" charset="0"/>
                <a:cs typeface="Times New Roman" pitchFamily="18" charset="0"/>
              </a:rPr>
              <a:t>The Admin himself generates the Key for the User and sends it to CA. The CA then grants the Key to the User. </a:t>
            </a:r>
          </a:p>
          <a:p>
            <a:pPr algn="just"/>
            <a:endParaRPr lang="en-IN" sz="2400" dirty="0" smtClean="0">
              <a:latin typeface="Times New Roman" pitchFamily="18" charset="0"/>
              <a:cs typeface="Times New Roman" pitchFamily="18" charset="0"/>
            </a:endParaRPr>
          </a:p>
          <a:p>
            <a:pPr algn="just"/>
            <a:r>
              <a:rPr lang="en-IN" sz="2400" dirty="0" smtClean="0">
                <a:latin typeface="Times New Roman" pitchFamily="18" charset="0"/>
                <a:cs typeface="Times New Roman" pitchFamily="18" charset="0"/>
              </a:rPr>
              <a:t>The CA maintains information about the time when the key was sent to the CA from Admin and the time when the message was created by the Admin. </a:t>
            </a:r>
          </a:p>
          <a:p>
            <a:pPr algn="just"/>
            <a:endParaRPr lang="en-IN" sz="2400" dirty="0" smtClean="0">
              <a:latin typeface="Times New Roman" pitchFamily="18" charset="0"/>
              <a:cs typeface="Times New Roman" pitchFamily="18" charset="0"/>
            </a:endParaRPr>
          </a:p>
          <a:p>
            <a:pPr algn="just"/>
            <a:r>
              <a:rPr lang="en-IN" sz="2400" dirty="0" smtClean="0">
                <a:latin typeface="Times New Roman" pitchFamily="18" charset="0"/>
                <a:cs typeface="Times New Roman" pitchFamily="18" charset="0"/>
              </a:rPr>
              <a:t>In this technique, we are using AES Algorithm for encryption and decryption of Private Key and RSA algorithm for Encryption and Decryption of Message. </a:t>
            </a:r>
            <a:endParaRPr lang="en-IN"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5804" y="928670"/>
            <a:ext cx="8229600" cy="5340369"/>
          </a:xfrm>
        </p:spPr>
        <p:txBody>
          <a:bodyPr>
            <a:normAutofit fontScale="62500" lnSpcReduction="20000"/>
          </a:bodyPr>
          <a:lstStyle/>
          <a:p>
            <a:pPr algn="just">
              <a:buNone/>
            </a:pPr>
            <a:r>
              <a:rPr lang="en-IN" b="1" dirty="0" smtClean="0">
                <a:latin typeface="Times New Roman" pitchFamily="18" charset="0"/>
                <a:cs typeface="Times New Roman" pitchFamily="18" charset="0"/>
              </a:rPr>
              <a:t>Advantages</a:t>
            </a:r>
            <a:endParaRPr lang="en-IN" dirty="0" smtClean="0">
              <a:latin typeface="Times New Roman" pitchFamily="18" charset="0"/>
              <a:cs typeface="Times New Roman" pitchFamily="18" charset="0"/>
            </a:endParaRPr>
          </a:p>
          <a:p>
            <a:pPr algn="just">
              <a:buNone/>
            </a:pPr>
            <a:r>
              <a:rPr lang="en-IN" b="1" dirty="0" smtClean="0">
                <a:latin typeface="Times New Roman" pitchFamily="18" charset="0"/>
                <a:cs typeface="Times New Roman" pitchFamily="18" charset="0"/>
              </a:rPr>
              <a:t> </a:t>
            </a:r>
            <a:endParaRPr lang="en-IN" dirty="0" smtClean="0">
              <a:latin typeface="Times New Roman" pitchFamily="18" charset="0"/>
              <a:cs typeface="Times New Roman" pitchFamily="18" charset="0"/>
            </a:endParaRPr>
          </a:p>
          <a:p>
            <a:pPr lvl="0" algn="just"/>
            <a:r>
              <a:rPr lang="en-US" dirty="0" smtClean="0">
                <a:latin typeface="Times New Roman" pitchFamily="18" charset="0"/>
                <a:cs typeface="Times New Roman" pitchFamily="18" charset="0"/>
              </a:rPr>
              <a:t>Key Revocation – </a:t>
            </a:r>
            <a:r>
              <a:rPr lang="en-US" dirty="0" err="1" smtClean="0">
                <a:latin typeface="Times New Roman" pitchFamily="18" charset="0"/>
                <a:cs typeface="Times New Roman" pitchFamily="18" charset="0"/>
              </a:rPr>
              <a:t>Updation</a:t>
            </a:r>
            <a:r>
              <a:rPr lang="en-US" dirty="0" smtClean="0">
                <a:latin typeface="Times New Roman" pitchFamily="18" charset="0"/>
                <a:cs typeface="Times New Roman" pitchFamily="18" charset="0"/>
              </a:rPr>
              <a:t> of user Attributes in case of repositioning is done by Admin.</a:t>
            </a:r>
            <a:endParaRPr lang="en-IN" dirty="0" smtClean="0">
              <a:latin typeface="Times New Roman" pitchFamily="18" charset="0"/>
              <a:cs typeface="Times New Roman" pitchFamily="18" charset="0"/>
            </a:endParaRPr>
          </a:p>
          <a:p>
            <a:pPr algn="just">
              <a:buNone/>
            </a:pPr>
            <a:r>
              <a:rPr lang="en-IN" dirty="0" smtClean="0">
                <a:latin typeface="Times New Roman" pitchFamily="18" charset="0"/>
                <a:cs typeface="Times New Roman" pitchFamily="18" charset="0"/>
              </a:rPr>
              <a:t> </a:t>
            </a:r>
          </a:p>
          <a:p>
            <a:pPr lvl="0" algn="just"/>
            <a:r>
              <a:rPr lang="en-US" dirty="0" smtClean="0">
                <a:latin typeface="Times New Roman" pitchFamily="18" charset="0"/>
                <a:cs typeface="Times New Roman" pitchFamily="18" charset="0"/>
              </a:rPr>
              <a:t>Key Escrow – C</a:t>
            </a:r>
            <a:r>
              <a:rPr lang="en-IN" dirty="0" err="1" smtClean="0">
                <a:latin typeface="Times New Roman" pitchFamily="18" charset="0"/>
                <a:cs typeface="Times New Roman" pitchFamily="18" charset="0"/>
              </a:rPr>
              <a:t>entral</a:t>
            </a:r>
            <a:r>
              <a:rPr lang="en-IN" dirty="0" smtClean="0">
                <a:latin typeface="Times New Roman" pitchFamily="18" charset="0"/>
                <a:cs typeface="Times New Roman" pitchFamily="18" charset="0"/>
              </a:rPr>
              <a:t> authority is not explicitly involved in key generation.</a:t>
            </a:r>
          </a:p>
          <a:p>
            <a:pPr algn="just">
              <a:buNone/>
            </a:pPr>
            <a:r>
              <a:rPr lang="en-IN" dirty="0" smtClean="0">
                <a:latin typeface="Times New Roman" pitchFamily="18" charset="0"/>
                <a:cs typeface="Times New Roman" pitchFamily="18" charset="0"/>
              </a:rPr>
              <a:t> </a:t>
            </a:r>
          </a:p>
          <a:p>
            <a:pPr lvl="0" algn="just"/>
            <a:r>
              <a:rPr lang="en-US" dirty="0" smtClean="0">
                <a:latin typeface="Times New Roman" pitchFamily="18" charset="0"/>
                <a:cs typeface="Times New Roman" pitchFamily="18" charset="0"/>
              </a:rPr>
              <a:t>Coordination of Attributes – The system is Centralized with only one Central Authority.</a:t>
            </a:r>
            <a:endParaRPr lang="en-IN" dirty="0" smtClean="0">
              <a:latin typeface="Times New Roman" pitchFamily="18" charset="0"/>
              <a:cs typeface="Times New Roman" pitchFamily="18" charset="0"/>
            </a:endParaRPr>
          </a:p>
          <a:p>
            <a:pPr algn="just">
              <a:buNone/>
            </a:pPr>
            <a:r>
              <a:rPr lang="en-IN" dirty="0" smtClean="0">
                <a:latin typeface="Times New Roman" pitchFamily="18" charset="0"/>
                <a:cs typeface="Times New Roman" pitchFamily="18" charset="0"/>
              </a:rPr>
              <a:t> </a:t>
            </a:r>
          </a:p>
          <a:p>
            <a:pPr lvl="0" algn="just"/>
            <a:r>
              <a:rPr lang="en-US" dirty="0" smtClean="0">
                <a:latin typeface="Times New Roman" pitchFamily="18" charset="0"/>
                <a:cs typeface="Times New Roman" pitchFamily="18" charset="0"/>
              </a:rPr>
              <a:t> Forward Secrecy – A revoked user will not be able to access data the old data because the admin will remove the access for revoked user.</a:t>
            </a:r>
            <a:endParaRPr lang="en-IN" dirty="0" smtClean="0">
              <a:latin typeface="Times New Roman" pitchFamily="18" charset="0"/>
              <a:cs typeface="Times New Roman" pitchFamily="18" charset="0"/>
            </a:endParaRPr>
          </a:p>
          <a:p>
            <a:pPr algn="just">
              <a:buNone/>
            </a:pPr>
            <a:r>
              <a:rPr lang="en-IN" dirty="0" smtClean="0">
                <a:latin typeface="Times New Roman" pitchFamily="18" charset="0"/>
                <a:cs typeface="Times New Roman" pitchFamily="18" charset="0"/>
              </a:rPr>
              <a:t> </a:t>
            </a:r>
          </a:p>
          <a:p>
            <a:pPr lvl="0" algn="just"/>
            <a:r>
              <a:rPr lang="en-US" dirty="0" smtClean="0">
                <a:latin typeface="Times New Roman" pitchFamily="18" charset="0"/>
                <a:cs typeface="Times New Roman" pitchFamily="18" charset="0"/>
              </a:rPr>
              <a:t>Backward Secrecy – A user who holds the new attribute won’t be able to access the previously encrypted data since the keys are randomly generated one-time-key. The data can be received only when admin gives access.</a:t>
            </a:r>
            <a:endParaRPr lang="en-IN" dirty="0" smtClean="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958</TotalTime>
  <Words>806</Words>
  <Application>Microsoft Office PowerPoint</Application>
  <PresentationFormat>On-screen Show (4:3)</PresentationFormat>
  <Paragraphs>167</Paragraphs>
  <Slides>28</Slides>
  <Notes>1</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Attribute-Based-Encryption in Disruption Tolerant Military Networks to secure data access</vt:lpstr>
      <vt:lpstr>Slide 2</vt:lpstr>
      <vt:lpstr>CipherText Policy- Attributes Based Encryption</vt:lpstr>
      <vt:lpstr>Existing System</vt:lpstr>
      <vt:lpstr>Slide 5</vt:lpstr>
      <vt:lpstr>Slide 6</vt:lpstr>
      <vt:lpstr>Proposed System</vt:lpstr>
      <vt:lpstr>Slide 8</vt:lpstr>
      <vt:lpstr>Slide 9</vt:lpstr>
      <vt:lpstr>Slide 10</vt:lpstr>
      <vt:lpstr>Slide 11</vt:lpstr>
      <vt:lpstr>Slide 12</vt:lpstr>
      <vt:lpstr>Modules</vt:lpstr>
      <vt:lpstr>Slide 14</vt:lpstr>
      <vt:lpstr>Slide 15</vt:lpstr>
      <vt:lpstr>Slide 16</vt:lpstr>
      <vt:lpstr>Slide 17</vt:lpstr>
      <vt:lpstr>Sender</vt:lpstr>
      <vt:lpstr>Slide 19</vt:lpstr>
      <vt:lpstr>Slide 20</vt:lpstr>
      <vt:lpstr>Key Authority</vt:lpstr>
      <vt:lpstr>Storage Node</vt:lpstr>
      <vt:lpstr>Slide 23</vt:lpstr>
      <vt:lpstr>Slide 24</vt:lpstr>
      <vt:lpstr>References</vt:lpstr>
      <vt:lpstr>References</vt:lpstr>
      <vt:lpstr>Publication Details</vt:lpstr>
      <vt:lpstr>Slide 28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Attribute-Based-Encryption in Disruption Tolerant Military Networks to secure data access</dc:title>
  <dc:creator>welcome</dc:creator>
  <cp:lastModifiedBy>welcome</cp:lastModifiedBy>
  <cp:revision>63</cp:revision>
  <dcterms:created xsi:type="dcterms:W3CDTF">2015-02-27T15:08:36Z</dcterms:created>
  <dcterms:modified xsi:type="dcterms:W3CDTF">2015-04-08T03:39:13Z</dcterms:modified>
</cp:coreProperties>
</file>