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8288000" cy="10287000"/>
  <p:notesSz cx="6858000" cy="9144000"/>
  <p:embeddedFontLst>
    <p:embeddedFont>
      <p:font typeface="Arimo" panose="020B0604020202020204"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2" d="100"/>
          <a:sy n="52" d="100"/>
        </p:scale>
        <p:origin x="850" y="2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b8fdc3570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g2b8fdc3570e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b8fdc3570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g2b8fdc3570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Shape 105"/>
        <p:cNvGrpSpPr/>
        <p:nvPr/>
      </p:nvGrpSpPr>
      <p:grpSpPr>
        <a:xfrm>
          <a:off x="0" y="0"/>
          <a:ext cx="0" cy="0"/>
          <a:chOff x="0" y="0"/>
          <a:chExt cx="0" cy="0"/>
        </a:xfrm>
      </p:grpSpPr>
      <p:grpSp>
        <p:nvGrpSpPr>
          <p:cNvPr id="109" name="Google Shape;109;p14"/>
          <p:cNvGrpSpPr/>
          <p:nvPr/>
        </p:nvGrpSpPr>
        <p:grpSpPr>
          <a:xfrm>
            <a:off x="-6350" y="7537450"/>
            <a:ext cx="698564" cy="2070164"/>
            <a:chOff x="0" y="0"/>
            <a:chExt cx="931418" cy="2760218"/>
          </a:xfrm>
        </p:grpSpPr>
        <p:sp>
          <p:nvSpPr>
            <p:cNvPr id="110" name="Google Shape;110;p14"/>
            <p:cNvSpPr/>
            <p:nvPr/>
          </p:nvSpPr>
          <p:spPr>
            <a:xfrm>
              <a:off x="8509" y="8509"/>
              <a:ext cx="914400" cy="2743200"/>
            </a:xfrm>
            <a:custGeom>
              <a:avLst/>
              <a:gdLst/>
              <a:ahLst/>
              <a:cxnLst/>
              <a:rect l="l" t="t" r="r" b="b"/>
              <a:pathLst>
                <a:path w="914400" h="2743200" extrusionOk="0">
                  <a:moveTo>
                    <a:pt x="0" y="0"/>
                  </a:moveTo>
                  <a:lnTo>
                    <a:pt x="914400" y="0"/>
                  </a:lnTo>
                  <a:lnTo>
                    <a:pt x="914400" y="2743200"/>
                  </a:lnTo>
                  <a:lnTo>
                    <a:pt x="0" y="2743200"/>
                  </a:lnTo>
                  <a:close/>
                </a:path>
              </a:pathLst>
            </a:custGeom>
            <a:gradFill>
              <a:gsLst>
                <a:gs pos="0">
                  <a:srgbClr val="FFDE59"/>
                </a:gs>
                <a:gs pos="100000">
                  <a:srgbClr val="FF914D"/>
                </a:gs>
              </a:gsLst>
              <a:lin ang="0" scaled="0"/>
            </a:gradFill>
            <a:ln>
              <a:noFill/>
            </a:ln>
          </p:spPr>
        </p:sp>
        <p:sp>
          <p:nvSpPr>
            <p:cNvPr id="111" name="Google Shape;111;p14"/>
            <p:cNvSpPr/>
            <p:nvPr/>
          </p:nvSpPr>
          <p:spPr>
            <a:xfrm>
              <a:off x="0" y="0"/>
              <a:ext cx="931418" cy="2760218"/>
            </a:xfrm>
            <a:custGeom>
              <a:avLst/>
              <a:gdLst/>
              <a:ahLst/>
              <a:cxnLst/>
              <a:rect l="l" t="t" r="r" b="b"/>
              <a:pathLst>
                <a:path w="931418" h="2760218" extrusionOk="0">
                  <a:moveTo>
                    <a:pt x="8509" y="0"/>
                  </a:moveTo>
                  <a:lnTo>
                    <a:pt x="922909" y="0"/>
                  </a:lnTo>
                  <a:cubicBezTo>
                    <a:pt x="927608" y="0"/>
                    <a:pt x="931418" y="3810"/>
                    <a:pt x="931418" y="8509"/>
                  </a:cubicBezTo>
                  <a:lnTo>
                    <a:pt x="931418" y="2751709"/>
                  </a:lnTo>
                  <a:cubicBezTo>
                    <a:pt x="931418" y="2756408"/>
                    <a:pt x="927608" y="2760218"/>
                    <a:pt x="922909" y="2760218"/>
                  </a:cubicBezTo>
                  <a:lnTo>
                    <a:pt x="8509" y="2760218"/>
                  </a:lnTo>
                  <a:cubicBezTo>
                    <a:pt x="3810" y="2760218"/>
                    <a:pt x="0" y="2756408"/>
                    <a:pt x="0" y="2751709"/>
                  </a:cubicBezTo>
                  <a:lnTo>
                    <a:pt x="0" y="8509"/>
                  </a:lnTo>
                  <a:cubicBezTo>
                    <a:pt x="0" y="3810"/>
                    <a:pt x="3810" y="0"/>
                    <a:pt x="8509" y="0"/>
                  </a:cubicBezTo>
                  <a:moveTo>
                    <a:pt x="8509" y="16891"/>
                  </a:moveTo>
                  <a:lnTo>
                    <a:pt x="8509" y="8509"/>
                  </a:lnTo>
                  <a:lnTo>
                    <a:pt x="17018" y="8509"/>
                  </a:lnTo>
                  <a:lnTo>
                    <a:pt x="17018" y="2751709"/>
                  </a:lnTo>
                  <a:lnTo>
                    <a:pt x="8509" y="2751709"/>
                  </a:lnTo>
                  <a:lnTo>
                    <a:pt x="8509" y="2743200"/>
                  </a:lnTo>
                  <a:lnTo>
                    <a:pt x="922909" y="2743200"/>
                  </a:lnTo>
                  <a:lnTo>
                    <a:pt x="922909" y="2751709"/>
                  </a:lnTo>
                  <a:lnTo>
                    <a:pt x="914400" y="2751709"/>
                  </a:lnTo>
                  <a:lnTo>
                    <a:pt x="914400" y="8509"/>
                  </a:lnTo>
                  <a:lnTo>
                    <a:pt x="922909" y="8509"/>
                  </a:lnTo>
                  <a:lnTo>
                    <a:pt x="922909" y="17018"/>
                  </a:lnTo>
                  <a:lnTo>
                    <a:pt x="8509" y="17018"/>
                  </a:lnTo>
                  <a:close/>
                </a:path>
              </a:pathLst>
            </a:custGeom>
            <a:gradFill>
              <a:gsLst>
                <a:gs pos="0">
                  <a:srgbClr val="FFDE59"/>
                </a:gs>
                <a:gs pos="100000">
                  <a:srgbClr val="FF914D"/>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14"/>
          <p:cNvGrpSpPr/>
          <p:nvPr/>
        </p:nvGrpSpPr>
        <p:grpSpPr>
          <a:xfrm>
            <a:off x="-6350" y="9594850"/>
            <a:ext cx="5759482" cy="698564"/>
            <a:chOff x="0" y="0"/>
            <a:chExt cx="7679309" cy="931418"/>
          </a:xfrm>
        </p:grpSpPr>
        <p:sp>
          <p:nvSpPr>
            <p:cNvPr id="113" name="Google Shape;113;p14"/>
            <p:cNvSpPr/>
            <p:nvPr/>
          </p:nvSpPr>
          <p:spPr>
            <a:xfrm>
              <a:off x="8509" y="8509"/>
              <a:ext cx="7662291" cy="914400"/>
            </a:xfrm>
            <a:custGeom>
              <a:avLst/>
              <a:gdLst/>
              <a:ahLst/>
              <a:cxnLst/>
              <a:rect l="l" t="t" r="r" b="b"/>
              <a:pathLst>
                <a:path w="7662291" h="914400" extrusionOk="0">
                  <a:moveTo>
                    <a:pt x="0" y="0"/>
                  </a:moveTo>
                  <a:lnTo>
                    <a:pt x="7662291" y="0"/>
                  </a:lnTo>
                  <a:lnTo>
                    <a:pt x="7662291" y="914400"/>
                  </a:lnTo>
                  <a:lnTo>
                    <a:pt x="0" y="914400"/>
                  </a:lnTo>
                  <a:close/>
                </a:path>
              </a:pathLst>
            </a:custGeom>
            <a:gradFill>
              <a:gsLst>
                <a:gs pos="0">
                  <a:srgbClr val="FFDE59"/>
                </a:gs>
                <a:gs pos="100000">
                  <a:srgbClr val="FF914D"/>
                </a:gs>
              </a:gsLst>
              <a:lin ang="0" scaled="0"/>
            </a:gradFill>
            <a:ln>
              <a:noFill/>
            </a:ln>
          </p:spPr>
        </p:sp>
        <p:sp>
          <p:nvSpPr>
            <p:cNvPr id="114" name="Google Shape;114;p14"/>
            <p:cNvSpPr/>
            <p:nvPr/>
          </p:nvSpPr>
          <p:spPr>
            <a:xfrm>
              <a:off x="0" y="0"/>
              <a:ext cx="7679309" cy="931418"/>
            </a:xfrm>
            <a:custGeom>
              <a:avLst/>
              <a:gdLst/>
              <a:ahLst/>
              <a:cxnLst/>
              <a:rect l="l" t="t" r="r" b="b"/>
              <a:pathLst>
                <a:path w="7679309" h="931418" extrusionOk="0">
                  <a:moveTo>
                    <a:pt x="8509" y="0"/>
                  </a:moveTo>
                  <a:lnTo>
                    <a:pt x="7670800" y="0"/>
                  </a:lnTo>
                  <a:cubicBezTo>
                    <a:pt x="7675499" y="0"/>
                    <a:pt x="7679309" y="3810"/>
                    <a:pt x="7679309" y="8509"/>
                  </a:cubicBezTo>
                  <a:lnTo>
                    <a:pt x="7679309" y="922909"/>
                  </a:lnTo>
                  <a:cubicBezTo>
                    <a:pt x="7679309" y="927608"/>
                    <a:pt x="7675499" y="931418"/>
                    <a:pt x="7670800" y="931418"/>
                  </a:cubicBezTo>
                  <a:lnTo>
                    <a:pt x="8509" y="931418"/>
                  </a:lnTo>
                  <a:cubicBezTo>
                    <a:pt x="3810" y="931418"/>
                    <a:pt x="0" y="927608"/>
                    <a:pt x="0" y="922909"/>
                  </a:cubicBezTo>
                  <a:lnTo>
                    <a:pt x="0" y="8509"/>
                  </a:lnTo>
                  <a:cubicBezTo>
                    <a:pt x="0" y="3810"/>
                    <a:pt x="3810" y="0"/>
                    <a:pt x="8509" y="0"/>
                  </a:cubicBezTo>
                  <a:moveTo>
                    <a:pt x="8509" y="16891"/>
                  </a:moveTo>
                  <a:lnTo>
                    <a:pt x="8509" y="8509"/>
                  </a:lnTo>
                  <a:lnTo>
                    <a:pt x="17018" y="8509"/>
                  </a:lnTo>
                  <a:lnTo>
                    <a:pt x="17018" y="922909"/>
                  </a:lnTo>
                  <a:lnTo>
                    <a:pt x="8509" y="922909"/>
                  </a:lnTo>
                  <a:lnTo>
                    <a:pt x="8509" y="914400"/>
                  </a:lnTo>
                  <a:lnTo>
                    <a:pt x="7670800" y="914400"/>
                  </a:lnTo>
                  <a:lnTo>
                    <a:pt x="7670800" y="922909"/>
                  </a:lnTo>
                  <a:lnTo>
                    <a:pt x="7662291" y="922909"/>
                  </a:lnTo>
                  <a:lnTo>
                    <a:pt x="7662291" y="8509"/>
                  </a:lnTo>
                  <a:lnTo>
                    <a:pt x="7670800" y="8509"/>
                  </a:lnTo>
                  <a:lnTo>
                    <a:pt x="7670800" y="17018"/>
                  </a:lnTo>
                  <a:lnTo>
                    <a:pt x="8509" y="17018"/>
                  </a:lnTo>
                  <a:close/>
                </a:path>
              </a:pathLst>
            </a:custGeom>
            <a:gradFill>
              <a:gsLst>
                <a:gs pos="0">
                  <a:srgbClr val="FFDE59"/>
                </a:gs>
                <a:gs pos="100000">
                  <a:srgbClr val="FF914D"/>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4"/>
          <p:cNvSpPr txBox="1"/>
          <p:nvPr/>
        </p:nvSpPr>
        <p:spPr>
          <a:xfrm>
            <a:off x="1221800" y="3963750"/>
            <a:ext cx="16367700" cy="2881500"/>
          </a:xfrm>
          <a:prstGeom prst="rect">
            <a:avLst/>
          </a:prstGeom>
          <a:noFill/>
          <a:ln>
            <a:noFill/>
          </a:ln>
        </p:spPr>
        <p:txBody>
          <a:bodyPr spcFirstLastPara="1" wrap="square" lIns="0" tIns="0" rIns="0" bIns="0" anchor="t" anchorCtr="0">
            <a:spAutoFit/>
          </a:bodyPr>
          <a:lstStyle/>
          <a:p>
            <a:pPr marL="0" lvl="0" indent="0" algn="l" rtl="0">
              <a:lnSpc>
                <a:spcPct val="120000"/>
              </a:lnSpc>
              <a:spcBef>
                <a:spcPts val="0"/>
              </a:spcBef>
              <a:spcAft>
                <a:spcPts val="0"/>
              </a:spcAft>
              <a:buClr>
                <a:schemeClr val="dk1"/>
              </a:buClr>
              <a:buSzPts val="1100"/>
              <a:buFont typeface="Arial"/>
              <a:buNone/>
            </a:pPr>
            <a:r>
              <a:rPr lang="en-US" sz="4800" b="1">
                <a:solidFill>
                  <a:schemeClr val="dk1"/>
                </a:solidFill>
                <a:latin typeface="Arimo"/>
                <a:ea typeface="Arimo"/>
                <a:cs typeface="Arimo"/>
                <a:sym typeface="Arimo"/>
              </a:rPr>
              <a:t>Ayur Chikitsa - A Wellness/Holistic Centre:</a:t>
            </a:r>
            <a:endParaRPr sz="4800" b="1">
              <a:solidFill>
                <a:schemeClr val="dk1"/>
              </a:solidFill>
              <a:latin typeface="Arimo"/>
              <a:ea typeface="Arimo"/>
              <a:cs typeface="Arimo"/>
              <a:sym typeface="Arimo"/>
            </a:endParaRPr>
          </a:p>
          <a:p>
            <a:pPr marL="0" lvl="0" indent="0" algn="l" rtl="0">
              <a:lnSpc>
                <a:spcPct val="120000"/>
              </a:lnSpc>
              <a:spcBef>
                <a:spcPts val="0"/>
              </a:spcBef>
              <a:spcAft>
                <a:spcPts val="0"/>
              </a:spcAft>
              <a:buClr>
                <a:schemeClr val="dk1"/>
              </a:buClr>
              <a:buSzPts val="1100"/>
              <a:buFont typeface="Arial"/>
              <a:buNone/>
            </a:pPr>
            <a:r>
              <a:rPr lang="en-US" sz="4800" b="1">
                <a:solidFill>
                  <a:schemeClr val="dk1"/>
                </a:solidFill>
                <a:latin typeface="Arimo"/>
                <a:ea typeface="Arimo"/>
                <a:cs typeface="Arimo"/>
                <a:sym typeface="Arimo"/>
              </a:rPr>
              <a:t> A Novel Initiative for Mental Health Care in India</a:t>
            </a:r>
            <a:endParaRPr sz="4800" b="1">
              <a:solidFill>
                <a:schemeClr val="dk1"/>
              </a:solidFill>
              <a:latin typeface="Arimo"/>
              <a:ea typeface="Arimo"/>
              <a:cs typeface="Arimo"/>
              <a:sym typeface="Arimo"/>
            </a:endParaRPr>
          </a:p>
          <a:p>
            <a:pPr marL="0" marR="0" lvl="0" indent="0" algn="l" rtl="0">
              <a:lnSpc>
                <a:spcPct val="120000"/>
              </a:lnSpc>
              <a:spcBef>
                <a:spcPts val="0"/>
              </a:spcBef>
              <a:spcAft>
                <a:spcPts val="0"/>
              </a:spcAft>
              <a:buNone/>
            </a:pPr>
            <a:endParaRPr sz="7200" b="1">
              <a:latin typeface="Arimo"/>
              <a:ea typeface="Arimo"/>
              <a:cs typeface="Arimo"/>
              <a:sym typeface="Arimo"/>
            </a:endParaRPr>
          </a:p>
        </p:txBody>
      </p:sp>
      <p:grpSp>
        <p:nvGrpSpPr>
          <p:cNvPr id="116" name="Google Shape;116;p14"/>
          <p:cNvGrpSpPr/>
          <p:nvPr/>
        </p:nvGrpSpPr>
        <p:grpSpPr>
          <a:xfrm>
            <a:off x="17589500" y="1652463"/>
            <a:ext cx="698564" cy="2070164"/>
            <a:chOff x="0" y="0"/>
            <a:chExt cx="931418" cy="2760218"/>
          </a:xfrm>
        </p:grpSpPr>
        <p:sp>
          <p:nvSpPr>
            <p:cNvPr id="117" name="Google Shape;117;p14"/>
            <p:cNvSpPr/>
            <p:nvPr/>
          </p:nvSpPr>
          <p:spPr>
            <a:xfrm>
              <a:off x="8509" y="8509"/>
              <a:ext cx="914400" cy="2743200"/>
            </a:xfrm>
            <a:custGeom>
              <a:avLst/>
              <a:gdLst/>
              <a:ahLst/>
              <a:cxnLst/>
              <a:rect l="l" t="t" r="r" b="b"/>
              <a:pathLst>
                <a:path w="914400" h="2743200" extrusionOk="0">
                  <a:moveTo>
                    <a:pt x="0" y="0"/>
                  </a:moveTo>
                  <a:lnTo>
                    <a:pt x="914400" y="0"/>
                  </a:lnTo>
                  <a:lnTo>
                    <a:pt x="914400" y="2743200"/>
                  </a:lnTo>
                  <a:lnTo>
                    <a:pt x="0" y="2743200"/>
                  </a:lnTo>
                  <a:close/>
                </a:path>
              </a:pathLst>
            </a:custGeom>
            <a:gradFill>
              <a:gsLst>
                <a:gs pos="0">
                  <a:srgbClr val="FFDE59"/>
                </a:gs>
                <a:gs pos="100000">
                  <a:srgbClr val="FF914D"/>
                </a:gs>
              </a:gsLst>
              <a:lin ang="0" scaled="0"/>
            </a:gradFill>
            <a:ln>
              <a:noFill/>
            </a:ln>
          </p:spPr>
        </p:sp>
        <p:sp>
          <p:nvSpPr>
            <p:cNvPr id="118" name="Google Shape;118;p14"/>
            <p:cNvSpPr/>
            <p:nvPr/>
          </p:nvSpPr>
          <p:spPr>
            <a:xfrm>
              <a:off x="0" y="0"/>
              <a:ext cx="931418" cy="2760218"/>
            </a:xfrm>
            <a:custGeom>
              <a:avLst/>
              <a:gdLst/>
              <a:ahLst/>
              <a:cxnLst/>
              <a:rect l="l" t="t" r="r" b="b"/>
              <a:pathLst>
                <a:path w="931418" h="2760218" extrusionOk="0">
                  <a:moveTo>
                    <a:pt x="8509" y="0"/>
                  </a:moveTo>
                  <a:lnTo>
                    <a:pt x="922909" y="0"/>
                  </a:lnTo>
                  <a:cubicBezTo>
                    <a:pt x="927608" y="0"/>
                    <a:pt x="931418" y="3810"/>
                    <a:pt x="931418" y="8509"/>
                  </a:cubicBezTo>
                  <a:lnTo>
                    <a:pt x="931418" y="2751709"/>
                  </a:lnTo>
                  <a:cubicBezTo>
                    <a:pt x="931418" y="2756408"/>
                    <a:pt x="927608" y="2760218"/>
                    <a:pt x="922909" y="2760218"/>
                  </a:cubicBezTo>
                  <a:lnTo>
                    <a:pt x="8509" y="2760218"/>
                  </a:lnTo>
                  <a:cubicBezTo>
                    <a:pt x="3810" y="2760218"/>
                    <a:pt x="0" y="2756408"/>
                    <a:pt x="0" y="2751709"/>
                  </a:cubicBezTo>
                  <a:lnTo>
                    <a:pt x="0" y="8509"/>
                  </a:lnTo>
                  <a:cubicBezTo>
                    <a:pt x="0" y="3810"/>
                    <a:pt x="3810" y="0"/>
                    <a:pt x="8509" y="0"/>
                  </a:cubicBezTo>
                  <a:moveTo>
                    <a:pt x="8509" y="16891"/>
                  </a:moveTo>
                  <a:lnTo>
                    <a:pt x="8509" y="8509"/>
                  </a:lnTo>
                  <a:lnTo>
                    <a:pt x="17018" y="8509"/>
                  </a:lnTo>
                  <a:lnTo>
                    <a:pt x="17018" y="2751709"/>
                  </a:lnTo>
                  <a:lnTo>
                    <a:pt x="8509" y="2751709"/>
                  </a:lnTo>
                  <a:lnTo>
                    <a:pt x="8509" y="2743200"/>
                  </a:lnTo>
                  <a:lnTo>
                    <a:pt x="922909" y="2743200"/>
                  </a:lnTo>
                  <a:lnTo>
                    <a:pt x="922909" y="2751709"/>
                  </a:lnTo>
                  <a:lnTo>
                    <a:pt x="914400" y="2751709"/>
                  </a:lnTo>
                  <a:lnTo>
                    <a:pt x="914400" y="8509"/>
                  </a:lnTo>
                  <a:lnTo>
                    <a:pt x="922909" y="8509"/>
                  </a:lnTo>
                  <a:lnTo>
                    <a:pt x="922909" y="17018"/>
                  </a:lnTo>
                  <a:lnTo>
                    <a:pt x="8509" y="17018"/>
                  </a:lnTo>
                  <a:close/>
                </a:path>
              </a:pathLst>
            </a:custGeom>
            <a:gradFill>
              <a:gsLst>
                <a:gs pos="0">
                  <a:srgbClr val="FFDE59"/>
                </a:gs>
                <a:gs pos="100000">
                  <a:srgbClr val="FF914D"/>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14"/>
          <p:cNvGrpSpPr/>
          <p:nvPr/>
        </p:nvGrpSpPr>
        <p:grpSpPr>
          <a:xfrm>
            <a:off x="11830022" y="1652463"/>
            <a:ext cx="5759482" cy="698564"/>
            <a:chOff x="0" y="0"/>
            <a:chExt cx="7679309" cy="931418"/>
          </a:xfrm>
        </p:grpSpPr>
        <p:sp>
          <p:nvSpPr>
            <p:cNvPr id="120" name="Google Shape;120;p14"/>
            <p:cNvSpPr/>
            <p:nvPr/>
          </p:nvSpPr>
          <p:spPr>
            <a:xfrm>
              <a:off x="8509" y="8509"/>
              <a:ext cx="7662291" cy="914400"/>
            </a:xfrm>
            <a:custGeom>
              <a:avLst/>
              <a:gdLst/>
              <a:ahLst/>
              <a:cxnLst/>
              <a:rect l="l" t="t" r="r" b="b"/>
              <a:pathLst>
                <a:path w="7662291" h="914400" extrusionOk="0">
                  <a:moveTo>
                    <a:pt x="0" y="0"/>
                  </a:moveTo>
                  <a:lnTo>
                    <a:pt x="7662291" y="0"/>
                  </a:lnTo>
                  <a:lnTo>
                    <a:pt x="7662291" y="914400"/>
                  </a:lnTo>
                  <a:lnTo>
                    <a:pt x="0" y="914400"/>
                  </a:lnTo>
                  <a:close/>
                </a:path>
              </a:pathLst>
            </a:custGeom>
            <a:gradFill>
              <a:gsLst>
                <a:gs pos="0">
                  <a:srgbClr val="FFDE59"/>
                </a:gs>
                <a:gs pos="100000">
                  <a:srgbClr val="FF914D"/>
                </a:gs>
              </a:gsLst>
              <a:lin ang="0" scaled="0"/>
            </a:gradFill>
            <a:ln>
              <a:noFill/>
            </a:ln>
          </p:spPr>
        </p:sp>
        <p:sp>
          <p:nvSpPr>
            <p:cNvPr id="121" name="Google Shape;121;p14"/>
            <p:cNvSpPr/>
            <p:nvPr/>
          </p:nvSpPr>
          <p:spPr>
            <a:xfrm>
              <a:off x="0" y="0"/>
              <a:ext cx="7679309" cy="931418"/>
            </a:xfrm>
            <a:custGeom>
              <a:avLst/>
              <a:gdLst/>
              <a:ahLst/>
              <a:cxnLst/>
              <a:rect l="l" t="t" r="r" b="b"/>
              <a:pathLst>
                <a:path w="7679309" h="931418" extrusionOk="0">
                  <a:moveTo>
                    <a:pt x="8509" y="0"/>
                  </a:moveTo>
                  <a:lnTo>
                    <a:pt x="7670800" y="0"/>
                  </a:lnTo>
                  <a:cubicBezTo>
                    <a:pt x="7675499" y="0"/>
                    <a:pt x="7679309" y="3810"/>
                    <a:pt x="7679309" y="8509"/>
                  </a:cubicBezTo>
                  <a:lnTo>
                    <a:pt x="7679309" y="922909"/>
                  </a:lnTo>
                  <a:cubicBezTo>
                    <a:pt x="7679309" y="927608"/>
                    <a:pt x="7675499" y="931418"/>
                    <a:pt x="7670800" y="931418"/>
                  </a:cubicBezTo>
                  <a:lnTo>
                    <a:pt x="8509" y="931418"/>
                  </a:lnTo>
                  <a:cubicBezTo>
                    <a:pt x="3810" y="931418"/>
                    <a:pt x="0" y="927608"/>
                    <a:pt x="0" y="922909"/>
                  </a:cubicBezTo>
                  <a:lnTo>
                    <a:pt x="0" y="8509"/>
                  </a:lnTo>
                  <a:cubicBezTo>
                    <a:pt x="0" y="3810"/>
                    <a:pt x="3810" y="0"/>
                    <a:pt x="8509" y="0"/>
                  </a:cubicBezTo>
                  <a:moveTo>
                    <a:pt x="8509" y="16891"/>
                  </a:moveTo>
                  <a:lnTo>
                    <a:pt x="8509" y="8509"/>
                  </a:lnTo>
                  <a:lnTo>
                    <a:pt x="17018" y="8509"/>
                  </a:lnTo>
                  <a:lnTo>
                    <a:pt x="17018" y="922909"/>
                  </a:lnTo>
                  <a:lnTo>
                    <a:pt x="8509" y="922909"/>
                  </a:lnTo>
                  <a:lnTo>
                    <a:pt x="8509" y="914400"/>
                  </a:lnTo>
                  <a:lnTo>
                    <a:pt x="7670800" y="914400"/>
                  </a:lnTo>
                  <a:lnTo>
                    <a:pt x="7670800" y="922909"/>
                  </a:lnTo>
                  <a:lnTo>
                    <a:pt x="7662291" y="922909"/>
                  </a:lnTo>
                  <a:lnTo>
                    <a:pt x="7662291" y="8509"/>
                  </a:lnTo>
                  <a:lnTo>
                    <a:pt x="7670800" y="8509"/>
                  </a:lnTo>
                  <a:lnTo>
                    <a:pt x="7670800" y="17018"/>
                  </a:lnTo>
                  <a:lnTo>
                    <a:pt x="8509" y="17018"/>
                  </a:lnTo>
                  <a:close/>
                </a:path>
              </a:pathLst>
            </a:custGeom>
            <a:gradFill>
              <a:gsLst>
                <a:gs pos="0">
                  <a:srgbClr val="FFDE59"/>
                </a:gs>
                <a:gs pos="100000">
                  <a:srgbClr val="FF914D"/>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14"/>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Shape 302"/>
        <p:cNvGrpSpPr/>
        <p:nvPr/>
      </p:nvGrpSpPr>
      <p:grpSpPr>
        <a:xfrm>
          <a:off x="0" y="0"/>
          <a:ext cx="0" cy="0"/>
          <a:chOff x="0" y="0"/>
          <a:chExt cx="0" cy="0"/>
        </a:xfrm>
      </p:grpSpPr>
      <p:grpSp>
        <p:nvGrpSpPr>
          <p:cNvPr id="306" name="Google Shape;306;p23"/>
          <p:cNvGrpSpPr/>
          <p:nvPr/>
        </p:nvGrpSpPr>
        <p:grpSpPr>
          <a:xfrm>
            <a:off x="-6350" y="7537450"/>
            <a:ext cx="698564" cy="2070164"/>
            <a:chOff x="0" y="0"/>
            <a:chExt cx="931418" cy="2760218"/>
          </a:xfrm>
        </p:grpSpPr>
        <p:sp>
          <p:nvSpPr>
            <p:cNvPr id="307" name="Google Shape;307;p23"/>
            <p:cNvSpPr/>
            <p:nvPr/>
          </p:nvSpPr>
          <p:spPr>
            <a:xfrm>
              <a:off x="8509" y="8509"/>
              <a:ext cx="914400" cy="2743200"/>
            </a:xfrm>
            <a:custGeom>
              <a:avLst/>
              <a:gdLst/>
              <a:ahLst/>
              <a:cxnLst/>
              <a:rect l="l" t="t" r="r" b="b"/>
              <a:pathLst>
                <a:path w="914400" h="2743200" extrusionOk="0">
                  <a:moveTo>
                    <a:pt x="0" y="0"/>
                  </a:moveTo>
                  <a:lnTo>
                    <a:pt x="914400" y="0"/>
                  </a:lnTo>
                  <a:lnTo>
                    <a:pt x="914400" y="2743200"/>
                  </a:lnTo>
                  <a:lnTo>
                    <a:pt x="0" y="27432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308" name="Google Shape;308;p23"/>
            <p:cNvSpPr/>
            <p:nvPr/>
          </p:nvSpPr>
          <p:spPr>
            <a:xfrm>
              <a:off x="0" y="0"/>
              <a:ext cx="931418" cy="2760218"/>
            </a:xfrm>
            <a:custGeom>
              <a:avLst/>
              <a:gdLst/>
              <a:ahLst/>
              <a:cxnLst/>
              <a:rect l="l" t="t" r="r" b="b"/>
              <a:pathLst>
                <a:path w="931418" h="2760218" extrusionOk="0">
                  <a:moveTo>
                    <a:pt x="8509" y="0"/>
                  </a:moveTo>
                  <a:lnTo>
                    <a:pt x="922909" y="0"/>
                  </a:lnTo>
                  <a:cubicBezTo>
                    <a:pt x="927608" y="0"/>
                    <a:pt x="931418" y="3810"/>
                    <a:pt x="931418" y="8509"/>
                  </a:cubicBezTo>
                  <a:lnTo>
                    <a:pt x="931418" y="2751709"/>
                  </a:lnTo>
                  <a:cubicBezTo>
                    <a:pt x="931418" y="2756408"/>
                    <a:pt x="927608" y="2760218"/>
                    <a:pt x="922909" y="2760218"/>
                  </a:cubicBezTo>
                  <a:lnTo>
                    <a:pt x="8509" y="2760218"/>
                  </a:lnTo>
                  <a:cubicBezTo>
                    <a:pt x="3810" y="2760218"/>
                    <a:pt x="0" y="2756408"/>
                    <a:pt x="0" y="2751709"/>
                  </a:cubicBezTo>
                  <a:lnTo>
                    <a:pt x="0" y="8509"/>
                  </a:lnTo>
                  <a:cubicBezTo>
                    <a:pt x="0" y="3810"/>
                    <a:pt x="3810" y="0"/>
                    <a:pt x="8509" y="0"/>
                  </a:cubicBezTo>
                  <a:moveTo>
                    <a:pt x="8509" y="16891"/>
                  </a:moveTo>
                  <a:lnTo>
                    <a:pt x="8509" y="8509"/>
                  </a:lnTo>
                  <a:lnTo>
                    <a:pt x="17018" y="8509"/>
                  </a:lnTo>
                  <a:lnTo>
                    <a:pt x="17018" y="2751709"/>
                  </a:lnTo>
                  <a:lnTo>
                    <a:pt x="8509" y="2751709"/>
                  </a:lnTo>
                  <a:lnTo>
                    <a:pt x="8509" y="2743200"/>
                  </a:lnTo>
                  <a:lnTo>
                    <a:pt x="922909" y="2743200"/>
                  </a:lnTo>
                  <a:lnTo>
                    <a:pt x="922909" y="2751709"/>
                  </a:lnTo>
                  <a:lnTo>
                    <a:pt x="914400" y="2751709"/>
                  </a:lnTo>
                  <a:lnTo>
                    <a:pt x="914400" y="8509"/>
                  </a:lnTo>
                  <a:lnTo>
                    <a:pt x="922909" y="8509"/>
                  </a:lnTo>
                  <a:lnTo>
                    <a:pt x="922909"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23"/>
          <p:cNvGrpSpPr/>
          <p:nvPr/>
        </p:nvGrpSpPr>
        <p:grpSpPr>
          <a:xfrm>
            <a:off x="-6350" y="9594850"/>
            <a:ext cx="5759482" cy="698564"/>
            <a:chOff x="0" y="0"/>
            <a:chExt cx="7679309" cy="931418"/>
          </a:xfrm>
        </p:grpSpPr>
        <p:sp>
          <p:nvSpPr>
            <p:cNvPr id="310" name="Google Shape;310;p23"/>
            <p:cNvSpPr/>
            <p:nvPr/>
          </p:nvSpPr>
          <p:spPr>
            <a:xfrm>
              <a:off x="8509" y="8509"/>
              <a:ext cx="7662291" cy="914400"/>
            </a:xfrm>
            <a:custGeom>
              <a:avLst/>
              <a:gdLst/>
              <a:ahLst/>
              <a:cxnLst/>
              <a:rect l="l" t="t" r="r" b="b"/>
              <a:pathLst>
                <a:path w="7662291" h="914400" extrusionOk="0">
                  <a:moveTo>
                    <a:pt x="0" y="0"/>
                  </a:moveTo>
                  <a:lnTo>
                    <a:pt x="7662291" y="0"/>
                  </a:lnTo>
                  <a:lnTo>
                    <a:pt x="7662291" y="914400"/>
                  </a:lnTo>
                  <a:lnTo>
                    <a:pt x="0" y="9144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311" name="Google Shape;311;p23"/>
            <p:cNvSpPr/>
            <p:nvPr/>
          </p:nvSpPr>
          <p:spPr>
            <a:xfrm>
              <a:off x="0" y="0"/>
              <a:ext cx="7679309" cy="931418"/>
            </a:xfrm>
            <a:custGeom>
              <a:avLst/>
              <a:gdLst/>
              <a:ahLst/>
              <a:cxnLst/>
              <a:rect l="l" t="t" r="r" b="b"/>
              <a:pathLst>
                <a:path w="7679309" h="931418" extrusionOk="0">
                  <a:moveTo>
                    <a:pt x="8509" y="0"/>
                  </a:moveTo>
                  <a:lnTo>
                    <a:pt x="7670800" y="0"/>
                  </a:lnTo>
                  <a:cubicBezTo>
                    <a:pt x="7675499" y="0"/>
                    <a:pt x="7679309" y="3810"/>
                    <a:pt x="7679309" y="8509"/>
                  </a:cubicBezTo>
                  <a:lnTo>
                    <a:pt x="7679309" y="922909"/>
                  </a:lnTo>
                  <a:cubicBezTo>
                    <a:pt x="7679309" y="927608"/>
                    <a:pt x="7675499" y="931418"/>
                    <a:pt x="7670800" y="931418"/>
                  </a:cubicBezTo>
                  <a:lnTo>
                    <a:pt x="8509" y="931418"/>
                  </a:lnTo>
                  <a:cubicBezTo>
                    <a:pt x="3810" y="931418"/>
                    <a:pt x="0" y="927608"/>
                    <a:pt x="0" y="922909"/>
                  </a:cubicBezTo>
                  <a:lnTo>
                    <a:pt x="0" y="8509"/>
                  </a:lnTo>
                  <a:cubicBezTo>
                    <a:pt x="0" y="3810"/>
                    <a:pt x="3810" y="0"/>
                    <a:pt x="8509" y="0"/>
                  </a:cubicBezTo>
                  <a:moveTo>
                    <a:pt x="8509" y="16891"/>
                  </a:moveTo>
                  <a:lnTo>
                    <a:pt x="8509" y="8509"/>
                  </a:lnTo>
                  <a:lnTo>
                    <a:pt x="17018" y="8509"/>
                  </a:lnTo>
                  <a:lnTo>
                    <a:pt x="17018" y="922909"/>
                  </a:lnTo>
                  <a:lnTo>
                    <a:pt x="8509" y="922909"/>
                  </a:lnTo>
                  <a:lnTo>
                    <a:pt x="8509" y="914400"/>
                  </a:lnTo>
                  <a:lnTo>
                    <a:pt x="7670800" y="914400"/>
                  </a:lnTo>
                  <a:lnTo>
                    <a:pt x="7670800" y="922909"/>
                  </a:lnTo>
                  <a:lnTo>
                    <a:pt x="7662291" y="922909"/>
                  </a:lnTo>
                  <a:lnTo>
                    <a:pt x="7662291" y="8509"/>
                  </a:lnTo>
                  <a:lnTo>
                    <a:pt x="7670800" y="8509"/>
                  </a:lnTo>
                  <a:lnTo>
                    <a:pt x="7670800"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 name="Google Shape;312;p23"/>
          <p:cNvGrpSpPr/>
          <p:nvPr/>
        </p:nvGrpSpPr>
        <p:grpSpPr>
          <a:xfrm>
            <a:off x="17589500" y="1652463"/>
            <a:ext cx="698564" cy="2070164"/>
            <a:chOff x="0" y="0"/>
            <a:chExt cx="931418" cy="2760218"/>
          </a:xfrm>
        </p:grpSpPr>
        <p:sp>
          <p:nvSpPr>
            <p:cNvPr id="313" name="Google Shape;313;p23"/>
            <p:cNvSpPr/>
            <p:nvPr/>
          </p:nvSpPr>
          <p:spPr>
            <a:xfrm>
              <a:off x="8509" y="8509"/>
              <a:ext cx="914400" cy="2743200"/>
            </a:xfrm>
            <a:custGeom>
              <a:avLst/>
              <a:gdLst/>
              <a:ahLst/>
              <a:cxnLst/>
              <a:rect l="l" t="t" r="r" b="b"/>
              <a:pathLst>
                <a:path w="914400" h="2743200" extrusionOk="0">
                  <a:moveTo>
                    <a:pt x="0" y="0"/>
                  </a:moveTo>
                  <a:lnTo>
                    <a:pt x="914400" y="0"/>
                  </a:lnTo>
                  <a:lnTo>
                    <a:pt x="914400" y="2743200"/>
                  </a:lnTo>
                  <a:lnTo>
                    <a:pt x="0" y="27432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314" name="Google Shape;314;p23"/>
            <p:cNvSpPr/>
            <p:nvPr/>
          </p:nvSpPr>
          <p:spPr>
            <a:xfrm>
              <a:off x="0" y="0"/>
              <a:ext cx="931418" cy="2760218"/>
            </a:xfrm>
            <a:custGeom>
              <a:avLst/>
              <a:gdLst/>
              <a:ahLst/>
              <a:cxnLst/>
              <a:rect l="l" t="t" r="r" b="b"/>
              <a:pathLst>
                <a:path w="931418" h="2760218" extrusionOk="0">
                  <a:moveTo>
                    <a:pt x="8509" y="0"/>
                  </a:moveTo>
                  <a:lnTo>
                    <a:pt x="922909" y="0"/>
                  </a:lnTo>
                  <a:cubicBezTo>
                    <a:pt x="927608" y="0"/>
                    <a:pt x="931418" y="3810"/>
                    <a:pt x="931418" y="8509"/>
                  </a:cubicBezTo>
                  <a:lnTo>
                    <a:pt x="931418" y="2751709"/>
                  </a:lnTo>
                  <a:cubicBezTo>
                    <a:pt x="931418" y="2756408"/>
                    <a:pt x="927608" y="2760218"/>
                    <a:pt x="922909" y="2760218"/>
                  </a:cubicBezTo>
                  <a:lnTo>
                    <a:pt x="8509" y="2760218"/>
                  </a:lnTo>
                  <a:cubicBezTo>
                    <a:pt x="3810" y="2760218"/>
                    <a:pt x="0" y="2756408"/>
                    <a:pt x="0" y="2751709"/>
                  </a:cubicBezTo>
                  <a:lnTo>
                    <a:pt x="0" y="8509"/>
                  </a:lnTo>
                  <a:cubicBezTo>
                    <a:pt x="0" y="3810"/>
                    <a:pt x="3810" y="0"/>
                    <a:pt x="8509" y="0"/>
                  </a:cubicBezTo>
                  <a:moveTo>
                    <a:pt x="8509" y="16891"/>
                  </a:moveTo>
                  <a:lnTo>
                    <a:pt x="8509" y="8509"/>
                  </a:lnTo>
                  <a:lnTo>
                    <a:pt x="17018" y="8509"/>
                  </a:lnTo>
                  <a:lnTo>
                    <a:pt x="17018" y="2751709"/>
                  </a:lnTo>
                  <a:lnTo>
                    <a:pt x="8509" y="2751709"/>
                  </a:lnTo>
                  <a:lnTo>
                    <a:pt x="8509" y="2743200"/>
                  </a:lnTo>
                  <a:lnTo>
                    <a:pt x="922909" y="2743200"/>
                  </a:lnTo>
                  <a:lnTo>
                    <a:pt x="922909" y="2751709"/>
                  </a:lnTo>
                  <a:lnTo>
                    <a:pt x="914400" y="2751709"/>
                  </a:lnTo>
                  <a:lnTo>
                    <a:pt x="914400" y="8509"/>
                  </a:lnTo>
                  <a:lnTo>
                    <a:pt x="922909" y="8509"/>
                  </a:lnTo>
                  <a:lnTo>
                    <a:pt x="922909"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 name="Google Shape;315;p23"/>
          <p:cNvGrpSpPr/>
          <p:nvPr/>
        </p:nvGrpSpPr>
        <p:grpSpPr>
          <a:xfrm>
            <a:off x="11830022" y="1652463"/>
            <a:ext cx="5759482" cy="698564"/>
            <a:chOff x="0" y="0"/>
            <a:chExt cx="7679309" cy="931418"/>
          </a:xfrm>
        </p:grpSpPr>
        <p:sp>
          <p:nvSpPr>
            <p:cNvPr id="316" name="Google Shape;316;p23"/>
            <p:cNvSpPr/>
            <p:nvPr/>
          </p:nvSpPr>
          <p:spPr>
            <a:xfrm>
              <a:off x="8509" y="8509"/>
              <a:ext cx="7662291" cy="914400"/>
            </a:xfrm>
            <a:custGeom>
              <a:avLst/>
              <a:gdLst/>
              <a:ahLst/>
              <a:cxnLst/>
              <a:rect l="l" t="t" r="r" b="b"/>
              <a:pathLst>
                <a:path w="7662291" h="914400" extrusionOk="0">
                  <a:moveTo>
                    <a:pt x="0" y="0"/>
                  </a:moveTo>
                  <a:lnTo>
                    <a:pt x="7662291" y="0"/>
                  </a:lnTo>
                  <a:lnTo>
                    <a:pt x="7662291" y="914400"/>
                  </a:lnTo>
                  <a:lnTo>
                    <a:pt x="0" y="9144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317" name="Google Shape;317;p23"/>
            <p:cNvSpPr/>
            <p:nvPr/>
          </p:nvSpPr>
          <p:spPr>
            <a:xfrm>
              <a:off x="0" y="0"/>
              <a:ext cx="7679309" cy="931418"/>
            </a:xfrm>
            <a:custGeom>
              <a:avLst/>
              <a:gdLst/>
              <a:ahLst/>
              <a:cxnLst/>
              <a:rect l="l" t="t" r="r" b="b"/>
              <a:pathLst>
                <a:path w="7679309" h="931418" extrusionOk="0">
                  <a:moveTo>
                    <a:pt x="8509" y="0"/>
                  </a:moveTo>
                  <a:lnTo>
                    <a:pt x="7670800" y="0"/>
                  </a:lnTo>
                  <a:cubicBezTo>
                    <a:pt x="7675499" y="0"/>
                    <a:pt x="7679309" y="3810"/>
                    <a:pt x="7679309" y="8509"/>
                  </a:cubicBezTo>
                  <a:lnTo>
                    <a:pt x="7679309" y="922909"/>
                  </a:lnTo>
                  <a:cubicBezTo>
                    <a:pt x="7679309" y="927608"/>
                    <a:pt x="7675499" y="931418"/>
                    <a:pt x="7670800" y="931418"/>
                  </a:cubicBezTo>
                  <a:lnTo>
                    <a:pt x="8509" y="931418"/>
                  </a:lnTo>
                  <a:cubicBezTo>
                    <a:pt x="3810" y="931418"/>
                    <a:pt x="0" y="927608"/>
                    <a:pt x="0" y="922909"/>
                  </a:cubicBezTo>
                  <a:lnTo>
                    <a:pt x="0" y="8509"/>
                  </a:lnTo>
                  <a:cubicBezTo>
                    <a:pt x="0" y="3810"/>
                    <a:pt x="3810" y="0"/>
                    <a:pt x="8509" y="0"/>
                  </a:cubicBezTo>
                  <a:moveTo>
                    <a:pt x="8509" y="16891"/>
                  </a:moveTo>
                  <a:lnTo>
                    <a:pt x="8509" y="8509"/>
                  </a:lnTo>
                  <a:lnTo>
                    <a:pt x="17018" y="8509"/>
                  </a:lnTo>
                  <a:lnTo>
                    <a:pt x="17018" y="922909"/>
                  </a:lnTo>
                  <a:lnTo>
                    <a:pt x="8509" y="922909"/>
                  </a:lnTo>
                  <a:lnTo>
                    <a:pt x="8509" y="914400"/>
                  </a:lnTo>
                  <a:lnTo>
                    <a:pt x="7670800" y="914400"/>
                  </a:lnTo>
                  <a:lnTo>
                    <a:pt x="7670800" y="922909"/>
                  </a:lnTo>
                  <a:lnTo>
                    <a:pt x="7662291" y="922909"/>
                  </a:lnTo>
                  <a:lnTo>
                    <a:pt x="7662291" y="8509"/>
                  </a:lnTo>
                  <a:lnTo>
                    <a:pt x="7670800" y="8509"/>
                  </a:lnTo>
                  <a:lnTo>
                    <a:pt x="7670800"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23"/>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
        <p:nvSpPr>
          <p:cNvPr id="319" name="Google Shape;319;p23"/>
          <p:cNvSpPr txBox="1"/>
          <p:nvPr/>
        </p:nvSpPr>
        <p:spPr>
          <a:xfrm>
            <a:off x="692225" y="2351025"/>
            <a:ext cx="8323500" cy="7243800"/>
          </a:xfrm>
          <a:prstGeom prst="rect">
            <a:avLst/>
          </a:prstGeom>
          <a:solidFill>
            <a:schemeClr val="lt1"/>
          </a:solid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sz="1800" b="1">
              <a:solidFill>
                <a:srgbClr val="0D0D0D"/>
              </a:solidFill>
              <a:highlight>
                <a:srgbClr val="FFFFFF"/>
              </a:highlight>
            </a:endParaRPr>
          </a:p>
          <a:p>
            <a:pPr marL="457200" lvl="0" indent="0" algn="l" rtl="0">
              <a:spcBef>
                <a:spcPts val="0"/>
              </a:spcBef>
              <a:spcAft>
                <a:spcPts val="0"/>
              </a:spcAft>
              <a:buNone/>
            </a:pPr>
            <a:endParaRPr sz="1800" b="1">
              <a:solidFill>
                <a:srgbClr val="0D0D0D"/>
              </a:solidFill>
              <a:highlight>
                <a:srgbClr val="FFFFFF"/>
              </a:highlight>
            </a:endParaRPr>
          </a:p>
          <a:p>
            <a:pPr marL="457200" lvl="0" indent="0" algn="l" rtl="0">
              <a:spcBef>
                <a:spcPts val="0"/>
              </a:spcBef>
              <a:spcAft>
                <a:spcPts val="0"/>
              </a:spcAft>
              <a:buNone/>
            </a:pPr>
            <a:r>
              <a:rPr lang="en-US" sz="1800" b="1">
                <a:solidFill>
                  <a:srgbClr val="0D0D0D"/>
                </a:solidFill>
                <a:highlight>
                  <a:srgbClr val="FFFFFF"/>
                </a:highlight>
              </a:rPr>
              <a:t>3) The heatmap analysis reveals significant correlations between various variables:</a:t>
            </a:r>
            <a:endParaRPr sz="1800" b="1">
              <a:solidFill>
                <a:srgbClr val="0D0D0D"/>
              </a:solidFill>
              <a:highlight>
                <a:srgbClr val="FFFFFF"/>
              </a:highlight>
            </a:endParaRPr>
          </a:p>
          <a:p>
            <a:pPr marL="457200" lvl="0" indent="-342900" algn="l" rtl="0">
              <a:lnSpc>
                <a:spcPct val="115000"/>
              </a:lnSpc>
              <a:spcBef>
                <a:spcPts val="1500"/>
              </a:spcBef>
              <a:spcAft>
                <a:spcPts val="0"/>
              </a:spcAft>
              <a:buClr>
                <a:srgbClr val="0D0D0D"/>
              </a:buClr>
              <a:buSzPts val="1800"/>
              <a:buFont typeface="Arial"/>
              <a:buChar char="●"/>
            </a:pPr>
            <a:r>
              <a:rPr lang="en-US" sz="1800" b="1">
                <a:solidFill>
                  <a:srgbClr val="0D0D0D"/>
                </a:solidFill>
                <a:highlight>
                  <a:srgbClr val="FFFFFF"/>
                </a:highlight>
              </a:rPr>
              <a:t>Positive correlations:</a:t>
            </a:r>
            <a:endParaRPr sz="1800" b="1">
              <a:solidFill>
                <a:srgbClr val="0D0D0D"/>
              </a:solidFill>
              <a:highlight>
                <a:srgbClr val="FFFFFF"/>
              </a:highlight>
            </a:endParaRPr>
          </a:p>
          <a:p>
            <a:pPr marL="914400" lvl="1" indent="-342900" algn="l" rtl="0">
              <a:lnSpc>
                <a:spcPct val="115000"/>
              </a:lnSpc>
              <a:spcBef>
                <a:spcPts val="0"/>
              </a:spcBef>
              <a:spcAft>
                <a:spcPts val="0"/>
              </a:spcAft>
              <a:buClr>
                <a:srgbClr val="0D0D0D"/>
              </a:buClr>
              <a:buSzPts val="1800"/>
              <a:buFont typeface="Arial"/>
              <a:buChar char="●"/>
            </a:pPr>
            <a:r>
              <a:rPr lang="en-US" sz="1800" b="1">
                <a:solidFill>
                  <a:srgbClr val="0D0D0D"/>
                </a:solidFill>
                <a:highlight>
                  <a:srgbClr val="FFFFFF"/>
                </a:highlight>
              </a:rPr>
              <a:t>Age and Sleep duration: Older individuals tend to sleep longer.</a:t>
            </a:r>
            <a:endParaRPr sz="1800" b="1">
              <a:solidFill>
                <a:srgbClr val="0D0D0D"/>
              </a:solidFill>
              <a:highlight>
                <a:srgbClr val="FFFFFF"/>
              </a:highlight>
            </a:endParaRPr>
          </a:p>
          <a:p>
            <a:pPr marL="914400" lvl="1" indent="-342900" algn="l" rtl="0">
              <a:lnSpc>
                <a:spcPct val="115000"/>
              </a:lnSpc>
              <a:spcBef>
                <a:spcPts val="0"/>
              </a:spcBef>
              <a:spcAft>
                <a:spcPts val="0"/>
              </a:spcAft>
              <a:buClr>
                <a:srgbClr val="0D0D0D"/>
              </a:buClr>
              <a:buSzPts val="1800"/>
              <a:buFont typeface="Arial"/>
              <a:buChar char="●"/>
            </a:pPr>
            <a:r>
              <a:rPr lang="en-US" sz="1800" b="1">
                <a:solidFill>
                  <a:srgbClr val="0D0D0D"/>
                </a:solidFill>
                <a:highlight>
                  <a:srgbClr val="FFFFFF"/>
                </a:highlight>
              </a:rPr>
              <a:t>Income and Following a Diet Plan: Higher income correlates with adherence to diet plans.</a:t>
            </a:r>
            <a:endParaRPr sz="1800" b="1">
              <a:solidFill>
                <a:srgbClr val="0D0D0D"/>
              </a:solidFill>
              <a:highlight>
                <a:srgbClr val="FFFFFF"/>
              </a:highlight>
            </a:endParaRPr>
          </a:p>
          <a:p>
            <a:pPr marL="914400" lvl="1" indent="-342900" algn="l" rtl="0">
              <a:lnSpc>
                <a:spcPct val="115000"/>
              </a:lnSpc>
              <a:spcBef>
                <a:spcPts val="0"/>
              </a:spcBef>
              <a:spcAft>
                <a:spcPts val="0"/>
              </a:spcAft>
              <a:buClr>
                <a:srgbClr val="0D0D0D"/>
              </a:buClr>
              <a:buSzPts val="1800"/>
              <a:buFont typeface="Arial"/>
              <a:buChar char="●"/>
            </a:pPr>
            <a:r>
              <a:rPr lang="en-US" sz="1800" b="1">
                <a:solidFill>
                  <a:srgbClr val="0D0D0D"/>
                </a:solidFill>
                <a:highlight>
                  <a:srgbClr val="FFFFFF"/>
                </a:highlight>
              </a:rPr>
              <a:t>Frequency of healthcare visits and Obesity/Weight Status, and Physical Activity: More frequent healthcare visits correlate with higher obesity rates and increased physical activity.</a:t>
            </a:r>
            <a:endParaRPr sz="1800" b="1">
              <a:solidFill>
                <a:srgbClr val="0D0D0D"/>
              </a:solidFill>
              <a:highlight>
                <a:srgbClr val="FFFFFF"/>
              </a:highlight>
            </a:endParaRPr>
          </a:p>
          <a:p>
            <a:pPr marL="457200" lvl="0" indent="-342900" algn="l" rtl="0">
              <a:lnSpc>
                <a:spcPct val="115000"/>
              </a:lnSpc>
              <a:spcBef>
                <a:spcPts val="0"/>
              </a:spcBef>
              <a:spcAft>
                <a:spcPts val="0"/>
              </a:spcAft>
              <a:buClr>
                <a:srgbClr val="0D0D0D"/>
              </a:buClr>
              <a:buSzPts val="1800"/>
              <a:buFont typeface="Arial"/>
              <a:buChar char="●"/>
            </a:pPr>
            <a:r>
              <a:rPr lang="en-US" sz="1800" b="1">
                <a:solidFill>
                  <a:srgbClr val="0D0D0D"/>
                </a:solidFill>
                <a:highlight>
                  <a:srgbClr val="FFFFFF"/>
                </a:highlight>
              </a:rPr>
              <a:t>Negative correlations:</a:t>
            </a:r>
            <a:endParaRPr sz="1800" b="1">
              <a:solidFill>
                <a:srgbClr val="0D0D0D"/>
              </a:solidFill>
              <a:highlight>
                <a:srgbClr val="FFFFFF"/>
              </a:highlight>
            </a:endParaRPr>
          </a:p>
          <a:p>
            <a:pPr marL="914400" lvl="1" indent="-342900" algn="l" rtl="0">
              <a:lnSpc>
                <a:spcPct val="115000"/>
              </a:lnSpc>
              <a:spcBef>
                <a:spcPts val="0"/>
              </a:spcBef>
              <a:spcAft>
                <a:spcPts val="0"/>
              </a:spcAft>
              <a:buClr>
                <a:srgbClr val="0D0D0D"/>
              </a:buClr>
              <a:buSzPts val="1800"/>
              <a:buFont typeface="Arial"/>
              <a:buChar char="●"/>
            </a:pPr>
            <a:r>
              <a:rPr lang="en-US" sz="1800" b="1">
                <a:solidFill>
                  <a:srgbClr val="0D0D0D"/>
                </a:solidFill>
                <a:highlight>
                  <a:srgbClr val="FFFFFF"/>
                </a:highlight>
              </a:rPr>
              <a:t>Age and Psychological Health: Older age associates with poorer psychological health.</a:t>
            </a:r>
            <a:endParaRPr sz="1800" b="1">
              <a:solidFill>
                <a:srgbClr val="0D0D0D"/>
              </a:solidFill>
              <a:highlight>
                <a:srgbClr val="FFFFFF"/>
              </a:highlight>
            </a:endParaRPr>
          </a:p>
          <a:p>
            <a:pPr marL="914400" lvl="1" indent="-342900" algn="l" rtl="0">
              <a:lnSpc>
                <a:spcPct val="115000"/>
              </a:lnSpc>
              <a:spcBef>
                <a:spcPts val="0"/>
              </a:spcBef>
              <a:spcAft>
                <a:spcPts val="0"/>
              </a:spcAft>
              <a:buClr>
                <a:srgbClr val="0D0D0D"/>
              </a:buClr>
              <a:buSzPts val="1800"/>
              <a:buFont typeface="Arial"/>
              <a:buChar char="●"/>
            </a:pPr>
            <a:r>
              <a:rPr lang="en-US" sz="1800" b="1">
                <a:solidFill>
                  <a:srgbClr val="0D0D0D"/>
                </a:solidFill>
                <a:highlight>
                  <a:srgbClr val="FFFFFF"/>
                </a:highlight>
              </a:rPr>
              <a:t>Income, Following a Diet Plan, Obesity/Weight Status, and Physical Activity with Psychological Health: Lower income, not following a diet plan, obesity, and less physical activity are linked with poorer psychological health.</a:t>
            </a:r>
            <a:endParaRPr sz="1800" b="1">
              <a:solidFill>
                <a:srgbClr val="0D0D0D"/>
              </a:solidFill>
              <a:highlight>
                <a:srgbClr val="FFFFFF"/>
              </a:highlight>
            </a:endParaRPr>
          </a:p>
          <a:p>
            <a:pPr marL="457200" lvl="0" indent="0" algn="l" rtl="0">
              <a:lnSpc>
                <a:spcPct val="115000"/>
              </a:lnSpc>
              <a:spcBef>
                <a:spcPts val="1500"/>
              </a:spcBef>
              <a:spcAft>
                <a:spcPts val="0"/>
              </a:spcAft>
              <a:buNone/>
            </a:pPr>
            <a:endParaRPr sz="1800" b="1">
              <a:solidFill>
                <a:srgbClr val="0D0D0D"/>
              </a:solidFill>
              <a:highlight>
                <a:srgbClr val="FFFFFF"/>
              </a:highlight>
            </a:endParaRPr>
          </a:p>
          <a:p>
            <a:pPr marL="457200" lvl="0" indent="0" algn="l" rtl="0">
              <a:spcBef>
                <a:spcPts val="1500"/>
              </a:spcBef>
              <a:spcAft>
                <a:spcPts val="0"/>
              </a:spcAft>
              <a:buNone/>
            </a:pPr>
            <a:endParaRPr sz="1050">
              <a:solidFill>
                <a:schemeClr val="dk1"/>
              </a:solidFill>
              <a:highlight>
                <a:srgbClr val="F7F7F7"/>
              </a:highlight>
              <a:latin typeface="Courier New"/>
              <a:ea typeface="Courier New"/>
              <a:cs typeface="Courier New"/>
              <a:sym typeface="Courier New"/>
            </a:endParaRPr>
          </a:p>
          <a:p>
            <a:pPr marL="457200" lvl="0" indent="0" algn="l" rtl="0">
              <a:spcBef>
                <a:spcPts val="0"/>
              </a:spcBef>
              <a:spcAft>
                <a:spcPts val="0"/>
              </a:spcAft>
              <a:buNone/>
            </a:pPr>
            <a:endParaRPr sz="1800" b="1">
              <a:solidFill>
                <a:srgbClr val="0D0D0D"/>
              </a:solidFill>
              <a:highlight>
                <a:srgbClr val="FFFFFF"/>
              </a:highlight>
            </a:endParaRPr>
          </a:p>
          <a:p>
            <a:pPr marL="457200" lvl="0" indent="0" algn="l" rtl="0">
              <a:spcBef>
                <a:spcPts val="0"/>
              </a:spcBef>
              <a:spcAft>
                <a:spcPts val="0"/>
              </a:spcAft>
              <a:buNone/>
            </a:pPr>
            <a:endParaRPr sz="120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800">
              <a:solidFill>
                <a:schemeClr val="dk1"/>
              </a:solidFill>
              <a:highlight>
                <a:srgbClr val="F7F7F7"/>
              </a:highlight>
            </a:endParaRPr>
          </a:p>
          <a:p>
            <a:pPr marL="0" lvl="0" indent="0" algn="l" rtl="0">
              <a:lnSpc>
                <a:spcPct val="135714"/>
              </a:lnSpc>
              <a:spcBef>
                <a:spcPts val="0"/>
              </a:spcBef>
              <a:spcAft>
                <a:spcPts val="0"/>
              </a:spcAft>
              <a:buNone/>
            </a:pPr>
            <a:endParaRPr sz="1800">
              <a:solidFill>
                <a:schemeClr val="dk1"/>
              </a:solidFill>
              <a:highlight>
                <a:srgbClr val="F7F7F7"/>
              </a:highlight>
            </a:endParaRPr>
          </a:p>
          <a:p>
            <a:pPr marL="0" lvl="0" indent="0" algn="l" rtl="0">
              <a:lnSpc>
                <a:spcPct val="135714"/>
              </a:lnSpc>
              <a:spcBef>
                <a:spcPts val="0"/>
              </a:spcBef>
              <a:spcAft>
                <a:spcPts val="0"/>
              </a:spcAft>
              <a:buClr>
                <a:schemeClr val="dk1"/>
              </a:buClr>
              <a:buSzPts val="1100"/>
              <a:buFont typeface="Arial"/>
              <a:buNone/>
            </a:pPr>
            <a:endParaRPr sz="1800">
              <a:solidFill>
                <a:schemeClr val="dk1"/>
              </a:solidFill>
            </a:endParaRPr>
          </a:p>
        </p:txBody>
      </p:sp>
      <p:pic>
        <p:nvPicPr>
          <p:cNvPr id="320" name="Google Shape;320;p23"/>
          <p:cNvPicPr preferRelativeResize="0"/>
          <p:nvPr/>
        </p:nvPicPr>
        <p:blipFill>
          <a:blip r:embed="rId3">
            <a:alphaModFix/>
          </a:blip>
          <a:stretch>
            <a:fillRect/>
          </a:stretch>
        </p:blipFill>
        <p:spPr>
          <a:xfrm>
            <a:off x="9168125" y="2503427"/>
            <a:ext cx="8267700" cy="7458075"/>
          </a:xfrm>
          <a:prstGeom prst="rect">
            <a:avLst/>
          </a:prstGeom>
          <a:noFill/>
          <a:ln>
            <a:noFill/>
          </a:ln>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Shape 324"/>
        <p:cNvGrpSpPr/>
        <p:nvPr/>
      </p:nvGrpSpPr>
      <p:grpSpPr>
        <a:xfrm>
          <a:off x="0" y="0"/>
          <a:ext cx="0" cy="0"/>
          <a:chOff x="0" y="0"/>
          <a:chExt cx="0" cy="0"/>
        </a:xfrm>
      </p:grpSpPr>
      <p:grpSp>
        <p:nvGrpSpPr>
          <p:cNvPr id="328" name="Google Shape;328;p24"/>
          <p:cNvGrpSpPr/>
          <p:nvPr/>
        </p:nvGrpSpPr>
        <p:grpSpPr>
          <a:xfrm>
            <a:off x="-6350" y="7537450"/>
            <a:ext cx="698564" cy="2070164"/>
            <a:chOff x="0" y="0"/>
            <a:chExt cx="931418" cy="2760218"/>
          </a:xfrm>
        </p:grpSpPr>
        <p:sp>
          <p:nvSpPr>
            <p:cNvPr id="329" name="Google Shape;329;p24"/>
            <p:cNvSpPr/>
            <p:nvPr/>
          </p:nvSpPr>
          <p:spPr>
            <a:xfrm>
              <a:off x="8509" y="8509"/>
              <a:ext cx="914400" cy="2743200"/>
            </a:xfrm>
            <a:custGeom>
              <a:avLst/>
              <a:gdLst/>
              <a:ahLst/>
              <a:cxnLst/>
              <a:rect l="l" t="t" r="r" b="b"/>
              <a:pathLst>
                <a:path w="914400" h="2743200" extrusionOk="0">
                  <a:moveTo>
                    <a:pt x="0" y="0"/>
                  </a:moveTo>
                  <a:lnTo>
                    <a:pt x="914400" y="0"/>
                  </a:lnTo>
                  <a:lnTo>
                    <a:pt x="914400" y="2743200"/>
                  </a:lnTo>
                  <a:lnTo>
                    <a:pt x="0" y="27432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330" name="Google Shape;330;p24"/>
            <p:cNvSpPr/>
            <p:nvPr/>
          </p:nvSpPr>
          <p:spPr>
            <a:xfrm>
              <a:off x="0" y="0"/>
              <a:ext cx="931418" cy="2760218"/>
            </a:xfrm>
            <a:custGeom>
              <a:avLst/>
              <a:gdLst/>
              <a:ahLst/>
              <a:cxnLst/>
              <a:rect l="l" t="t" r="r" b="b"/>
              <a:pathLst>
                <a:path w="931418" h="2760218" extrusionOk="0">
                  <a:moveTo>
                    <a:pt x="8509" y="0"/>
                  </a:moveTo>
                  <a:lnTo>
                    <a:pt x="922909" y="0"/>
                  </a:lnTo>
                  <a:cubicBezTo>
                    <a:pt x="927608" y="0"/>
                    <a:pt x="931418" y="3810"/>
                    <a:pt x="931418" y="8509"/>
                  </a:cubicBezTo>
                  <a:lnTo>
                    <a:pt x="931418" y="2751709"/>
                  </a:lnTo>
                  <a:cubicBezTo>
                    <a:pt x="931418" y="2756408"/>
                    <a:pt x="927608" y="2760218"/>
                    <a:pt x="922909" y="2760218"/>
                  </a:cubicBezTo>
                  <a:lnTo>
                    <a:pt x="8509" y="2760218"/>
                  </a:lnTo>
                  <a:cubicBezTo>
                    <a:pt x="3810" y="2760218"/>
                    <a:pt x="0" y="2756408"/>
                    <a:pt x="0" y="2751709"/>
                  </a:cubicBezTo>
                  <a:lnTo>
                    <a:pt x="0" y="8509"/>
                  </a:lnTo>
                  <a:cubicBezTo>
                    <a:pt x="0" y="3810"/>
                    <a:pt x="3810" y="0"/>
                    <a:pt x="8509" y="0"/>
                  </a:cubicBezTo>
                  <a:moveTo>
                    <a:pt x="8509" y="16891"/>
                  </a:moveTo>
                  <a:lnTo>
                    <a:pt x="8509" y="8509"/>
                  </a:lnTo>
                  <a:lnTo>
                    <a:pt x="17018" y="8509"/>
                  </a:lnTo>
                  <a:lnTo>
                    <a:pt x="17018" y="2751709"/>
                  </a:lnTo>
                  <a:lnTo>
                    <a:pt x="8509" y="2751709"/>
                  </a:lnTo>
                  <a:lnTo>
                    <a:pt x="8509" y="2743200"/>
                  </a:lnTo>
                  <a:lnTo>
                    <a:pt x="922909" y="2743200"/>
                  </a:lnTo>
                  <a:lnTo>
                    <a:pt x="922909" y="2751709"/>
                  </a:lnTo>
                  <a:lnTo>
                    <a:pt x="914400" y="2751709"/>
                  </a:lnTo>
                  <a:lnTo>
                    <a:pt x="914400" y="8509"/>
                  </a:lnTo>
                  <a:lnTo>
                    <a:pt x="922909" y="8509"/>
                  </a:lnTo>
                  <a:lnTo>
                    <a:pt x="922909"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24"/>
          <p:cNvGrpSpPr/>
          <p:nvPr/>
        </p:nvGrpSpPr>
        <p:grpSpPr>
          <a:xfrm>
            <a:off x="-6350" y="9594850"/>
            <a:ext cx="5759482" cy="698563"/>
            <a:chOff x="0" y="0"/>
            <a:chExt cx="7679309" cy="931418"/>
          </a:xfrm>
        </p:grpSpPr>
        <p:sp>
          <p:nvSpPr>
            <p:cNvPr id="332" name="Google Shape;332;p24"/>
            <p:cNvSpPr/>
            <p:nvPr/>
          </p:nvSpPr>
          <p:spPr>
            <a:xfrm>
              <a:off x="8509" y="8509"/>
              <a:ext cx="7662291" cy="914400"/>
            </a:xfrm>
            <a:custGeom>
              <a:avLst/>
              <a:gdLst/>
              <a:ahLst/>
              <a:cxnLst/>
              <a:rect l="l" t="t" r="r" b="b"/>
              <a:pathLst>
                <a:path w="7662291" h="914400" extrusionOk="0">
                  <a:moveTo>
                    <a:pt x="0" y="0"/>
                  </a:moveTo>
                  <a:lnTo>
                    <a:pt x="7662291" y="0"/>
                  </a:lnTo>
                  <a:lnTo>
                    <a:pt x="7662291" y="914400"/>
                  </a:lnTo>
                  <a:lnTo>
                    <a:pt x="0" y="9144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333" name="Google Shape;333;p24"/>
            <p:cNvSpPr/>
            <p:nvPr/>
          </p:nvSpPr>
          <p:spPr>
            <a:xfrm>
              <a:off x="0" y="0"/>
              <a:ext cx="7679309" cy="931418"/>
            </a:xfrm>
            <a:custGeom>
              <a:avLst/>
              <a:gdLst/>
              <a:ahLst/>
              <a:cxnLst/>
              <a:rect l="l" t="t" r="r" b="b"/>
              <a:pathLst>
                <a:path w="7679309" h="931418" extrusionOk="0">
                  <a:moveTo>
                    <a:pt x="8509" y="0"/>
                  </a:moveTo>
                  <a:lnTo>
                    <a:pt x="7670800" y="0"/>
                  </a:lnTo>
                  <a:cubicBezTo>
                    <a:pt x="7675499" y="0"/>
                    <a:pt x="7679309" y="3810"/>
                    <a:pt x="7679309" y="8509"/>
                  </a:cubicBezTo>
                  <a:lnTo>
                    <a:pt x="7679309" y="922909"/>
                  </a:lnTo>
                  <a:cubicBezTo>
                    <a:pt x="7679309" y="927608"/>
                    <a:pt x="7675499" y="931418"/>
                    <a:pt x="7670800" y="931418"/>
                  </a:cubicBezTo>
                  <a:lnTo>
                    <a:pt x="8509" y="931418"/>
                  </a:lnTo>
                  <a:cubicBezTo>
                    <a:pt x="3810" y="931418"/>
                    <a:pt x="0" y="927608"/>
                    <a:pt x="0" y="922909"/>
                  </a:cubicBezTo>
                  <a:lnTo>
                    <a:pt x="0" y="8509"/>
                  </a:lnTo>
                  <a:cubicBezTo>
                    <a:pt x="0" y="3810"/>
                    <a:pt x="3810" y="0"/>
                    <a:pt x="8509" y="0"/>
                  </a:cubicBezTo>
                  <a:moveTo>
                    <a:pt x="8509" y="16891"/>
                  </a:moveTo>
                  <a:lnTo>
                    <a:pt x="8509" y="8509"/>
                  </a:lnTo>
                  <a:lnTo>
                    <a:pt x="17018" y="8509"/>
                  </a:lnTo>
                  <a:lnTo>
                    <a:pt x="17018" y="922909"/>
                  </a:lnTo>
                  <a:lnTo>
                    <a:pt x="8509" y="922909"/>
                  </a:lnTo>
                  <a:lnTo>
                    <a:pt x="8509" y="914400"/>
                  </a:lnTo>
                  <a:lnTo>
                    <a:pt x="7670800" y="914400"/>
                  </a:lnTo>
                  <a:lnTo>
                    <a:pt x="7670800" y="922909"/>
                  </a:lnTo>
                  <a:lnTo>
                    <a:pt x="7662291" y="922909"/>
                  </a:lnTo>
                  <a:lnTo>
                    <a:pt x="7662291" y="8509"/>
                  </a:lnTo>
                  <a:lnTo>
                    <a:pt x="7670800" y="8509"/>
                  </a:lnTo>
                  <a:lnTo>
                    <a:pt x="7670800"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334;p24"/>
          <p:cNvGrpSpPr/>
          <p:nvPr/>
        </p:nvGrpSpPr>
        <p:grpSpPr>
          <a:xfrm>
            <a:off x="17589500" y="1652463"/>
            <a:ext cx="698564" cy="2070164"/>
            <a:chOff x="0" y="0"/>
            <a:chExt cx="931418" cy="2760218"/>
          </a:xfrm>
        </p:grpSpPr>
        <p:sp>
          <p:nvSpPr>
            <p:cNvPr id="335" name="Google Shape;335;p24"/>
            <p:cNvSpPr/>
            <p:nvPr/>
          </p:nvSpPr>
          <p:spPr>
            <a:xfrm>
              <a:off x="8509" y="8509"/>
              <a:ext cx="914400" cy="2743200"/>
            </a:xfrm>
            <a:custGeom>
              <a:avLst/>
              <a:gdLst/>
              <a:ahLst/>
              <a:cxnLst/>
              <a:rect l="l" t="t" r="r" b="b"/>
              <a:pathLst>
                <a:path w="914400" h="2743200" extrusionOk="0">
                  <a:moveTo>
                    <a:pt x="0" y="0"/>
                  </a:moveTo>
                  <a:lnTo>
                    <a:pt x="914400" y="0"/>
                  </a:lnTo>
                  <a:lnTo>
                    <a:pt x="914400" y="2743200"/>
                  </a:lnTo>
                  <a:lnTo>
                    <a:pt x="0" y="27432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336" name="Google Shape;336;p24"/>
            <p:cNvSpPr/>
            <p:nvPr/>
          </p:nvSpPr>
          <p:spPr>
            <a:xfrm>
              <a:off x="0" y="0"/>
              <a:ext cx="931418" cy="2760218"/>
            </a:xfrm>
            <a:custGeom>
              <a:avLst/>
              <a:gdLst/>
              <a:ahLst/>
              <a:cxnLst/>
              <a:rect l="l" t="t" r="r" b="b"/>
              <a:pathLst>
                <a:path w="931418" h="2760218" extrusionOk="0">
                  <a:moveTo>
                    <a:pt x="8509" y="0"/>
                  </a:moveTo>
                  <a:lnTo>
                    <a:pt x="922909" y="0"/>
                  </a:lnTo>
                  <a:cubicBezTo>
                    <a:pt x="927608" y="0"/>
                    <a:pt x="931418" y="3810"/>
                    <a:pt x="931418" y="8509"/>
                  </a:cubicBezTo>
                  <a:lnTo>
                    <a:pt x="931418" y="2751709"/>
                  </a:lnTo>
                  <a:cubicBezTo>
                    <a:pt x="931418" y="2756408"/>
                    <a:pt x="927608" y="2760218"/>
                    <a:pt x="922909" y="2760218"/>
                  </a:cubicBezTo>
                  <a:lnTo>
                    <a:pt x="8509" y="2760218"/>
                  </a:lnTo>
                  <a:cubicBezTo>
                    <a:pt x="3810" y="2760218"/>
                    <a:pt x="0" y="2756408"/>
                    <a:pt x="0" y="2751709"/>
                  </a:cubicBezTo>
                  <a:lnTo>
                    <a:pt x="0" y="8509"/>
                  </a:lnTo>
                  <a:cubicBezTo>
                    <a:pt x="0" y="3810"/>
                    <a:pt x="3810" y="0"/>
                    <a:pt x="8509" y="0"/>
                  </a:cubicBezTo>
                  <a:moveTo>
                    <a:pt x="8509" y="16891"/>
                  </a:moveTo>
                  <a:lnTo>
                    <a:pt x="8509" y="8509"/>
                  </a:lnTo>
                  <a:lnTo>
                    <a:pt x="17018" y="8509"/>
                  </a:lnTo>
                  <a:lnTo>
                    <a:pt x="17018" y="2751709"/>
                  </a:lnTo>
                  <a:lnTo>
                    <a:pt x="8509" y="2751709"/>
                  </a:lnTo>
                  <a:lnTo>
                    <a:pt x="8509" y="2743200"/>
                  </a:lnTo>
                  <a:lnTo>
                    <a:pt x="922909" y="2743200"/>
                  </a:lnTo>
                  <a:lnTo>
                    <a:pt x="922909" y="2751709"/>
                  </a:lnTo>
                  <a:lnTo>
                    <a:pt x="914400" y="2751709"/>
                  </a:lnTo>
                  <a:lnTo>
                    <a:pt x="914400" y="8509"/>
                  </a:lnTo>
                  <a:lnTo>
                    <a:pt x="922909" y="8509"/>
                  </a:lnTo>
                  <a:lnTo>
                    <a:pt x="922909"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24"/>
          <p:cNvGrpSpPr/>
          <p:nvPr/>
        </p:nvGrpSpPr>
        <p:grpSpPr>
          <a:xfrm>
            <a:off x="11830022" y="1652463"/>
            <a:ext cx="5759482" cy="698563"/>
            <a:chOff x="0" y="0"/>
            <a:chExt cx="7679309" cy="931418"/>
          </a:xfrm>
        </p:grpSpPr>
        <p:sp>
          <p:nvSpPr>
            <p:cNvPr id="338" name="Google Shape;338;p24"/>
            <p:cNvSpPr/>
            <p:nvPr/>
          </p:nvSpPr>
          <p:spPr>
            <a:xfrm>
              <a:off x="8509" y="8509"/>
              <a:ext cx="7662291" cy="914400"/>
            </a:xfrm>
            <a:custGeom>
              <a:avLst/>
              <a:gdLst/>
              <a:ahLst/>
              <a:cxnLst/>
              <a:rect l="l" t="t" r="r" b="b"/>
              <a:pathLst>
                <a:path w="7662291" h="914400" extrusionOk="0">
                  <a:moveTo>
                    <a:pt x="0" y="0"/>
                  </a:moveTo>
                  <a:lnTo>
                    <a:pt x="7662291" y="0"/>
                  </a:lnTo>
                  <a:lnTo>
                    <a:pt x="7662291" y="914400"/>
                  </a:lnTo>
                  <a:lnTo>
                    <a:pt x="0" y="9144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339" name="Google Shape;339;p24"/>
            <p:cNvSpPr/>
            <p:nvPr/>
          </p:nvSpPr>
          <p:spPr>
            <a:xfrm>
              <a:off x="0" y="0"/>
              <a:ext cx="7679309" cy="931418"/>
            </a:xfrm>
            <a:custGeom>
              <a:avLst/>
              <a:gdLst/>
              <a:ahLst/>
              <a:cxnLst/>
              <a:rect l="l" t="t" r="r" b="b"/>
              <a:pathLst>
                <a:path w="7679309" h="931418" extrusionOk="0">
                  <a:moveTo>
                    <a:pt x="8509" y="0"/>
                  </a:moveTo>
                  <a:lnTo>
                    <a:pt x="7670800" y="0"/>
                  </a:lnTo>
                  <a:cubicBezTo>
                    <a:pt x="7675499" y="0"/>
                    <a:pt x="7679309" y="3810"/>
                    <a:pt x="7679309" y="8509"/>
                  </a:cubicBezTo>
                  <a:lnTo>
                    <a:pt x="7679309" y="922909"/>
                  </a:lnTo>
                  <a:cubicBezTo>
                    <a:pt x="7679309" y="927608"/>
                    <a:pt x="7675499" y="931418"/>
                    <a:pt x="7670800" y="931418"/>
                  </a:cubicBezTo>
                  <a:lnTo>
                    <a:pt x="8509" y="931418"/>
                  </a:lnTo>
                  <a:cubicBezTo>
                    <a:pt x="3810" y="931418"/>
                    <a:pt x="0" y="927608"/>
                    <a:pt x="0" y="922909"/>
                  </a:cubicBezTo>
                  <a:lnTo>
                    <a:pt x="0" y="8509"/>
                  </a:lnTo>
                  <a:cubicBezTo>
                    <a:pt x="0" y="3810"/>
                    <a:pt x="3810" y="0"/>
                    <a:pt x="8509" y="0"/>
                  </a:cubicBezTo>
                  <a:moveTo>
                    <a:pt x="8509" y="16891"/>
                  </a:moveTo>
                  <a:lnTo>
                    <a:pt x="8509" y="8509"/>
                  </a:lnTo>
                  <a:lnTo>
                    <a:pt x="17018" y="8509"/>
                  </a:lnTo>
                  <a:lnTo>
                    <a:pt x="17018" y="922909"/>
                  </a:lnTo>
                  <a:lnTo>
                    <a:pt x="8509" y="922909"/>
                  </a:lnTo>
                  <a:lnTo>
                    <a:pt x="8509" y="914400"/>
                  </a:lnTo>
                  <a:lnTo>
                    <a:pt x="7670800" y="914400"/>
                  </a:lnTo>
                  <a:lnTo>
                    <a:pt x="7670800" y="922909"/>
                  </a:lnTo>
                  <a:lnTo>
                    <a:pt x="7662291" y="922909"/>
                  </a:lnTo>
                  <a:lnTo>
                    <a:pt x="7662291" y="8509"/>
                  </a:lnTo>
                  <a:lnTo>
                    <a:pt x="7670800" y="8509"/>
                  </a:lnTo>
                  <a:lnTo>
                    <a:pt x="7670800"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 name="Google Shape;340;p24"/>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
        <p:nvSpPr>
          <p:cNvPr id="341" name="Google Shape;341;p24"/>
          <p:cNvSpPr txBox="1"/>
          <p:nvPr/>
        </p:nvSpPr>
        <p:spPr>
          <a:xfrm>
            <a:off x="1147850" y="2604750"/>
            <a:ext cx="6310500" cy="7243800"/>
          </a:xfrm>
          <a:prstGeom prst="rect">
            <a:avLst/>
          </a:prstGeom>
          <a:solidFill>
            <a:schemeClr val="lt1"/>
          </a:solidFill>
          <a:ln>
            <a:noFill/>
          </a:ln>
        </p:spPr>
        <p:txBody>
          <a:bodyPr spcFirstLastPara="1" wrap="square" lIns="91425" tIns="91425" rIns="91425" bIns="91425" anchor="t" anchorCtr="0">
            <a:noAutofit/>
          </a:bodyPr>
          <a:lstStyle/>
          <a:p>
            <a:pPr marL="914400" lvl="0" indent="0" algn="l" rtl="0">
              <a:lnSpc>
                <a:spcPct val="115000"/>
              </a:lnSpc>
              <a:spcBef>
                <a:spcPts val="1500"/>
              </a:spcBef>
              <a:spcAft>
                <a:spcPts val="0"/>
              </a:spcAft>
              <a:buNone/>
            </a:pPr>
            <a:endParaRPr sz="1800" b="1">
              <a:solidFill>
                <a:srgbClr val="0D0D0D"/>
              </a:solidFill>
              <a:highlight>
                <a:srgbClr val="FFFFFF"/>
              </a:highlight>
            </a:endParaRPr>
          </a:p>
          <a:p>
            <a:pPr marL="457200" lvl="0" indent="0" algn="l" rtl="0">
              <a:spcBef>
                <a:spcPts val="1500"/>
              </a:spcBef>
              <a:spcAft>
                <a:spcPts val="0"/>
              </a:spcAft>
              <a:buNone/>
            </a:pPr>
            <a:r>
              <a:rPr lang="en-US" sz="1800" b="1">
                <a:solidFill>
                  <a:schemeClr val="dk1"/>
                </a:solidFill>
                <a:highlight>
                  <a:srgbClr val="F7F7F7"/>
                </a:highlight>
              </a:rPr>
              <a:t>4) </a:t>
            </a:r>
            <a:r>
              <a:rPr lang="en-US" sz="1800" b="1">
                <a:solidFill>
                  <a:srgbClr val="0D0D0D"/>
                </a:solidFill>
                <a:highlight>
                  <a:srgbClr val="FFFFFF"/>
                </a:highlight>
              </a:rPr>
              <a:t>The pairplot analysis reveals correlations:</a:t>
            </a:r>
            <a:endParaRPr sz="1800" b="1">
              <a:solidFill>
                <a:srgbClr val="0D0D0D"/>
              </a:solidFill>
              <a:highlight>
                <a:srgbClr val="FFFFFF"/>
              </a:highlight>
            </a:endParaRPr>
          </a:p>
          <a:p>
            <a:pPr marL="457200" lvl="0" indent="-342900" algn="l" rtl="0">
              <a:lnSpc>
                <a:spcPct val="115000"/>
              </a:lnSpc>
              <a:spcBef>
                <a:spcPts val="1500"/>
              </a:spcBef>
              <a:spcAft>
                <a:spcPts val="0"/>
              </a:spcAft>
              <a:buClr>
                <a:srgbClr val="0D0D0D"/>
              </a:buClr>
              <a:buSzPts val="1800"/>
              <a:buFont typeface="Arial"/>
              <a:buChar char="●"/>
            </a:pPr>
            <a:r>
              <a:rPr lang="en-US" sz="1800" b="1">
                <a:solidFill>
                  <a:srgbClr val="0D0D0D"/>
                </a:solidFill>
                <a:highlight>
                  <a:srgbClr val="FFFFFF"/>
                </a:highlight>
              </a:rPr>
              <a:t>Age and Income: Older individuals have higher incomes.</a:t>
            </a:r>
            <a:endParaRPr sz="1800" b="1">
              <a:solidFill>
                <a:srgbClr val="0D0D0D"/>
              </a:solidFill>
              <a:highlight>
                <a:srgbClr val="FFFFFF"/>
              </a:highlight>
            </a:endParaRPr>
          </a:p>
          <a:p>
            <a:pPr marL="457200" lvl="0" indent="-342900" algn="l" rtl="0">
              <a:lnSpc>
                <a:spcPct val="115000"/>
              </a:lnSpc>
              <a:spcBef>
                <a:spcPts val="0"/>
              </a:spcBef>
              <a:spcAft>
                <a:spcPts val="0"/>
              </a:spcAft>
              <a:buClr>
                <a:srgbClr val="0D0D0D"/>
              </a:buClr>
              <a:buSzPts val="1800"/>
              <a:buFont typeface="Arial"/>
              <a:buChar char="●"/>
            </a:pPr>
            <a:r>
              <a:rPr lang="en-US" sz="1800" b="1">
                <a:solidFill>
                  <a:srgbClr val="0D0D0D"/>
                </a:solidFill>
                <a:highlight>
                  <a:srgbClr val="FFFFFF"/>
                </a:highlight>
              </a:rPr>
              <a:t>Age and Sleep duration: Older individuals sleep more.</a:t>
            </a:r>
            <a:endParaRPr sz="1800" b="1">
              <a:solidFill>
                <a:srgbClr val="0D0D0D"/>
              </a:solidFill>
              <a:highlight>
                <a:srgbClr val="FFFFFF"/>
              </a:highlight>
            </a:endParaRPr>
          </a:p>
          <a:p>
            <a:pPr marL="457200" lvl="0" indent="-342900" algn="l" rtl="0">
              <a:lnSpc>
                <a:spcPct val="115000"/>
              </a:lnSpc>
              <a:spcBef>
                <a:spcPts val="0"/>
              </a:spcBef>
              <a:spcAft>
                <a:spcPts val="0"/>
              </a:spcAft>
              <a:buClr>
                <a:srgbClr val="0D0D0D"/>
              </a:buClr>
              <a:buSzPts val="1800"/>
              <a:buFont typeface="Arial"/>
              <a:buChar char="●"/>
            </a:pPr>
            <a:r>
              <a:rPr lang="en-US" sz="1800" b="1">
                <a:solidFill>
                  <a:srgbClr val="0D0D0D"/>
                </a:solidFill>
                <a:highlight>
                  <a:srgbClr val="FFFFFF"/>
                </a:highlight>
              </a:rPr>
              <a:t>Psychological Health and Income: Higher income associates with better psychological health.</a:t>
            </a:r>
            <a:endParaRPr sz="1800" b="1">
              <a:solidFill>
                <a:srgbClr val="0D0D0D"/>
              </a:solidFill>
              <a:highlight>
                <a:srgbClr val="FFFFFF"/>
              </a:highlight>
            </a:endParaRPr>
          </a:p>
          <a:p>
            <a:pPr marL="457200" lvl="0" indent="-342900" algn="l" rtl="0">
              <a:lnSpc>
                <a:spcPct val="115000"/>
              </a:lnSpc>
              <a:spcBef>
                <a:spcPts val="0"/>
              </a:spcBef>
              <a:spcAft>
                <a:spcPts val="0"/>
              </a:spcAft>
              <a:buClr>
                <a:srgbClr val="0D0D0D"/>
              </a:buClr>
              <a:buSzPts val="1800"/>
              <a:buFont typeface="Arial"/>
              <a:buChar char="●"/>
            </a:pPr>
            <a:r>
              <a:rPr lang="en-US" sz="1800" b="1">
                <a:solidFill>
                  <a:srgbClr val="0D0D0D"/>
                </a:solidFill>
                <a:highlight>
                  <a:srgbClr val="FFFFFF"/>
                </a:highlight>
              </a:rPr>
              <a:t>Psychological Health and Sleep duration: Longer sleep duration links to better psychological health.</a:t>
            </a:r>
            <a:endParaRPr sz="1800" b="1">
              <a:solidFill>
                <a:srgbClr val="0D0D0D"/>
              </a:solidFill>
              <a:highlight>
                <a:srgbClr val="FFFFFF"/>
              </a:highlight>
            </a:endParaRPr>
          </a:p>
          <a:p>
            <a:pPr marL="457200" lvl="0" indent="-342900" algn="l" rtl="0">
              <a:lnSpc>
                <a:spcPct val="115000"/>
              </a:lnSpc>
              <a:spcBef>
                <a:spcPts val="0"/>
              </a:spcBef>
              <a:spcAft>
                <a:spcPts val="0"/>
              </a:spcAft>
              <a:buClr>
                <a:srgbClr val="0D0D0D"/>
              </a:buClr>
              <a:buSzPts val="1800"/>
              <a:buFont typeface="Arial"/>
              <a:buChar char="●"/>
            </a:pPr>
            <a:r>
              <a:rPr lang="en-US" sz="1800" b="1">
                <a:solidFill>
                  <a:srgbClr val="0D0D0D"/>
                </a:solidFill>
                <a:highlight>
                  <a:srgbClr val="FFFFFF"/>
                </a:highlight>
              </a:rPr>
              <a:t>Income and Sleep duration: Higher income correlates with less sleep.</a:t>
            </a:r>
            <a:endParaRPr sz="1800" b="1">
              <a:solidFill>
                <a:srgbClr val="0D0D0D"/>
              </a:solidFill>
              <a:highlight>
                <a:srgbClr val="FFFFFF"/>
              </a:highlight>
            </a:endParaRPr>
          </a:p>
          <a:p>
            <a:pPr marL="457200" lvl="0" indent="0" algn="l" rtl="0">
              <a:spcBef>
                <a:spcPts val="1500"/>
              </a:spcBef>
              <a:spcAft>
                <a:spcPts val="0"/>
              </a:spcAft>
              <a:buNone/>
            </a:pPr>
            <a:endParaRPr sz="1050">
              <a:solidFill>
                <a:schemeClr val="dk1"/>
              </a:solidFill>
              <a:highlight>
                <a:srgbClr val="F7F7F7"/>
              </a:highlight>
              <a:latin typeface="Courier New"/>
              <a:ea typeface="Courier New"/>
              <a:cs typeface="Courier New"/>
              <a:sym typeface="Courier New"/>
            </a:endParaRPr>
          </a:p>
          <a:p>
            <a:pPr marL="457200" lvl="0" indent="0" algn="l" rtl="0">
              <a:spcBef>
                <a:spcPts val="0"/>
              </a:spcBef>
              <a:spcAft>
                <a:spcPts val="0"/>
              </a:spcAft>
              <a:buNone/>
            </a:pPr>
            <a:endParaRPr sz="1800" b="1">
              <a:solidFill>
                <a:srgbClr val="0D0D0D"/>
              </a:solidFill>
              <a:highlight>
                <a:srgbClr val="FFFFFF"/>
              </a:highlight>
            </a:endParaRPr>
          </a:p>
          <a:p>
            <a:pPr marL="457200" lvl="0" indent="0" algn="l" rtl="0">
              <a:spcBef>
                <a:spcPts val="0"/>
              </a:spcBef>
              <a:spcAft>
                <a:spcPts val="0"/>
              </a:spcAft>
              <a:buNone/>
            </a:pPr>
            <a:endParaRPr sz="120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800">
              <a:solidFill>
                <a:schemeClr val="dk1"/>
              </a:solidFill>
              <a:highlight>
                <a:srgbClr val="F7F7F7"/>
              </a:highlight>
            </a:endParaRPr>
          </a:p>
          <a:p>
            <a:pPr marL="0" lvl="0" indent="0" algn="l" rtl="0">
              <a:lnSpc>
                <a:spcPct val="135714"/>
              </a:lnSpc>
              <a:spcBef>
                <a:spcPts val="0"/>
              </a:spcBef>
              <a:spcAft>
                <a:spcPts val="0"/>
              </a:spcAft>
              <a:buNone/>
            </a:pPr>
            <a:endParaRPr sz="1800">
              <a:solidFill>
                <a:schemeClr val="dk1"/>
              </a:solidFill>
              <a:highlight>
                <a:srgbClr val="F7F7F7"/>
              </a:highlight>
            </a:endParaRPr>
          </a:p>
          <a:p>
            <a:pPr marL="0" lvl="0" indent="0" algn="l" rtl="0">
              <a:lnSpc>
                <a:spcPct val="135714"/>
              </a:lnSpc>
              <a:spcBef>
                <a:spcPts val="0"/>
              </a:spcBef>
              <a:spcAft>
                <a:spcPts val="0"/>
              </a:spcAft>
              <a:buClr>
                <a:schemeClr val="dk1"/>
              </a:buClr>
              <a:buSzPts val="1100"/>
              <a:buFont typeface="Arial"/>
              <a:buNone/>
            </a:pPr>
            <a:endParaRPr sz="1800">
              <a:solidFill>
                <a:schemeClr val="dk1"/>
              </a:solidFill>
            </a:endParaRPr>
          </a:p>
        </p:txBody>
      </p:sp>
      <p:pic>
        <p:nvPicPr>
          <p:cNvPr id="342" name="Google Shape;342;p24"/>
          <p:cNvPicPr preferRelativeResize="0"/>
          <p:nvPr/>
        </p:nvPicPr>
        <p:blipFill>
          <a:blip r:embed="rId3">
            <a:alphaModFix/>
          </a:blip>
          <a:stretch>
            <a:fillRect/>
          </a:stretch>
        </p:blipFill>
        <p:spPr>
          <a:xfrm>
            <a:off x="7913975" y="2756375"/>
            <a:ext cx="9431549" cy="7092175"/>
          </a:xfrm>
          <a:prstGeom prst="rect">
            <a:avLst/>
          </a:prstGeom>
          <a:noFill/>
          <a:ln>
            <a:noFill/>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Shape 346"/>
        <p:cNvGrpSpPr/>
        <p:nvPr/>
      </p:nvGrpSpPr>
      <p:grpSpPr>
        <a:xfrm>
          <a:off x="0" y="0"/>
          <a:ext cx="0" cy="0"/>
          <a:chOff x="0" y="0"/>
          <a:chExt cx="0" cy="0"/>
        </a:xfrm>
      </p:grpSpPr>
      <p:grpSp>
        <p:nvGrpSpPr>
          <p:cNvPr id="350" name="Google Shape;350;p25"/>
          <p:cNvGrpSpPr/>
          <p:nvPr/>
        </p:nvGrpSpPr>
        <p:grpSpPr>
          <a:xfrm>
            <a:off x="17610364" y="7537450"/>
            <a:ext cx="698564" cy="2070164"/>
            <a:chOff x="0" y="0"/>
            <a:chExt cx="931418" cy="2760218"/>
          </a:xfrm>
        </p:grpSpPr>
        <p:sp>
          <p:nvSpPr>
            <p:cNvPr id="351" name="Google Shape;351;p25"/>
            <p:cNvSpPr/>
            <p:nvPr/>
          </p:nvSpPr>
          <p:spPr>
            <a:xfrm>
              <a:off x="8509" y="8509"/>
              <a:ext cx="914400" cy="2743200"/>
            </a:xfrm>
            <a:custGeom>
              <a:avLst/>
              <a:gdLst/>
              <a:ahLst/>
              <a:cxnLst/>
              <a:rect l="l" t="t" r="r" b="b"/>
              <a:pathLst>
                <a:path w="914400" h="2743200" extrusionOk="0">
                  <a:moveTo>
                    <a:pt x="0" y="0"/>
                  </a:moveTo>
                  <a:lnTo>
                    <a:pt x="914400" y="0"/>
                  </a:lnTo>
                  <a:lnTo>
                    <a:pt x="914400" y="2743200"/>
                  </a:lnTo>
                  <a:lnTo>
                    <a:pt x="0" y="27432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352" name="Google Shape;352;p25"/>
            <p:cNvSpPr/>
            <p:nvPr/>
          </p:nvSpPr>
          <p:spPr>
            <a:xfrm>
              <a:off x="0" y="0"/>
              <a:ext cx="931418" cy="2760218"/>
            </a:xfrm>
            <a:custGeom>
              <a:avLst/>
              <a:gdLst/>
              <a:ahLst/>
              <a:cxnLst/>
              <a:rect l="l" t="t" r="r" b="b"/>
              <a:pathLst>
                <a:path w="931418" h="2760218" extrusionOk="0">
                  <a:moveTo>
                    <a:pt x="8509" y="0"/>
                  </a:moveTo>
                  <a:lnTo>
                    <a:pt x="922909" y="0"/>
                  </a:lnTo>
                  <a:cubicBezTo>
                    <a:pt x="927608" y="0"/>
                    <a:pt x="931418" y="3810"/>
                    <a:pt x="931418" y="8509"/>
                  </a:cubicBezTo>
                  <a:lnTo>
                    <a:pt x="931418" y="2751709"/>
                  </a:lnTo>
                  <a:cubicBezTo>
                    <a:pt x="931418" y="2756408"/>
                    <a:pt x="927608" y="2760218"/>
                    <a:pt x="922909" y="2760218"/>
                  </a:cubicBezTo>
                  <a:lnTo>
                    <a:pt x="8509" y="2760218"/>
                  </a:lnTo>
                  <a:cubicBezTo>
                    <a:pt x="3810" y="2760218"/>
                    <a:pt x="0" y="2756408"/>
                    <a:pt x="0" y="2751709"/>
                  </a:cubicBezTo>
                  <a:lnTo>
                    <a:pt x="0" y="8509"/>
                  </a:lnTo>
                  <a:cubicBezTo>
                    <a:pt x="0" y="3810"/>
                    <a:pt x="3810" y="0"/>
                    <a:pt x="8509" y="0"/>
                  </a:cubicBezTo>
                  <a:moveTo>
                    <a:pt x="8509" y="16891"/>
                  </a:moveTo>
                  <a:lnTo>
                    <a:pt x="8509" y="8509"/>
                  </a:lnTo>
                  <a:lnTo>
                    <a:pt x="17018" y="8509"/>
                  </a:lnTo>
                  <a:lnTo>
                    <a:pt x="17018" y="2751709"/>
                  </a:lnTo>
                  <a:lnTo>
                    <a:pt x="8509" y="2751709"/>
                  </a:lnTo>
                  <a:lnTo>
                    <a:pt x="8509" y="2743200"/>
                  </a:lnTo>
                  <a:lnTo>
                    <a:pt x="922909" y="2743200"/>
                  </a:lnTo>
                  <a:lnTo>
                    <a:pt x="922909" y="2751709"/>
                  </a:lnTo>
                  <a:lnTo>
                    <a:pt x="914400" y="2751709"/>
                  </a:lnTo>
                  <a:lnTo>
                    <a:pt x="914400" y="8509"/>
                  </a:lnTo>
                  <a:lnTo>
                    <a:pt x="922909" y="8509"/>
                  </a:lnTo>
                  <a:lnTo>
                    <a:pt x="922909"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25"/>
          <p:cNvGrpSpPr/>
          <p:nvPr/>
        </p:nvGrpSpPr>
        <p:grpSpPr>
          <a:xfrm>
            <a:off x="12549386" y="9594850"/>
            <a:ext cx="5759482" cy="698564"/>
            <a:chOff x="0" y="0"/>
            <a:chExt cx="7679309" cy="931418"/>
          </a:xfrm>
        </p:grpSpPr>
        <p:sp>
          <p:nvSpPr>
            <p:cNvPr id="354" name="Google Shape;354;p25"/>
            <p:cNvSpPr/>
            <p:nvPr/>
          </p:nvSpPr>
          <p:spPr>
            <a:xfrm>
              <a:off x="8509" y="8509"/>
              <a:ext cx="7662291" cy="914400"/>
            </a:xfrm>
            <a:custGeom>
              <a:avLst/>
              <a:gdLst/>
              <a:ahLst/>
              <a:cxnLst/>
              <a:rect l="l" t="t" r="r" b="b"/>
              <a:pathLst>
                <a:path w="7662291" h="914400" extrusionOk="0">
                  <a:moveTo>
                    <a:pt x="0" y="0"/>
                  </a:moveTo>
                  <a:lnTo>
                    <a:pt x="7662291" y="0"/>
                  </a:lnTo>
                  <a:lnTo>
                    <a:pt x="7662291" y="914400"/>
                  </a:lnTo>
                  <a:lnTo>
                    <a:pt x="0" y="9144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355" name="Google Shape;355;p25"/>
            <p:cNvSpPr/>
            <p:nvPr/>
          </p:nvSpPr>
          <p:spPr>
            <a:xfrm>
              <a:off x="0" y="0"/>
              <a:ext cx="7679309" cy="931418"/>
            </a:xfrm>
            <a:custGeom>
              <a:avLst/>
              <a:gdLst/>
              <a:ahLst/>
              <a:cxnLst/>
              <a:rect l="l" t="t" r="r" b="b"/>
              <a:pathLst>
                <a:path w="7679309" h="931418" extrusionOk="0">
                  <a:moveTo>
                    <a:pt x="8509" y="0"/>
                  </a:moveTo>
                  <a:lnTo>
                    <a:pt x="7670800" y="0"/>
                  </a:lnTo>
                  <a:cubicBezTo>
                    <a:pt x="7675499" y="0"/>
                    <a:pt x="7679309" y="3810"/>
                    <a:pt x="7679309" y="8509"/>
                  </a:cubicBezTo>
                  <a:lnTo>
                    <a:pt x="7679309" y="922909"/>
                  </a:lnTo>
                  <a:cubicBezTo>
                    <a:pt x="7679309" y="927608"/>
                    <a:pt x="7675499" y="931418"/>
                    <a:pt x="7670800" y="931418"/>
                  </a:cubicBezTo>
                  <a:lnTo>
                    <a:pt x="8509" y="931418"/>
                  </a:lnTo>
                  <a:cubicBezTo>
                    <a:pt x="3810" y="931418"/>
                    <a:pt x="0" y="927608"/>
                    <a:pt x="0" y="922909"/>
                  </a:cubicBezTo>
                  <a:lnTo>
                    <a:pt x="0" y="8509"/>
                  </a:lnTo>
                  <a:cubicBezTo>
                    <a:pt x="0" y="3810"/>
                    <a:pt x="3810" y="0"/>
                    <a:pt x="8509" y="0"/>
                  </a:cubicBezTo>
                  <a:moveTo>
                    <a:pt x="8509" y="16891"/>
                  </a:moveTo>
                  <a:lnTo>
                    <a:pt x="8509" y="8509"/>
                  </a:lnTo>
                  <a:lnTo>
                    <a:pt x="17018" y="8509"/>
                  </a:lnTo>
                  <a:lnTo>
                    <a:pt x="17018" y="922909"/>
                  </a:lnTo>
                  <a:lnTo>
                    <a:pt x="8509" y="922909"/>
                  </a:lnTo>
                  <a:lnTo>
                    <a:pt x="8509" y="914400"/>
                  </a:lnTo>
                  <a:lnTo>
                    <a:pt x="7670800" y="914400"/>
                  </a:lnTo>
                  <a:lnTo>
                    <a:pt x="7670800" y="922909"/>
                  </a:lnTo>
                  <a:lnTo>
                    <a:pt x="7662291" y="922909"/>
                  </a:lnTo>
                  <a:lnTo>
                    <a:pt x="7662291" y="8509"/>
                  </a:lnTo>
                  <a:lnTo>
                    <a:pt x="7670800" y="8509"/>
                  </a:lnTo>
                  <a:lnTo>
                    <a:pt x="7670800"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25"/>
          <p:cNvGrpSpPr/>
          <p:nvPr/>
        </p:nvGrpSpPr>
        <p:grpSpPr>
          <a:xfrm>
            <a:off x="0" y="1722735"/>
            <a:ext cx="698564" cy="2070164"/>
            <a:chOff x="0" y="0"/>
            <a:chExt cx="931418" cy="2760218"/>
          </a:xfrm>
        </p:grpSpPr>
        <p:sp>
          <p:nvSpPr>
            <p:cNvPr id="357" name="Google Shape;357;p25"/>
            <p:cNvSpPr/>
            <p:nvPr/>
          </p:nvSpPr>
          <p:spPr>
            <a:xfrm>
              <a:off x="8509" y="8509"/>
              <a:ext cx="914400" cy="2743200"/>
            </a:xfrm>
            <a:custGeom>
              <a:avLst/>
              <a:gdLst/>
              <a:ahLst/>
              <a:cxnLst/>
              <a:rect l="l" t="t" r="r" b="b"/>
              <a:pathLst>
                <a:path w="914400" h="2743200" extrusionOk="0">
                  <a:moveTo>
                    <a:pt x="0" y="0"/>
                  </a:moveTo>
                  <a:lnTo>
                    <a:pt x="914400" y="0"/>
                  </a:lnTo>
                  <a:lnTo>
                    <a:pt x="914400" y="2743200"/>
                  </a:lnTo>
                  <a:lnTo>
                    <a:pt x="0" y="27432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358" name="Google Shape;358;p25"/>
            <p:cNvSpPr/>
            <p:nvPr/>
          </p:nvSpPr>
          <p:spPr>
            <a:xfrm>
              <a:off x="0" y="0"/>
              <a:ext cx="931418" cy="2760218"/>
            </a:xfrm>
            <a:custGeom>
              <a:avLst/>
              <a:gdLst/>
              <a:ahLst/>
              <a:cxnLst/>
              <a:rect l="l" t="t" r="r" b="b"/>
              <a:pathLst>
                <a:path w="931418" h="2760218" extrusionOk="0">
                  <a:moveTo>
                    <a:pt x="8509" y="0"/>
                  </a:moveTo>
                  <a:lnTo>
                    <a:pt x="922909" y="0"/>
                  </a:lnTo>
                  <a:cubicBezTo>
                    <a:pt x="927608" y="0"/>
                    <a:pt x="931418" y="3810"/>
                    <a:pt x="931418" y="8509"/>
                  </a:cubicBezTo>
                  <a:lnTo>
                    <a:pt x="931418" y="2751709"/>
                  </a:lnTo>
                  <a:cubicBezTo>
                    <a:pt x="931418" y="2756408"/>
                    <a:pt x="927608" y="2760218"/>
                    <a:pt x="922909" y="2760218"/>
                  </a:cubicBezTo>
                  <a:lnTo>
                    <a:pt x="8509" y="2760218"/>
                  </a:lnTo>
                  <a:cubicBezTo>
                    <a:pt x="3810" y="2760218"/>
                    <a:pt x="0" y="2756408"/>
                    <a:pt x="0" y="2751709"/>
                  </a:cubicBezTo>
                  <a:lnTo>
                    <a:pt x="0" y="8509"/>
                  </a:lnTo>
                  <a:cubicBezTo>
                    <a:pt x="0" y="3810"/>
                    <a:pt x="3810" y="0"/>
                    <a:pt x="8509" y="0"/>
                  </a:cubicBezTo>
                  <a:moveTo>
                    <a:pt x="8509" y="16891"/>
                  </a:moveTo>
                  <a:lnTo>
                    <a:pt x="8509" y="8509"/>
                  </a:lnTo>
                  <a:lnTo>
                    <a:pt x="17018" y="8509"/>
                  </a:lnTo>
                  <a:lnTo>
                    <a:pt x="17018" y="2751709"/>
                  </a:lnTo>
                  <a:lnTo>
                    <a:pt x="8509" y="2751709"/>
                  </a:lnTo>
                  <a:lnTo>
                    <a:pt x="8509" y="2743200"/>
                  </a:lnTo>
                  <a:lnTo>
                    <a:pt x="922909" y="2743200"/>
                  </a:lnTo>
                  <a:lnTo>
                    <a:pt x="922909" y="2751709"/>
                  </a:lnTo>
                  <a:lnTo>
                    <a:pt x="914400" y="2751709"/>
                  </a:lnTo>
                  <a:lnTo>
                    <a:pt x="914400" y="8509"/>
                  </a:lnTo>
                  <a:lnTo>
                    <a:pt x="922909" y="8509"/>
                  </a:lnTo>
                  <a:lnTo>
                    <a:pt x="922909"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25"/>
          <p:cNvGrpSpPr/>
          <p:nvPr/>
        </p:nvGrpSpPr>
        <p:grpSpPr>
          <a:xfrm>
            <a:off x="698500" y="1722735"/>
            <a:ext cx="5759482" cy="698564"/>
            <a:chOff x="0" y="0"/>
            <a:chExt cx="7679309" cy="931418"/>
          </a:xfrm>
        </p:grpSpPr>
        <p:sp>
          <p:nvSpPr>
            <p:cNvPr id="360" name="Google Shape;360;p25"/>
            <p:cNvSpPr/>
            <p:nvPr/>
          </p:nvSpPr>
          <p:spPr>
            <a:xfrm>
              <a:off x="8509" y="8509"/>
              <a:ext cx="7662291" cy="914400"/>
            </a:xfrm>
            <a:custGeom>
              <a:avLst/>
              <a:gdLst/>
              <a:ahLst/>
              <a:cxnLst/>
              <a:rect l="l" t="t" r="r" b="b"/>
              <a:pathLst>
                <a:path w="7662291" h="914400" extrusionOk="0">
                  <a:moveTo>
                    <a:pt x="0" y="0"/>
                  </a:moveTo>
                  <a:lnTo>
                    <a:pt x="7662291" y="0"/>
                  </a:lnTo>
                  <a:lnTo>
                    <a:pt x="7662291" y="914400"/>
                  </a:lnTo>
                  <a:lnTo>
                    <a:pt x="0" y="9144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361" name="Google Shape;361;p25"/>
            <p:cNvSpPr/>
            <p:nvPr/>
          </p:nvSpPr>
          <p:spPr>
            <a:xfrm>
              <a:off x="0" y="0"/>
              <a:ext cx="7679309" cy="931418"/>
            </a:xfrm>
            <a:custGeom>
              <a:avLst/>
              <a:gdLst/>
              <a:ahLst/>
              <a:cxnLst/>
              <a:rect l="l" t="t" r="r" b="b"/>
              <a:pathLst>
                <a:path w="7679309" h="931418" extrusionOk="0">
                  <a:moveTo>
                    <a:pt x="8509" y="0"/>
                  </a:moveTo>
                  <a:lnTo>
                    <a:pt x="7670800" y="0"/>
                  </a:lnTo>
                  <a:cubicBezTo>
                    <a:pt x="7675499" y="0"/>
                    <a:pt x="7679309" y="3810"/>
                    <a:pt x="7679309" y="8509"/>
                  </a:cubicBezTo>
                  <a:lnTo>
                    <a:pt x="7679309" y="922909"/>
                  </a:lnTo>
                  <a:cubicBezTo>
                    <a:pt x="7679309" y="927608"/>
                    <a:pt x="7675499" y="931418"/>
                    <a:pt x="7670800" y="931418"/>
                  </a:cubicBezTo>
                  <a:lnTo>
                    <a:pt x="8509" y="931418"/>
                  </a:lnTo>
                  <a:cubicBezTo>
                    <a:pt x="3810" y="931418"/>
                    <a:pt x="0" y="927608"/>
                    <a:pt x="0" y="922909"/>
                  </a:cubicBezTo>
                  <a:lnTo>
                    <a:pt x="0" y="8509"/>
                  </a:lnTo>
                  <a:cubicBezTo>
                    <a:pt x="0" y="3810"/>
                    <a:pt x="3810" y="0"/>
                    <a:pt x="8509" y="0"/>
                  </a:cubicBezTo>
                  <a:moveTo>
                    <a:pt x="8509" y="16891"/>
                  </a:moveTo>
                  <a:lnTo>
                    <a:pt x="8509" y="8509"/>
                  </a:lnTo>
                  <a:lnTo>
                    <a:pt x="17018" y="8509"/>
                  </a:lnTo>
                  <a:lnTo>
                    <a:pt x="17018" y="922909"/>
                  </a:lnTo>
                  <a:lnTo>
                    <a:pt x="8509" y="922909"/>
                  </a:lnTo>
                  <a:lnTo>
                    <a:pt x="8509" y="914400"/>
                  </a:lnTo>
                  <a:lnTo>
                    <a:pt x="7670800" y="914400"/>
                  </a:lnTo>
                  <a:lnTo>
                    <a:pt x="7670800" y="922909"/>
                  </a:lnTo>
                  <a:lnTo>
                    <a:pt x="7662291" y="922909"/>
                  </a:lnTo>
                  <a:lnTo>
                    <a:pt x="7662291" y="8509"/>
                  </a:lnTo>
                  <a:lnTo>
                    <a:pt x="7670800" y="8509"/>
                  </a:lnTo>
                  <a:lnTo>
                    <a:pt x="7670800"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362;p25"/>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
        <p:nvSpPr>
          <p:cNvPr id="363" name="Google Shape;363;p25"/>
          <p:cNvSpPr txBox="1"/>
          <p:nvPr/>
        </p:nvSpPr>
        <p:spPr>
          <a:xfrm>
            <a:off x="688650" y="2399575"/>
            <a:ext cx="16921800" cy="719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b="1" u="sng">
                <a:solidFill>
                  <a:schemeClr val="dk1"/>
                </a:solidFill>
              </a:rPr>
              <a:t>REMEDIAL MEASURES</a:t>
            </a:r>
            <a:endParaRPr sz="2200" b="1" u="sng">
              <a:solidFill>
                <a:schemeClr val="dk1"/>
              </a:solidFill>
            </a:endParaRPr>
          </a:p>
          <a:p>
            <a:pPr marL="0" lvl="0" indent="0" algn="l" rtl="0">
              <a:spcBef>
                <a:spcPts val="0"/>
              </a:spcBef>
              <a:spcAft>
                <a:spcPts val="0"/>
              </a:spcAft>
              <a:buNone/>
            </a:pPr>
            <a:endParaRPr sz="2000" b="1" u="sng">
              <a:solidFill>
                <a:schemeClr val="dk1"/>
              </a:solidFill>
            </a:endParaRPr>
          </a:p>
          <a:p>
            <a:pPr marL="0" lvl="0" indent="0" algn="l" rtl="0">
              <a:spcBef>
                <a:spcPts val="0"/>
              </a:spcBef>
              <a:spcAft>
                <a:spcPts val="0"/>
              </a:spcAft>
              <a:buNone/>
            </a:pPr>
            <a:r>
              <a:rPr lang="en-US" sz="2000" b="1">
                <a:solidFill>
                  <a:schemeClr val="dk1"/>
                </a:solidFill>
              </a:rPr>
              <a:t>1. Promoting Healthy Sleep: Raise awareness about the importance of adequate sleep and establish flexible work hours to accommodate different sleep schedules. Encourage individuals to follow good sleep hygiene practices, such as maintaining a consistent sleep schedule and creating a comfortable sleep environment.</a:t>
            </a:r>
            <a:endParaRPr sz="2000" b="1">
              <a:solidFill>
                <a:schemeClr val="dk1"/>
              </a:solidFill>
            </a:endParaRPr>
          </a:p>
          <a:p>
            <a:pPr marL="0" lvl="0" indent="0" algn="l" rtl="0">
              <a:spcBef>
                <a:spcPts val="0"/>
              </a:spcBef>
              <a:spcAft>
                <a:spcPts val="0"/>
              </a:spcAft>
              <a:buNone/>
            </a:pPr>
            <a:endParaRPr sz="2000" b="1">
              <a:solidFill>
                <a:schemeClr val="dk1"/>
              </a:solidFill>
            </a:endParaRPr>
          </a:p>
          <a:p>
            <a:pPr marL="0" lvl="0" indent="0" algn="l" rtl="0">
              <a:spcBef>
                <a:spcPts val="0"/>
              </a:spcBef>
              <a:spcAft>
                <a:spcPts val="0"/>
              </a:spcAft>
              <a:buNone/>
            </a:pPr>
            <a:r>
              <a:rPr lang="en-US" sz="2000" b="1">
                <a:solidFill>
                  <a:schemeClr val="dk1"/>
                </a:solidFill>
              </a:rPr>
              <a:t>2. Addressing Socioeconomic Disparities: Implement policies to support those with lower incomes, such as providing access to affordable healthcare, housing assistance, and job training programs. Ensure equitable access to mental health services, as individuals with lower incomes may face barriers to seeking help.</a:t>
            </a:r>
            <a:endParaRPr sz="2000" b="1">
              <a:solidFill>
                <a:schemeClr val="dk1"/>
              </a:solidFill>
            </a:endParaRPr>
          </a:p>
          <a:p>
            <a:pPr marL="0" lvl="0" indent="0" algn="l" rtl="0">
              <a:spcBef>
                <a:spcPts val="0"/>
              </a:spcBef>
              <a:spcAft>
                <a:spcPts val="0"/>
              </a:spcAft>
              <a:buNone/>
            </a:pPr>
            <a:endParaRPr sz="2000" b="1">
              <a:solidFill>
                <a:schemeClr val="dk1"/>
              </a:solidFill>
            </a:endParaRPr>
          </a:p>
          <a:p>
            <a:pPr marL="0" lvl="0" indent="0" algn="l" rtl="0">
              <a:spcBef>
                <a:spcPts val="0"/>
              </a:spcBef>
              <a:spcAft>
                <a:spcPts val="0"/>
              </a:spcAft>
              <a:buNone/>
            </a:pPr>
            <a:r>
              <a:rPr lang="en-US" sz="2000" b="1">
                <a:solidFill>
                  <a:schemeClr val="dk1"/>
                </a:solidFill>
              </a:rPr>
              <a:t>3. Health Promotion: Develop initiatives to promote physical activity and healthy eating habits, targeting communities across different socioeconomic backgrounds. Foster community support networks to provide social connections and resources for mental health support.</a:t>
            </a:r>
            <a:endParaRPr sz="2000" b="1">
              <a:solidFill>
                <a:schemeClr val="dk1"/>
              </a:solidFill>
            </a:endParaRPr>
          </a:p>
          <a:p>
            <a:pPr marL="0" lvl="0" indent="0" algn="l" rtl="0">
              <a:spcBef>
                <a:spcPts val="0"/>
              </a:spcBef>
              <a:spcAft>
                <a:spcPts val="0"/>
              </a:spcAft>
              <a:buNone/>
            </a:pPr>
            <a:endParaRPr sz="2000" b="1">
              <a:solidFill>
                <a:schemeClr val="dk1"/>
              </a:solidFill>
            </a:endParaRPr>
          </a:p>
          <a:p>
            <a:pPr marL="0" lvl="0" indent="0" algn="l" rtl="0">
              <a:spcBef>
                <a:spcPts val="0"/>
              </a:spcBef>
              <a:spcAft>
                <a:spcPts val="0"/>
              </a:spcAft>
              <a:buNone/>
            </a:pPr>
            <a:r>
              <a:rPr lang="en-US" sz="2000" b="1">
                <a:solidFill>
                  <a:schemeClr val="dk1"/>
                </a:solidFill>
              </a:rPr>
              <a:t>4. Policy Changes and Advocacy: Advocate for policies that improve healthcare access and address social determinants of health, such as income inequality and affordable housing. Work towards systemic changes to create a more equitable society where all individuals have the opportunity to thrive.</a:t>
            </a:r>
            <a:endParaRPr sz="2000" b="1">
              <a:solidFill>
                <a:schemeClr val="dk1"/>
              </a:solidFill>
            </a:endParaRPr>
          </a:p>
          <a:p>
            <a:pPr marL="0" lvl="0" indent="0" algn="l" rtl="0">
              <a:spcBef>
                <a:spcPts val="0"/>
              </a:spcBef>
              <a:spcAft>
                <a:spcPts val="0"/>
              </a:spcAft>
              <a:buNone/>
            </a:pPr>
            <a:endParaRPr sz="2000" b="1">
              <a:solidFill>
                <a:schemeClr val="dk1"/>
              </a:solidFill>
            </a:endParaRPr>
          </a:p>
          <a:p>
            <a:pPr marL="0" lvl="0" indent="0" algn="l" rtl="0">
              <a:spcBef>
                <a:spcPts val="0"/>
              </a:spcBef>
              <a:spcAft>
                <a:spcPts val="0"/>
              </a:spcAft>
              <a:buNone/>
            </a:pPr>
            <a:r>
              <a:rPr lang="en-US" sz="2000" b="1">
                <a:solidFill>
                  <a:schemeClr val="dk1"/>
                </a:solidFill>
              </a:rPr>
              <a:t>5. Research and Evaluation: Conduct research studies to further understand the complex relationships between socioeconomic factors, sleep quality, and psychological well-being. Evaluate the effectiveness of interventions through rigorous research methodologies to inform evidence-based practices and policy decisions.</a:t>
            </a:r>
            <a:endParaRPr sz="2000" b="1">
              <a:solidFill>
                <a:schemeClr val="dk1"/>
              </a:solidFill>
            </a:endParaRPr>
          </a:p>
          <a:p>
            <a:pPr marL="0" lvl="0" indent="0" algn="l" rtl="0">
              <a:spcBef>
                <a:spcPts val="0"/>
              </a:spcBef>
              <a:spcAft>
                <a:spcPts val="0"/>
              </a:spcAft>
              <a:buNone/>
            </a:pPr>
            <a:endParaRPr sz="2000" b="1">
              <a:solidFill>
                <a:schemeClr val="dk1"/>
              </a:solidFill>
            </a:endParaRPr>
          </a:p>
          <a:p>
            <a:pPr marL="0" lvl="0" indent="0" algn="l" rtl="0">
              <a:spcBef>
                <a:spcPts val="0"/>
              </a:spcBef>
              <a:spcAft>
                <a:spcPts val="0"/>
              </a:spcAft>
              <a:buNone/>
            </a:pPr>
            <a:r>
              <a:rPr lang="en-US" sz="2000" b="1">
                <a:solidFill>
                  <a:schemeClr val="dk1"/>
                </a:solidFill>
              </a:rPr>
              <a:t> </a:t>
            </a:r>
            <a:endParaRPr sz="2000" b="1">
              <a:solidFill>
                <a:schemeClr val="dk1"/>
              </a:solidFill>
            </a:endParaRPr>
          </a:p>
          <a:p>
            <a:pPr marL="0" lvl="0" indent="0" algn="l" rtl="0">
              <a:spcBef>
                <a:spcPts val="0"/>
              </a:spcBef>
              <a:spcAft>
                <a:spcPts val="0"/>
              </a:spcAft>
              <a:buNone/>
            </a:pPr>
            <a:endParaRPr sz="2000" b="1" u="sng">
              <a:solidFill>
                <a:schemeClr val="dk1"/>
              </a:solidFill>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Shape 367"/>
        <p:cNvGrpSpPr/>
        <p:nvPr/>
      </p:nvGrpSpPr>
      <p:grpSpPr>
        <a:xfrm>
          <a:off x="0" y="0"/>
          <a:ext cx="0" cy="0"/>
          <a:chOff x="0" y="0"/>
          <a:chExt cx="0" cy="0"/>
        </a:xfrm>
      </p:grpSpPr>
      <p:grpSp>
        <p:nvGrpSpPr>
          <p:cNvPr id="371" name="Google Shape;371;p26"/>
          <p:cNvGrpSpPr/>
          <p:nvPr/>
        </p:nvGrpSpPr>
        <p:grpSpPr>
          <a:xfrm>
            <a:off x="0" y="7524675"/>
            <a:ext cx="698564" cy="2070164"/>
            <a:chOff x="0" y="0"/>
            <a:chExt cx="931418" cy="2760218"/>
          </a:xfrm>
        </p:grpSpPr>
        <p:sp>
          <p:nvSpPr>
            <p:cNvPr id="372" name="Google Shape;372;p26"/>
            <p:cNvSpPr/>
            <p:nvPr/>
          </p:nvSpPr>
          <p:spPr>
            <a:xfrm>
              <a:off x="8509" y="8509"/>
              <a:ext cx="914400" cy="2743200"/>
            </a:xfrm>
            <a:custGeom>
              <a:avLst/>
              <a:gdLst/>
              <a:ahLst/>
              <a:cxnLst/>
              <a:rect l="l" t="t" r="r" b="b"/>
              <a:pathLst>
                <a:path w="914400" h="2743200" extrusionOk="0">
                  <a:moveTo>
                    <a:pt x="0" y="0"/>
                  </a:moveTo>
                  <a:lnTo>
                    <a:pt x="914400" y="0"/>
                  </a:lnTo>
                  <a:lnTo>
                    <a:pt x="914400" y="2743200"/>
                  </a:lnTo>
                  <a:lnTo>
                    <a:pt x="0" y="27432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373" name="Google Shape;373;p26"/>
            <p:cNvSpPr/>
            <p:nvPr/>
          </p:nvSpPr>
          <p:spPr>
            <a:xfrm>
              <a:off x="0" y="0"/>
              <a:ext cx="931418" cy="2760218"/>
            </a:xfrm>
            <a:custGeom>
              <a:avLst/>
              <a:gdLst/>
              <a:ahLst/>
              <a:cxnLst/>
              <a:rect l="l" t="t" r="r" b="b"/>
              <a:pathLst>
                <a:path w="931418" h="2760218" extrusionOk="0">
                  <a:moveTo>
                    <a:pt x="8509" y="0"/>
                  </a:moveTo>
                  <a:lnTo>
                    <a:pt x="922909" y="0"/>
                  </a:lnTo>
                  <a:cubicBezTo>
                    <a:pt x="927608" y="0"/>
                    <a:pt x="931418" y="3810"/>
                    <a:pt x="931418" y="8509"/>
                  </a:cubicBezTo>
                  <a:lnTo>
                    <a:pt x="931418" y="2751709"/>
                  </a:lnTo>
                  <a:cubicBezTo>
                    <a:pt x="931418" y="2756408"/>
                    <a:pt x="927608" y="2760218"/>
                    <a:pt x="922909" y="2760218"/>
                  </a:cubicBezTo>
                  <a:lnTo>
                    <a:pt x="8509" y="2760218"/>
                  </a:lnTo>
                  <a:cubicBezTo>
                    <a:pt x="3810" y="2760218"/>
                    <a:pt x="0" y="2756408"/>
                    <a:pt x="0" y="2751709"/>
                  </a:cubicBezTo>
                  <a:lnTo>
                    <a:pt x="0" y="8509"/>
                  </a:lnTo>
                  <a:cubicBezTo>
                    <a:pt x="0" y="3810"/>
                    <a:pt x="3810" y="0"/>
                    <a:pt x="8509" y="0"/>
                  </a:cubicBezTo>
                  <a:moveTo>
                    <a:pt x="8509" y="16891"/>
                  </a:moveTo>
                  <a:lnTo>
                    <a:pt x="8509" y="8509"/>
                  </a:lnTo>
                  <a:lnTo>
                    <a:pt x="17018" y="8509"/>
                  </a:lnTo>
                  <a:lnTo>
                    <a:pt x="17018" y="2751709"/>
                  </a:lnTo>
                  <a:lnTo>
                    <a:pt x="8509" y="2751709"/>
                  </a:lnTo>
                  <a:lnTo>
                    <a:pt x="8509" y="2743200"/>
                  </a:lnTo>
                  <a:lnTo>
                    <a:pt x="922909" y="2743200"/>
                  </a:lnTo>
                  <a:lnTo>
                    <a:pt x="922909" y="2751709"/>
                  </a:lnTo>
                  <a:lnTo>
                    <a:pt x="914400" y="2751709"/>
                  </a:lnTo>
                  <a:lnTo>
                    <a:pt x="914400" y="8509"/>
                  </a:lnTo>
                  <a:lnTo>
                    <a:pt x="922909" y="8509"/>
                  </a:lnTo>
                  <a:lnTo>
                    <a:pt x="922909"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26"/>
          <p:cNvGrpSpPr/>
          <p:nvPr/>
        </p:nvGrpSpPr>
        <p:grpSpPr>
          <a:xfrm>
            <a:off x="-6350" y="9594850"/>
            <a:ext cx="5759482" cy="698564"/>
            <a:chOff x="0" y="0"/>
            <a:chExt cx="7679309" cy="931418"/>
          </a:xfrm>
        </p:grpSpPr>
        <p:sp>
          <p:nvSpPr>
            <p:cNvPr id="375" name="Google Shape;375;p26"/>
            <p:cNvSpPr/>
            <p:nvPr/>
          </p:nvSpPr>
          <p:spPr>
            <a:xfrm>
              <a:off x="8509" y="8509"/>
              <a:ext cx="7662291" cy="914400"/>
            </a:xfrm>
            <a:custGeom>
              <a:avLst/>
              <a:gdLst/>
              <a:ahLst/>
              <a:cxnLst/>
              <a:rect l="l" t="t" r="r" b="b"/>
              <a:pathLst>
                <a:path w="7662291" h="914400" extrusionOk="0">
                  <a:moveTo>
                    <a:pt x="0" y="0"/>
                  </a:moveTo>
                  <a:lnTo>
                    <a:pt x="7662291" y="0"/>
                  </a:lnTo>
                  <a:lnTo>
                    <a:pt x="7662291" y="914400"/>
                  </a:lnTo>
                  <a:lnTo>
                    <a:pt x="0" y="9144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376" name="Google Shape;376;p26"/>
            <p:cNvSpPr/>
            <p:nvPr/>
          </p:nvSpPr>
          <p:spPr>
            <a:xfrm>
              <a:off x="0" y="0"/>
              <a:ext cx="7679309" cy="931418"/>
            </a:xfrm>
            <a:custGeom>
              <a:avLst/>
              <a:gdLst/>
              <a:ahLst/>
              <a:cxnLst/>
              <a:rect l="l" t="t" r="r" b="b"/>
              <a:pathLst>
                <a:path w="7679309" h="931418" extrusionOk="0">
                  <a:moveTo>
                    <a:pt x="8509" y="0"/>
                  </a:moveTo>
                  <a:lnTo>
                    <a:pt x="7670800" y="0"/>
                  </a:lnTo>
                  <a:cubicBezTo>
                    <a:pt x="7675499" y="0"/>
                    <a:pt x="7679309" y="3810"/>
                    <a:pt x="7679309" y="8509"/>
                  </a:cubicBezTo>
                  <a:lnTo>
                    <a:pt x="7679309" y="922909"/>
                  </a:lnTo>
                  <a:cubicBezTo>
                    <a:pt x="7679309" y="927608"/>
                    <a:pt x="7675499" y="931418"/>
                    <a:pt x="7670800" y="931418"/>
                  </a:cubicBezTo>
                  <a:lnTo>
                    <a:pt x="8509" y="931418"/>
                  </a:lnTo>
                  <a:cubicBezTo>
                    <a:pt x="3810" y="931418"/>
                    <a:pt x="0" y="927608"/>
                    <a:pt x="0" y="922909"/>
                  </a:cubicBezTo>
                  <a:lnTo>
                    <a:pt x="0" y="8509"/>
                  </a:lnTo>
                  <a:cubicBezTo>
                    <a:pt x="0" y="3810"/>
                    <a:pt x="3810" y="0"/>
                    <a:pt x="8509" y="0"/>
                  </a:cubicBezTo>
                  <a:moveTo>
                    <a:pt x="8509" y="16891"/>
                  </a:moveTo>
                  <a:lnTo>
                    <a:pt x="8509" y="8509"/>
                  </a:lnTo>
                  <a:lnTo>
                    <a:pt x="17018" y="8509"/>
                  </a:lnTo>
                  <a:lnTo>
                    <a:pt x="17018" y="922909"/>
                  </a:lnTo>
                  <a:lnTo>
                    <a:pt x="8509" y="922909"/>
                  </a:lnTo>
                  <a:lnTo>
                    <a:pt x="8509" y="914400"/>
                  </a:lnTo>
                  <a:lnTo>
                    <a:pt x="7670800" y="914400"/>
                  </a:lnTo>
                  <a:lnTo>
                    <a:pt x="7670800" y="922909"/>
                  </a:lnTo>
                  <a:lnTo>
                    <a:pt x="7662291" y="922909"/>
                  </a:lnTo>
                  <a:lnTo>
                    <a:pt x="7662291" y="8509"/>
                  </a:lnTo>
                  <a:lnTo>
                    <a:pt x="7670800" y="8509"/>
                  </a:lnTo>
                  <a:lnTo>
                    <a:pt x="7670800"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26"/>
          <p:cNvGrpSpPr/>
          <p:nvPr/>
        </p:nvGrpSpPr>
        <p:grpSpPr>
          <a:xfrm>
            <a:off x="17589500" y="1652463"/>
            <a:ext cx="698564" cy="2070164"/>
            <a:chOff x="0" y="0"/>
            <a:chExt cx="931418" cy="2760218"/>
          </a:xfrm>
        </p:grpSpPr>
        <p:sp>
          <p:nvSpPr>
            <p:cNvPr id="378" name="Google Shape;378;p26"/>
            <p:cNvSpPr/>
            <p:nvPr/>
          </p:nvSpPr>
          <p:spPr>
            <a:xfrm>
              <a:off x="8509" y="8509"/>
              <a:ext cx="914400" cy="2743200"/>
            </a:xfrm>
            <a:custGeom>
              <a:avLst/>
              <a:gdLst/>
              <a:ahLst/>
              <a:cxnLst/>
              <a:rect l="l" t="t" r="r" b="b"/>
              <a:pathLst>
                <a:path w="914400" h="2743200" extrusionOk="0">
                  <a:moveTo>
                    <a:pt x="0" y="0"/>
                  </a:moveTo>
                  <a:lnTo>
                    <a:pt x="914400" y="0"/>
                  </a:lnTo>
                  <a:lnTo>
                    <a:pt x="914400" y="2743200"/>
                  </a:lnTo>
                  <a:lnTo>
                    <a:pt x="0" y="27432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379" name="Google Shape;379;p26"/>
            <p:cNvSpPr/>
            <p:nvPr/>
          </p:nvSpPr>
          <p:spPr>
            <a:xfrm>
              <a:off x="0" y="0"/>
              <a:ext cx="931418" cy="2760218"/>
            </a:xfrm>
            <a:custGeom>
              <a:avLst/>
              <a:gdLst/>
              <a:ahLst/>
              <a:cxnLst/>
              <a:rect l="l" t="t" r="r" b="b"/>
              <a:pathLst>
                <a:path w="931418" h="2760218" extrusionOk="0">
                  <a:moveTo>
                    <a:pt x="8509" y="0"/>
                  </a:moveTo>
                  <a:lnTo>
                    <a:pt x="922909" y="0"/>
                  </a:lnTo>
                  <a:cubicBezTo>
                    <a:pt x="927608" y="0"/>
                    <a:pt x="931418" y="3810"/>
                    <a:pt x="931418" y="8509"/>
                  </a:cubicBezTo>
                  <a:lnTo>
                    <a:pt x="931418" y="2751709"/>
                  </a:lnTo>
                  <a:cubicBezTo>
                    <a:pt x="931418" y="2756408"/>
                    <a:pt x="927608" y="2760218"/>
                    <a:pt x="922909" y="2760218"/>
                  </a:cubicBezTo>
                  <a:lnTo>
                    <a:pt x="8509" y="2760218"/>
                  </a:lnTo>
                  <a:cubicBezTo>
                    <a:pt x="3810" y="2760218"/>
                    <a:pt x="0" y="2756408"/>
                    <a:pt x="0" y="2751709"/>
                  </a:cubicBezTo>
                  <a:lnTo>
                    <a:pt x="0" y="8509"/>
                  </a:lnTo>
                  <a:cubicBezTo>
                    <a:pt x="0" y="3810"/>
                    <a:pt x="3810" y="0"/>
                    <a:pt x="8509" y="0"/>
                  </a:cubicBezTo>
                  <a:moveTo>
                    <a:pt x="8509" y="16891"/>
                  </a:moveTo>
                  <a:lnTo>
                    <a:pt x="8509" y="8509"/>
                  </a:lnTo>
                  <a:lnTo>
                    <a:pt x="17018" y="8509"/>
                  </a:lnTo>
                  <a:lnTo>
                    <a:pt x="17018" y="2751709"/>
                  </a:lnTo>
                  <a:lnTo>
                    <a:pt x="8509" y="2751709"/>
                  </a:lnTo>
                  <a:lnTo>
                    <a:pt x="8509" y="2743200"/>
                  </a:lnTo>
                  <a:lnTo>
                    <a:pt x="922909" y="2743200"/>
                  </a:lnTo>
                  <a:lnTo>
                    <a:pt x="922909" y="2751709"/>
                  </a:lnTo>
                  <a:lnTo>
                    <a:pt x="914400" y="2751709"/>
                  </a:lnTo>
                  <a:lnTo>
                    <a:pt x="914400" y="8509"/>
                  </a:lnTo>
                  <a:lnTo>
                    <a:pt x="922909" y="8509"/>
                  </a:lnTo>
                  <a:lnTo>
                    <a:pt x="922909"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26"/>
          <p:cNvGrpSpPr/>
          <p:nvPr/>
        </p:nvGrpSpPr>
        <p:grpSpPr>
          <a:xfrm>
            <a:off x="11830022" y="1652463"/>
            <a:ext cx="5759482" cy="698564"/>
            <a:chOff x="0" y="0"/>
            <a:chExt cx="7679309" cy="931418"/>
          </a:xfrm>
        </p:grpSpPr>
        <p:sp>
          <p:nvSpPr>
            <p:cNvPr id="381" name="Google Shape;381;p26"/>
            <p:cNvSpPr/>
            <p:nvPr/>
          </p:nvSpPr>
          <p:spPr>
            <a:xfrm>
              <a:off x="8509" y="8509"/>
              <a:ext cx="7662291" cy="914400"/>
            </a:xfrm>
            <a:custGeom>
              <a:avLst/>
              <a:gdLst/>
              <a:ahLst/>
              <a:cxnLst/>
              <a:rect l="l" t="t" r="r" b="b"/>
              <a:pathLst>
                <a:path w="7662291" h="914400" extrusionOk="0">
                  <a:moveTo>
                    <a:pt x="0" y="0"/>
                  </a:moveTo>
                  <a:lnTo>
                    <a:pt x="7662291" y="0"/>
                  </a:lnTo>
                  <a:lnTo>
                    <a:pt x="7662291" y="914400"/>
                  </a:lnTo>
                  <a:lnTo>
                    <a:pt x="0" y="9144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382" name="Google Shape;382;p26"/>
            <p:cNvSpPr/>
            <p:nvPr/>
          </p:nvSpPr>
          <p:spPr>
            <a:xfrm>
              <a:off x="0" y="0"/>
              <a:ext cx="7679309" cy="931418"/>
            </a:xfrm>
            <a:custGeom>
              <a:avLst/>
              <a:gdLst/>
              <a:ahLst/>
              <a:cxnLst/>
              <a:rect l="l" t="t" r="r" b="b"/>
              <a:pathLst>
                <a:path w="7679309" h="931418" extrusionOk="0">
                  <a:moveTo>
                    <a:pt x="8509" y="0"/>
                  </a:moveTo>
                  <a:lnTo>
                    <a:pt x="7670800" y="0"/>
                  </a:lnTo>
                  <a:cubicBezTo>
                    <a:pt x="7675499" y="0"/>
                    <a:pt x="7679309" y="3810"/>
                    <a:pt x="7679309" y="8509"/>
                  </a:cubicBezTo>
                  <a:lnTo>
                    <a:pt x="7679309" y="922909"/>
                  </a:lnTo>
                  <a:cubicBezTo>
                    <a:pt x="7679309" y="927608"/>
                    <a:pt x="7675499" y="931418"/>
                    <a:pt x="7670800" y="931418"/>
                  </a:cubicBezTo>
                  <a:lnTo>
                    <a:pt x="8509" y="931418"/>
                  </a:lnTo>
                  <a:cubicBezTo>
                    <a:pt x="3810" y="931418"/>
                    <a:pt x="0" y="927608"/>
                    <a:pt x="0" y="922909"/>
                  </a:cubicBezTo>
                  <a:lnTo>
                    <a:pt x="0" y="8509"/>
                  </a:lnTo>
                  <a:cubicBezTo>
                    <a:pt x="0" y="3810"/>
                    <a:pt x="3810" y="0"/>
                    <a:pt x="8509" y="0"/>
                  </a:cubicBezTo>
                  <a:moveTo>
                    <a:pt x="8509" y="16891"/>
                  </a:moveTo>
                  <a:lnTo>
                    <a:pt x="8509" y="8509"/>
                  </a:lnTo>
                  <a:lnTo>
                    <a:pt x="17018" y="8509"/>
                  </a:lnTo>
                  <a:lnTo>
                    <a:pt x="17018" y="922909"/>
                  </a:lnTo>
                  <a:lnTo>
                    <a:pt x="8509" y="922909"/>
                  </a:lnTo>
                  <a:lnTo>
                    <a:pt x="8509" y="914400"/>
                  </a:lnTo>
                  <a:lnTo>
                    <a:pt x="7670800" y="914400"/>
                  </a:lnTo>
                  <a:lnTo>
                    <a:pt x="7670800" y="922909"/>
                  </a:lnTo>
                  <a:lnTo>
                    <a:pt x="7662291" y="922909"/>
                  </a:lnTo>
                  <a:lnTo>
                    <a:pt x="7662291" y="8509"/>
                  </a:lnTo>
                  <a:lnTo>
                    <a:pt x="7670800" y="8509"/>
                  </a:lnTo>
                  <a:lnTo>
                    <a:pt x="7670800"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26"/>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
        <p:nvSpPr>
          <p:cNvPr id="384" name="Google Shape;384;p26"/>
          <p:cNvSpPr txBox="1"/>
          <p:nvPr/>
        </p:nvSpPr>
        <p:spPr>
          <a:xfrm>
            <a:off x="698575" y="2351025"/>
            <a:ext cx="16890900" cy="7243800"/>
          </a:xfrm>
          <a:prstGeom prst="rect">
            <a:avLst/>
          </a:prstGeom>
          <a:solidFill>
            <a:schemeClr val="lt1"/>
          </a:solidFill>
          <a:ln>
            <a:noFill/>
          </a:ln>
        </p:spPr>
        <p:txBody>
          <a:bodyPr spcFirstLastPara="1" wrap="square" lIns="91425" tIns="91425" rIns="91425" bIns="91425" anchor="t" anchorCtr="0">
            <a:noAutofit/>
          </a:bodyPr>
          <a:lstStyle/>
          <a:p>
            <a:pPr marL="457200" lvl="0" indent="0" algn="l" rtl="0">
              <a:lnSpc>
                <a:spcPct val="120000"/>
              </a:lnSpc>
              <a:spcBef>
                <a:spcPts val="0"/>
              </a:spcBef>
              <a:spcAft>
                <a:spcPts val="0"/>
              </a:spcAft>
              <a:buNone/>
            </a:pPr>
            <a:r>
              <a:rPr lang="en-US" sz="2200" b="1" u="sng">
                <a:solidFill>
                  <a:schemeClr val="dk1"/>
                </a:solidFill>
              </a:rPr>
              <a:t>Model Building and Deployment,Evaluation of the model and Inferences</a:t>
            </a:r>
            <a:endParaRPr sz="2200" b="1" u="sng">
              <a:solidFill>
                <a:schemeClr val="dk1"/>
              </a:solidFill>
            </a:endParaRPr>
          </a:p>
          <a:p>
            <a:pPr marL="0" lvl="0" indent="0" algn="l" rtl="0">
              <a:lnSpc>
                <a:spcPct val="120000"/>
              </a:lnSpc>
              <a:spcBef>
                <a:spcPts val="0"/>
              </a:spcBef>
              <a:spcAft>
                <a:spcPts val="0"/>
              </a:spcAft>
              <a:buNone/>
            </a:pPr>
            <a:endParaRPr sz="2200" b="1" u="sng">
              <a:solidFill>
                <a:schemeClr val="dk1"/>
              </a:solidFill>
            </a:endParaRPr>
          </a:p>
          <a:p>
            <a:pPr marL="0" lvl="0" indent="0" algn="l" rtl="0">
              <a:lnSpc>
                <a:spcPct val="120000"/>
              </a:lnSpc>
              <a:spcBef>
                <a:spcPts val="0"/>
              </a:spcBef>
              <a:spcAft>
                <a:spcPts val="0"/>
              </a:spcAft>
              <a:buNone/>
            </a:pPr>
            <a:r>
              <a:rPr lang="en-US" sz="2400" b="1">
                <a:solidFill>
                  <a:srgbClr val="0D0D0D"/>
                </a:solidFill>
                <a:highlight>
                  <a:schemeClr val="lt1"/>
                </a:highlight>
              </a:rPr>
              <a:t>XGBoost model, which achieved an accuracy of 89.5%.</a:t>
            </a:r>
            <a:endParaRPr sz="2400" b="1">
              <a:solidFill>
                <a:srgbClr val="0D0D0D"/>
              </a:solidFill>
              <a:highlight>
                <a:schemeClr val="lt1"/>
              </a:highlight>
            </a:endParaRPr>
          </a:p>
          <a:p>
            <a:pPr marL="457200" lvl="0" indent="-355600" algn="l" rtl="0">
              <a:lnSpc>
                <a:spcPct val="115000"/>
              </a:lnSpc>
              <a:spcBef>
                <a:spcPts val="0"/>
              </a:spcBef>
              <a:spcAft>
                <a:spcPts val="0"/>
              </a:spcAft>
              <a:buClr>
                <a:srgbClr val="0D0D0D"/>
              </a:buClr>
              <a:buSzPts val="2000"/>
              <a:buFont typeface="Arial"/>
              <a:buChar char="●"/>
            </a:pPr>
            <a:r>
              <a:rPr lang="en-US" sz="2000" b="1">
                <a:solidFill>
                  <a:srgbClr val="0D0D0D"/>
                </a:solidFill>
                <a:highlight>
                  <a:schemeClr val="lt1"/>
                </a:highlight>
              </a:rPr>
              <a:t>The confusion matrix shows that the model correctly predicted 88 instances of class 0 and 91 instances of class 1. However, it misclassified 5 instances of class 0 as class 1 and 16 instances of class 1 as class 0.</a:t>
            </a:r>
            <a:endParaRPr sz="2000" b="1">
              <a:solidFill>
                <a:srgbClr val="0D0D0D"/>
              </a:solidFill>
              <a:highlight>
                <a:schemeClr val="lt1"/>
              </a:highlight>
            </a:endParaRPr>
          </a:p>
          <a:p>
            <a:pPr marL="457200" lvl="0" indent="-355600" algn="l" rtl="0">
              <a:lnSpc>
                <a:spcPct val="115000"/>
              </a:lnSpc>
              <a:spcBef>
                <a:spcPts val="0"/>
              </a:spcBef>
              <a:spcAft>
                <a:spcPts val="0"/>
              </a:spcAft>
              <a:buClr>
                <a:srgbClr val="0D0D0D"/>
              </a:buClr>
              <a:buSzPts val="2000"/>
              <a:buFont typeface="Arial"/>
              <a:buChar char="●"/>
            </a:pPr>
            <a:r>
              <a:rPr lang="en-US" sz="2000" b="1">
                <a:solidFill>
                  <a:srgbClr val="0D0D0D"/>
                </a:solidFill>
                <a:highlight>
                  <a:schemeClr val="lt1"/>
                </a:highlight>
              </a:rPr>
              <a:t>The classification report provides additional insights into the model's performance, indicating high precision, recall, and F1-score for both classes.</a:t>
            </a:r>
            <a:endParaRPr sz="2000" b="1">
              <a:solidFill>
                <a:srgbClr val="0D0D0D"/>
              </a:solidFill>
              <a:highlight>
                <a:schemeClr val="lt1"/>
              </a:highlight>
            </a:endParaRPr>
          </a:p>
          <a:p>
            <a:pPr marL="457200" lvl="0" indent="-342900" algn="l" rtl="0">
              <a:lnSpc>
                <a:spcPct val="115000"/>
              </a:lnSpc>
              <a:spcBef>
                <a:spcPts val="0"/>
              </a:spcBef>
              <a:spcAft>
                <a:spcPts val="0"/>
              </a:spcAft>
              <a:buClr>
                <a:srgbClr val="0D0D0D"/>
              </a:buClr>
              <a:buSzPts val="1800"/>
              <a:buFont typeface="Arial"/>
              <a:buChar char="●"/>
            </a:pPr>
            <a:r>
              <a:rPr lang="en-US" sz="1800">
                <a:solidFill>
                  <a:srgbClr val="0D0D0D"/>
                </a:solidFill>
                <a:highlight>
                  <a:srgbClr val="FFFFFF"/>
                </a:highlight>
              </a:rPr>
              <a:t>I</a:t>
            </a:r>
            <a:r>
              <a:rPr lang="en-US" sz="2000" b="1">
                <a:solidFill>
                  <a:srgbClr val="0D0D0D"/>
                </a:solidFill>
                <a:highlight>
                  <a:srgbClr val="FFFFFF"/>
                </a:highlight>
              </a:rPr>
              <a:t>nferences:</a:t>
            </a:r>
            <a:endParaRPr sz="2000" b="1">
              <a:solidFill>
                <a:srgbClr val="0D0D0D"/>
              </a:solidFill>
              <a:highlight>
                <a:srgbClr val="FFFFFF"/>
              </a:highlight>
            </a:endParaRPr>
          </a:p>
          <a:p>
            <a:pPr marL="914400" lvl="1" indent="-355600" algn="l" rtl="0">
              <a:lnSpc>
                <a:spcPct val="115000"/>
              </a:lnSpc>
              <a:spcBef>
                <a:spcPts val="0"/>
              </a:spcBef>
              <a:spcAft>
                <a:spcPts val="0"/>
              </a:spcAft>
              <a:buClr>
                <a:srgbClr val="0D0D0D"/>
              </a:buClr>
              <a:buSzPts val="2000"/>
              <a:buAutoNum type="alphaLcPeriod"/>
            </a:pPr>
            <a:r>
              <a:rPr lang="en-US" sz="2000" b="1">
                <a:solidFill>
                  <a:srgbClr val="0D0D0D"/>
                </a:solidFill>
                <a:highlight>
                  <a:srgbClr val="FFFFFF"/>
                </a:highlight>
              </a:rPr>
              <a:t>The model demonstrates good overall performance with balanced precision, recall, and F1-score for both classes.</a:t>
            </a:r>
            <a:endParaRPr sz="2000" b="1">
              <a:solidFill>
                <a:srgbClr val="0D0D0D"/>
              </a:solidFill>
              <a:highlight>
                <a:srgbClr val="FFFFFF"/>
              </a:highlight>
            </a:endParaRPr>
          </a:p>
          <a:p>
            <a:pPr marL="914400" lvl="1" indent="-355600" algn="l" rtl="0">
              <a:lnSpc>
                <a:spcPct val="115000"/>
              </a:lnSpc>
              <a:spcBef>
                <a:spcPts val="0"/>
              </a:spcBef>
              <a:spcAft>
                <a:spcPts val="0"/>
              </a:spcAft>
              <a:buClr>
                <a:srgbClr val="0D0D0D"/>
              </a:buClr>
              <a:buSzPts val="2000"/>
              <a:buAutoNum type="alphaLcPeriod"/>
            </a:pPr>
            <a:r>
              <a:rPr lang="en-US" sz="2000" b="1">
                <a:solidFill>
                  <a:srgbClr val="0D0D0D"/>
                </a:solidFill>
                <a:highlight>
                  <a:srgbClr val="FFFFFF"/>
                </a:highlight>
              </a:rPr>
              <a:t>The misclassifications highlighted in the confusion matrix suggest areas where the model can be improved, potentially by collecting more data or fine-tuning hyperparameters.</a:t>
            </a:r>
            <a:endParaRPr sz="2000" b="1">
              <a:solidFill>
                <a:srgbClr val="0D0D0D"/>
              </a:solidFill>
              <a:highlight>
                <a:srgbClr val="FFFFFF"/>
              </a:highlight>
            </a:endParaRPr>
          </a:p>
          <a:p>
            <a:pPr marL="914400" lvl="0" indent="0" algn="l" rtl="0">
              <a:lnSpc>
                <a:spcPct val="115000"/>
              </a:lnSpc>
              <a:spcBef>
                <a:spcPts val="1500"/>
              </a:spcBef>
              <a:spcAft>
                <a:spcPts val="0"/>
              </a:spcAft>
              <a:buNone/>
            </a:pPr>
            <a:endParaRPr sz="2000" b="1">
              <a:solidFill>
                <a:srgbClr val="0D0D0D"/>
              </a:solidFill>
              <a:highlight>
                <a:srgbClr val="FFFFFF"/>
              </a:highlight>
            </a:endParaRPr>
          </a:p>
          <a:p>
            <a:pPr marL="0" lvl="0" indent="0" algn="l" rtl="0">
              <a:lnSpc>
                <a:spcPct val="115000"/>
              </a:lnSpc>
              <a:spcBef>
                <a:spcPts val="1500"/>
              </a:spcBef>
              <a:spcAft>
                <a:spcPts val="0"/>
              </a:spcAft>
              <a:buNone/>
            </a:pPr>
            <a:r>
              <a:rPr lang="en-US" sz="2000" b="1">
                <a:solidFill>
                  <a:srgbClr val="0D0D0D"/>
                </a:solidFill>
                <a:highlight>
                  <a:srgbClr val="FFFFFF"/>
                </a:highlight>
              </a:rPr>
              <a:t>In summary, the XGBoost model shows promising results in accurately classifying instances, with balanced performance metrics across both classes.</a:t>
            </a:r>
            <a:endParaRPr sz="2000" b="1">
              <a:solidFill>
                <a:srgbClr val="0D0D0D"/>
              </a:solidFill>
              <a:highlight>
                <a:srgbClr val="FFFFFF"/>
              </a:highlight>
            </a:endParaRPr>
          </a:p>
          <a:p>
            <a:pPr marL="457200" lvl="0" indent="0" algn="l" rtl="0">
              <a:lnSpc>
                <a:spcPct val="115000"/>
              </a:lnSpc>
              <a:spcBef>
                <a:spcPts val="0"/>
              </a:spcBef>
              <a:spcAft>
                <a:spcPts val="0"/>
              </a:spcAft>
              <a:buNone/>
            </a:pPr>
            <a:endParaRPr sz="2000" b="1">
              <a:solidFill>
                <a:srgbClr val="0D0D0D"/>
              </a:solidFill>
              <a:highlight>
                <a:schemeClr val="lt1"/>
              </a:highlight>
            </a:endParaRPr>
          </a:p>
          <a:p>
            <a:pPr marL="0" lvl="0" indent="0" algn="l" rtl="0">
              <a:lnSpc>
                <a:spcPct val="120000"/>
              </a:lnSpc>
              <a:spcBef>
                <a:spcPts val="0"/>
              </a:spcBef>
              <a:spcAft>
                <a:spcPts val="0"/>
              </a:spcAft>
              <a:buNone/>
            </a:pPr>
            <a:endParaRPr sz="1800" b="1">
              <a:solidFill>
                <a:srgbClr val="0D0D0D"/>
              </a:solidFill>
              <a:highlight>
                <a:srgbClr val="FFFFFF"/>
              </a:highlight>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Shape 126"/>
        <p:cNvGrpSpPr/>
        <p:nvPr/>
      </p:nvGrpSpPr>
      <p:grpSpPr>
        <a:xfrm>
          <a:off x="0" y="0"/>
          <a:ext cx="0" cy="0"/>
          <a:chOff x="0" y="0"/>
          <a:chExt cx="0" cy="0"/>
        </a:xfrm>
      </p:grpSpPr>
      <p:sp>
        <p:nvSpPr>
          <p:cNvPr id="130" name="Google Shape;130;p15"/>
          <p:cNvSpPr txBox="1"/>
          <p:nvPr/>
        </p:nvSpPr>
        <p:spPr>
          <a:xfrm>
            <a:off x="1378750" y="2958500"/>
            <a:ext cx="12056400" cy="8457700"/>
          </a:xfrm>
          <a:prstGeom prst="rect">
            <a:avLst/>
          </a:prstGeom>
          <a:noFill/>
          <a:ln>
            <a:noFill/>
          </a:ln>
        </p:spPr>
        <p:txBody>
          <a:bodyPr spcFirstLastPara="1" wrap="square" lIns="0" tIns="0" rIns="0" bIns="0" anchor="t" anchorCtr="0">
            <a:spAutoFit/>
          </a:bodyPr>
          <a:lstStyle/>
          <a:p>
            <a:pPr marL="0" lvl="0" indent="0" algn="l" rtl="0">
              <a:lnSpc>
                <a:spcPct val="120000"/>
              </a:lnSpc>
              <a:spcBef>
                <a:spcPts val="0"/>
              </a:spcBef>
              <a:spcAft>
                <a:spcPts val="0"/>
              </a:spcAft>
              <a:buClr>
                <a:schemeClr val="dk1"/>
              </a:buClr>
              <a:buFont typeface="Arial"/>
              <a:buNone/>
            </a:pPr>
            <a:r>
              <a:rPr lang="en-US" sz="6800" b="1" dirty="0">
                <a:solidFill>
                  <a:schemeClr val="dk1"/>
                </a:solidFill>
                <a:latin typeface="Arimo"/>
                <a:ea typeface="Arimo"/>
                <a:cs typeface="Arimo"/>
                <a:sym typeface="Arimo"/>
              </a:rPr>
              <a:t>Team No. 44</a:t>
            </a:r>
            <a:endParaRPr sz="6800" b="1" dirty="0">
              <a:latin typeface="Arimo"/>
              <a:ea typeface="Arimo"/>
              <a:cs typeface="Arimo"/>
              <a:sym typeface="Arimo"/>
            </a:endParaRPr>
          </a:p>
          <a:p>
            <a:pPr marL="0" marR="0" lvl="0" indent="0" algn="l" rtl="0">
              <a:lnSpc>
                <a:spcPct val="120000"/>
              </a:lnSpc>
              <a:spcBef>
                <a:spcPts val="0"/>
              </a:spcBef>
              <a:spcAft>
                <a:spcPts val="0"/>
              </a:spcAft>
              <a:buNone/>
            </a:pPr>
            <a:endParaRPr sz="1000" dirty="0"/>
          </a:p>
          <a:p>
            <a:pPr marL="0" marR="0" lvl="0" indent="0" algn="l" rtl="0">
              <a:lnSpc>
                <a:spcPct val="79986"/>
              </a:lnSpc>
              <a:spcBef>
                <a:spcPts val="0"/>
              </a:spcBef>
              <a:spcAft>
                <a:spcPts val="0"/>
              </a:spcAft>
              <a:buNone/>
            </a:pPr>
            <a:endParaRPr sz="7200" b="1" dirty="0">
              <a:latin typeface="Arimo"/>
              <a:ea typeface="Arimo"/>
              <a:cs typeface="Arimo"/>
              <a:sym typeface="Arimo"/>
            </a:endParaRPr>
          </a:p>
          <a:p>
            <a:pPr marL="0" marR="0" lvl="0" indent="0" algn="l" rtl="0">
              <a:lnSpc>
                <a:spcPct val="79986"/>
              </a:lnSpc>
              <a:spcBef>
                <a:spcPts val="0"/>
              </a:spcBef>
              <a:spcAft>
                <a:spcPts val="0"/>
              </a:spcAft>
              <a:buNone/>
            </a:pPr>
            <a:endParaRPr sz="7200" b="1" dirty="0">
              <a:latin typeface="Arimo"/>
              <a:ea typeface="Arimo"/>
              <a:cs typeface="Arimo"/>
              <a:sym typeface="Arimo"/>
            </a:endParaRPr>
          </a:p>
          <a:p>
            <a:pPr marL="0" marR="0" lvl="0" indent="0" algn="l" rtl="0">
              <a:lnSpc>
                <a:spcPct val="119979"/>
              </a:lnSpc>
              <a:spcBef>
                <a:spcPts val="0"/>
              </a:spcBef>
              <a:spcAft>
                <a:spcPts val="0"/>
              </a:spcAft>
              <a:buNone/>
            </a:pPr>
            <a:r>
              <a:rPr lang="en-US" sz="6800" b="1" dirty="0">
                <a:solidFill>
                  <a:schemeClr val="dk1"/>
                </a:solidFill>
                <a:latin typeface="Arimo"/>
                <a:ea typeface="Arimo"/>
                <a:cs typeface="Arimo"/>
                <a:sym typeface="Arimo"/>
              </a:rPr>
              <a:t>Team Name:</a:t>
            </a:r>
            <a:endParaRPr dirty="0"/>
          </a:p>
          <a:p>
            <a:pPr marL="0" marR="0" lvl="0" indent="0" algn="l" rtl="0">
              <a:lnSpc>
                <a:spcPct val="119979"/>
              </a:lnSpc>
              <a:spcBef>
                <a:spcPts val="0"/>
              </a:spcBef>
              <a:spcAft>
                <a:spcPts val="0"/>
              </a:spcAft>
              <a:buNone/>
            </a:pPr>
            <a:r>
              <a:rPr lang="en-US" sz="4000" b="1" dirty="0">
                <a:solidFill>
                  <a:srgbClr val="000000"/>
                </a:solidFill>
                <a:latin typeface="Arimo"/>
                <a:ea typeface="Arimo"/>
                <a:cs typeface="Arimo"/>
                <a:sym typeface="Arimo"/>
              </a:rPr>
              <a:t>Member 1 Name: SONI</a:t>
            </a:r>
            <a:r>
              <a:rPr lang="en-US" sz="4000" b="1" dirty="0">
                <a:latin typeface="Arimo"/>
                <a:ea typeface="Arimo"/>
                <a:cs typeface="Arimo"/>
                <a:sym typeface="Arimo"/>
              </a:rPr>
              <a:t>A SATAM</a:t>
            </a:r>
            <a:endParaRPr sz="600" dirty="0"/>
          </a:p>
          <a:p>
            <a:pPr marL="0" marR="0" lvl="0" indent="0" algn="l" rtl="0">
              <a:lnSpc>
                <a:spcPct val="119979"/>
              </a:lnSpc>
              <a:spcBef>
                <a:spcPts val="0"/>
              </a:spcBef>
              <a:spcAft>
                <a:spcPts val="0"/>
              </a:spcAft>
              <a:buNone/>
            </a:pPr>
            <a:r>
              <a:rPr lang="en-US" sz="4000" b="1" dirty="0">
                <a:solidFill>
                  <a:srgbClr val="000000"/>
                </a:solidFill>
                <a:latin typeface="Arimo"/>
                <a:ea typeface="Arimo"/>
                <a:cs typeface="Arimo"/>
                <a:sym typeface="Arimo"/>
              </a:rPr>
              <a:t>Member 2 Name: AARYA KAMDAR</a:t>
            </a:r>
            <a:endParaRPr sz="4000" b="1" dirty="0">
              <a:solidFill>
                <a:srgbClr val="000000"/>
              </a:solidFill>
              <a:latin typeface="Arimo"/>
              <a:ea typeface="Arimo"/>
              <a:cs typeface="Arimo"/>
              <a:sym typeface="Arimo"/>
            </a:endParaRPr>
          </a:p>
          <a:p>
            <a:pPr marL="0" lvl="0" indent="0" algn="l" rtl="0">
              <a:lnSpc>
                <a:spcPct val="119979"/>
              </a:lnSpc>
              <a:spcBef>
                <a:spcPts val="0"/>
              </a:spcBef>
              <a:spcAft>
                <a:spcPts val="0"/>
              </a:spcAft>
              <a:buClr>
                <a:schemeClr val="dk1"/>
              </a:buClr>
              <a:buFont typeface="Arial"/>
              <a:buNone/>
            </a:pPr>
            <a:endParaRPr sz="4000" b="1" dirty="0">
              <a:latin typeface="Arimo"/>
              <a:ea typeface="Arimo"/>
              <a:cs typeface="Arimo"/>
              <a:sym typeface="Arimo"/>
            </a:endParaRPr>
          </a:p>
          <a:p>
            <a:pPr marL="0" marR="0" lvl="0" indent="0" algn="l" rtl="0">
              <a:lnSpc>
                <a:spcPct val="119979"/>
              </a:lnSpc>
              <a:spcBef>
                <a:spcPts val="0"/>
              </a:spcBef>
              <a:spcAft>
                <a:spcPts val="0"/>
              </a:spcAft>
              <a:buNone/>
            </a:pPr>
            <a:endParaRPr sz="4800" b="1" dirty="0">
              <a:solidFill>
                <a:srgbClr val="000000"/>
              </a:solidFill>
              <a:latin typeface="Arimo"/>
              <a:ea typeface="Arimo"/>
              <a:cs typeface="Arimo"/>
              <a:sym typeface="Arimo"/>
            </a:endParaRPr>
          </a:p>
          <a:p>
            <a:pPr marL="0" marR="0" lvl="0" indent="0" algn="l" rtl="0">
              <a:lnSpc>
                <a:spcPct val="119979"/>
              </a:lnSpc>
              <a:spcBef>
                <a:spcPts val="0"/>
              </a:spcBef>
              <a:spcAft>
                <a:spcPts val="0"/>
              </a:spcAft>
              <a:buNone/>
            </a:pPr>
            <a:endParaRPr sz="4800" b="1" dirty="0">
              <a:solidFill>
                <a:srgbClr val="000000"/>
              </a:solidFill>
              <a:latin typeface="Arimo"/>
              <a:ea typeface="Arimo"/>
              <a:cs typeface="Arimo"/>
              <a:sym typeface="Arimo"/>
            </a:endParaRPr>
          </a:p>
        </p:txBody>
      </p:sp>
      <p:grpSp>
        <p:nvGrpSpPr>
          <p:cNvPr id="131" name="Google Shape;131;p15"/>
          <p:cNvGrpSpPr/>
          <p:nvPr/>
        </p:nvGrpSpPr>
        <p:grpSpPr>
          <a:xfrm>
            <a:off x="17610364" y="7537450"/>
            <a:ext cx="698564" cy="2070164"/>
            <a:chOff x="0" y="0"/>
            <a:chExt cx="931418" cy="2760218"/>
          </a:xfrm>
        </p:grpSpPr>
        <p:sp>
          <p:nvSpPr>
            <p:cNvPr id="132" name="Google Shape;132;p15"/>
            <p:cNvSpPr/>
            <p:nvPr/>
          </p:nvSpPr>
          <p:spPr>
            <a:xfrm>
              <a:off x="8509" y="8509"/>
              <a:ext cx="914400" cy="2743200"/>
            </a:xfrm>
            <a:custGeom>
              <a:avLst/>
              <a:gdLst/>
              <a:ahLst/>
              <a:cxnLst/>
              <a:rect l="l" t="t" r="r" b="b"/>
              <a:pathLst>
                <a:path w="914400" h="2743200" extrusionOk="0">
                  <a:moveTo>
                    <a:pt x="0" y="0"/>
                  </a:moveTo>
                  <a:lnTo>
                    <a:pt x="914400" y="0"/>
                  </a:lnTo>
                  <a:lnTo>
                    <a:pt x="914400" y="2743200"/>
                  </a:lnTo>
                  <a:lnTo>
                    <a:pt x="0" y="27432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133" name="Google Shape;133;p15"/>
            <p:cNvSpPr/>
            <p:nvPr/>
          </p:nvSpPr>
          <p:spPr>
            <a:xfrm>
              <a:off x="0" y="0"/>
              <a:ext cx="931418" cy="2760218"/>
            </a:xfrm>
            <a:custGeom>
              <a:avLst/>
              <a:gdLst/>
              <a:ahLst/>
              <a:cxnLst/>
              <a:rect l="l" t="t" r="r" b="b"/>
              <a:pathLst>
                <a:path w="931418" h="2760218" extrusionOk="0">
                  <a:moveTo>
                    <a:pt x="8509" y="0"/>
                  </a:moveTo>
                  <a:lnTo>
                    <a:pt x="922909" y="0"/>
                  </a:lnTo>
                  <a:cubicBezTo>
                    <a:pt x="927608" y="0"/>
                    <a:pt x="931418" y="3810"/>
                    <a:pt x="931418" y="8509"/>
                  </a:cubicBezTo>
                  <a:lnTo>
                    <a:pt x="931418" y="2751709"/>
                  </a:lnTo>
                  <a:cubicBezTo>
                    <a:pt x="931418" y="2756408"/>
                    <a:pt x="927608" y="2760218"/>
                    <a:pt x="922909" y="2760218"/>
                  </a:cubicBezTo>
                  <a:lnTo>
                    <a:pt x="8509" y="2760218"/>
                  </a:lnTo>
                  <a:cubicBezTo>
                    <a:pt x="3810" y="2760218"/>
                    <a:pt x="0" y="2756408"/>
                    <a:pt x="0" y="2751709"/>
                  </a:cubicBezTo>
                  <a:lnTo>
                    <a:pt x="0" y="8509"/>
                  </a:lnTo>
                  <a:cubicBezTo>
                    <a:pt x="0" y="3810"/>
                    <a:pt x="3810" y="0"/>
                    <a:pt x="8509" y="0"/>
                  </a:cubicBezTo>
                  <a:moveTo>
                    <a:pt x="8509" y="16891"/>
                  </a:moveTo>
                  <a:lnTo>
                    <a:pt x="8509" y="8509"/>
                  </a:lnTo>
                  <a:lnTo>
                    <a:pt x="17018" y="8509"/>
                  </a:lnTo>
                  <a:lnTo>
                    <a:pt x="17018" y="2751709"/>
                  </a:lnTo>
                  <a:lnTo>
                    <a:pt x="8509" y="2751709"/>
                  </a:lnTo>
                  <a:lnTo>
                    <a:pt x="8509" y="2743200"/>
                  </a:lnTo>
                  <a:lnTo>
                    <a:pt x="922909" y="2743200"/>
                  </a:lnTo>
                  <a:lnTo>
                    <a:pt x="922909" y="2751709"/>
                  </a:lnTo>
                  <a:lnTo>
                    <a:pt x="914400" y="2751709"/>
                  </a:lnTo>
                  <a:lnTo>
                    <a:pt x="914400" y="8509"/>
                  </a:lnTo>
                  <a:lnTo>
                    <a:pt x="922909" y="8509"/>
                  </a:lnTo>
                  <a:lnTo>
                    <a:pt x="922909"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15"/>
          <p:cNvGrpSpPr/>
          <p:nvPr/>
        </p:nvGrpSpPr>
        <p:grpSpPr>
          <a:xfrm>
            <a:off x="12549386" y="9594850"/>
            <a:ext cx="5759482" cy="698564"/>
            <a:chOff x="0" y="0"/>
            <a:chExt cx="7679309" cy="931418"/>
          </a:xfrm>
        </p:grpSpPr>
        <p:sp>
          <p:nvSpPr>
            <p:cNvPr id="135" name="Google Shape;135;p15"/>
            <p:cNvSpPr/>
            <p:nvPr/>
          </p:nvSpPr>
          <p:spPr>
            <a:xfrm>
              <a:off x="8509" y="8509"/>
              <a:ext cx="7662291" cy="914400"/>
            </a:xfrm>
            <a:custGeom>
              <a:avLst/>
              <a:gdLst/>
              <a:ahLst/>
              <a:cxnLst/>
              <a:rect l="l" t="t" r="r" b="b"/>
              <a:pathLst>
                <a:path w="7662291" h="914400" extrusionOk="0">
                  <a:moveTo>
                    <a:pt x="0" y="0"/>
                  </a:moveTo>
                  <a:lnTo>
                    <a:pt x="7662291" y="0"/>
                  </a:lnTo>
                  <a:lnTo>
                    <a:pt x="7662291" y="914400"/>
                  </a:lnTo>
                  <a:lnTo>
                    <a:pt x="0" y="9144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136" name="Google Shape;136;p15"/>
            <p:cNvSpPr/>
            <p:nvPr/>
          </p:nvSpPr>
          <p:spPr>
            <a:xfrm>
              <a:off x="0" y="0"/>
              <a:ext cx="7679309" cy="931418"/>
            </a:xfrm>
            <a:custGeom>
              <a:avLst/>
              <a:gdLst/>
              <a:ahLst/>
              <a:cxnLst/>
              <a:rect l="l" t="t" r="r" b="b"/>
              <a:pathLst>
                <a:path w="7679309" h="931418" extrusionOk="0">
                  <a:moveTo>
                    <a:pt x="8509" y="0"/>
                  </a:moveTo>
                  <a:lnTo>
                    <a:pt x="7670800" y="0"/>
                  </a:lnTo>
                  <a:cubicBezTo>
                    <a:pt x="7675499" y="0"/>
                    <a:pt x="7679309" y="3810"/>
                    <a:pt x="7679309" y="8509"/>
                  </a:cubicBezTo>
                  <a:lnTo>
                    <a:pt x="7679309" y="922909"/>
                  </a:lnTo>
                  <a:cubicBezTo>
                    <a:pt x="7679309" y="927608"/>
                    <a:pt x="7675499" y="931418"/>
                    <a:pt x="7670800" y="931418"/>
                  </a:cubicBezTo>
                  <a:lnTo>
                    <a:pt x="8509" y="931418"/>
                  </a:lnTo>
                  <a:cubicBezTo>
                    <a:pt x="3810" y="931418"/>
                    <a:pt x="0" y="927608"/>
                    <a:pt x="0" y="922909"/>
                  </a:cubicBezTo>
                  <a:lnTo>
                    <a:pt x="0" y="8509"/>
                  </a:lnTo>
                  <a:cubicBezTo>
                    <a:pt x="0" y="3810"/>
                    <a:pt x="3810" y="0"/>
                    <a:pt x="8509" y="0"/>
                  </a:cubicBezTo>
                  <a:moveTo>
                    <a:pt x="8509" y="16891"/>
                  </a:moveTo>
                  <a:lnTo>
                    <a:pt x="8509" y="8509"/>
                  </a:lnTo>
                  <a:lnTo>
                    <a:pt x="17018" y="8509"/>
                  </a:lnTo>
                  <a:lnTo>
                    <a:pt x="17018" y="922909"/>
                  </a:lnTo>
                  <a:lnTo>
                    <a:pt x="8509" y="922909"/>
                  </a:lnTo>
                  <a:lnTo>
                    <a:pt x="8509" y="914400"/>
                  </a:lnTo>
                  <a:lnTo>
                    <a:pt x="7670800" y="914400"/>
                  </a:lnTo>
                  <a:lnTo>
                    <a:pt x="7670800" y="922909"/>
                  </a:lnTo>
                  <a:lnTo>
                    <a:pt x="7662291" y="922909"/>
                  </a:lnTo>
                  <a:lnTo>
                    <a:pt x="7662291" y="8509"/>
                  </a:lnTo>
                  <a:lnTo>
                    <a:pt x="7670800" y="8509"/>
                  </a:lnTo>
                  <a:lnTo>
                    <a:pt x="7670800"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15"/>
          <p:cNvGrpSpPr/>
          <p:nvPr/>
        </p:nvGrpSpPr>
        <p:grpSpPr>
          <a:xfrm>
            <a:off x="0" y="1814292"/>
            <a:ext cx="698564" cy="2070164"/>
            <a:chOff x="0" y="0"/>
            <a:chExt cx="931418" cy="2760218"/>
          </a:xfrm>
        </p:grpSpPr>
        <p:sp>
          <p:nvSpPr>
            <p:cNvPr id="138" name="Google Shape;138;p15"/>
            <p:cNvSpPr/>
            <p:nvPr/>
          </p:nvSpPr>
          <p:spPr>
            <a:xfrm>
              <a:off x="8509" y="8509"/>
              <a:ext cx="914400" cy="2743200"/>
            </a:xfrm>
            <a:custGeom>
              <a:avLst/>
              <a:gdLst/>
              <a:ahLst/>
              <a:cxnLst/>
              <a:rect l="l" t="t" r="r" b="b"/>
              <a:pathLst>
                <a:path w="914400" h="2743200" extrusionOk="0">
                  <a:moveTo>
                    <a:pt x="0" y="0"/>
                  </a:moveTo>
                  <a:lnTo>
                    <a:pt x="914400" y="0"/>
                  </a:lnTo>
                  <a:lnTo>
                    <a:pt x="914400" y="2743200"/>
                  </a:lnTo>
                  <a:lnTo>
                    <a:pt x="0" y="27432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139" name="Google Shape;139;p15"/>
            <p:cNvSpPr/>
            <p:nvPr/>
          </p:nvSpPr>
          <p:spPr>
            <a:xfrm>
              <a:off x="0" y="0"/>
              <a:ext cx="931418" cy="2760218"/>
            </a:xfrm>
            <a:custGeom>
              <a:avLst/>
              <a:gdLst/>
              <a:ahLst/>
              <a:cxnLst/>
              <a:rect l="l" t="t" r="r" b="b"/>
              <a:pathLst>
                <a:path w="931418" h="2760218" extrusionOk="0">
                  <a:moveTo>
                    <a:pt x="8509" y="0"/>
                  </a:moveTo>
                  <a:lnTo>
                    <a:pt x="922909" y="0"/>
                  </a:lnTo>
                  <a:cubicBezTo>
                    <a:pt x="927608" y="0"/>
                    <a:pt x="931418" y="3810"/>
                    <a:pt x="931418" y="8509"/>
                  </a:cubicBezTo>
                  <a:lnTo>
                    <a:pt x="931418" y="2751709"/>
                  </a:lnTo>
                  <a:cubicBezTo>
                    <a:pt x="931418" y="2756408"/>
                    <a:pt x="927608" y="2760218"/>
                    <a:pt x="922909" y="2760218"/>
                  </a:cubicBezTo>
                  <a:lnTo>
                    <a:pt x="8509" y="2760218"/>
                  </a:lnTo>
                  <a:cubicBezTo>
                    <a:pt x="3810" y="2760218"/>
                    <a:pt x="0" y="2756408"/>
                    <a:pt x="0" y="2751709"/>
                  </a:cubicBezTo>
                  <a:lnTo>
                    <a:pt x="0" y="8509"/>
                  </a:lnTo>
                  <a:cubicBezTo>
                    <a:pt x="0" y="3810"/>
                    <a:pt x="3810" y="0"/>
                    <a:pt x="8509" y="0"/>
                  </a:cubicBezTo>
                  <a:moveTo>
                    <a:pt x="8509" y="16891"/>
                  </a:moveTo>
                  <a:lnTo>
                    <a:pt x="8509" y="8509"/>
                  </a:lnTo>
                  <a:lnTo>
                    <a:pt x="17018" y="8509"/>
                  </a:lnTo>
                  <a:lnTo>
                    <a:pt x="17018" y="2751709"/>
                  </a:lnTo>
                  <a:lnTo>
                    <a:pt x="8509" y="2751709"/>
                  </a:lnTo>
                  <a:lnTo>
                    <a:pt x="8509" y="2743200"/>
                  </a:lnTo>
                  <a:lnTo>
                    <a:pt x="922909" y="2743200"/>
                  </a:lnTo>
                  <a:lnTo>
                    <a:pt x="922909" y="2751709"/>
                  </a:lnTo>
                  <a:lnTo>
                    <a:pt x="914400" y="2751709"/>
                  </a:lnTo>
                  <a:lnTo>
                    <a:pt x="914400" y="8509"/>
                  </a:lnTo>
                  <a:lnTo>
                    <a:pt x="922909" y="8509"/>
                  </a:lnTo>
                  <a:lnTo>
                    <a:pt x="922909"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15"/>
          <p:cNvGrpSpPr/>
          <p:nvPr/>
        </p:nvGrpSpPr>
        <p:grpSpPr>
          <a:xfrm>
            <a:off x="698500" y="1814292"/>
            <a:ext cx="5759482" cy="698564"/>
            <a:chOff x="0" y="0"/>
            <a:chExt cx="7679309" cy="931418"/>
          </a:xfrm>
        </p:grpSpPr>
        <p:sp>
          <p:nvSpPr>
            <p:cNvPr id="141" name="Google Shape;141;p15"/>
            <p:cNvSpPr/>
            <p:nvPr/>
          </p:nvSpPr>
          <p:spPr>
            <a:xfrm>
              <a:off x="8509" y="8509"/>
              <a:ext cx="7662291" cy="914400"/>
            </a:xfrm>
            <a:custGeom>
              <a:avLst/>
              <a:gdLst/>
              <a:ahLst/>
              <a:cxnLst/>
              <a:rect l="l" t="t" r="r" b="b"/>
              <a:pathLst>
                <a:path w="7662291" h="914400" extrusionOk="0">
                  <a:moveTo>
                    <a:pt x="0" y="0"/>
                  </a:moveTo>
                  <a:lnTo>
                    <a:pt x="7662291" y="0"/>
                  </a:lnTo>
                  <a:lnTo>
                    <a:pt x="7662291" y="914400"/>
                  </a:lnTo>
                  <a:lnTo>
                    <a:pt x="0" y="9144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142" name="Google Shape;142;p15"/>
            <p:cNvSpPr/>
            <p:nvPr/>
          </p:nvSpPr>
          <p:spPr>
            <a:xfrm>
              <a:off x="0" y="0"/>
              <a:ext cx="7679309" cy="931418"/>
            </a:xfrm>
            <a:custGeom>
              <a:avLst/>
              <a:gdLst/>
              <a:ahLst/>
              <a:cxnLst/>
              <a:rect l="l" t="t" r="r" b="b"/>
              <a:pathLst>
                <a:path w="7679309" h="931418" extrusionOk="0">
                  <a:moveTo>
                    <a:pt x="8509" y="0"/>
                  </a:moveTo>
                  <a:lnTo>
                    <a:pt x="7670800" y="0"/>
                  </a:lnTo>
                  <a:cubicBezTo>
                    <a:pt x="7675499" y="0"/>
                    <a:pt x="7679309" y="3810"/>
                    <a:pt x="7679309" y="8509"/>
                  </a:cubicBezTo>
                  <a:lnTo>
                    <a:pt x="7679309" y="922909"/>
                  </a:lnTo>
                  <a:cubicBezTo>
                    <a:pt x="7679309" y="927608"/>
                    <a:pt x="7675499" y="931418"/>
                    <a:pt x="7670800" y="931418"/>
                  </a:cubicBezTo>
                  <a:lnTo>
                    <a:pt x="8509" y="931418"/>
                  </a:lnTo>
                  <a:cubicBezTo>
                    <a:pt x="3810" y="931418"/>
                    <a:pt x="0" y="927608"/>
                    <a:pt x="0" y="922909"/>
                  </a:cubicBezTo>
                  <a:lnTo>
                    <a:pt x="0" y="8509"/>
                  </a:lnTo>
                  <a:cubicBezTo>
                    <a:pt x="0" y="3810"/>
                    <a:pt x="3810" y="0"/>
                    <a:pt x="8509" y="0"/>
                  </a:cubicBezTo>
                  <a:moveTo>
                    <a:pt x="8509" y="16891"/>
                  </a:moveTo>
                  <a:lnTo>
                    <a:pt x="8509" y="8509"/>
                  </a:lnTo>
                  <a:lnTo>
                    <a:pt x="17018" y="8509"/>
                  </a:lnTo>
                  <a:lnTo>
                    <a:pt x="17018" y="922909"/>
                  </a:lnTo>
                  <a:lnTo>
                    <a:pt x="8509" y="922909"/>
                  </a:lnTo>
                  <a:lnTo>
                    <a:pt x="8509" y="914400"/>
                  </a:lnTo>
                  <a:lnTo>
                    <a:pt x="7670800" y="914400"/>
                  </a:lnTo>
                  <a:lnTo>
                    <a:pt x="7670800" y="922909"/>
                  </a:lnTo>
                  <a:lnTo>
                    <a:pt x="7662291" y="922909"/>
                  </a:lnTo>
                  <a:lnTo>
                    <a:pt x="7662291" y="8509"/>
                  </a:lnTo>
                  <a:lnTo>
                    <a:pt x="7670800" y="8509"/>
                  </a:lnTo>
                  <a:lnTo>
                    <a:pt x="7670800"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15"/>
          <p:cNvSpPr txBox="1">
            <a:spLocks noGrp="1"/>
          </p:cNvSpPr>
          <p:nvPr>
            <p:ph type="sldNum" idx="12"/>
          </p:nvPr>
        </p:nvSpPr>
        <p:spPr>
          <a:xfrm>
            <a:off x="8021125" y="6270825"/>
            <a:ext cx="83235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endParaRPr sz="5000" b="1">
              <a:solidFill>
                <a:schemeClr val="dk1"/>
              </a:solidFill>
            </a:endParaRPr>
          </a:p>
          <a:p>
            <a:pPr marL="0" lvl="0" indent="0" algn="l" rtl="0">
              <a:spcBef>
                <a:spcPts val="0"/>
              </a:spcBef>
              <a:spcAft>
                <a:spcPts val="0"/>
              </a:spcAft>
              <a:buClr>
                <a:srgbClr val="000000"/>
              </a:buClr>
              <a:buFont typeface="Arial"/>
              <a:buNone/>
            </a:pPr>
            <a:r>
              <a:rPr lang="en-US" sz="5000" b="1">
                <a:solidFill>
                  <a:schemeClr val="dk1"/>
                </a:solidFill>
              </a:rPr>
              <a:t>Tech_breakers</a:t>
            </a:r>
            <a:endParaRPr sz="5000" b="1">
              <a:solidFill>
                <a:schemeClr val="dk1"/>
              </a:solidFill>
            </a:endParaRPr>
          </a:p>
          <a:p>
            <a:pPr marL="0" lvl="0" indent="0" algn="r" rtl="0">
              <a:spcBef>
                <a:spcPts val="0"/>
              </a:spcBef>
              <a:spcAft>
                <a:spcPts val="0"/>
              </a:spcAft>
              <a:buClr>
                <a:srgbClr val="000000"/>
              </a:buClr>
              <a:buFont typeface="Arial"/>
              <a:buNone/>
            </a:pPr>
            <a:r>
              <a:rPr lang="en-US"/>
              <a:t>T</a:t>
            </a:r>
            <a:endParaRPr sz="330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Shape 147"/>
        <p:cNvGrpSpPr/>
        <p:nvPr/>
      </p:nvGrpSpPr>
      <p:grpSpPr>
        <a:xfrm>
          <a:off x="0" y="0"/>
          <a:ext cx="0" cy="0"/>
          <a:chOff x="0" y="0"/>
          <a:chExt cx="0" cy="0"/>
        </a:xfrm>
      </p:grpSpPr>
      <p:grpSp>
        <p:nvGrpSpPr>
          <p:cNvPr id="151" name="Google Shape;151;p16"/>
          <p:cNvGrpSpPr/>
          <p:nvPr/>
        </p:nvGrpSpPr>
        <p:grpSpPr>
          <a:xfrm>
            <a:off x="-6350" y="7537450"/>
            <a:ext cx="698564" cy="2070164"/>
            <a:chOff x="0" y="0"/>
            <a:chExt cx="931418" cy="2760218"/>
          </a:xfrm>
        </p:grpSpPr>
        <p:sp>
          <p:nvSpPr>
            <p:cNvPr id="152" name="Google Shape;152;p16"/>
            <p:cNvSpPr/>
            <p:nvPr/>
          </p:nvSpPr>
          <p:spPr>
            <a:xfrm>
              <a:off x="8509" y="8509"/>
              <a:ext cx="914400" cy="2743200"/>
            </a:xfrm>
            <a:custGeom>
              <a:avLst/>
              <a:gdLst/>
              <a:ahLst/>
              <a:cxnLst/>
              <a:rect l="l" t="t" r="r" b="b"/>
              <a:pathLst>
                <a:path w="914400" h="2743200" extrusionOk="0">
                  <a:moveTo>
                    <a:pt x="0" y="0"/>
                  </a:moveTo>
                  <a:lnTo>
                    <a:pt x="914400" y="0"/>
                  </a:lnTo>
                  <a:lnTo>
                    <a:pt x="914400" y="2743200"/>
                  </a:lnTo>
                  <a:lnTo>
                    <a:pt x="0" y="27432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153" name="Google Shape;153;p16"/>
            <p:cNvSpPr/>
            <p:nvPr/>
          </p:nvSpPr>
          <p:spPr>
            <a:xfrm>
              <a:off x="0" y="0"/>
              <a:ext cx="931418" cy="2760218"/>
            </a:xfrm>
            <a:custGeom>
              <a:avLst/>
              <a:gdLst/>
              <a:ahLst/>
              <a:cxnLst/>
              <a:rect l="l" t="t" r="r" b="b"/>
              <a:pathLst>
                <a:path w="931418" h="2760218" extrusionOk="0">
                  <a:moveTo>
                    <a:pt x="8509" y="0"/>
                  </a:moveTo>
                  <a:lnTo>
                    <a:pt x="922909" y="0"/>
                  </a:lnTo>
                  <a:cubicBezTo>
                    <a:pt x="927608" y="0"/>
                    <a:pt x="931418" y="3810"/>
                    <a:pt x="931418" y="8509"/>
                  </a:cubicBezTo>
                  <a:lnTo>
                    <a:pt x="931418" y="2751709"/>
                  </a:lnTo>
                  <a:cubicBezTo>
                    <a:pt x="931418" y="2756408"/>
                    <a:pt x="927608" y="2760218"/>
                    <a:pt x="922909" y="2760218"/>
                  </a:cubicBezTo>
                  <a:lnTo>
                    <a:pt x="8509" y="2760218"/>
                  </a:lnTo>
                  <a:cubicBezTo>
                    <a:pt x="3810" y="2760218"/>
                    <a:pt x="0" y="2756408"/>
                    <a:pt x="0" y="2751709"/>
                  </a:cubicBezTo>
                  <a:lnTo>
                    <a:pt x="0" y="8509"/>
                  </a:lnTo>
                  <a:cubicBezTo>
                    <a:pt x="0" y="3810"/>
                    <a:pt x="3810" y="0"/>
                    <a:pt x="8509" y="0"/>
                  </a:cubicBezTo>
                  <a:moveTo>
                    <a:pt x="8509" y="16891"/>
                  </a:moveTo>
                  <a:lnTo>
                    <a:pt x="8509" y="8509"/>
                  </a:lnTo>
                  <a:lnTo>
                    <a:pt x="17018" y="8509"/>
                  </a:lnTo>
                  <a:lnTo>
                    <a:pt x="17018" y="2751709"/>
                  </a:lnTo>
                  <a:lnTo>
                    <a:pt x="8509" y="2751709"/>
                  </a:lnTo>
                  <a:lnTo>
                    <a:pt x="8509" y="2743200"/>
                  </a:lnTo>
                  <a:lnTo>
                    <a:pt x="922909" y="2743200"/>
                  </a:lnTo>
                  <a:lnTo>
                    <a:pt x="922909" y="2751709"/>
                  </a:lnTo>
                  <a:lnTo>
                    <a:pt x="914400" y="2751709"/>
                  </a:lnTo>
                  <a:lnTo>
                    <a:pt x="914400" y="8509"/>
                  </a:lnTo>
                  <a:lnTo>
                    <a:pt x="922909" y="8509"/>
                  </a:lnTo>
                  <a:lnTo>
                    <a:pt x="922909"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6"/>
          <p:cNvGrpSpPr/>
          <p:nvPr/>
        </p:nvGrpSpPr>
        <p:grpSpPr>
          <a:xfrm>
            <a:off x="-6350" y="9594850"/>
            <a:ext cx="5759482" cy="698564"/>
            <a:chOff x="0" y="0"/>
            <a:chExt cx="7679309" cy="931418"/>
          </a:xfrm>
        </p:grpSpPr>
        <p:sp>
          <p:nvSpPr>
            <p:cNvPr id="155" name="Google Shape;155;p16"/>
            <p:cNvSpPr/>
            <p:nvPr/>
          </p:nvSpPr>
          <p:spPr>
            <a:xfrm>
              <a:off x="8509" y="8509"/>
              <a:ext cx="7662291" cy="914400"/>
            </a:xfrm>
            <a:custGeom>
              <a:avLst/>
              <a:gdLst/>
              <a:ahLst/>
              <a:cxnLst/>
              <a:rect l="l" t="t" r="r" b="b"/>
              <a:pathLst>
                <a:path w="7662291" h="914400" extrusionOk="0">
                  <a:moveTo>
                    <a:pt x="0" y="0"/>
                  </a:moveTo>
                  <a:lnTo>
                    <a:pt x="7662291" y="0"/>
                  </a:lnTo>
                  <a:lnTo>
                    <a:pt x="7662291" y="914400"/>
                  </a:lnTo>
                  <a:lnTo>
                    <a:pt x="0" y="9144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156" name="Google Shape;156;p16"/>
            <p:cNvSpPr/>
            <p:nvPr/>
          </p:nvSpPr>
          <p:spPr>
            <a:xfrm>
              <a:off x="0" y="0"/>
              <a:ext cx="7679309" cy="931418"/>
            </a:xfrm>
            <a:custGeom>
              <a:avLst/>
              <a:gdLst/>
              <a:ahLst/>
              <a:cxnLst/>
              <a:rect l="l" t="t" r="r" b="b"/>
              <a:pathLst>
                <a:path w="7679309" h="931418" extrusionOk="0">
                  <a:moveTo>
                    <a:pt x="8509" y="0"/>
                  </a:moveTo>
                  <a:lnTo>
                    <a:pt x="7670800" y="0"/>
                  </a:lnTo>
                  <a:cubicBezTo>
                    <a:pt x="7675499" y="0"/>
                    <a:pt x="7679309" y="3810"/>
                    <a:pt x="7679309" y="8509"/>
                  </a:cubicBezTo>
                  <a:lnTo>
                    <a:pt x="7679309" y="922909"/>
                  </a:lnTo>
                  <a:cubicBezTo>
                    <a:pt x="7679309" y="927608"/>
                    <a:pt x="7675499" y="931418"/>
                    <a:pt x="7670800" y="931418"/>
                  </a:cubicBezTo>
                  <a:lnTo>
                    <a:pt x="8509" y="931418"/>
                  </a:lnTo>
                  <a:cubicBezTo>
                    <a:pt x="3810" y="931418"/>
                    <a:pt x="0" y="927608"/>
                    <a:pt x="0" y="922909"/>
                  </a:cubicBezTo>
                  <a:lnTo>
                    <a:pt x="0" y="8509"/>
                  </a:lnTo>
                  <a:cubicBezTo>
                    <a:pt x="0" y="3810"/>
                    <a:pt x="3810" y="0"/>
                    <a:pt x="8509" y="0"/>
                  </a:cubicBezTo>
                  <a:moveTo>
                    <a:pt x="8509" y="16891"/>
                  </a:moveTo>
                  <a:lnTo>
                    <a:pt x="8509" y="8509"/>
                  </a:lnTo>
                  <a:lnTo>
                    <a:pt x="17018" y="8509"/>
                  </a:lnTo>
                  <a:lnTo>
                    <a:pt x="17018" y="922909"/>
                  </a:lnTo>
                  <a:lnTo>
                    <a:pt x="8509" y="922909"/>
                  </a:lnTo>
                  <a:lnTo>
                    <a:pt x="8509" y="914400"/>
                  </a:lnTo>
                  <a:lnTo>
                    <a:pt x="7670800" y="914400"/>
                  </a:lnTo>
                  <a:lnTo>
                    <a:pt x="7670800" y="922909"/>
                  </a:lnTo>
                  <a:lnTo>
                    <a:pt x="7662291" y="922909"/>
                  </a:lnTo>
                  <a:lnTo>
                    <a:pt x="7662291" y="8509"/>
                  </a:lnTo>
                  <a:lnTo>
                    <a:pt x="7670800" y="8509"/>
                  </a:lnTo>
                  <a:lnTo>
                    <a:pt x="7670800"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16"/>
          <p:cNvSpPr txBox="1"/>
          <p:nvPr/>
        </p:nvSpPr>
        <p:spPr>
          <a:xfrm>
            <a:off x="4648962" y="2827350"/>
            <a:ext cx="8983800" cy="29091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endParaRPr sz="6500" b="1">
              <a:solidFill>
                <a:srgbClr val="000000"/>
              </a:solidFill>
              <a:latin typeface="Arimo"/>
              <a:ea typeface="Arimo"/>
              <a:cs typeface="Arimo"/>
              <a:sym typeface="Arimo"/>
            </a:endParaRPr>
          </a:p>
          <a:p>
            <a:pPr marL="0" marR="0" lvl="0" indent="0" algn="l" rtl="0">
              <a:lnSpc>
                <a:spcPct val="120000"/>
              </a:lnSpc>
              <a:spcBef>
                <a:spcPts val="0"/>
              </a:spcBef>
              <a:spcAft>
                <a:spcPts val="0"/>
              </a:spcAft>
              <a:buNone/>
            </a:pPr>
            <a:endParaRPr sz="6500" b="1">
              <a:latin typeface="Arimo"/>
              <a:ea typeface="Arimo"/>
              <a:cs typeface="Arimo"/>
              <a:sym typeface="Arimo"/>
            </a:endParaRPr>
          </a:p>
          <a:p>
            <a:pPr marL="457200" marR="0" lvl="0" indent="0" algn="l" rtl="0">
              <a:lnSpc>
                <a:spcPct val="120000"/>
              </a:lnSpc>
              <a:spcBef>
                <a:spcPts val="0"/>
              </a:spcBef>
              <a:spcAft>
                <a:spcPts val="0"/>
              </a:spcAft>
              <a:buNone/>
            </a:pPr>
            <a:endParaRPr sz="3300" b="1">
              <a:latin typeface="Arimo"/>
              <a:ea typeface="Arimo"/>
              <a:cs typeface="Arimo"/>
              <a:sym typeface="Arimo"/>
            </a:endParaRPr>
          </a:p>
        </p:txBody>
      </p:sp>
      <p:grpSp>
        <p:nvGrpSpPr>
          <p:cNvPr id="158" name="Google Shape;158;p16"/>
          <p:cNvGrpSpPr/>
          <p:nvPr/>
        </p:nvGrpSpPr>
        <p:grpSpPr>
          <a:xfrm>
            <a:off x="17589500" y="1652463"/>
            <a:ext cx="698564" cy="2070164"/>
            <a:chOff x="0" y="0"/>
            <a:chExt cx="931418" cy="2760218"/>
          </a:xfrm>
        </p:grpSpPr>
        <p:sp>
          <p:nvSpPr>
            <p:cNvPr id="159" name="Google Shape;159;p16"/>
            <p:cNvSpPr/>
            <p:nvPr/>
          </p:nvSpPr>
          <p:spPr>
            <a:xfrm>
              <a:off x="8509" y="8509"/>
              <a:ext cx="914400" cy="2743200"/>
            </a:xfrm>
            <a:custGeom>
              <a:avLst/>
              <a:gdLst/>
              <a:ahLst/>
              <a:cxnLst/>
              <a:rect l="l" t="t" r="r" b="b"/>
              <a:pathLst>
                <a:path w="914400" h="2743200" extrusionOk="0">
                  <a:moveTo>
                    <a:pt x="0" y="0"/>
                  </a:moveTo>
                  <a:lnTo>
                    <a:pt x="914400" y="0"/>
                  </a:lnTo>
                  <a:lnTo>
                    <a:pt x="914400" y="2743200"/>
                  </a:lnTo>
                  <a:lnTo>
                    <a:pt x="0" y="27432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160" name="Google Shape;160;p16"/>
            <p:cNvSpPr/>
            <p:nvPr/>
          </p:nvSpPr>
          <p:spPr>
            <a:xfrm>
              <a:off x="0" y="0"/>
              <a:ext cx="931418" cy="2760218"/>
            </a:xfrm>
            <a:custGeom>
              <a:avLst/>
              <a:gdLst/>
              <a:ahLst/>
              <a:cxnLst/>
              <a:rect l="l" t="t" r="r" b="b"/>
              <a:pathLst>
                <a:path w="931418" h="2760218" extrusionOk="0">
                  <a:moveTo>
                    <a:pt x="8509" y="0"/>
                  </a:moveTo>
                  <a:lnTo>
                    <a:pt x="922909" y="0"/>
                  </a:lnTo>
                  <a:cubicBezTo>
                    <a:pt x="927608" y="0"/>
                    <a:pt x="931418" y="3810"/>
                    <a:pt x="931418" y="8509"/>
                  </a:cubicBezTo>
                  <a:lnTo>
                    <a:pt x="931418" y="2751709"/>
                  </a:lnTo>
                  <a:cubicBezTo>
                    <a:pt x="931418" y="2756408"/>
                    <a:pt x="927608" y="2760218"/>
                    <a:pt x="922909" y="2760218"/>
                  </a:cubicBezTo>
                  <a:lnTo>
                    <a:pt x="8509" y="2760218"/>
                  </a:lnTo>
                  <a:cubicBezTo>
                    <a:pt x="3810" y="2760218"/>
                    <a:pt x="0" y="2756408"/>
                    <a:pt x="0" y="2751709"/>
                  </a:cubicBezTo>
                  <a:lnTo>
                    <a:pt x="0" y="8509"/>
                  </a:lnTo>
                  <a:cubicBezTo>
                    <a:pt x="0" y="3810"/>
                    <a:pt x="3810" y="0"/>
                    <a:pt x="8509" y="0"/>
                  </a:cubicBezTo>
                  <a:moveTo>
                    <a:pt x="8509" y="16891"/>
                  </a:moveTo>
                  <a:lnTo>
                    <a:pt x="8509" y="8509"/>
                  </a:lnTo>
                  <a:lnTo>
                    <a:pt x="17018" y="8509"/>
                  </a:lnTo>
                  <a:lnTo>
                    <a:pt x="17018" y="2751709"/>
                  </a:lnTo>
                  <a:lnTo>
                    <a:pt x="8509" y="2751709"/>
                  </a:lnTo>
                  <a:lnTo>
                    <a:pt x="8509" y="2743200"/>
                  </a:lnTo>
                  <a:lnTo>
                    <a:pt x="922909" y="2743200"/>
                  </a:lnTo>
                  <a:lnTo>
                    <a:pt x="922909" y="2751709"/>
                  </a:lnTo>
                  <a:lnTo>
                    <a:pt x="914400" y="2751709"/>
                  </a:lnTo>
                  <a:lnTo>
                    <a:pt x="914400" y="8509"/>
                  </a:lnTo>
                  <a:lnTo>
                    <a:pt x="922909" y="8509"/>
                  </a:lnTo>
                  <a:lnTo>
                    <a:pt x="922909"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16"/>
          <p:cNvGrpSpPr/>
          <p:nvPr/>
        </p:nvGrpSpPr>
        <p:grpSpPr>
          <a:xfrm>
            <a:off x="11830022" y="1652463"/>
            <a:ext cx="5759482" cy="698564"/>
            <a:chOff x="0" y="0"/>
            <a:chExt cx="7679309" cy="931418"/>
          </a:xfrm>
        </p:grpSpPr>
        <p:sp>
          <p:nvSpPr>
            <p:cNvPr id="162" name="Google Shape;162;p16"/>
            <p:cNvSpPr/>
            <p:nvPr/>
          </p:nvSpPr>
          <p:spPr>
            <a:xfrm>
              <a:off x="8509" y="8509"/>
              <a:ext cx="7662291" cy="914400"/>
            </a:xfrm>
            <a:custGeom>
              <a:avLst/>
              <a:gdLst/>
              <a:ahLst/>
              <a:cxnLst/>
              <a:rect l="l" t="t" r="r" b="b"/>
              <a:pathLst>
                <a:path w="7662291" h="914400" extrusionOk="0">
                  <a:moveTo>
                    <a:pt x="0" y="0"/>
                  </a:moveTo>
                  <a:lnTo>
                    <a:pt x="7662291" y="0"/>
                  </a:lnTo>
                  <a:lnTo>
                    <a:pt x="7662291" y="914400"/>
                  </a:lnTo>
                  <a:lnTo>
                    <a:pt x="0" y="9144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163" name="Google Shape;163;p16"/>
            <p:cNvSpPr/>
            <p:nvPr/>
          </p:nvSpPr>
          <p:spPr>
            <a:xfrm>
              <a:off x="0" y="0"/>
              <a:ext cx="7679309" cy="931418"/>
            </a:xfrm>
            <a:custGeom>
              <a:avLst/>
              <a:gdLst/>
              <a:ahLst/>
              <a:cxnLst/>
              <a:rect l="l" t="t" r="r" b="b"/>
              <a:pathLst>
                <a:path w="7679309" h="931418" extrusionOk="0">
                  <a:moveTo>
                    <a:pt x="8509" y="0"/>
                  </a:moveTo>
                  <a:lnTo>
                    <a:pt x="7670800" y="0"/>
                  </a:lnTo>
                  <a:cubicBezTo>
                    <a:pt x="7675499" y="0"/>
                    <a:pt x="7679309" y="3810"/>
                    <a:pt x="7679309" y="8509"/>
                  </a:cubicBezTo>
                  <a:lnTo>
                    <a:pt x="7679309" y="922909"/>
                  </a:lnTo>
                  <a:cubicBezTo>
                    <a:pt x="7679309" y="927608"/>
                    <a:pt x="7675499" y="931418"/>
                    <a:pt x="7670800" y="931418"/>
                  </a:cubicBezTo>
                  <a:lnTo>
                    <a:pt x="8509" y="931418"/>
                  </a:lnTo>
                  <a:cubicBezTo>
                    <a:pt x="3810" y="931418"/>
                    <a:pt x="0" y="927608"/>
                    <a:pt x="0" y="922909"/>
                  </a:cubicBezTo>
                  <a:lnTo>
                    <a:pt x="0" y="8509"/>
                  </a:lnTo>
                  <a:cubicBezTo>
                    <a:pt x="0" y="3810"/>
                    <a:pt x="3810" y="0"/>
                    <a:pt x="8509" y="0"/>
                  </a:cubicBezTo>
                  <a:moveTo>
                    <a:pt x="8509" y="16891"/>
                  </a:moveTo>
                  <a:lnTo>
                    <a:pt x="8509" y="8509"/>
                  </a:lnTo>
                  <a:lnTo>
                    <a:pt x="17018" y="8509"/>
                  </a:lnTo>
                  <a:lnTo>
                    <a:pt x="17018" y="922909"/>
                  </a:lnTo>
                  <a:lnTo>
                    <a:pt x="8509" y="922909"/>
                  </a:lnTo>
                  <a:lnTo>
                    <a:pt x="8509" y="914400"/>
                  </a:lnTo>
                  <a:lnTo>
                    <a:pt x="7670800" y="914400"/>
                  </a:lnTo>
                  <a:lnTo>
                    <a:pt x="7670800" y="922909"/>
                  </a:lnTo>
                  <a:lnTo>
                    <a:pt x="7662291" y="922909"/>
                  </a:lnTo>
                  <a:lnTo>
                    <a:pt x="7662291" y="8509"/>
                  </a:lnTo>
                  <a:lnTo>
                    <a:pt x="7670800" y="8509"/>
                  </a:lnTo>
                  <a:lnTo>
                    <a:pt x="7670800"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16"/>
          <p:cNvSpPr txBox="1">
            <a:spLocks noGrp="1"/>
          </p:cNvSpPr>
          <p:nvPr>
            <p:ph type="title"/>
          </p:nvPr>
        </p:nvSpPr>
        <p:spPr>
          <a:xfrm>
            <a:off x="1590675" y="2241800"/>
            <a:ext cx="8229600" cy="1143000"/>
          </a:xfrm>
          <a:prstGeom prst="rect">
            <a:avLst/>
          </a:prstGeom>
        </p:spPr>
        <p:txBody>
          <a:bodyPr spcFirstLastPara="1" wrap="square" lIns="91425" tIns="45700" rIns="91425" bIns="45700" anchor="ctr" anchorCtr="0">
            <a:normAutofit/>
          </a:bodyPr>
          <a:lstStyle/>
          <a:p>
            <a:pPr marL="0" lvl="0" indent="0" algn="l" rtl="0">
              <a:lnSpc>
                <a:spcPct val="120000"/>
              </a:lnSpc>
              <a:spcBef>
                <a:spcPts val="0"/>
              </a:spcBef>
              <a:spcAft>
                <a:spcPts val="0"/>
              </a:spcAft>
              <a:buClr>
                <a:schemeClr val="dk1"/>
              </a:buClr>
              <a:buFont typeface="Arial"/>
              <a:buNone/>
            </a:pPr>
            <a:r>
              <a:rPr lang="en-US" sz="6500" b="1">
                <a:latin typeface="Arimo"/>
                <a:ea typeface="Arimo"/>
                <a:cs typeface="Arimo"/>
                <a:sym typeface="Arimo"/>
              </a:rPr>
              <a:t>Content</a:t>
            </a:r>
            <a:endParaRPr/>
          </a:p>
        </p:txBody>
      </p:sp>
      <p:sp>
        <p:nvSpPr>
          <p:cNvPr id="165" name="Google Shape;165;p16"/>
          <p:cNvSpPr txBox="1">
            <a:spLocks noGrp="1"/>
          </p:cNvSpPr>
          <p:nvPr>
            <p:ph type="body" idx="1"/>
          </p:nvPr>
        </p:nvSpPr>
        <p:spPr>
          <a:xfrm>
            <a:off x="1590675" y="3824425"/>
            <a:ext cx="8229600" cy="4526100"/>
          </a:xfrm>
          <a:prstGeom prst="rect">
            <a:avLst/>
          </a:prstGeom>
        </p:spPr>
        <p:txBody>
          <a:bodyPr spcFirstLastPara="1" wrap="square" lIns="91425" tIns="45700" rIns="91425" bIns="45700" anchor="t" anchorCtr="0">
            <a:normAutofit/>
          </a:bodyPr>
          <a:lstStyle/>
          <a:p>
            <a:pPr marL="457200" lvl="0" indent="-438150" algn="l" rtl="0">
              <a:lnSpc>
                <a:spcPct val="120000"/>
              </a:lnSpc>
              <a:spcBef>
                <a:spcPts val="0"/>
              </a:spcBef>
              <a:spcAft>
                <a:spcPts val="0"/>
              </a:spcAft>
              <a:buSzPts val="3300"/>
              <a:buFont typeface="Arimo"/>
              <a:buAutoNum type="arabicPeriod"/>
            </a:pPr>
            <a:r>
              <a:rPr lang="en-US" sz="3300">
                <a:latin typeface="Arimo"/>
                <a:ea typeface="Arimo"/>
                <a:cs typeface="Arimo"/>
                <a:sym typeface="Arimo"/>
              </a:rPr>
              <a:t>Business Understanding</a:t>
            </a:r>
            <a:endParaRPr sz="3300">
              <a:latin typeface="Arimo"/>
              <a:ea typeface="Arimo"/>
              <a:cs typeface="Arimo"/>
              <a:sym typeface="Arimo"/>
            </a:endParaRPr>
          </a:p>
          <a:p>
            <a:pPr marL="457200" lvl="0" indent="-438150" algn="l" rtl="0">
              <a:lnSpc>
                <a:spcPct val="120000"/>
              </a:lnSpc>
              <a:spcBef>
                <a:spcPts val="0"/>
              </a:spcBef>
              <a:spcAft>
                <a:spcPts val="0"/>
              </a:spcAft>
              <a:buSzPts val="3300"/>
              <a:buFont typeface="Arimo"/>
              <a:buAutoNum type="arabicPeriod"/>
            </a:pPr>
            <a:r>
              <a:rPr lang="en-US" sz="3300">
                <a:latin typeface="Arimo"/>
                <a:ea typeface="Arimo"/>
                <a:cs typeface="Arimo"/>
                <a:sym typeface="Arimo"/>
              </a:rPr>
              <a:t>Insights about data</a:t>
            </a:r>
            <a:endParaRPr sz="3300">
              <a:latin typeface="Arimo"/>
              <a:ea typeface="Arimo"/>
              <a:cs typeface="Arimo"/>
              <a:sym typeface="Arimo"/>
            </a:endParaRPr>
          </a:p>
          <a:p>
            <a:pPr marL="457200" lvl="0" indent="-438150" algn="l" rtl="0">
              <a:lnSpc>
                <a:spcPct val="120000"/>
              </a:lnSpc>
              <a:spcBef>
                <a:spcPts val="0"/>
              </a:spcBef>
              <a:spcAft>
                <a:spcPts val="0"/>
              </a:spcAft>
              <a:buSzPts val="3300"/>
              <a:buFont typeface="Arimo"/>
              <a:buAutoNum type="arabicPeriod"/>
            </a:pPr>
            <a:r>
              <a:rPr lang="en-US" sz="3300">
                <a:latin typeface="Arimo"/>
                <a:ea typeface="Arimo"/>
                <a:cs typeface="Arimo"/>
                <a:sym typeface="Arimo"/>
              </a:rPr>
              <a:t>EDA - Exploratory Data Analysis</a:t>
            </a:r>
            <a:endParaRPr sz="3300">
              <a:latin typeface="Arimo"/>
              <a:ea typeface="Arimo"/>
              <a:cs typeface="Arimo"/>
              <a:sym typeface="Arimo"/>
            </a:endParaRPr>
          </a:p>
          <a:p>
            <a:pPr marL="457200" lvl="0" indent="-438150" algn="l" rtl="0">
              <a:lnSpc>
                <a:spcPct val="120000"/>
              </a:lnSpc>
              <a:spcBef>
                <a:spcPts val="0"/>
              </a:spcBef>
              <a:spcAft>
                <a:spcPts val="0"/>
              </a:spcAft>
              <a:buSzPts val="3300"/>
              <a:buFont typeface="Arimo"/>
              <a:buAutoNum type="arabicPeriod"/>
            </a:pPr>
            <a:r>
              <a:rPr lang="en-US" sz="3300">
                <a:latin typeface="Arimo"/>
                <a:ea typeface="Arimo"/>
                <a:cs typeface="Arimo"/>
                <a:sym typeface="Arimo"/>
              </a:rPr>
              <a:t>Remedial Measures</a:t>
            </a:r>
            <a:endParaRPr sz="3300">
              <a:latin typeface="Arimo"/>
              <a:ea typeface="Arimo"/>
              <a:cs typeface="Arimo"/>
              <a:sym typeface="Arimo"/>
            </a:endParaRPr>
          </a:p>
          <a:p>
            <a:pPr marL="457200" lvl="0" indent="-438150" algn="l" rtl="0">
              <a:lnSpc>
                <a:spcPct val="120000"/>
              </a:lnSpc>
              <a:spcBef>
                <a:spcPts val="0"/>
              </a:spcBef>
              <a:spcAft>
                <a:spcPts val="0"/>
              </a:spcAft>
              <a:buSzPts val="3300"/>
              <a:buFont typeface="Arimo"/>
              <a:buAutoNum type="arabicPeriod"/>
            </a:pPr>
            <a:r>
              <a:rPr lang="en-US" sz="3300">
                <a:latin typeface="Arimo"/>
                <a:ea typeface="Arimo"/>
                <a:cs typeface="Arimo"/>
                <a:sym typeface="Arimo"/>
              </a:rPr>
              <a:t>Model Building and Deployment</a:t>
            </a:r>
            <a:endParaRPr sz="3300">
              <a:latin typeface="Arimo"/>
              <a:ea typeface="Arimo"/>
              <a:cs typeface="Arimo"/>
              <a:sym typeface="Arimo"/>
            </a:endParaRPr>
          </a:p>
          <a:p>
            <a:pPr marL="457200" lvl="0" indent="-438150" algn="l" rtl="0">
              <a:lnSpc>
                <a:spcPct val="120000"/>
              </a:lnSpc>
              <a:spcBef>
                <a:spcPts val="0"/>
              </a:spcBef>
              <a:spcAft>
                <a:spcPts val="0"/>
              </a:spcAft>
              <a:buSzPts val="3300"/>
              <a:buFont typeface="Arimo"/>
              <a:buAutoNum type="arabicPeriod"/>
            </a:pPr>
            <a:r>
              <a:rPr lang="en-US" sz="3300">
                <a:latin typeface="Arimo"/>
                <a:ea typeface="Arimo"/>
                <a:cs typeface="Arimo"/>
                <a:sym typeface="Arimo"/>
              </a:rPr>
              <a:t>Evaluation of the model</a:t>
            </a:r>
            <a:endParaRPr sz="3300">
              <a:latin typeface="Arimo"/>
              <a:ea typeface="Arimo"/>
              <a:cs typeface="Arimo"/>
              <a:sym typeface="Arimo"/>
            </a:endParaRPr>
          </a:p>
          <a:p>
            <a:pPr marL="457200" lvl="0" indent="-438150" algn="l" rtl="0">
              <a:lnSpc>
                <a:spcPct val="120000"/>
              </a:lnSpc>
              <a:spcBef>
                <a:spcPts val="0"/>
              </a:spcBef>
              <a:spcAft>
                <a:spcPts val="0"/>
              </a:spcAft>
              <a:buSzPts val="3300"/>
              <a:buFont typeface="Arimo"/>
              <a:buAutoNum type="arabicPeriod"/>
            </a:pPr>
            <a:r>
              <a:rPr lang="en-US" sz="3300">
                <a:latin typeface="Arimo"/>
                <a:ea typeface="Arimo"/>
                <a:cs typeface="Arimo"/>
                <a:sym typeface="Arimo"/>
              </a:rPr>
              <a:t>Inferences</a:t>
            </a:r>
            <a:endParaRPr/>
          </a:p>
        </p:txBody>
      </p:sp>
      <p:sp>
        <p:nvSpPr>
          <p:cNvPr id="166" name="Google Shape;166;p16"/>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Shape 170"/>
        <p:cNvGrpSpPr/>
        <p:nvPr/>
      </p:nvGrpSpPr>
      <p:grpSpPr>
        <a:xfrm>
          <a:off x="0" y="0"/>
          <a:ext cx="0" cy="0"/>
          <a:chOff x="0" y="0"/>
          <a:chExt cx="0" cy="0"/>
        </a:xfrm>
      </p:grpSpPr>
      <p:grpSp>
        <p:nvGrpSpPr>
          <p:cNvPr id="174" name="Google Shape;174;p17"/>
          <p:cNvGrpSpPr/>
          <p:nvPr/>
        </p:nvGrpSpPr>
        <p:grpSpPr>
          <a:xfrm>
            <a:off x="17610364" y="7537450"/>
            <a:ext cx="698564" cy="2070164"/>
            <a:chOff x="0" y="0"/>
            <a:chExt cx="931418" cy="2760218"/>
          </a:xfrm>
        </p:grpSpPr>
        <p:sp>
          <p:nvSpPr>
            <p:cNvPr id="175" name="Google Shape;175;p17"/>
            <p:cNvSpPr/>
            <p:nvPr/>
          </p:nvSpPr>
          <p:spPr>
            <a:xfrm>
              <a:off x="8509" y="8509"/>
              <a:ext cx="914400" cy="2743200"/>
            </a:xfrm>
            <a:custGeom>
              <a:avLst/>
              <a:gdLst/>
              <a:ahLst/>
              <a:cxnLst/>
              <a:rect l="l" t="t" r="r" b="b"/>
              <a:pathLst>
                <a:path w="914400" h="2743200" extrusionOk="0">
                  <a:moveTo>
                    <a:pt x="0" y="0"/>
                  </a:moveTo>
                  <a:lnTo>
                    <a:pt x="914400" y="0"/>
                  </a:lnTo>
                  <a:lnTo>
                    <a:pt x="914400" y="2743200"/>
                  </a:lnTo>
                  <a:lnTo>
                    <a:pt x="0" y="27432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176" name="Google Shape;176;p17"/>
            <p:cNvSpPr/>
            <p:nvPr/>
          </p:nvSpPr>
          <p:spPr>
            <a:xfrm>
              <a:off x="0" y="0"/>
              <a:ext cx="931418" cy="2760218"/>
            </a:xfrm>
            <a:custGeom>
              <a:avLst/>
              <a:gdLst/>
              <a:ahLst/>
              <a:cxnLst/>
              <a:rect l="l" t="t" r="r" b="b"/>
              <a:pathLst>
                <a:path w="931418" h="2760218" extrusionOk="0">
                  <a:moveTo>
                    <a:pt x="8509" y="0"/>
                  </a:moveTo>
                  <a:lnTo>
                    <a:pt x="922909" y="0"/>
                  </a:lnTo>
                  <a:cubicBezTo>
                    <a:pt x="927608" y="0"/>
                    <a:pt x="931418" y="3810"/>
                    <a:pt x="931418" y="8509"/>
                  </a:cubicBezTo>
                  <a:lnTo>
                    <a:pt x="931418" y="2751709"/>
                  </a:lnTo>
                  <a:cubicBezTo>
                    <a:pt x="931418" y="2756408"/>
                    <a:pt x="927608" y="2760218"/>
                    <a:pt x="922909" y="2760218"/>
                  </a:cubicBezTo>
                  <a:lnTo>
                    <a:pt x="8509" y="2760218"/>
                  </a:lnTo>
                  <a:cubicBezTo>
                    <a:pt x="3810" y="2760218"/>
                    <a:pt x="0" y="2756408"/>
                    <a:pt x="0" y="2751709"/>
                  </a:cubicBezTo>
                  <a:lnTo>
                    <a:pt x="0" y="8509"/>
                  </a:lnTo>
                  <a:cubicBezTo>
                    <a:pt x="0" y="3810"/>
                    <a:pt x="3810" y="0"/>
                    <a:pt x="8509" y="0"/>
                  </a:cubicBezTo>
                  <a:moveTo>
                    <a:pt x="8509" y="16891"/>
                  </a:moveTo>
                  <a:lnTo>
                    <a:pt x="8509" y="8509"/>
                  </a:lnTo>
                  <a:lnTo>
                    <a:pt x="17018" y="8509"/>
                  </a:lnTo>
                  <a:lnTo>
                    <a:pt x="17018" y="2751709"/>
                  </a:lnTo>
                  <a:lnTo>
                    <a:pt x="8509" y="2751709"/>
                  </a:lnTo>
                  <a:lnTo>
                    <a:pt x="8509" y="2743200"/>
                  </a:lnTo>
                  <a:lnTo>
                    <a:pt x="922909" y="2743200"/>
                  </a:lnTo>
                  <a:lnTo>
                    <a:pt x="922909" y="2751709"/>
                  </a:lnTo>
                  <a:lnTo>
                    <a:pt x="914400" y="2751709"/>
                  </a:lnTo>
                  <a:lnTo>
                    <a:pt x="914400" y="8509"/>
                  </a:lnTo>
                  <a:lnTo>
                    <a:pt x="922909" y="8509"/>
                  </a:lnTo>
                  <a:lnTo>
                    <a:pt x="922909"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7"/>
          <p:cNvGrpSpPr/>
          <p:nvPr/>
        </p:nvGrpSpPr>
        <p:grpSpPr>
          <a:xfrm>
            <a:off x="12549386" y="9594850"/>
            <a:ext cx="5759482" cy="698564"/>
            <a:chOff x="0" y="0"/>
            <a:chExt cx="7679309" cy="931418"/>
          </a:xfrm>
        </p:grpSpPr>
        <p:sp>
          <p:nvSpPr>
            <p:cNvPr id="178" name="Google Shape;178;p17"/>
            <p:cNvSpPr/>
            <p:nvPr/>
          </p:nvSpPr>
          <p:spPr>
            <a:xfrm>
              <a:off x="8509" y="8509"/>
              <a:ext cx="7662291" cy="914400"/>
            </a:xfrm>
            <a:custGeom>
              <a:avLst/>
              <a:gdLst/>
              <a:ahLst/>
              <a:cxnLst/>
              <a:rect l="l" t="t" r="r" b="b"/>
              <a:pathLst>
                <a:path w="7662291" h="914400" extrusionOk="0">
                  <a:moveTo>
                    <a:pt x="0" y="0"/>
                  </a:moveTo>
                  <a:lnTo>
                    <a:pt x="7662291" y="0"/>
                  </a:lnTo>
                  <a:lnTo>
                    <a:pt x="7662291" y="914400"/>
                  </a:lnTo>
                  <a:lnTo>
                    <a:pt x="0" y="9144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179" name="Google Shape;179;p17"/>
            <p:cNvSpPr/>
            <p:nvPr/>
          </p:nvSpPr>
          <p:spPr>
            <a:xfrm>
              <a:off x="0" y="0"/>
              <a:ext cx="7679309" cy="931418"/>
            </a:xfrm>
            <a:custGeom>
              <a:avLst/>
              <a:gdLst/>
              <a:ahLst/>
              <a:cxnLst/>
              <a:rect l="l" t="t" r="r" b="b"/>
              <a:pathLst>
                <a:path w="7679309" h="931418" extrusionOk="0">
                  <a:moveTo>
                    <a:pt x="8509" y="0"/>
                  </a:moveTo>
                  <a:lnTo>
                    <a:pt x="7670800" y="0"/>
                  </a:lnTo>
                  <a:cubicBezTo>
                    <a:pt x="7675499" y="0"/>
                    <a:pt x="7679309" y="3810"/>
                    <a:pt x="7679309" y="8509"/>
                  </a:cubicBezTo>
                  <a:lnTo>
                    <a:pt x="7679309" y="922909"/>
                  </a:lnTo>
                  <a:cubicBezTo>
                    <a:pt x="7679309" y="927608"/>
                    <a:pt x="7675499" y="931418"/>
                    <a:pt x="7670800" y="931418"/>
                  </a:cubicBezTo>
                  <a:lnTo>
                    <a:pt x="8509" y="931418"/>
                  </a:lnTo>
                  <a:cubicBezTo>
                    <a:pt x="3810" y="931418"/>
                    <a:pt x="0" y="927608"/>
                    <a:pt x="0" y="922909"/>
                  </a:cubicBezTo>
                  <a:lnTo>
                    <a:pt x="0" y="8509"/>
                  </a:lnTo>
                  <a:cubicBezTo>
                    <a:pt x="0" y="3810"/>
                    <a:pt x="3810" y="0"/>
                    <a:pt x="8509" y="0"/>
                  </a:cubicBezTo>
                  <a:moveTo>
                    <a:pt x="8509" y="16891"/>
                  </a:moveTo>
                  <a:lnTo>
                    <a:pt x="8509" y="8509"/>
                  </a:lnTo>
                  <a:lnTo>
                    <a:pt x="17018" y="8509"/>
                  </a:lnTo>
                  <a:lnTo>
                    <a:pt x="17018" y="922909"/>
                  </a:lnTo>
                  <a:lnTo>
                    <a:pt x="8509" y="922909"/>
                  </a:lnTo>
                  <a:lnTo>
                    <a:pt x="8509" y="914400"/>
                  </a:lnTo>
                  <a:lnTo>
                    <a:pt x="7670800" y="914400"/>
                  </a:lnTo>
                  <a:lnTo>
                    <a:pt x="7670800" y="922909"/>
                  </a:lnTo>
                  <a:lnTo>
                    <a:pt x="7662291" y="922909"/>
                  </a:lnTo>
                  <a:lnTo>
                    <a:pt x="7662291" y="8509"/>
                  </a:lnTo>
                  <a:lnTo>
                    <a:pt x="7670800" y="8509"/>
                  </a:lnTo>
                  <a:lnTo>
                    <a:pt x="7670800"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17"/>
          <p:cNvGrpSpPr/>
          <p:nvPr/>
        </p:nvGrpSpPr>
        <p:grpSpPr>
          <a:xfrm>
            <a:off x="0" y="1722735"/>
            <a:ext cx="698564" cy="2070164"/>
            <a:chOff x="0" y="0"/>
            <a:chExt cx="931418" cy="2760218"/>
          </a:xfrm>
        </p:grpSpPr>
        <p:sp>
          <p:nvSpPr>
            <p:cNvPr id="181" name="Google Shape;181;p17"/>
            <p:cNvSpPr/>
            <p:nvPr/>
          </p:nvSpPr>
          <p:spPr>
            <a:xfrm>
              <a:off x="8509" y="8509"/>
              <a:ext cx="914400" cy="2743200"/>
            </a:xfrm>
            <a:custGeom>
              <a:avLst/>
              <a:gdLst/>
              <a:ahLst/>
              <a:cxnLst/>
              <a:rect l="l" t="t" r="r" b="b"/>
              <a:pathLst>
                <a:path w="914400" h="2743200" extrusionOk="0">
                  <a:moveTo>
                    <a:pt x="0" y="0"/>
                  </a:moveTo>
                  <a:lnTo>
                    <a:pt x="914400" y="0"/>
                  </a:lnTo>
                  <a:lnTo>
                    <a:pt x="914400" y="2743200"/>
                  </a:lnTo>
                  <a:lnTo>
                    <a:pt x="0" y="27432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182" name="Google Shape;182;p17"/>
            <p:cNvSpPr/>
            <p:nvPr/>
          </p:nvSpPr>
          <p:spPr>
            <a:xfrm>
              <a:off x="0" y="0"/>
              <a:ext cx="931418" cy="2760218"/>
            </a:xfrm>
            <a:custGeom>
              <a:avLst/>
              <a:gdLst/>
              <a:ahLst/>
              <a:cxnLst/>
              <a:rect l="l" t="t" r="r" b="b"/>
              <a:pathLst>
                <a:path w="931418" h="2760218" extrusionOk="0">
                  <a:moveTo>
                    <a:pt x="8509" y="0"/>
                  </a:moveTo>
                  <a:lnTo>
                    <a:pt x="922909" y="0"/>
                  </a:lnTo>
                  <a:cubicBezTo>
                    <a:pt x="927608" y="0"/>
                    <a:pt x="931418" y="3810"/>
                    <a:pt x="931418" y="8509"/>
                  </a:cubicBezTo>
                  <a:lnTo>
                    <a:pt x="931418" y="2751709"/>
                  </a:lnTo>
                  <a:cubicBezTo>
                    <a:pt x="931418" y="2756408"/>
                    <a:pt x="927608" y="2760218"/>
                    <a:pt x="922909" y="2760218"/>
                  </a:cubicBezTo>
                  <a:lnTo>
                    <a:pt x="8509" y="2760218"/>
                  </a:lnTo>
                  <a:cubicBezTo>
                    <a:pt x="3810" y="2760218"/>
                    <a:pt x="0" y="2756408"/>
                    <a:pt x="0" y="2751709"/>
                  </a:cubicBezTo>
                  <a:lnTo>
                    <a:pt x="0" y="8509"/>
                  </a:lnTo>
                  <a:cubicBezTo>
                    <a:pt x="0" y="3810"/>
                    <a:pt x="3810" y="0"/>
                    <a:pt x="8509" y="0"/>
                  </a:cubicBezTo>
                  <a:moveTo>
                    <a:pt x="8509" y="16891"/>
                  </a:moveTo>
                  <a:lnTo>
                    <a:pt x="8509" y="8509"/>
                  </a:lnTo>
                  <a:lnTo>
                    <a:pt x="17018" y="8509"/>
                  </a:lnTo>
                  <a:lnTo>
                    <a:pt x="17018" y="2751709"/>
                  </a:lnTo>
                  <a:lnTo>
                    <a:pt x="8509" y="2751709"/>
                  </a:lnTo>
                  <a:lnTo>
                    <a:pt x="8509" y="2743200"/>
                  </a:lnTo>
                  <a:lnTo>
                    <a:pt x="922909" y="2743200"/>
                  </a:lnTo>
                  <a:lnTo>
                    <a:pt x="922909" y="2751709"/>
                  </a:lnTo>
                  <a:lnTo>
                    <a:pt x="914400" y="2751709"/>
                  </a:lnTo>
                  <a:lnTo>
                    <a:pt x="914400" y="8509"/>
                  </a:lnTo>
                  <a:lnTo>
                    <a:pt x="922909" y="8509"/>
                  </a:lnTo>
                  <a:lnTo>
                    <a:pt x="922909"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17"/>
          <p:cNvGrpSpPr/>
          <p:nvPr/>
        </p:nvGrpSpPr>
        <p:grpSpPr>
          <a:xfrm>
            <a:off x="698500" y="1722735"/>
            <a:ext cx="5759482" cy="698564"/>
            <a:chOff x="0" y="0"/>
            <a:chExt cx="7679309" cy="931418"/>
          </a:xfrm>
        </p:grpSpPr>
        <p:sp>
          <p:nvSpPr>
            <p:cNvPr id="184" name="Google Shape;184;p17"/>
            <p:cNvSpPr/>
            <p:nvPr/>
          </p:nvSpPr>
          <p:spPr>
            <a:xfrm>
              <a:off x="8509" y="8509"/>
              <a:ext cx="7662291" cy="914400"/>
            </a:xfrm>
            <a:custGeom>
              <a:avLst/>
              <a:gdLst/>
              <a:ahLst/>
              <a:cxnLst/>
              <a:rect l="l" t="t" r="r" b="b"/>
              <a:pathLst>
                <a:path w="7662291" h="914400" extrusionOk="0">
                  <a:moveTo>
                    <a:pt x="0" y="0"/>
                  </a:moveTo>
                  <a:lnTo>
                    <a:pt x="7662291" y="0"/>
                  </a:lnTo>
                  <a:lnTo>
                    <a:pt x="7662291" y="914400"/>
                  </a:lnTo>
                  <a:lnTo>
                    <a:pt x="0" y="9144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185" name="Google Shape;185;p17"/>
            <p:cNvSpPr/>
            <p:nvPr/>
          </p:nvSpPr>
          <p:spPr>
            <a:xfrm>
              <a:off x="0" y="0"/>
              <a:ext cx="7679309" cy="931418"/>
            </a:xfrm>
            <a:custGeom>
              <a:avLst/>
              <a:gdLst/>
              <a:ahLst/>
              <a:cxnLst/>
              <a:rect l="l" t="t" r="r" b="b"/>
              <a:pathLst>
                <a:path w="7679309" h="931418" extrusionOk="0">
                  <a:moveTo>
                    <a:pt x="8509" y="0"/>
                  </a:moveTo>
                  <a:lnTo>
                    <a:pt x="7670800" y="0"/>
                  </a:lnTo>
                  <a:cubicBezTo>
                    <a:pt x="7675499" y="0"/>
                    <a:pt x="7679309" y="3810"/>
                    <a:pt x="7679309" y="8509"/>
                  </a:cubicBezTo>
                  <a:lnTo>
                    <a:pt x="7679309" y="922909"/>
                  </a:lnTo>
                  <a:cubicBezTo>
                    <a:pt x="7679309" y="927608"/>
                    <a:pt x="7675499" y="931418"/>
                    <a:pt x="7670800" y="931418"/>
                  </a:cubicBezTo>
                  <a:lnTo>
                    <a:pt x="8509" y="931418"/>
                  </a:lnTo>
                  <a:cubicBezTo>
                    <a:pt x="3810" y="931418"/>
                    <a:pt x="0" y="927608"/>
                    <a:pt x="0" y="922909"/>
                  </a:cubicBezTo>
                  <a:lnTo>
                    <a:pt x="0" y="8509"/>
                  </a:lnTo>
                  <a:cubicBezTo>
                    <a:pt x="0" y="3810"/>
                    <a:pt x="3810" y="0"/>
                    <a:pt x="8509" y="0"/>
                  </a:cubicBezTo>
                  <a:moveTo>
                    <a:pt x="8509" y="16891"/>
                  </a:moveTo>
                  <a:lnTo>
                    <a:pt x="8509" y="8509"/>
                  </a:lnTo>
                  <a:lnTo>
                    <a:pt x="17018" y="8509"/>
                  </a:lnTo>
                  <a:lnTo>
                    <a:pt x="17018" y="922909"/>
                  </a:lnTo>
                  <a:lnTo>
                    <a:pt x="8509" y="922909"/>
                  </a:lnTo>
                  <a:lnTo>
                    <a:pt x="8509" y="914400"/>
                  </a:lnTo>
                  <a:lnTo>
                    <a:pt x="7670800" y="914400"/>
                  </a:lnTo>
                  <a:lnTo>
                    <a:pt x="7670800" y="922909"/>
                  </a:lnTo>
                  <a:lnTo>
                    <a:pt x="7662291" y="922909"/>
                  </a:lnTo>
                  <a:lnTo>
                    <a:pt x="7662291" y="8509"/>
                  </a:lnTo>
                  <a:lnTo>
                    <a:pt x="7670800" y="8509"/>
                  </a:lnTo>
                  <a:lnTo>
                    <a:pt x="7670800"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186;p17"/>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
        <p:nvSpPr>
          <p:cNvPr id="187" name="Google Shape;187;p17"/>
          <p:cNvSpPr txBox="1"/>
          <p:nvPr/>
        </p:nvSpPr>
        <p:spPr>
          <a:xfrm>
            <a:off x="698500" y="2478875"/>
            <a:ext cx="16836300" cy="7058400"/>
          </a:xfrm>
          <a:prstGeom prst="rect">
            <a:avLst/>
          </a:prstGeom>
          <a:noFill/>
          <a:ln>
            <a:noFill/>
          </a:ln>
        </p:spPr>
        <p:txBody>
          <a:bodyPr spcFirstLastPara="1" wrap="square" lIns="91425" tIns="91425" rIns="91425" bIns="91425" anchor="t" anchorCtr="0">
            <a:noAutofit/>
          </a:bodyPr>
          <a:lstStyle/>
          <a:p>
            <a:pPr marL="457200" lvl="0" indent="0" algn="l" rtl="0">
              <a:lnSpc>
                <a:spcPct val="120000"/>
              </a:lnSpc>
              <a:spcBef>
                <a:spcPts val="0"/>
              </a:spcBef>
              <a:spcAft>
                <a:spcPts val="0"/>
              </a:spcAft>
              <a:buNone/>
            </a:pPr>
            <a:r>
              <a:rPr lang="en-US" sz="3300" b="1">
                <a:solidFill>
                  <a:schemeClr val="dk1"/>
                </a:solidFill>
                <a:latin typeface="Arimo"/>
                <a:ea typeface="Arimo"/>
                <a:cs typeface="Arimo"/>
                <a:sym typeface="Arimo"/>
              </a:rPr>
              <a:t>Business Understanding</a:t>
            </a:r>
            <a:endParaRPr sz="3300" b="1">
              <a:solidFill>
                <a:schemeClr val="dk1"/>
              </a:solidFill>
              <a:latin typeface="Arimo"/>
              <a:ea typeface="Arimo"/>
              <a:cs typeface="Arimo"/>
              <a:sym typeface="Arimo"/>
            </a:endParaRPr>
          </a:p>
          <a:p>
            <a:pPr marL="0" lvl="0" indent="0" algn="l" rtl="0">
              <a:lnSpc>
                <a:spcPct val="120000"/>
              </a:lnSpc>
              <a:spcBef>
                <a:spcPts val="0"/>
              </a:spcBef>
              <a:spcAft>
                <a:spcPts val="0"/>
              </a:spcAft>
              <a:buClr>
                <a:schemeClr val="dk1"/>
              </a:buClr>
              <a:buSzPts val="1100"/>
              <a:buFont typeface="Arial"/>
              <a:buNone/>
            </a:pPr>
            <a:r>
              <a:rPr lang="en-US" sz="2000" b="1">
                <a:solidFill>
                  <a:schemeClr val="dk1"/>
                </a:solidFill>
                <a:latin typeface="Arimo"/>
                <a:ea typeface="Arimo"/>
                <a:cs typeface="Arimo"/>
                <a:sym typeface="Arimo"/>
              </a:rPr>
              <a:t>      </a:t>
            </a:r>
            <a:r>
              <a:rPr lang="en-US" sz="2000" b="1">
                <a:solidFill>
                  <a:schemeClr val="dk1"/>
                </a:solidFill>
              </a:rPr>
              <a:t>1. Customer Segments:- Target individuals interested in Ayurveda, particularly those seeking natural remedies for mental health.</a:t>
            </a:r>
            <a:endParaRPr sz="2000" b="1">
              <a:solidFill>
                <a:schemeClr val="dk1"/>
              </a:solidFill>
            </a:endParaRPr>
          </a:p>
          <a:p>
            <a:pPr marL="0" lvl="0" indent="0" algn="l" rtl="0">
              <a:lnSpc>
                <a:spcPct val="120000"/>
              </a:lnSpc>
              <a:spcBef>
                <a:spcPts val="0"/>
              </a:spcBef>
              <a:spcAft>
                <a:spcPts val="0"/>
              </a:spcAft>
              <a:buClr>
                <a:schemeClr val="dk1"/>
              </a:buClr>
              <a:buSzPts val="1100"/>
              <a:buFont typeface="Arial"/>
              <a:buNone/>
            </a:pPr>
            <a:r>
              <a:rPr lang="en-US" sz="2000" b="1">
                <a:solidFill>
                  <a:schemeClr val="dk1"/>
                </a:solidFill>
              </a:rPr>
              <a:t>       2. Value Propositions: - Ayurveda's holistic approach to mental health includes personalised dosha balancing, dietary             recommendations, herbal remedies, and lifestyle changes.</a:t>
            </a:r>
            <a:endParaRPr sz="2000" b="1">
              <a:solidFill>
                <a:schemeClr val="dk1"/>
              </a:solidFill>
            </a:endParaRPr>
          </a:p>
          <a:p>
            <a:pPr marL="457200" lvl="0" indent="0" algn="l" rtl="0">
              <a:lnSpc>
                <a:spcPct val="120000"/>
              </a:lnSpc>
              <a:spcBef>
                <a:spcPts val="0"/>
              </a:spcBef>
              <a:spcAft>
                <a:spcPts val="0"/>
              </a:spcAft>
              <a:buClr>
                <a:schemeClr val="dk1"/>
              </a:buClr>
              <a:buSzPts val="1100"/>
              <a:buFont typeface="Arial"/>
              <a:buNone/>
            </a:pPr>
            <a:r>
              <a:rPr lang="en-US" sz="2000" b="1">
                <a:solidFill>
                  <a:schemeClr val="dk1"/>
                </a:solidFill>
              </a:rPr>
              <a:t>- "Sattvic" living to promote mental clarity and emotional balance.</a:t>
            </a:r>
            <a:endParaRPr sz="2000" b="1">
              <a:solidFill>
                <a:schemeClr val="dk1"/>
              </a:solidFill>
            </a:endParaRPr>
          </a:p>
          <a:p>
            <a:pPr marL="457200" lvl="0" indent="0" algn="l" rtl="0">
              <a:lnSpc>
                <a:spcPct val="120000"/>
              </a:lnSpc>
              <a:spcBef>
                <a:spcPts val="0"/>
              </a:spcBef>
              <a:spcAft>
                <a:spcPts val="0"/>
              </a:spcAft>
              <a:buClr>
                <a:schemeClr val="dk1"/>
              </a:buClr>
              <a:buSzPts val="1100"/>
              <a:buFont typeface="Arial"/>
              <a:buNone/>
            </a:pPr>
            <a:endParaRPr sz="2000" b="1">
              <a:solidFill>
                <a:schemeClr val="dk1"/>
              </a:solidFill>
            </a:endParaRPr>
          </a:p>
          <a:p>
            <a:pPr marL="457200" lvl="0" indent="0" algn="l" rtl="0">
              <a:lnSpc>
                <a:spcPct val="120000"/>
              </a:lnSpc>
              <a:spcBef>
                <a:spcPts val="0"/>
              </a:spcBef>
              <a:spcAft>
                <a:spcPts val="0"/>
              </a:spcAft>
              <a:buClr>
                <a:schemeClr val="dk1"/>
              </a:buClr>
              <a:buSzPts val="1100"/>
              <a:buFont typeface="Arial"/>
              <a:buNone/>
            </a:pPr>
            <a:r>
              <a:rPr lang="en-US" sz="2000" b="1">
                <a:solidFill>
                  <a:schemeClr val="dk1"/>
                </a:solidFill>
              </a:rPr>
              <a:t>3. Channels: - Using online platforms to provide virtual consultations with Ayurvedic practitioners.</a:t>
            </a:r>
            <a:endParaRPr sz="2000" b="1">
              <a:solidFill>
                <a:schemeClr val="dk1"/>
              </a:solidFill>
            </a:endParaRPr>
          </a:p>
          <a:p>
            <a:pPr marL="457200" lvl="0" indent="0" algn="l" rtl="0">
              <a:lnSpc>
                <a:spcPct val="120000"/>
              </a:lnSpc>
              <a:spcBef>
                <a:spcPts val="0"/>
              </a:spcBef>
              <a:spcAft>
                <a:spcPts val="0"/>
              </a:spcAft>
              <a:buClr>
                <a:schemeClr val="dk1"/>
              </a:buClr>
              <a:buSzPts val="1100"/>
              <a:buFont typeface="Arial"/>
              <a:buNone/>
            </a:pPr>
            <a:r>
              <a:rPr lang="en-US" sz="2000" b="1">
                <a:solidFill>
                  <a:schemeClr val="dk1"/>
                </a:solidFill>
              </a:rPr>
              <a:t>- Creating informative content for social media and your website, explaining Ayurvedic concepts related to mental health.</a:t>
            </a:r>
            <a:endParaRPr sz="2000" b="1">
              <a:solidFill>
                <a:schemeClr val="dk1"/>
              </a:solidFill>
            </a:endParaRPr>
          </a:p>
          <a:p>
            <a:pPr marL="457200" lvl="0" indent="0" algn="l" rtl="0">
              <a:lnSpc>
                <a:spcPct val="120000"/>
              </a:lnSpc>
              <a:spcBef>
                <a:spcPts val="0"/>
              </a:spcBef>
              <a:spcAft>
                <a:spcPts val="0"/>
              </a:spcAft>
              <a:buClr>
                <a:schemeClr val="dk1"/>
              </a:buClr>
              <a:buSzPts val="1100"/>
              <a:buFont typeface="Arial"/>
              <a:buNone/>
            </a:pPr>
            <a:endParaRPr sz="2000" b="1">
              <a:solidFill>
                <a:schemeClr val="dk1"/>
              </a:solidFill>
            </a:endParaRPr>
          </a:p>
          <a:p>
            <a:pPr marL="457200" lvl="0" indent="0" algn="l" rtl="0">
              <a:lnSpc>
                <a:spcPct val="120000"/>
              </a:lnSpc>
              <a:spcBef>
                <a:spcPts val="0"/>
              </a:spcBef>
              <a:spcAft>
                <a:spcPts val="0"/>
              </a:spcAft>
              <a:buNone/>
            </a:pPr>
            <a:r>
              <a:rPr lang="en-US" sz="2000" b="1">
                <a:solidFill>
                  <a:schemeClr val="dk1"/>
                </a:solidFill>
              </a:rPr>
              <a:t>4. Customer Relationships: - Providing ongoing support with follow-up consultations and educational resources on Ayurveda for mental health.</a:t>
            </a:r>
            <a:endParaRPr sz="2000" b="1">
              <a:solidFill>
                <a:schemeClr val="dk1"/>
              </a:solidFill>
            </a:endParaRPr>
          </a:p>
          <a:p>
            <a:pPr marL="0" lvl="0" indent="0" algn="l" rtl="0">
              <a:spcBef>
                <a:spcPts val="0"/>
              </a:spcBef>
              <a:spcAft>
                <a:spcPts val="0"/>
              </a:spcAft>
              <a:buNone/>
            </a:pPr>
            <a:r>
              <a:rPr lang="en-US" sz="2000" b="1">
                <a:solidFill>
                  <a:schemeClr val="dk1"/>
                </a:solidFill>
              </a:rPr>
              <a:t>       5. Key Activities: - Performing thorough Ayurvedic examinations to identify the imbalances (Vikriti) and distinct constitution (Prakriti)     of each individual.</a:t>
            </a:r>
            <a:endParaRPr sz="2000" b="1">
              <a:solidFill>
                <a:schemeClr val="dk1"/>
              </a:solidFill>
            </a:endParaRPr>
          </a:p>
          <a:p>
            <a:pPr marL="0" lvl="0" indent="0" algn="l" rtl="0">
              <a:spcBef>
                <a:spcPts val="0"/>
              </a:spcBef>
              <a:spcAft>
                <a:spcPts val="0"/>
              </a:spcAft>
              <a:buNone/>
            </a:pPr>
            <a:r>
              <a:rPr lang="en-US" sz="2000" b="1">
                <a:solidFill>
                  <a:schemeClr val="dk1"/>
                </a:solidFill>
              </a:rPr>
              <a:t>   - Creating personalized Ayurvedic treatment regimens that include dietary changes, lifestyle advice, and herbal remedies.</a:t>
            </a:r>
            <a:endParaRPr sz="2000" b="1">
              <a:solidFill>
                <a:schemeClr val="dk1"/>
              </a:solidFill>
            </a:endParaRPr>
          </a:p>
          <a:p>
            <a:pPr marL="0" lvl="0" indent="0" algn="l" rtl="0">
              <a:spcBef>
                <a:spcPts val="0"/>
              </a:spcBef>
              <a:spcAft>
                <a:spcPts val="0"/>
              </a:spcAft>
              <a:buNone/>
            </a:pPr>
            <a:endParaRPr sz="2000" b="1">
              <a:solidFill>
                <a:schemeClr val="dk1"/>
              </a:solidFill>
            </a:endParaRPr>
          </a:p>
          <a:p>
            <a:pPr marL="0" lvl="0" indent="0" algn="l" rtl="0">
              <a:spcBef>
                <a:spcPts val="0"/>
              </a:spcBef>
              <a:spcAft>
                <a:spcPts val="0"/>
              </a:spcAft>
              <a:buNone/>
            </a:pPr>
            <a:r>
              <a:rPr lang="en-US" sz="2000" b="1">
                <a:solidFill>
                  <a:schemeClr val="dk1"/>
                </a:solidFill>
              </a:rPr>
              <a:t>      6. Key Partnerships: - Collaborate for ongoing professional development and knowledge exchange with Ayurvedic specialists or schools.</a:t>
            </a:r>
            <a:endParaRPr sz="2000" b="1">
              <a:solidFill>
                <a:schemeClr val="dk1"/>
              </a:solidFill>
            </a:endParaRPr>
          </a:p>
          <a:p>
            <a:pPr marL="0" lvl="0" indent="0" algn="l" rtl="0">
              <a:spcBef>
                <a:spcPts val="0"/>
              </a:spcBef>
              <a:spcAft>
                <a:spcPts val="0"/>
              </a:spcAft>
              <a:buNone/>
            </a:pPr>
            <a:r>
              <a:rPr lang="en-US" sz="2000" b="1">
                <a:solidFill>
                  <a:schemeClr val="dk1"/>
                </a:solidFill>
              </a:rPr>
              <a:t>   - Work together with yoga establishments to provide yoga and Ayurvedic programs that are integrated for mental health.</a:t>
            </a:r>
            <a:endParaRPr sz="2000" b="1">
              <a:solidFill>
                <a:schemeClr val="dk1"/>
              </a:solidFill>
            </a:endParaRPr>
          </a:p>
          <a:p>
            <a:pPr marL="0" lvl="0" indent="0" algn="l" rtl="0">
              <a:spcBef>
                <a:spcPts val="0"/>
              </a:spcBef>
              <a:spcAft>
                <a:spcPts val="0"/>
              </a:spcAft>
              <a:buNone/>
            </a:pPr>
            <a:endParaRPr sz="3200">
              <a:solidFill>
                <a:schemeClr val="dk1"/>
              </a:solidFill>
            </a:endParaRPr>
          </a:p>
          <a:p>
            <a:pPr marL="457200" lvl="0" indent="0" algn="l" rtl="0">
              <a:lnSpc>
                <a:spcPct val="120000"/>
              </a:lnSpc>
              <a:spcBef>
                <a:spcPts val="0"/>
              </a:spcBef>
              <a:spcAft>
                <a:spcPts val="0"/>
              </a:spcAft>
              <a:buClr>
                <a:schemeClr val="dk1"/>
              </a:buClr>
              <a:buSzPts val="1100"/>
              <a:buFont typeface="Arial"/>
              <a:buNone/>
            </a:pPr>
            <a:endParaRPr sz="2000" b="1">
              <a:solidFill>
                <a:schemeClr val="dk1"/>
              </a:solidFill>
            </a:endParaRPr>
          </a:p>
          <a:p>
            <a:pPr marL="457200" lvl="0" indent="0" algn="l" rtl="0">
              <a:lnSpc>
                <a:spcPct val="120000"/>
              </a:lnSpc>
              <a:spcBef>
                <a:spcPts val="0"/>
              </a:spcBef>
              <a:spcAft>
                <a:spcPts val="0"/>
              </a:spcAft>
              <a:buNone/>
            </a:pPr>
            <a:endParaRPr sz="2000" b="1">
              <a:solidFill>
                <a:schemeClr val="dk1"/>
              </a:solidFill>
            </a:endParaRPr>
          </a:p>
        </p:txBody>
      </p:sp>
      <p:sp>
        <p:nvSpPr>
          <p:cNvPr id="188" name="Google Shape;188;p17"/>
          <p:cNvSpPr txBox="1"/>
          <p:nvPr/>
        </p:nvSpPr>
        <p:spPr>
          <a:xfrm>
            <a:off x="7232975" y="2891475"/>
            <a:ext cx="110955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200">
              <a:solidFill>
                <a:schemeClr val="dk1"/>
              </a:solidFill>
              <a:latin typeface="Calibri"/>
              <a:ea typeface="Calibri"/>
              <a:cs typeface="Calibri"/>
              <a:sym typeface="Calibri"/>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Shape 192"/>
        <p:cNvGrpSpPr/>
        <p:nvPr/>
      </p:nvGrpSpPr>
      <p:grpSpPr>
        <a:xfrm>
          <a:off x="0" y="0"/>
          <a:ext cx="0" cy="0"/>
          <a:chOff x="0" y="0"/>
          <a:chExt cx="0" cy="0"/>
        </a:xfrm>
      </p:grpSpPr>
      <p:grpSp>
        <p:nvGrpSpPr>
          <p:cNvPr id="196" name="Google Shape;196;p18"/>
          <p:cNvGrpSpPr/>
          <p:nvPr/>
        </p:nvGrpSpPr>
        <p:grpSpPr>
          <a:xfrm>
            <a:off x="-6350" y="7537450"/>
            <a:ext cx="698564" cy="2070164"/>
            <a:chOff x="0" y="0"/>
            <a:chExt cx="931418" cy="2760218"/>
          </a:xfrm>
        </p:grpSpPr>
        <p:sp>
          <p:nvSpPr>
            <p:cNvPr id="197" name="Google Shape;197;p18"/>
            <p:cNvSpPr/>
            <p:nvPr/>
          </p:nvSpPr>
          <p:spPr>
            <a:xfrm>
              <a:off x="8509" y="8509"/>
              <a:ext cx="914400" cy="2743200"/>
            </a:xfrm>
            <a:custGeom>
              <a:avLst/>
              <a:gdLst/>
              <a:ahLst/>
              <a:cxnLst/>
              <a:rect l="l" t="t" r="r" b="b"/>
              <a:pathLst>
                <a:path w="914400" h="2743200" extrusionOk="0">
                  <a:moveTo>
                    <a:pt x="0" y="0"/>
                  </a:moveTo>
                  <a:lnTo>
                    <a:pt x="914400" y="0"/>
                  </a:lnTo>
                  <a:lnTo>
                    <a:pt x="914400" y="2743200"/>
                  </a:lnTo>
                  <a:lnTo>
                    <a:pt x="0" y="27432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198" name="Google Shape;198;p18"/>
            <p:cNvSpPr/>
            <p:nvPr/>
          </p:nvSpPr>
          <p:spPr>
            <a:xfrm>
              <a:off x="0" y="0"/>
              <a:ext cx="931418" cy="2760218"/>
            </a:xfrm>
            <a:custGeom>
              <a:avLst/>
              <a:gdLst/>
              <a:ahLst/>
              <a:cxnLst/>
              <a:rect l="l" t="t" r="r" b="b"/>
              <a:pathLst>
                <a:path w="931418" h="2760218" extrusionOk="0">
                  <a:moveTo>
                    <a:pt x="8509" y="0"/>
                  </a:moveTo>
                  <a:lnTo>
                    <a:pt x="922909" y="0"/>
                  </a:lnTo>
                  <a:cubicBezTo>
                    <a:pt x="927608" y="0"/>
                    <a:pt x="931418" y="3810"/>
                    <a:pt x="931418" y="8509"/>
                  </a:cubicBezTo>
                  <a:lnTo>
                    <a:pt x="931418" y="2751709"/>
                  </a:lnTo>
                  <a:cubicBezTo>
                    <a:pt x="931418" y="2756408"/>
                    <a:pt x="927608" y="2760218"/>
                    <a:pt x="922909" y="2760218"/>
                  </a:cubicBezTo>
                  <a:lnTo>
                    <a:pt x="8509" y="2760218"/>
                  </a:lnTo>
                  <a:cubicBezTo>
                    <a:pt x="3810" y="2760218"/>
                    <a:pt x="0" y="2756408"/>
                    <a:pt x="0" y="2751709"/>
                  </a:cubicBezTo>
                  <a:lnTo>
                    <a:pt x="0" y="8509"/>
                  </a:lnTo>
                  <a:cubicBezTo>
                    <a:pt x="0" y="3810"/>
                    <a:pt x="3810" y="0"/>
                    <a:pt x="8509" y="0"/>
                  </a:cubicBezTo>
                  <a:moveTo>
                    <a:pt x="8509" y="16891"/>
                  </a:moveTo>
                  <a:lnTo>
                    <a:pt x="8509" y="8509"/>
                  </a:lnTo>
                  <a:lnTo>
                    <a:pt x="17018" y="8509"/>
                  </a:lnTo>
                  <a:lnTo>
                    <a:pt x="17018" y="2751709"/>
                  </a:lnTo>
                  <a:lnTo>
                    <a:pt x="8509" y="2751709"/>
                  </a:lnTo>
                  <a:lnTo>
                    <a:pt x="8509" y="2743200"/>
                  </a:lnTo>
                  <a:lnTo>
                    <a:pt x="922909" y="2743200"/>
                  </a:lnTo>
                  <a:lnTo>
                    <a:pt x="922909" y="2751709"/>
                  </a:lnTo>
                  <a:lnTo>
                    <a:pt x="914400" y="2751709"/>
                  </a:lnTo>
                  <a:lnTo>
                    <a:pt x="914400" y="8509"/>
                  </a:lnTo>
                  <a:lnTo>
                    <a:pt x="922909" y="8509"/>
                  </a:lnTo>
                  <a:lnTo>
                    <a:pt x="922909"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18"/>
          <p:cNvGrpSpPr/>
          <p:nvPr/>
        </p:nvGrpSpPr>
        <p:grpSpPr>
          <a:xfrm>
            <a:off x="-6350" y="9594850"/>
            <a:ext cx="5759482" cy="698564"/>
            <a:chOff x="0" y="0"/>
            <a:chExt cx="7679309" cy="931418"/>
          </a:xfrm>
        </p:grpSpPr>
        <p:sp>
          <p:nvSpPr>
            <p:cNvPr id="200" name="Google Shape;200;p18"/>
            <p:cNvSpPr/>
            <p:nvPr/>
          </p:nvSpPr>
          <p:spPr>
            <a:xfrm>
              <a:off x="8509" y="8509"/>
              <a:ext cx="7662291" cy="914400"/>
            </a:xfrm>
            <a:custGeom>
              <a:avLst/>
              <a:gdLst/>
              <a:ahLst/>
              <a:cxnLst/>
              <a:rect l="l" t="t" r="r" b="b"/>
              <a:pathLst>
                <a:path w="7662291" h="914400" extrusionOk="0">
                  <a:moveTo>
                    <a:pt x="0" y="0"/>
                  </a:moveTo>
                  <a:lnTo>
                    <a:pt x="7662291" y="0"/>
                  </a:lnTo>
                  <a:lnTo>
                    <a:pt x="7662291" y="914400"/>
                  </a:lnTo>
                  <a:lnTo>
                    <a:pt x="0" y="9144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201" name="Google Shape;201;p18"/>
            <p:cNvSpPr/>
            <p:nvPr/>
          </p:nvSpPr>
          <p:spPr>
            <a:xfrm>
              <a:off x="0" y="0"/>
              <a:ext cx="7679309" cy="931418"/>
            </a:xfrm>
            <a:custGeom>
              <a:avLst/>
              <a:gdLst/>
              <a:ahLst/>
              <a:cxnLst/>
              <a:rect l="l" t="t" r="r" b="b"/>
              <a:pathLst>
                <a:path w="7679309" h="931418" extrusionOk="0">
                  <a:moveTo>
                    <a:pt x="8509" y="0"/>
                  </a:moveTo>
                  <a:lnTo>
                    <a:pt x="7670800" y="0"/>
                  </a:lnTo>
                  <a:cubicBezTo>
                    <a:pt x="7675499" y="0"/>
                    <a:pt x="7679309" y="3810"/>
                    <a:pt x="7679309" y="8509"/>
                  </a:cubicBezTo>
                  <a:lnTo>
                    <a:pt x="7679309" y="922909"/>
                  </a:lnTo>
                  <a:cubicBezTo>
                    <a:pt x="7679309" y="927608"/>
                    <a:pt x="7675499" y="931418"/>
                    <a:pt x="7670800" y="931418"/>
                  </a:cubicBezTo>
                  <a:lnTo>
                    <a:pt x="8509" y="931418"/>
                  </a:lnTo>
                  <a:cubicBezTo>
                    <a:pt x="3810" y="931418"/>
                    <a:pt x="0" y="927608"/>
                    <a:pt x="0" y="922909"/>
                  </a:cubicBezTo>
                  <a:lnTo>
                    <a:pt x="0" y="8509"/>
                  </a:lnTo>
                  <a:cubicBezTo>
                    <a:pt x="0" y="3810"/>
                    <a:pt x="3810" y="0"/>
                    <a:pt x="8509" y="0"/>
                  </a:cubicBezTo>
                  <a:moveTo>
                    <a:pt x="8509" y="16891"/>
                  </a:moveTo>
                  <a:lnTo>
                    <a:pt x="8509" y="8509"/>
                  </a:lnTo>
                  <a:lnTo>
                    <a:pt x="17018" y="8509"/>
                  </a:lnTo>
                  <a:lnTo>
                    <a:pt x="17018" y="922909"/>
                  </a:lnTo>
                  <a:lnTo>
                    <a:pt x="8509" y="922909"/>
                  </a:lnTo>
                  <a:lnTo>
                    <a:pt x="8509" y="914400"/>
                  </a:lnTo>
                  <a:lnTo>
                    <a:pt x="7670800" y="914400"/>
                  </a:lnTo>
                  <a:lnTo>
                    <a:pt x="7670800" y="922909"/>
                  </a:lnTo>
                  <a:lnTo>
                    <a:pt x="7662291" y="922909"/>
                  </a:lnTo>
                  <a:lnTo>
                    <a:pt x="7662291" y="8509"/>
                  </a:lnTo>
                  <a:lnTo>
                    <a:pt x="7670800" y="8509"/>
                  </a:lnTo>
                  <a:lnTo>
                    <a:pt x="7670800"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18"/>
          <p:cNvGrpSpPr/>
          <p:nvPr/>
        </p:nvGrpSpPr>
        <p:grpSpPr>
          <a:xfrm>
            <a:off x="17589500" y="1652463"/>
            <a:ext cx="698564" cy="2070164"/>
            <a:chOff x="0" y="0"/>
            <a:chExt cx="931418" cy="2760218"/>
          </a:xfrm>
        </p:grpSpPr>
        <p:sp>
          <p:nvSpPr>
            <p:cNvPr id="203" name="Google Shape;203;p18"/>
            <p:cNvSpPr/>
            <p:nvPr/>
          </p:nvSpPr>
          <p:spPr>
            <a:xfrm>
              <a:off x="8509" y="8509"/>
              <a:ext cx="914400" cy="2743200"/>
            </a:xfrm>
            <a:custGeom>
              <a:avLst/>
              <a:gdLst/>
              <a:ahLst/>
              <a:cxnLst/>
              <a:rect l="l" t="t" r="r" b="b"/>
              <a:pathLst>
                <a:path w="914400" h="2743200" extrusionOk="0">
                  <a:moveTo>
                    <a:pt x="0" y="0"/>
                  </a:moveTo>
                  <a:lnTo>
                    <a:pt x="914400" y="0"/>
                  </a:lnTo>
                  <a:lnTo>
                    <a:pt x="914400" y="2743200"/>
                  </a:lnTo>
                  <a:lnTo>
                    <a:pt x="0" y="27432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204" name="Google Shape;204;p18"/>
            <p:cNvSpPr/>
            <p:nvPr/>
          </p:nvSpPr>
          <p:spPr>
            <a:xfrm>
              <a:off x="0" y="0"/>
              <a:ext cx="931418" cy="2760218"/>
            </a:xfrm>
            <a:custGeom>
              <a:avLst/>
              <a:gdLst/>
              <a:ahLst/>
              <a:cxnLst/>
              <a:rect l="l" t="t" r="r" b="b"/>
              <a:pathLst>
                <a:path w="931418" h="2760218" extrusionOk="0">
                  <a:moveTo>
                    <a:pt x="8509" y="0"/>
                  </a:moveTo>
                  <a:lnTo>
                    <a:pt x="922909" y="0"/>
                  </a:lnTo>
                  <a:cubicBezTo>
                    <a:pt x="927608" y="0"/>
                    <a:pt x="931418" y="3810"/>
                    <a:pt x="931418" y="8509"/>
                  </a:cubicBezTo>
                  <a:lnTo>
                    <a:pt x="931418" y="2751709"/>
                  </a:lnTo>
                  <a:cubicBezTo>
                    <a:pt x="931418" y="2756408"/>
                    <a:pt x="927608" y="2760218"/>
                    <a:pt x="922909" y="2760218"/>
                  </a:cubicBezTo>
                  <a:lnTo>
                    <a:pt x="8509" y="2760218"/>
                  </a:lnTo>
                  <a:cubicBezTo>
                    <a:pt x="3810" y="2760218"/>
                    <a:pt x="0" y="2756408"/>
                    <a:pt x="0" y="2751709"/>
                  </a:cubicBezTo>
                  <a:lnTo>
                    <a:pt x="0" y="8509"/>
                  </a:lnTo>
                  <a:cubicBezTo>
                    <a:pt x="0" y="3810"/>
                    <a:pt x="3810" y="0"/>
                    <a:pt x="8509" y="0"/>
                  </a:cubicBezTo>
                  <a:moveTo>
                    <a:pt x="8509" y="16891"/>
                  </a:moveTo>
                  <a:lnTo>
                    <a:pt x="8509" y="8509"/>
                  </a:lnTo>
                  <a:lnTo>
                    <a:pt x="17018" y="8509"/>
                  </a:lnTo>
                  <a:lnTo>
                    <a:pt x="17018" y="2751709"/>
                  </a:lnTo>
                  <a:lnTo>
                    <a:pt x="8509" y="2751709"/>
                  </a:lnTo>
                  <a:lnTo>
                    <a:pt x="8509" y="2743200"/>
                  </a:lnTo>
                  <a:lnTo>
                    <a:pt x="922909" y="2743200"/>
                  </a:lnTo>
                  <a:lnTo>
                    <a:pt x="922909" y="2751709"/>
                  </a:lnTo>
                  <a:lnTo>
                    <a:pt x="914400" y="2751709"/>
                  </a:lnTo>
                  <a:lnTo>
                    <a:pt x="914400" y="8509"/>
                  </a:lnTo>
                  <a:lnTo>
                    <a:pt x="922909" y="8509"/>
                  </a:lnTo>
                  <a:lnTo>
                    <a:pt x="922909"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 name="Google Shape;205;p18"/>
          <p:cNvGrpSpPr/>
          <p:nvPr/>
        </p:nvGrpSpPr>
        <p:grpSpPr>
          <a:xfrm>
            <a:off x="11830022" y="1652463"/>
            <a:ext cx="5759482" cy="698564"/>
            <a:chOff x="0" y="0"/>
            <a:chExt cx="7679309" cy="931418"/>
          </a:xfrm>
        </p:grpSpPr>
        <p:sp>
          <p:nvSpPr>
            <p:cNvPr id="206" name="Google Shape;206;p18"/>
            <p:cNvSpPr/>
            <p:nvPr/>
          </p:nvSpPr>
          <p:spPr>
            <a:xfrm>
              <a:off x="8509" y="8509"/>
              <a:ext cx="7662291" cy="914400"/>
            </a:xfrm>
            <a:custGeom>
              <a:avLst/>
              <a:gdLst/>
              <a:ahLst/>
              <a:cxnLst/>
              <a:rect l="l" t="t" r="r" b="b"/>
              <a:pathLst>
                <a:path w="7662291" h="914400" extrusionOk="0">
                  <a:moveTo>
                    <a:pt x="0" y="0"/>
                  </a:moveTo>
                  <a:lnTo>
                    <a:pt x="7662291" y="0"/>
                  </a:lnTo>
                  <a:lnTo>
                    <a:pt x="7662291" y="914400"/>
                  </a:lnTo>
                  <a:lnTo>
                    <a:pt x="0" y="9144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207" name="Google Shape;207;p18"/>
            <p:cNvSpPr/>
            <p:nvPr/>
          </p:nvSpPr>
          <p:spPr>
            <a:xfrm>
              <a:off x="0" y="0"/>
              <a:ext cx="7679309" cy="931418"/>
            </a:xfrm>
            <a:custGeom>
              <a:avLst/>
              <a:gdLst/>
              <a:ahLst/>
              <a:cxnLst/>
              <a:rect l="l" t="t" r="r" b="b"/>
              <a:pathLst>
                <a:path w="7679309" h="931418" extrusionOk="0">
                  <a:moveTo>
                    <a:pt x="8509" y="0"/>
                  </a:moveTo>
                  <a:lnTo>
                    <a:pt x="7670800" y="0"/>
                  </a:lnTo>
                  <a:cubicBezTo>
                    <a:pt x="7675499" y="0"/>
                    <a:pt x="7679309" y="3810"/>
                    <a:pt x="7679309" y="8509"/>
                  </a:cubicBezTo>
                  <a:lnTo>
                    <a:pt x="7679309" y="922909"/>
                  </a:lnTo>
                  <a:cubicBezTo>
                    <a:pt x="7679309" y="927608"/>
                    <a:pt x="7675499" y="931418"/>
                    <a:pt x="7670800" y="931418"/>
                  </a:cubicBezTo>
                  <a:lnTo>
                    <a:pt x="8509" y="931418"/>
                  </a:lnTo>
                  <a:cubicBezTo>
                    <a:pt x="3810" y="931418"/>
                    <a:pt x="0" y="927608"/>
                    <a:pt x="0" y="922909"/>
                  </a:cubicBezTo>
                  <a:lnTo>
                    <a:pt x="0" y="8509"/>
                  </a:lnTo>
                  <a:cubicBezTo>
                    <a:pt x="0" y="3810"/>
                    <a:pt x="3810" y="0"/>
                    <a:pt x="8509" y="0"/>
                  </a:cubicBezTo>
                  <a:moveTo>
                    <a:pt x="8509" y="16891"/>
                  </a:moveTo>
                  <a:lnTo>
                    <a:pt x="8509" y="8509"/>
                  </a:lnTo>
                  <a:lnTo>
                    <a:pt x="17018" y="8509"/>
                  </a:lnTo>
                  <a:lnTo>
                    <a:pt x="17018" y="922909"/>
                  </a:lnTo>
                  <a:lnTo>
                    <a:pt x="8509" y="922909"/>
                  </a:lnTo>
                  <a:lnTo>
                    <a:pt x="8509" y="914400"/>
                  </a:lnTo>
                  <a:lnTo>
                    <a:pt x="7670800" y="914400"/>
                  </a:lnTo>
                  <a:lnTo>
                    <a:pt x="7670800" y="922909"/>
                  </a:lnTo>
                  <a:lnTo>
                    <a:pt x="7662291" y="922909"/>
                  </a:lnTo>
                  <a:lnTo>
                    <a:pt x="7662291" y="8509"/>
                  </a:lnTo>
                  <a:lnTo>
                    <a:pt x="7670800" y="8509"/>
                  </a:lnTo>
                  <a:lnTo>
                    <a:pt x="7670800"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 name="Google Shape;208;p18"/>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
        <p:nvSpPr>
          <p:cNvPr id="209" name="Google Shape;209;p18"/>
          <p:cNvSpPr txBox="1"/>
          <p:nvPr/>
        </p:nvSpPr>
        <p:spPr>
          <a:xfrm>
            <a:off x="692225" y="2351025"/>
            <a:ext cx="16897200" cy="72564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2400" b="1">
              <a:solidFill>
                <a:schemeClr val="dk1"/>
              </a:solidFill>
              <a:latin typeface="Arimo"/>
              <a:ea typeface="Arimo"/>
              <a:cs typeface="Arimo"/>
              <a:sym typeface="Arimo"/>
            </a:endParaRPr>
          </a:p>
          <a:p>
            <a:pPr marL="0" lvl="0" indent="0" algn="l" rtl="0">
              <a:lnSpc>
                <a:spcPct val="115000"/>
              </a:lnSpc>
              <a:spcBef>
                <a:spcPts val="1500"/>
              </a:spcBef>
              <a:spcAft>
                <a:spcPts val="0"/>
              </a:spcAft>
              <a:buClr>
                <a:schemeClr val="dk1"/>
              </a:buClr>
              <a:buSzPts val="1100"/>
              <a:buFont typeface="Arial"/>
              <a:buNone/>
            </a:pPr>
            <a:r>
              <a:rPr lang="en-US" sz="2100" b="1">
                <a:solidFill>
                  <a:srgbClr val="0D0D0D"/>
                </a:solidFill>
                <a:highlight>
                  <a:srgbClr val="FFFFFF"/>
                </a:highlight>
              </a:rPr>
              <a:t>B2C (Primary):</a:t>
            </a:r>
            <a:endParaRPr sz="2100" b="1">
              <a:solidFill>
                <a:srgbClr val="0D0D0D"/>
              </a:solidFill>
              <a:highlight>
                <a:srgbClr val="FFFFFF"/>
              </a:highlight>
            </a:endParaRPr>
          </a:p>
          <a:p>
            <a:pPr marL="457200" lvl="0" indent="-361950" algn="l" rtl="0">
              <a:lnSpc>
                <a:spcPct val="115000"/>
              </a:lnSpc>
              <a:spcBef>
                <a:spcPts val="1500"/>
              </a:spcBef>
              <a:spcAft>
                <a:spcPts val="0"/>
              </a:spcAft>
              <a:buClr>
                <a:srgbClr val="0D0D0D"/>
              </a:buClr>
              <a:buSzPts val="2100"/>
              <a:buFont typeface="Arial"/>
              <a:buChar char="●"/>
            </a:pPr>
            <a:r>
              <a:rPr lang="en-US" sz="2100" b="1">
                <a:solidFill>
                  <a:srgbClr val="0D0D0D"/>
                </a:solidFill>
                <a:highlight>
                  <a:srgbClr val="FFFFFF"/>
                </a:highlight>
              </a:rPr>
              <a:t>Customers: Individuals seeking mental health services.</a:t>
            </a:r>
            <a:endParaRPr sz="2100" b="1">
              <a:solidFill>
                <a:srgbClr val="0D0D0D"/>
              </a:solidFill>
              <a:highlight>
                <a:srgbClr val="FFFFFF"/>
              </a:highlight>
            </a:endParaRPr>
          </a:p>
          <a:p>
            <a:pPr marL="457200" lvl="0" indent="-361950" algn="l" rtl="0">
              <a:lnSpc>
                <a:spcPct val="115000"/>
              </a:lnSpc>
              <a:spcBef>
                <a:spcPts val="0"/>
              </a:spcBef>
              <a:spcAft>
                <a:spcPts val="0"/>
              </a:spcAft>
              <a:buClr>
                <a:srgbClr val="0D0D0D"/>
              </a:buClr>
              <a:buSzPts val="2100"/>
              <a:buFont typeface="Arial"/>
              <a:buChar char="●"/>
            </a:pPr>
            <a:r>
              <a:rPr lang="en-US" sz="2100" b="1">
                <a:solidFill>
                  <a:srgbClr val="0D0D0D"/>
                </a:solidFill>
                <a:highlight>
                  <a:srgbClr val="FFFFFF"/>
                </a:highlight>
              </a:rPr>
              <a:t>Focus: Personalized care, holistic approach, affordability, accessibility, trust, and confidentiality.</a:t>
            </a:r>
            <a:endParaRPr sz="2100" b="1">
              <a:solidFill>
                <a:srgbClr val="0D0D0D"/>
              </a:solidFill>
              <a:highlight>
                <a:srgbClr val="FFFFFF"/>
              </a:highlight>
            </a:endParaRPr>
          </a:p>
          <a:p>
            <a:pPr marL="457200" lvl="0" indent="-361950" algn="l" rtl="0">
              <a:lnSpc>
                <a:spcPct val="115000"/>
              </a:lnSpc>
              <a:spcBef>
                <a:spcPts val="0"/>
              </a:spcBef>
              <a:spcAft>
                <a:spcPts val="0"/>
              </a:spcAft>
              <a:buClr>
                <a:srgbClr val="0D0D0D"/>
              </a:buClr>
              <a:buSzPts val="2100"/>
              <a:buFont typeface="Arial"/>
              <a:buChar char="●"/>
            </a:pPr>
            <a:r>
              <a:rPr lang="en-US" sz="2100" b="1">
                <a:solidFill>
                  <a:srgbClr val="0D0D0D"/>
                </a:solidFill>
                <a:highlight>
                  <a:srgbClr val="FFFFFF"/>
                </a:highlight>
              </a:rPr>
              <a:t>Marketing: Targeting individuals through online channels, social media, influencers, and community events.</a:t>
            </a:r>
            <a:endParaRPr sz="2100" b="1">
              <a:solidFill>
                <a:srgbClr val="0D0D0D"/>
              </a:solidFill>
              <a:highlight>
                <a:srgbClr val="FFFFFF"/>
              </a:highlight>
            </a:endParaRPr>
          </a:p>
          <a:p>
            <a:pPr marL="0" lvl="0" indent="0" algn="l" rtl="0">
              <a:lnSpc>
                <a:spcPct val="115000"/>
              </a:lnSpc>
              <a:spcBef>
                <a:spcPts val="1500"/>
              </a:spcBef>
              <a:spcAft>
                <a:spcPts val="0"/>
              </a:spcAft>
              <a:buClr>
                <a:schemeClr val="dk1"/>
              </a:buClr>
              <a:buSzPts val="1100"/>
              <a:buFont typeface="Arial"/>
              <a:buNone/>
            </a:pPr>
            <a:r>
              <a:rPr lang="en-US" sz="2000" b="1">
                <a:solidFill>
                  <a:srgbClr val="0D0D0D"/>
                </a:solidFill>
                <a:highlight>
                  <a:srgbClr val="FFFFFF"/>
                </a:highlight>
              </a:rPr>
              <a:t>B2B (Potential):</a:t>
            </a:r>
            <a:endParaRPr sz="2000" b="1">
              <a:solidFill>
                <a:srgbClr val="0D0D0D"/>
              </a:solidFill>
              <a:highlight>
                <a:srgbClr val="FFFFFF"/>
              </a:highlight>
            </a:endParaRPr>
          </a:p>
          <a:p>
            <a:pPr marL="457200" lvl="0" indent="-355600" algn="l" rtl="0">
              <a:lnSpc>
                <a:spcPct val="115000"/>
              </a:lnSpc>
              <a:spcBef>
                <a:spcPts val="1500"/>
              </a:spcBef>
              <a:spcAft>
                <a:spcPts val="0"/>
              </a:spcAft>
              <a:buClr>
                <a:srgbClr val="0D0D0D"/>
              </a:buClr>
              <a:buSzPts val="2000"/>
              <a:buFont typeface="Arial"/>
              <a:buChar char="●"/>
            </a:pPr>
            <a:r>
              <a:rPr lang="en-US" sz="2000" b="1">
                <a:solidFill>
                  <a:srgbClr val="0D0D0D"/>
                </a:solidFill>
                <a:highlight>
                  <a:srgbClr val="FFFFFF"/>
                </a:highlight>
              </a:rPr>
              <a:t>Customers: Organizations (Corporations, Educational Institutions, NGOs).</a:t>
            </a:r>
            <a:endParaRPr sz="2000" b="1">
              <a:solidFill>
                <a:srgbClr val="0D0D0D"/>
              </a:solidFill>
              <a:highlight>
                <a:srgbClr val="FFFFFF"/>
              </a:highlight>
            </a:endParaRPr>
          </a:p>
          <a:p>
            <a:pPr marL="457200" lvl="0" indent="-355600" algn="l" rtl="0">
              <a:lnSpc>
                <a:spcPct val="115000"/>
              </a:lnSpc>
              <a:spcBef>
                <a:spcPts val="0"/>
              </a:spcBef>
              <a:spcAft>
                <a:spcPts val="0"/>
              </a:spcAft>
              <a:buClr>
                <a:srgbClr val="0D0D0D"/>
              </a:buClr>
              <a:buSzPts val="2000"/>
              <a:buFont typeface="Arial"/>
              <a:buChar char="●"/>
            </a:pPr>
            <a:r>
              <a:rPr lang="en-US" sz="2000" b="1">
                <a:solidFill>
                  <a:srgbClr val="0D0D0D"/>
                </a:solidFill>
                <a:highlight>
                  <a:srgbClr val="FFFFFF"/>
                </a:highlight>
              </a:rPr>
              <a:t>Focus: Customized wellness programs, data-driven insights, tailored solutions for employee or student well-being.</a:t>
            </a:r>
            <a:endParaRPr sz="2000" b="1">
              <a:solidFill>
                <a:srgbClr val="0D0D0D"/>
              </a:solidFill>
              <a:highlight>
                <a:srgbClr val="FFFFFF"/>
              </a:highlight>
            </a:endParaRPr>
          </a:p>
          <a:p>
            <a:pPr marL="457200" lvl="0" indent="-355600" algn="l" rtl="0">
              <a:lnSpc>
                <a:spcPct val="115000"/>
              </a:lnSpc>
              <a:spcBef>
                <a:spcPts val="0"/>
              </a:spcBef>
              <a:spcAft>
                <a:spcPts val="0"/>
              </a:spcAft>
              <a:buClr>
                <a:srgbClr val="0D0D0D"/>
              </a:buClr>
              <a:buSzPts val="2000"/>
              <a:buFont typeface="Arial"/>
              <a:buChar char="●"/>
            </a:pPr>
            <a:r>
              <a:rPr lang="en-US" sz="2000" b="1">
                <a:solidFill>
                  <a:srgbClr val="0D0D0D"/>
                </a:solidFill>
                <a:highlight>
                  <a:srgbClr val="FFFFFF"/>
                </a:highlight>
              </a:rPr>
              <a:t>Marketing: Collaboration with HR and educational departments, highlighting expertise and positive impact.</a:t>
            </a:r>
            <a:endParaRPr sz="2000" b="1">
              <a:solidFill>
                <a:srgbClr val="0D0D0D"/>
              </a:solidFill>
              <a:highlight>
                <a:srgbClr val="FFFFFF"/>
              </a:highlight>
            </a:endParaRPr>
          </a:p>
          <a:p>
            <a:pPr marL="0" lvl="0" indent="0" algn="l" rtl="0">
              <a:lnSpc>
                <a:spcPct val="115000"/>
              </a:lnSpc>
              <a:spcBef>
                <a:spcPts val="1500"/>
              </a:spcBef>
              <a:spcAft>
                <a:spcPts val="0"/>
              </a:spcAft>
              <a:buClr>
                <a:schemeClr val="dk1"/>
              </a:buClr>
              <a:buSzPts val="1100"/>
              <a:buFont typeface="Arial"/>
              <a:buNone/>
            </a:pPr>
            <a:r>
              <a:rPr lang="en-US" sz="2000" b="1">
                <a:solidFill>
                  <a:srgbClr val="0D0D0D"/>
                </a:solidFill>
                <a:highlight>
                  <a:srgbClr val="FFFFFF"/>
                </a:highlight>
              </a:rPr>
              <a:t>B2G (Potential):</a:t>
            </a:r>
            <a:endParaRPr sz="2000" b="1">
              <a:solidFill>
                <a:srgbClr val="0D0D0D"/>
              </a:solidFill>
              <a:highlight>
                <a:srgbClr val="FFFFFF"/>
              </a:highlight>
            </a:endParaRPr>
          </a:p>
          <a:p>
            <a:pPr marL="457200" lvl="0" indent="-355600" algn="l" rtl="0">
              <a:lnSpc>
                <a:spcPct val="115000"/>
              </a:lnSpc>
              <a:spcBef>
                <a:spcPts val="1500"/>
              </a:spcBef>
              <a:spcAft>
                <a:spcPts val="0"/>
              </a:spcAft>
              <a:buClr>
                <a:srgbClr val="0D0D0D"/>
              </a:buClr>
              <a:buSzPts val="2000"/>
              <a:buFont typeface="Arial"/>
              <a:buChar char="●"/>
            </a:pPr>
            <a:r>
              <a:rPr lang="en-US" sz="2000" b="1">
                <a:solidFill>
                  <a:srgbClr val="0D0D0D"/>
                </a:solidFill>
                <a:highlight>
                  <a:srgbClr val="FFFFFF"/>
                </a:highlight>
              </a:rPr>
              <a:t>Customers: Government Agencies.</a:t>
            </a:r>
            <a:endParaRPr sz="2000" b="1">
              <a:solidFill>
                <a:srgbClr val="0D0D0D"/>
              </a:solidFill>
              <a:highlight>
                <a:srgbClr val="FFFFFF"/>
              </a:highlight>
            </a:endParaRPr>
          </a:p>
          <a:p>
            <a:pPr marL="457200" lvl="0" indent="-355600" algn="l" rtl="0">
              <a:lnSpc>
                <a:spcPct val="115000"/>
              </a:lnSpc>
              <a:spcBef>
                <a:spcPts val="0"/>
              </a:spcBef>
              <a:spcAft>
                <a:spcPts val="0"/>
              </a:spcAft>
              <a:buClr>
                <a:srgbClr val="0D0D0D"/>
              </a:buClr>
              <a:buSzPts val="2000"/>
              <a:buFont typeface="Arial"/>
              <a:buChar char="●"/>
            </a:pPr>
            <a:r>
              <a:rPr lang="en-US" sz="2000" b="1">
                <a:solidFill>
                  <a:srgbClr val="0D0D0D"/>
                </a:solidFill>
                <a:highlight>
                  <a:srgbClr val="FFFFFF"/>
                </a:highlight>
              </a:rPr>
              <a:t>Focus: Public health initiatives, subsidized services, alignment with government priorities.</a:t>
            </a:r>
            <a:endParaRPr sz="2000" b="1">
              <a:solidFill>
                <a:srgbClr val="0D0D0D"/>
              </a:solidFill>
              <a:highlight>
                <a:srgbClr val="FFFFFF"/>
              </a:highlight>
            </a:endParaRPr>
          </a:p>
          <a:p>
            <a:pPr marL="457200" lvl="0" indent="-355600" algn="l" rtl="0">
              <a:lnSpc>
                <a:spcPct val="115000"/>
              </a:lnSpc>
              <a:spcBef>
                <a:spcPts val="0"/>
              </a:spcBef>
              <a:spcAft>
                <a:spcPts val="0"/>
              </a:spcAft>
              <a:buClr>
                <a:srgbClr val="0D0D0D"/>
              </a:buClr>
              <a:buSzPts val="2000"/>
              <a:buFont typeface="Arial"/>
              <a:buChar char="●"/>
            </a:pPr>
            <a:r>
              <a:rPr lang="en-US" sz="2000" b="1">
                <a:solidFill>
                  <a:srgbClr val="0D0D0D"/>
                </a:solidFill>
                <a:highlight>
                  <a:srgbClr val="FFFFFF"/>
                </a:highlight>
              </a:rPr>
              <a:t>Marketing: Participation in government tenders, showcasing compliance, and emphasizing social impact.</a:t>
            </a:r>
            <a:endParaRPr sz="2000" b="1">
              <a:solidFill>
                <a:srgbClr val="0D0D0D"/>
              </a:solidFill>
              <a:highlight>
                <a:srgbClr val="FFFFFF"/>
              </a:highlight>
            </a:endParaRPr>
          </a:p>
          <a:p>
            <a:pPr marL="457200" lvl="0" indent="0" algn="l" rtl="0">
              <a:lnSpc>
                <a:spcPct val="115000"/>
              </a:lnSpc>
              <a:spcBef>
                <a:spcPts val="1500"/>
              </a:spcBef>
              <a:spcAft>
                <a:spcPts val="300"/>
              </a:spcAft>
              <a:buNone/>
            </a:pPr>
            <a:endParaRPr sz="1200" b="1">
              <a:solidFill>
                <a:srgbClr val="1F1F1F"/>
              </a:solidFill>
              <a:highlight>
                <a:srgbClr val="FFFFFF"/>
              </a:highlight>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Shape 213"/>
        <p:cNvGrpSpPr/>
        <p:nvPr/>
      </p:nvGrpSpPr>
      <p:grpSpPr>
        <a:xfrm>
          <a:off x="0" y="0"/>
          <a:ext cx="0" cy="0"/>
          <a:chOff x="0" y="0"/>
          <a:chExt cx="0" cy="0"/>
        </a:xfrm>
      </p:grpSpPr>
      <p:grpSp>
        <p:nvGrpSpPr>
          <p:cNvPr id="217" name="Google Shape;217;p19"/>
          <p:cNvGrpSpPr/>
          <p:nvPr/>
        </p:nvGrpSpPr>
        <p:grpSpPr>
          <a:xfrm>
            <a:off x="17610364" y="7537450"/>
            <a:ext cx="698564" cy="2070164"/>
            <a:chOff x="0" y="0"/>
            <a:chExt cx="931418" cy="2760218"/>
          </a:xfrm>
        </p:grpSpPr>
        <p:sp>
          <p:nvSpPr>
            <p:cNvPr id="218" name="Google Shape;218;p19"/>
            <p:cNvSpPr/>
            <p:nvPr/>
          </p:nvSpPr>
          <p:spPr>
            <a:xfrm>
              <a:off x="8509" y="8509"/>
              <a:ext cx="914400" cy="2743200"/>
            </a:xfrm>
            <a:custGeom>
              <a:avLst/>
              <a:gdLst/>
              <a:ahLst/>
              <a:cxnLst/>
              <a:rect l="l" t="t" r="r" b="b"/>
              <a:pathLst>
                <a:path w="914400" h="2743200" extrusionOk="0">
                  <a:moveTo>
                    <a:pt x="0" y="0"/>
                  </a:moveTo>
                  <a:lnTo>
                    <a:pt x="914400" y="0"/>
                  </a:lnTo>
                  <a:lnTo>
                    <a:pt x="914400" y="2743200"/>
                  </a:lnTo>
                  <a:lnTo>
                    <a:pt x="0" y="27432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219" name="Google Shape;219;p19"/>
            <p:cNvSpPr/>
            <p:nvPr/>
          </p:nvSpPr>
          <p:spPr>
            <a:xfrm>
              <a:off x="0" y="0"/>
              <a:ext cx="931418" cy="2760218"/>
            </a:xfrm>
            <a:custGeom>
              <a:avLst/>
              <a:gdLst/>
              <a:ahLst/>
              <a:cxnLst/>
              <a:rect l="l" t="t" r="r" b="b"/>
              <a:pathLst>
                <a:path w="931418" h="2760218" extrusionOk="0">
                  <a:moveTo>
                    <a:pt x="8509" y="0"/>
                  </a:moveTo>
                  <a:lnTo>
                    <a:pt x="922909" y="0"/>
                  </a:lnTo>
                  <a:cubicBezTo>
                    <a:pt x="927608" y="0"/>
                    <a:pt x="931418" y="3810"/>
                    <a:pt x="931418" y="8509"/>
                  </a:cubicBezTo>
                  <a:lnTo>
                    <a:pt x="931418" y="2751709"/>
                  </a:lnTo>
                  <a:cubicBezTo>
                    <a:pt x="931418" y="2756408"/>
                    <a:pt x="927608" y="2760218"/>
                    <a:pt x="922909" y="2760218"/>
                  </a:cubicBezTo>
                  <a:lnTo>
                    <a:pt x="8509" y="2760218"/>
                  </a:lnTo>
                  <a:cubicBezTo>
                    <a:pt x="3810" y="2760218"/>
                    <a:pt x="0" y="2756408"/>
                    <a:pt x="0" y="2751709"/>
                  </a:cubicBezTo>
                  <a:lnTo>
                    <a:pt x="0" y="8509"/>
                  </a:lnTo>
                  <a:cubicBezTo>
                    <a:pt x="0" y="3810"/>
                    <a:pt x="3810" y="0"/>
                    <a:pt x="8509" y="0"/>
                  </a:cubicBezTo>
                  <a:moveTo>
                    <a:pt x="8509" y="16891"/>
                  </a:moveTo>
                  <a:lnTo>
                    <a:pt x="8509" y="8509"/>
                  </a:lnTo>
                  <a:lnTo>
                    <a:pt x="17018" y="8509"/>
                  </a:lnTo>
                  <a:lnTo>
                    <a:pt x="17018" y="2751709"/>
                  </a:lnTo>
                  <a:lnTo>
                    <a:pt x="8509" y="2751709"/>
                  </a:lnTo>
                  <a:lnTo>
                    <a:pt x="8509" y="2743200"/>
                  </a:lnTo>
                  <a:lnTo>
                    <a:pt x="922909" y="2743200"/>
                  </a:lnTo>
                  <a:lnTo>
                    <a:pt x="922909" y="2751709"/>
                  </a:lnTo>
                  <a:lnTo>
                    <a:pt x="914400" y="2751709"/>
                  </a:lnTo>
                  <a:lnTo>
                    <a:pt x="914400" y="8509"/>
                  </a:lnTo>
                  <a:lnTo>
                    <a:pt x="922909" y="8509"/>
                  </a:lnTo>
                  <a:lnTo>
                    <a:pt x="922909"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19"/>
          <p:cNvGrpSpPr/>
          <p:nvPr/>
        </p:nvGrpSpPr>
        <p:grpSpPr>
          <a:xfrm>
            <a:off x="12549386" y="9594850"/>
            <a:ext cx="5759482" cy="698564"/>
            <a:chOff x="0" y="0"/>
            <a:chExt cx="7679309" cy="931418"/>
          </a:xfrm>
        </p:grpSpPr>
        <p:sp>
          <p:nvSpPr>
            <p:cNvPr id="221" name="Google Shape;221;p19"/>
            <p:cNvSpPr/>
            <p:nvPr/>
          </p:nvSpPr>
          <p:spPr>
            <a:xfrm>
              <a:off x="8509" y="8509"/>
              <a:ext cx="7662291" cy="914400"/>
            </a:xfrm>
            <a:custGeom>
              <a:avLst/>
              <a:gdLst/>
              <a:ahLst/>
              <a:cxnLst/>
              <a:rect l="l" t="t" r="r" b="b"/>
              <a:pathLst>
                <a:path w="7662291" h="914400" extrusionOk="0">
                  <a:moveTo>
                    <a:pt x="0" y="0"/>
                  </a:moveTo>
                  <a:lnTo>
                    <a:pt x="7662291" y="0"/>
                  </a:lnTo>
                  <a:lnTo>
                    <a:pt x="7662291" y="914400"/>
                  </a:lnTo>
                  <a:lnTo>
                    <a:pt x="0" y="9144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222" name="Google Shape;222;p19"/>
            <p:cNvSpPr/>
            <p:nvPr/>
          </p:nvSpPr>
          <p:spPr>
            <a:xfrm>
              <a:off x="0" y="0"/>
              <a:ext cx="7679309" cy="931418"/>
            </a:xfrm>
            <a:custGeom>
              <a:avLst/>
              <a:gdLst/>
              <a:ahLst/>
              <a:cxnLst/>
              <a:rect l="l" t="t" r="r" b="b"/>
              <a:pathLst>
                <a:path w="7679309" h="931418" extrusionOk="0">
                  <a:moveTo>
                    <a:pt x="8509" y="0"/>
                  </a:moveTo>
                  <a:lnTo>
                    <a:pt x="7670800" y="0"/>
                  </a:lnTo>
                  <a:cubicBezTo>
                    <a:pt x="7675499" y="0"/>
                    <a:pt x="7679309" y="3810"/>
                    <a:pt x="7679309" y="8509"/>
                  </a:cubicBezTo>
                  <a:lnTo>
                    <a:pt x="7679309" y="922909"/>
                  </a:lnTo>
                  <a:cubicBezTo>
                    <a:pt x="7679309" y="927608"/>
                    <a:pt x="7675499" y="931418"/>
                    <a:pt x="7670800" y="931418"/>
                  </a:cubicBezTo>
                  <a:lnTo>
                    <a:pt x="8509" y="931418"/>
                  </a:lnTo>
                  <a:cubicBezTo>
                    <a:pt x="3810" y="931418"/>
                    <a:pt x="0" y="927608"/>
                    <a:pt x="0" y="922909"/>
                  </a:cubicBezTo>
                  <a:lnTo>
                    <a:pt x="0" y="8509"/>
                  </a:lnTo>
                  <a:cubicBezTo>
                    <a:pt x="0" y="3810"/>
                    <a:pt x="3810" y="0"/>
                    <a:pt x="8509" y="0"/>
                  </a:cubicBezTo>
                  <a:moveTo>
                    <a:pt x="8509" y="16891"/>
                  </a:moveTo>
                  <a:lnTo>
                    <a:pt x="8509" y="8509"/>
                  </a:lnTo>
                  <a:lnTo>
                    <a:pt x="17018" y="8509"/>
                  </a:lnTo>
                  <a:lnTo>
                    <a:pt x="17018" y="922909"/>
                  </a:lnTo>
                  <a:lnTo>
                    <a:pt x="8509" y="922909"/>
                  </a:lnTo>
                  <a:lnTo>
                    <a:pt x="8509" y="914400"/>
                  </a:lnTo>
                  <a:lnTo>
                    <a:pt x="7670800" y="914400"/>
                  </a:lnTo>
                  <a:lnTo>
                    <a:pt x="7670800" y="922909"/>
                  </a:lnTo>
                  <a:lnTo>
                    <a:pt x="7662291" y="922909"/>
                  </a:lnTo>
                  <a:lnTo>
                    <a:pt x="7662291" y="8509"/>
                  </a:lnTo>
                  <a:lnTo>
                    <a:pt x="7670800" y="8509"/>
                  </a:lnTo>
                  <a:lnTo>
                    <a:pt x="7670800"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9"/>
          <p:cNvGrpSpPr/>
          <p:nvPr/>
        </p:nvGrpSpPr>
        <p:grpSpPr>
          <a:xfrm>
            <a:off x="0" y="1722735"/>
            <a:ext cx="698564" cy="2070164"/>
            <a:chOff x="0" y="0"/>
            <a:chExt cx="931418" cy="2760218"/>
          </a:xfrm>
        </p:grpSpPr>
        <p:sp>
          <p:nvSpPr>
            <p:cNvPr id="224" name="Google Shape;224;p19"/>
            <p:cNvSpPr/>
            <p:nvPr/>
          </p:nvSpPr>
          <p:spPr>
            <a:xfrm>
              <a:off x="8509" y="8509"/>
              <a:ext cx="914400" cy="2743200"/>
            </a:xfrm>
            <a:custGeom>
              <a:avLst/>
              <a:gdLst/>
              <a:ahLst/>
              <a:cxnLst/>
              <a:rect l="l" t="t" r="r" b="b"/>
              <a:pathLst>
                <a:path w="914400" h="2743200" extrusionOk="0">
                  <a:moveTo>
                    <a:pt x="0" y="0"/>
                  </a:moveTo>
                  <a:lnTo>
                    <a:pt x="914400" y="0"/>
                  </a:lnTo>
                  <a:lnTo>
                    <a:pt x="914400" y="2743200"/>
                  </a:lnTo>
                  <a:lnTo>
                    <a:pt x="0" y="27432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225" name="Google Shape;225;p19"/>
            <p:cNvSpPr/>
            <p:nvPr/>
          </p:nvSpPr>
          <p:spPr>
            <a:xfrm>
              <a:off x="0" y="0"/>
              <a:ext cx="931418" cy="2760218"/>
            </a:xfrm>
            <a:custGeom>
              <a:avLst/>
              <a:gdLst/>
              <a:ahLst/>
              <a:cxnLst/>
              <a:rect l="l" t="t" r="r" b="b"/>
              <a:pathLst>
                <a:path w="931418" h="2760218" extrusionOk="0">
                  <a:moveTo>
                    <a:pt x="8509" y="0"/>
                  </a:moveTo>
                  <a:lnTo>
                    <a:pt x="922909" y="0"/>
                  </a:lnTo>
                  <a:cubicBezTo>
                    <a:pt x="927608" y="0"/>
                    <a:pt x="931418" y="3810"/>
                    <a:pt x="931418" y="8509"/>
                  </a:cubicBezTo>
                  <a:lnTo>
                    <a:pt x="931418" y="2751709"/>
                  </a:lnTo>
                  <a:cubicBezTo>
                    <a:pt x="931418" y="2756408"/>
                    <a:pt x="927608" y="2760218"/>
                    <a:pt x="922909" y="2760218"/>
                  </a:cubicBezTo>
                  <a:lnTo>
                    <a:pt x="8509" y="2760218"/>
                  </a:lnTo>
                  <a:cubicBezTo>
                    <a:pt x="3810" y="2760218"/>
                    <a:pt x="0" y="2756408"/>
                    <a:pt x="0" y="2751709"/>
                  </a:cubicBezTo>
                  <a:lnTo>
                    <a:pt x="0" y="8509"/>
                  </a:lnTo>
                  <a:cubicBezTo>
                    <a:pt x="0" y="3810"/>
                    <a:pt x="3810" y="0"/>
                    <a:pt x="8509" y="0"/>
                  </a:cubicBezTo>
                  <a:moveTo>
                    <a:pt x="8509" y="16891"/>
                  </a:moveTo>
                  <a:lnTo>
                    <a:pt x="8509" y="8509"/>
                  </a:lnTo>
                  <a:lnTo>
                    <a:pt x="17018" y="8509"/>
                  </a:lnTo>
                  <a:lnTo>
                    <a:pt x="17018" y="2751709"/>
                  </a:lnTo>
                  <a:lnTo>
                    <a:pt x="8509" y="2751709"/>
                  </a:lnTo>
                  <a:lnTo>
                    <a:pt x="8509" y="2743200"/>
                  </a:lnTo>
                  <a:lnTo>
                    <a:pt x="922909" y="2743200"/>
                  </a:lnTo>
                  <a:lnTo>
                    <a:pt x="922909" y="2751709"/>
                  </a:lnTo>
                  <a:lnTo>
                    <a:pt x="914400" y="2751709"/>
                  </a:lnTo>
                  <a:lnTo>
                    <a:pt x="914400" y="8509"/>
                  </a:lnTo>
                  <a:lnTo>
                    <a:pt x="922909" y="8509"/>
                  </a:lnTo>
                  <a:lnTo>
                    <a:pt x="922909"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19"/>
          <p:cNvGrpSpPr/>
          <p:nvPr/>
        </p:nvGrpSpPr>
        <p:grpSpPr>
          <a:xfrm>
            <a:off x="698500" y="1722735"/>
            <a:ext cx="5759482" cy="698564"/>
            <a:chOff x="0" y="0"/>
            <a:chExt cx="7679309" cy="931418"/>
          </a:xfrm>
        </p:grpSpPr>
        <p:sp>
          <p:nvSpPr>
            <p:cNvPr id="227" name="Google Shape;227;p19"/>
            <p:cNvSpPr/>
            <p:nvPr/>
          </p:nvSpPr>
          <p:spPr>
            <a:xfrm>
              <a:off x="8509" y="8509"/>
              <a:ext cx="7662291" cy="914400"/>
            </a:xfrm>
            <a:custGeom>
              <a:avLst/>
              <a:gdLst/>
              <a:ahLst/>
              <a:cxnLst/>
              <a:rect l="l" t="t" r="r" b="b"/>
              <a:pathLst>
                <a:path w="7662291" h="914400" extrusionOk="0">
                  <a:moveTo>
                    <a:pt x="0" y="0"/>
                  </a:moveTo>
                  <a:lnTo>
                    <a:pt x="7662291" y="0"/>
                  </a:lnTo>
                  <a:lnTo>
                    <a:pt x="7662291" y="914400"/>
                  </a:lnTo>
                  <a:lnTo>
                    <a:pt x="0" y="9144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228" name="Google Shape;228;p19"/>
            <p:cNvSpPr/>
            <p:nvPr/>
          </p:nvSpPr>
          <p:spPr>
            <a:xfrm>
              <a:off x="0" y="0"/>
              <a:ext cx="7679309" cy="931418"/>
            </a:xfrm>
            <a:custGeom>
              <a:avLst/>
              <a:gdLst/>
              <a:ahLst/>
              <a:cxnLst/>
              <a:rect l="l" t="t" r="r" b="b"/>
              <a:pathLst>
                <a:path w="7679309" h="931418" extrusionOk="0">
                  <a:moveTo>
                    <a:pt x="8509" y="0"/>
                  </a:moveTo>
                  <a:lnTo>
                    <a:pt x="7670800" y="0"/>
                  </a:lnTo>
                  <a:cubicBezTo>
                    <a:pt x="7675499" y="0"/>
                    <a:pt x="7679309" y="3810"/>
                    <a:pt x="7679309" y="8509"/>
                  </a:cubicBezTo>
                  <a:lnTo>
                    <a:pt x="7679309" y="922909"/>
                  </a:lnTo>
                  <a:cubicBezTo>
                    <a:pt x="7679309" y="927608"/>
                    <a:pt x="7675499" y="931418"/>
                    <a:pt x="7670800" y="931418"/>
                  </a:cubicBezTo>
                  <a:lnTo>
                    <a:pt x="8509" y="931418"/>
                  </a:lnTo>
                  <a:cubicBezTo>
                    <a:pt x="3810" y="931418"/>
                    <a:pt x="0" y="927608"/>
                    <a:pt x="0" y="922909"/>
                  </a:cubicBezTo>
                  <a:lnTo>
                    <a:pt x="0" y="8509"/>
                  </a:lnTo>
                  <a:cubicBezTo>
                    <a:pt x="0" y="3810"/>
                    <a:pt x="3810" y="0"/>
                    <a:pt x="8509" y="0"/>
                  </a:cubicBezTo>
                  <a:moveTo>
                    <a:pt x="8509" y="16891"/>
                  </a:moveTo>
                  <a:lnTo>
                    <a:pt x="8509" y="8509"/>
                  </a:lnTo>
                  <a:lnTo>
                    <a:pt x="17018" y="8509"/>
                  </a:lnTo>
                  <a:lnTo>
                    <a:pt x="17018" y="922909"/>
                  </a:lnTo>
                  <a:lnTo>
                    <a:pt x="8509" y="922909"/>
                  </a:lnTo>
                  <a:lnTo>
                    <a:pt x="8509" y="914400"/>
                  </a:lnTo>
                  <a:lnTo>
                    <a:pt x="7670800" y="914400"/>
                  </a:lnTo>
                  <a:lnTo>
                    <a:pt x="7670800" y="922909"/>
                  </a:lnTo>
                  <a:lnTo>
                    <a:pt x="7662291" y="922909"/>
                  </a:lnTo>
                  <a:lnTo>
                    <a:pt x="7662291" y="8509"/>
                  </a:lnTo>
                  <a:lnTo>
                    <a:pt x="7670800" y="8509"/>
                  </a:lnTo>
                  <a:lnTo>
                    <a:pt x="7670800"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 name="Google Shape;229;p19"/>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
        <p:nvSpPr>
          <p:cNvPr id="230" name="Google Shape;230;p19"/>
          <p:cNvSpPr txBox="1"/>
          <p:nvPr/>
        </p:nvSpPr>
        <p:spPr>
          <a:xfrm>
            <a:off x="717600" y="2479325"/>
            <a:ext cx="16852800" cy="705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u="sng">
                <a:solidFill>
                  <a:schemeClr val="dk1"/>
                </a:solidFill>
              </a:rPr>
              <a:t>INSIGHTS ABOUT THE DATA:</a:t>
            </a:r>
            <a:endParaRPr sz="2000" b="1" u="sng">
              <a:solidFill>
                <a:schemeClr val="dk1"/>
              </a:solidFill>
            </a:endParaRPr>
          </a:p>
          <a:p>
            <a:pPr marL="0" lvl="0" indent="0" algn="l" rtl="0">
              <a:spcBef>
                <a:spcPts val="0"/>
              </a:spcBef>
              <a:spcAft>
                <a:spcPts val="0"/>
              </a:spcAft>
              <a:buNone/>
            </a:pPr>
            <a:endParaRPr sz="2000" b="1" u="sng">
              <a:solidFill>
                <a:schemeClr val="dk1"/>
              </a:solidFill>
            </a:endParaRPr>
          </a:p>
          <a:p>
            <a:pPr marL="0" lvl="0" indent="0" algn="l" rtl="0">
              <a:spcBef>
                <a:spcPts val="0"/>
              </a:spcBef>
              <a:spcAft>
                <a:spcPts val="0"/>
              </a:spcAft>
              <a:buClr>
                <a:schemeClr val="dk1"/>
              </a:buClr>
              <a:buSzPts val="1100"/>
              <a:buFont typeface="Arial"/>
              <a:buNone/>
            </a:pPr>
            <a:r>
              <a:rPr lang="en-US" sz="2000" b="1">
                <a:solidFill>
                  <a:schemeClr val="dk1"/>
                </a:solidFill>
              </a:rPr>
              <a:t>1.Prevalence of Chronic Diseases:</a:t>
            </a:r>
            <a:endParaRPr sz="2000" b="1">
              <a:solidFill>
                <a:schemeClr val="dk1"/>
              </a:solidFill>
            </a:endParaRPr>
          </a:p>
          <a:p>
            <a:pPr marL="0" lvl="0" indent="0" algn="l" rtl="0">
              <a:spcBef>
                <a:spcPts val="0"/>
              </a:spcBef>
              <a:spcAft>
                <a:spcPts val="0"/>
              </a:spcAft>
              <a:buClr>
                <a:schemeClr val="dk1"/>
              </a:buClr>
              <a:buSzPts val="1100"/>
              <a:buFont typeface="Arial"/>
              <a:buNone/>
            </a:pPr>
            <a:r>
              <a:rPr lang="en-US" sz="2000" b="1">
                <a:solidFill>
                  <a:schemeClr val="dk1"/>
                </a:solidFill>
              </a:rPr>
              <a:t>   - Cardiovascular Disease and Diabetes are among the most reported chronic conditions.</a:t>
            </a:r>
            <a:endParaRPr sz="2000" b="1">
              <a:solidFill>
                <a:schemeClr val="dk1"/>
              </a:solidFill>
            </a:endParaRPr>
          </a:p>
          <a:p>
            <a:pPr marL="0" lvl="0" indent="0" algn="l" rtl="0">
              <a:spcBef>
                <a:spcPts val="0"/>
              </a:spcBef>
              <a:spcAft>
                <a:spcPts val="0"/>
              </a:spcAft>
              <a:buClr>
                <a:schemeClr val="dk1"/>
              </a:buClr>
              <a:buSzPts val="1100"/>
              <a:buFont typeface="Arial"/>
              <a:buNone/>
            </a:pPr>
            <a:r>
              <a:rPr lang="en-US" sz="2000" b="1">
                <a:solidFill>
                  <a:schemeClr val="dk1"/>
                </a:solidFill>
              </a:rPr>
              <a:t>   - Chronic Obstructive Pulmonary Disease (COPD), Asthma, Arthritis, and Chronic Kidney Disease are also present but with lower frequencies.</a:t>
            </a:r>
            <a:endParaRPr sz="2000" b="1">
              <a:solidFill>
                <a:schemeClr val="dk1"/>
              </a:solidFill>
            </a:endParaRPr>
          </a:p>
          <a:p>
            <a:pPr marL="0" lvl="0" indent="0" algn="l" rtl="0">
              <a:spcBef>
                <a:spcPts val="0"/>
              </a:spcBef>
              <a:spcAft>
                <a:spcPts val="0"/>
              </a:spcAft>
              <a:buClr>
                <a:schemeClr val="dk1"/>
              </a:buClr>
              <a:buSzPts val="1100"/>
              <a:buFont typeface="Arial"/>
              <a:buNone/>
            </a:pPr>
            <a:endParaRPr sz="2000" b="1">
              <a:solidFill>
                <a:schemeClr val="dk1"/>
              </a:solidFill>
            </a:endParaRPr>
          </a:p>
          <a:p>
            <a:pPr marL="0" lvl="0" indent="0" algn="l" rtl="0">
              <a:spcBef>
                <a:spcPts val="0"/>
              </a:spcBef>
              <a:spcAft>
                <a:spcPts val="0"/>
              </a:spcAft>
              <a:buClr>
                <a:schemeClr val="dk1"/>
              </a:buClr>
              <a:buSzPts val="1100"/>
              <a:buFont typeface="Arial"/>
              <a:buNone/>
            </a:pPr>
            <a:r>
              <a:rPr lang="en-US" sz="2000" b="1">
                <a:solidFill>
                  <a:schemeClr val="dk1"/>
                </a:solidFill>
              </a:rPr>
              <a:t>2. Living Arrangements and Health Conditions:</a:t>
            </a:r>
            <a:endParaRPr sz="2000" b="1">
              <a:solidFill>
                <a:schemeClr val="dk1"/>
              </a:solidFill>
            </a:endParaRPr>
          </a:p>
          <a:p>
            <a:pPr marL="0" lvl="0" indent="0" algn="l" rtl="0">
              <a:spcBef>
                <a:spcPts val="0"/>
              </a:spcBef>
              <a:spcAft>
                <a:spcPts val="0"/>
              </a:spcAft>
              <a:buClr>
                <a:schemeClr val="dk1"/>
              </a:buClr>
              <a:buSzPts val="1100"/>
              <a:buFont typeface="Arial"/>
              <a:buNone/>
            </a:pPr>
            <a:r>
              <a:rPr lang="en-US" sz="2000" b="1">
                <a:solidFill>
                  <a:schemeClr val="dk1"/>
                </a:solidFill>
              </a:rPr>
              <a:t>   - Individuals living in Nuclear and Solo arrangements commonly report Chronic Diseases.</a:t>
            </a:r>
            <a:endParaRPr sz="2000" b="1">
              <a:solidFill>
                <a:schemeClr val="dk1"/>
              </a:solidFill>
            </a:endParaRPr>
          </a:p>
          <a:p>
            <a:pPr marL="0" lvl="0" indent="0" algn="l" rtl="0">
              <a:spcBef>
                <a:spcPts val="0"/>
              </a:spcBef>
              <a:spcAft>
                <a:spcPts val="0"/>
              </a:spcAft>
              <a:buClr>
                <a:schemeClr val="dk1"/>
              </a:buClr>
              <a:buSzPts val="1100"/>
              <a:buFont typeface="Arial"/>
              <a:buNone/>
            </a:pPr>
            <a:r>
              <a:rPr lang="en-US" sz="2000" b="1">
                <a:solidFill>
                  <a:schemeClr val="dk1"/>
                </a:solidFill>
              </a:rPr>
              <a:t>   - Roommates and Joint Family setups also show prevalence but to a lesser extent.</a:t>
            </a:r>
            <a:endParaRPr sz="2000" b="1">
              <a:solidFill>
                <a:schemeClr val="dk1"/>
              </a:solidFill>
            </a:endParaRPr>
          </a:p>
          <a:p>
            <a:pPr marL="0" lvl="0" indent="0" algn="l" rtl="0">
              <a:spcBef>
                <a:spcPts val="0"/>
              </a:spcBef>
              <a:spcAft>
                <a:spcPts val="0"/>
              </a:spcAft>
              <a:buClr>
                <a:schemeClr val="dk1"/>
              </a:buClr>
              <a:buSzPts val="1100"/>
              <a:buFont typeface="Arial"/>
              <a:buNone/>
            </a:pPr>
            <a:endParaRPr sz="2000" b="1">
              <a:solidFill>
                <a:schemeClr val="dk1"/>
              </a:solidFill>
            </a:endParaRPr>
          </a:p>
          <a:p>
            <a:pPr marL="0" lvl="0" indent="0" algn="l" rtl="0">
              <a:spcBef>
                <a:spcPts val="0"/>
              </a:spcBef>
              <a:spcAft>
                <a:spcPts val="0"/>
              </a:spcAft>
              <a:buClr>
                <a:schemeClr val="dk1"/>
              </a:buClr>
              <a:buSzPts val="1100"/>
              <a:buFont typeface="Arial"/>
              <a:buNone/>
            </a:pPr>
            <a:r>
              <a:rPr lang="en-US" sz="2000" b="1">
                <a:solidFill>
                  <a:schemeClr val="dk1"/>
                </a:solidFill>
              </a:rPr>
              <a:t>3. Age-wise Health Trends:</a:t>
            </a:r>
            <a:endParaRPr sz="2000" b="1">
              <a:solidFill>
                <a:schemeClr val="dk1"/>
              </a:solidFill>
            </a:endParaRPr>
          </a:p>
          <a:p>
            <a:pPr marL="0" lvl="0" indent="0" algn="l" rtl="0">
              <a:spcBef>
                <a:spcPts val="0"/>
              </a:spcBef>
              <a:spcAft>
                <a:spcPts val="0"/>
              </a:spcAft>
              <a:buClr>
                <a:schemeClr val="dk1"/>
              </a:buClr>
              <a:buSzPts val="1100"/>
              <a:buFont typeface="Arial"/>
              <a:buNone/>
            </a:pPr>
            <a:r>
              <a:rPr lang="en-US" sz="2000" b="1">
                <a:solidFill>
                  <a:schemeClr val="dk1"/>
                </a:solidFill>
              </a:rPr>
              <a:t>   - Cardiovascular Disease and Diabetes are more prevalent in the age group of 45-64.</a:t>
            </a:r>
            <a:endParaRPr sz="2000" b="1">
              <a:solidFill>
                <a:schemeClr val="dk1"/>
              </a:solidFill>
            </a:endParaRPr>
          </a:p>
          <a:p>
            <a:pPr marL="0" lvl="0" indent="0" algn="l" rtl="0">
              <a:spcBef>
                <a:spcPts val="0"/>
              </a:spcBef>
              <a:spcAft>
                <a:spcPts val="0"/>
              </a:spcAft>
              <a:buClr>
                <a:schemeClr val="dk1"/>
              </a:buClr>
              <a:buSzPts val="1100"/>
              <a:buFont typeface="Arial"/>
              <a:buNone/>
            </a:pPr>
            <a:r>
              <a:rPr lang="en-US" sz="2000" b="1">
                <a:solidFill>
                  <a:schemeClr val="dk1"/>
                </a:solidFill>
              </a:rPr>
              <a:t>   - Asthma is reported more in the 25-34 age group.</a:t>
            </a:r>
            <a:endParaRPr sz="2000" b="1">
              <a:solidFill>
                <a:schemeClr val="dk1"/>
              </a:solidFill>
            </a:endParaRPr>
          </a:p>
          <a:p>
            <a:pPr marL="0" lvl="0" indent="0" algn="l" rtl="0">
              <a:spcBef>
                <a:spcPts val="0"/>
              </a:spcBef>
              <a:spcAft>
                <a:spcPts val="0"/>
              </a:spcAft>
              <a:buClr>
                <a:schemeClr val="dk1"/>
              </a:buClr>
              <a:buSzPts val="1100"/>
              <a:buFont typeface="Arial"/>
              <a:buNone/>
            </a:pPr>
            <a:r>
              <a:rPr lang="en-US" sz="2000" b="1">
                <a:solidFill>
                  <a:schemeClr val="dk1"/>
                </a:solidFill>
              </a:rPr>
              <a:t>   - Chronic Kidney Disease tends to be reported by individuals aged 55-64.</a:t>
            </a:r>
            <a:endParaRPr sz="2000" b="1">
              <a:solidFill>
                <a:schemeClr val="dk1"/>
              </a:solidFill>
            </a:endParaRPr>
          </a:p>
          <a:p>
            <a:pPr marL="0" lvl="0" indent="0" algn="l" rtl="0">
              <a:spcBef>
                <a:spcPts val="0"/>
              </a:spcBef>
              <a:spcAft>
                <a:spcPts val="0"/>
              </a:spcAft>
              <a:buClr>
                <a:schemeClr val="dk1"/>
              </a:buClr>
              <a:buSzPts val="1100"/>
              <a:buFont typeface="Arial"/>
              <a:buNone/>
            </a:pPr>
            <a:endParaRPr sz="2000" b="1">
              <a:solidFill>
                <a:schemeClr val="dk1"/>
              </a:solidFill>
            </a:endParaRPr>
          </a:p>
          <a:p>
            <a:pPr marL="0" lvl="0" indent="0" algn="l" rtl="0">
              <a:spcBef>
                <a:spcPts val="0"/>
              </a:spcBef>
              <a:spcAft>
                <a:spcPts val="0"/>
              </a:spcAft>
              <a:buClr>
                <a:schemeClr val="dk1"/>
              </a:buClr>
              <a:buSzPts val="1100"/>
              <a:buFont typeface="Arial"/>
              <a:buNone/>
            </a:pPr>
            <a:r>
              <a:rPr lang="en-US" sz="2000" b="1">
                <a:solidFill>
                  <a:schemeClr val="dk1"/>
                </a:solidFill>
              </a:rPr>
              <a:t>4. Income and Chronic Conditions:</a:t>
            </a:r>
            <a:endParaRPr sz="2000" b="1">
              <a:solidFill>
                <a:schemeClr val="dk1"/>
              </a:solidFill>
            </a:endParaRPr>
          </a:p>
          <a:p>
            <a:pPr marL="0" lvl="0" indent="0" algn="l" rtl="0">
              <a:spcBef>
                <a:spcPts val="0"/>
              </a:spcBef>
              <a:spcAft>
                <a:spcPts val="0"/>
              </a:spcAft>
              <a:buClr>
                <a:schemeClr val="dk1"/>
              </a:buClr>
              <a:buSzPts val="1100"/>
              <a:buFont typeface="Arial"/>
              <a:buNone/>
            </a:pPr>
            <a:r>
              <a:rPr lang="en-US" sz="2000" b="1">
                <a:solidFill>
                  <a:schemeClr val="dk1"/>
                </a:solidFill>
              </a:rPr>
              <a:t>   - Individuals with higher reported incomes also report Chronic Diseases, indicating that these conditions affect people across various income levels.</a:t>
            </a:r>
            <a:endParaRPr sz="2000" b="1">
              <a:solidFill>
                <a:schemeClr val="dk1"/>
              </a:solidFill>
            </a:endParaRPr>
          </a:p>
          <a:p>
            <a:pPr marL="0" lvl="0" indent="0" algn="l" rtl="0">
              <a:spcBef>
                <a:spcPts val="0"/>
              </a:spcBef>
              <a:spcAft>
                <a:spcPts val="0"/>
              </a:spcAft>
              <a:buClr>
                <a:schemeClr val="dk1"/>
              </a:buClr>
              <a:buSzPts val="1100"/>
              <a:buFont typeface="Arial"/>
              <a:buNone/>
            </a:pPr>
            <a:endParaRPr sz="2000" b="1">
              <a:solidFill>
                <a:schemeClr val="dk1"/>
              </a:solidFill>
            </a:endParaRPr>
          </a:p>
          <a:p>
            <a:pPr marL="0" lvl="0" indent="0" algn="l" rtl="0">
              <a:spcBef>
                <a:spcPts val="0"/>
              </a:spcBef>
              <a:spcAft>
                <a:spcPts val="0"/>
              </a:spcAft>
              <a:buClr>
                <a:schemeClr val="dk1"/>
              </a:buClr>
              <a:buSzPts val="1100"/>
              <a:buFont typeface="Arial"/>
              <a:buNone/>
            </a:pPr>
            <a:r>
              <a:rPr lang="en-US" sz="2000" b="1">
                <a:solidFill>
                  <a:schemeClr val="dk1"/>
                </a:solidFill>
              </a:rPr>
              <a:t>5. Sleep Duration and Health Conditions:</a:t>
            </a:r>
            <a:endParaRPr sz="2000" b="1">
              <a:solidFill>
                <a:schemeClr val="dk1"/>
              </a:solidFill>
            </a:endParaRPr>
          </a:p>
          <a:p>
            <a:pPr marL="0" lvl="0" indent="0" algn="l" rtl="0">
              <a:spcBef>
                <a:spcPts val="0"/>
              </a:spcBef>
              <a:spcAft>
                <a:spcPts val="0"/>
              </a:spcAft>
              <a:buClr>
                <a:schemeClr val="dk1"/>
              </a:buClr>
              <a:buSzPts val="1100"/>
              <a:buFont typeface="Arial"/>
              <a:buNone/>
            </a:pPr>
            <a:r>
              <a:rPr lang="en-US" sz="2000" b="1">
                <a:solidFill>
                  <a:schemeClr val="dk1"/>
                </a:solidFill>
              </a:rPr>
              <a:t>   - Individuals reporting higher sleep durations generally have good psychological health.</a:t>
            </a:r>
            <a:endParaRPr sz="2000" b="1">
              <a:solidFill>
                <a:schemeClr val="dk1"/>
              </a:solidFill>
            </a:endParaRPr>
          </a:p>
          <a:p>
            <a:pPr marL="0" lvl="0" indent="0" algn="l" rtl="0">
              <a:spcBef>
                <a:spcPts val="0"/>
              </a:spcBef>
              <a:spcAft>
                <a:spcPts val="0"/>
              </a:spcAft>
              <a:buClr>
                <a:schemeClr val="dk1"/>
              </a:buClr>
              <a:buSzPts val="1100"/>
              <a:buFont typeface="Arial"/>
              <a:buNone/>
            </a:pPr>
            <a:r>
              <a:rPr lang="en-US" sz="2000" b="1">
                <a:solidFill>
                  <a:schemeClr val="dk1"/>
                </a:solidFill>
              </a:rPr>
              <a:t>   - Cardiovascular Disease and Diabetes are reported across various sleep durations.</a:t>
            </a:r>
            <a:endParaRPr sz="2000" b="1">
              <a:solidFill>
                <a:schemeClr val="dk1"/>
              </a:solidFill>
            </a:endParaRPr>
          </a:p>
          <a:p>
            <a:pPr marL="0" lvl="0" indent="0" algn="l" rtl="0">
              <a:spcBef>
                <a:spcPts val="0"/>
              </a:spcBef>
              <a:spcAft>
                <a:spcPts val="0"/>
              </a:spcAft>
              <a:buNone/>
            </a:pPr>
            <a:endParaRPr sz="2000" b="1">
              <a:solidFill>
                <a:schemeClr val="dk1"/>
              </a:solidFill>
            </a:endParaRPr>
          </a:p>
        </p:txBody>
      </p:sp>
      <p:sp>
        <p:nvSpPr>
          <p:cNvPr id="231" name="Google Shape;231;p19"/>
          <p:cNvSpPr txBox="1"/>
          <p:nvPr/>
        </p:nvSpPr>
        <p:spPr>
          <a:xfrm>
            <a:off x="7147425" y="2977025"/>
            <a:ext cx="111810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200">
              <a:solidFill>
                <a:schemeClr val="dk1"/>
              </a:solidFill>
              <a:latin typeface="Calibri"/>
              <a:ea typeface="Calibri"/>
              <a:cs typeface="Calibri"/>
              <a:sym typeface="Calibri"/>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Shape 235"/>
        <p:cNvGrpSpPr/>
        <p:nvPr/>
      </p:nvGrpSpPr>
      <p:grpSpPr>
        <a:xfrm>
          <a:off x="0" y="0"/>
          <a:ext cx="0" cy="0"/>
          <a:chOff x="0" y="0"/>
          <a:chExt cx="0" cy="0"/>
        </a:xfrm>
      </p:grpSpPr>
      <p:grpSp>
        <p:nvGrpSpPr>
          <p:cNvPr id="239" name="Google Shape;239;p20"/>
          <p:cNvGrpSpPr/>
          <p:nvPr/>
        </p:nvGrpSpPr>
        <p:grpSpPr>
          <a:xfrm>
            <a:off x="-6350" y="7537450"/>
            <a:ext cx="698564" cy="2070164"/>
            <a:chOff x="0" y="0"/>
            <a:chExt cx="931418" cy="2760218"/>
          </a:xfrm>
        </p:grpSpPr>
        <p:sp>
          <p:nvSpPr>
            <p:cNvPr id="240" name="Google Shape;240;p20"/>
            <p:cNvSpPr/>
            <p:nvPr/>
          </p:nvSpPr>
          <p:spPr>
            <a:xfrm>
              <a:off x="8509" y="8509"/>
              <a:ext cx="914400" cy="2743200"/>
            </a:xfrm>
            <a:custGeom>
              <a:avLst/>
              <a:gdLst/>
              <a:ahLst/>
              <a:cxnLst/>
              <a:rect l="l" t="t" r="r" b="b"/>
              <a:pathLst>
                <a:path w="914400" h="2743200" extrusionOk="0">
                  <a:moveTo>
                    <a:pt x="0" y="0"/>
                  </a:moveTo>
                  <a:lnTo>
                    <a:pt x="914400" y="0"/>
                  </a:lnTo>
                  <a:lnTo>
                    <a:pt x="914400" y="2743200"/>
                  </a:lnTo>
                  <a:lnTo>
                    <a:pt x="0" y="27432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241" name="Google Shape;241;p20"/>
            <p:cNvSpPr/>
            <p:nvPr/>
          </p:nvSpPr>
          <p:spPr>
            <a:xfrm>
              <a:off x="0" y="0"/>
              <a:ext cx="931418" cy="2760218"/>
            </a:xfrm>
            <a:custGeom>
              <a:avLst/>
              <a:gdLst/>
              <a:ahLst/>
              <a:cxnLst/>
              <a:rect l="l" t="t" r="r" b="b"/>
              <a:pathLst>
                <a:path w="931418" h="2760218" extrusionOk="0">
                  <a:moveTo>
                    <a:pt x="8509" y="0"/>
                  </a:moveTo>
                  <a:lnTo>
                    <a:pt x="922909" y="0"/>
                  </a:lnTo>
                  <a:cubicBezTo>
                    <a:pt x="927608" y="0"/>
                    <a:pt x="931418" y="3810"/>
                    <a:pt x="931418" y="8509"/>
                  </a:cubicBezTo>
                  <a:lnTo>
                    <a:pt x="931418" y="2751709"/>
                  </a:lnTo>
                  <a:cubicBezTo>
                    <a:pt x="931418" y="2756408"/>
                    <a:pt x="927608" y="2760218"/>
                    <a:pt x="922909" y="2760218"/>
                  </a:cubicBezTo>
                  <a:lnTo>
                    <a:pt x="8509" y="2760218"/>
                  </a:lnTo>
                  <a:cubicBezTo>
                    <a:pt x="3810" y="2760218"/>
                    <a:pt x="0" y="2756408"/>
                    <a:pt x="0" y="2751709"/>
                  </a:cubicBezTo>
                  <a:lnTo>
                    <a:pt x="0" y="8509"/>
                  </a:lnTo>
                  <a:cubicBezTo>
                    <a:pt x="0" y="3810"/>
                    <a:pt x="3810" y="0"/>
                    <a:pt x="8509" y="0"/>
                  </a:cubicBezTo>
                  <a:moveTo>
                    <a:pt x="8509" y="16891"/>
                  </a:moveTo>
                  <a:lnTo>
                    <a:pt x="8509" y="8509"/>
                  </a:lnTo>
                  <a:lnTo>
                    <a:pt x="17018" y="8509"/>
                  </a:lnTo>
                  <a:lnTo>
                    <a:pt x="17018" y="2751709"/>
                  </a:lnTo>
                  <a:lnTo>
                    <a:pt x="8509" y="2751709"/>
                  </a:lnTo>
                  <a:lnTo>
                    <a:pt x="8509" y="2743200"/>
                  </a:lnTo>
                  <a:lnTo>
                    <a:pt x="922909" y="2743200"/>
                  </a:lnTo>
                  <a:lnTo>
                    <a:pt x="922909" y="2751709"/>
                  </a:lnTo>
                  <a:lnTo>
                    <a:pt x="914400" y="2751709"/>
                  </a:lnTo>
                  <a:lnTo>
                    <a:pt x="914400" y="8509"/>
                  </a:lnTo>
                  <a:lnTo>
                    <a:pt x="922909" y="8509"/>
                  </a:lnTo>
                  <a:lnTo>
                    <a:pt x="922909"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 name="Google Shape;242;p20"/>
          <p:cNvGrpSpPr/>
          <p:nvPr/>
        </p:nvGrpSpPr>
        <p:grpSpPr>
          <a:xfrm>
            <a:off x="-6350" y="9594850"/>
            <a:ext cx="5759482" cy="698564"/>
            <a:chOff x="0" y="0"/>
            <a:chExt cx="7679309" cy="931418"/>
          </a:xfrm>
        </p:grpSpPr>
        <p:sp>
          <p:nvSpPr>
            <p:cNvPr id="243" name="Google Shape;243;p20"/>
            <p:cNvSpPr/>
            <p:nvPr/>
          </p:nvSpPr>
          <p:spPr>
            <a:xfrm>
              <a:off x="8509" y="8509"/>
              <a:ext cx="7662291" cy="914400"/>
            </a:xfrm>
            <a:custGeom>
              <a:avLst/>
              <a:gdLst/>
              <a:ahLst/>
              <a:cxnLst/>
              <a:rect l="l" t="t" r="r" b="b"/>
              <a:pathLst>
                <a:path w="7662291" h="914400" extrusionOk="0">
                  <a:moveTo>
                    <a:pt x="0" y="0"/>
                  </a:moveTo>
                  <a:lnTo>
                    <a:pt x="7662291" y="0"/>
                  </a:lnTo>
                  <a:lnTo>
                    <a:pt x="7662291" y="914400"/>
                  </a:lnTo>
                  <a:lnTo>
                    <a:pt x="0" y="9144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244" name="Google Shape;244;p20"/>
            <p:cNvSpPr/>
            <p:nvPr/>
          </p:nvSpPr>
          <p:spPr>
            <a:xfrm>
              <a:off x="0" y="0"/>
              <a:ext cx="7679309" cy="931418"/>
            </a:xfrm>
            <a:custGeom>
              <a:avLst/>
              <a:gdLst/>
              <a:ahLst/>
              <a:cxnLst/>
              <a:rect l="l" t="t" r="r" b="b"/>
              <a:pathLst>
                <a:path w="7679309" h="931418" extrusionOk="0">
                  <a:moveTo>
                    <a:pt x="8509" y="0"/>
                  </a:moveTo>
                  <a:lnTo>
                    <a:pt x="7670800" y="0"/>
                  </a:lnTo>
                  <a:cubicBezTo>
                    <a:pt x="7675499" y="0"/>
                    <a:pt x="7679309" y="3810"/>
                    <a:pt x="7679309" y="8509"/>
                  </a:cubicBezTo>
                  <a:lnTo>
                    <a:pt x="7679309" y="922909"/>
                  </a:lnTo>
                  <a:cubicBezTo>
                    <a:pt x="7679309" y="927608"/>
                    <a:pt x="7675499" y="931418"/>
                    <a:pt x="7670800" y="931418"/>
                  </a:cubicBezTo>
                  <a:lnTo>
                    <a:pt x="8509" y="931418"/>
                  </a:lnTo>
                  <a:cubicBezTo>
                    <a:pt x="3810" y="931418"/>
                    <a:pt x="0" y="927608"/>
                    <a:pt x="0" y="922909"/>
                  </a:cubicBezTo>
                  <a:lnTo>
                    <a:pt x="0" y="8509"/>
                  </a:lnTo>
                  <a:cubicBezTo>
                    <a:pt x="0" y="3810"/>
                    <a:pt x="3810" y="0"/>
                    <a:pt x="8509" y="0"/>
                  </a:cubicBezTo>
                  <a:moveTo>
                    <a:pt x="8509" y="16891"/>
                  </a:moveTo>
                  <a:lnTo>
                    <a:pt x="8509" y="8509"/>
                  </a:lnTo>
                  <a:lnTo>
                    <a:pt x="17018" y="8509"/>
                  </a:lnTo>
                  <a:lnTo>
                    <a:pt x="17018" y="922909"/>
                  </a:lnTo>
                  <a:lnTo>
                    <a:pt x="8509" y="922909"/>
                  </a:lnTo>
                  <a:lnTo>
                    <a:pt x="8509" y="914400"/>
                  </a:lnTo>
                  <a:lnTo>
                    <a:pt x="7670800" y="914400"/>
                  </a:lnTo>
                  <a:lnTo>
                    <a:pt x="7670800" y="922909"/>
                  </a:lnTo>
                  <a:lnTo>
                    <a:pt x="7662291" y="922909"/>
                  </a:lnTo>
                  <a:lnTo>
                    <a:pt x="7662291" y="8509"/>
                  </a:lnTo>
                  <a:lnTo>
                    <a:pt x="7670800" y="8509"/>
                  </a:lnTo>
                  <a:lnTo>
                    <a:pt x="7670800"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 name="Google Shape;245;p20"/>
          <p:cNvGrpSpPr/>
          <p:nvPr/>
        </p:nvGrpSpPr>
        <p:grpSpPr>
          <a:xfrm>
            <a:off x="17589500" y="1652463"/>
            <a:ext cx="698564" cy="2070164"/>
            <a:chOff x="0" y="0"/>
            <a:chExt cx="931418" cy="2760218"/>
          </a:xfrm>
        </p:grpSpPr>
        <p:sp>
          <p:nvSpPr>
            <p:cNvPr id="246" name="Google Shape;246;p20"/>
            <p:cNvSpPr/>
            <p:nvPr/>
          </p:nvSpPr>
          <p:spPr>
            <a:xfrm>
              <a:off x="8509" y="8509"/>
              <a:ext cx="914400" cy="2743200"/>
            </a:xfrm>
            <a:custGeom>
              <a:avLst/>
              <a:gdLst/>
              <a:ahLst/>
              <a:cxnLst/>
              <a:rect l="l" t="t" r="r" b="b"/>
              <a:pathLst>
                <a:path w="914400" h="2743200" extrusionOk="0">
                  <a:moveTo>
                    <a:pt x="0" y="0"/>
                  </a:moveTo>
                  <a:lnTo>
                    <a:pt x="914400" y="0"/>
                  </a:lnTo>
                  <a:lnTo>
                    <a:pt x="914400" y="2743200"/>
                  </a:lnTo>
                  <a:lnTo>
                    <a:pt x="0" y="27432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247" name="Google Shape;247;p20"/>
            <p:cNvSpPr/>
            <p:nvPr/>
          </p:nvSpPr>
          <p:spPr>
            <a:xfrm>
              <a:off x="0" y="0"/>
              <a:ext cx="931418" cy="2760218"/>
            </a:xfrm>
            <a:custGeom>
              <a:avLst/>
              <a:gdLst/>
              <a:ahLst/>
              <a:cxnLst/>
              <a:rect l="l" t="t" r="r" b="b"/>
              <a:pathLst>
                <a:path w="931418" h="2760218" extrusionOk="0">
                  <a:moveTo>
                    <a:pt x="8509" y="0"/>
                  </a:moveTo>
                  <a:lnTo>
                    <a:pt x="922909" y="0"/>
                  </a:lnTo>
                  <a:cubicBezTo>
                    <a:pt x="927608" y="0"/>
                    <a:pt x="931418" y="3810"/>
                    <a:pt x="931418" y="8509"/>
                  </a:cubicBezTo>
                  <a:lnTo>
                    <a:pt x="931418" y="2751709"/>
                  </a:lnTo>
                  <a:cubicBezTo>
                    <a:pt x="931418" y="2756408"/>
                    <a:pt x="927608" y="2760218"/>
                    <a:pt x="922909" y="2760218"/>
                  </a:cubicBezTo>
                  <a:lnTo>
                    <a:pt x="8509" y="2760218"/>
                  </a:lnTo>
                  <a:cubicBezTo>
                    <a:pt x="3810" y="2760218"/>
                    <a:pt x="0" y="2756408"/>
                    <a:pt x="0" y="2751709"/>
                  </a:cubicBezTo>
                  <a:lnTo>
                    <a:pt x="0" y="8509"/>
                  </a:lnTo>
                  <a:cubicBezTo>
                    <a:pt x="0" y="3810"/>
                    <a:pt x="3810" y="0"/>
                    <a:pt x="8509" y="0"/>
                  </a:cubicBezTo>
                  <a:moveTo>
                    <a:pt x="8509" y="16891"/>
                  </a:moveTo>
                  <a:lnTo>
                    <a:pt x="8509" y="8509"/>
                  </a:lnTo>
                  <a:lnTo>
                    <a:pt x="17018" y="8509"/>
                  </a:lnTo>
                  <a:lnTo>
                    <a:pt x="17018" y="2751709"/>
                  </a:lnTo>
                  <a:lnTo>
                    <a:pt x="8509" y="2751709"/>
                  </a:lnTo>
                  <a:lnTo>
                    <a:pt x="8509" y="2743200"/>
                  </a:lnTo>
                  <a:lnTo>
                    <a:pt x="922909" y="2743200"/>
                  </a:lnTo>
                  <a:lnTo>
                    <a:pt x="922909" y="2751709"/>
                  </a:lnTo>
                  <a:lnTo>
                    <a:pt x="914400" y="2751709"/>
                  </a:lnTo>
                  <a:lnTo>
                    <a:pt x="914400" y="8509"/>
                  </a:lnTo>
                  <a:lnTo>
                    <a:pt x="922909" y="8509"/>
                  </a:lnTo>
                  <a:lnTo>
                    <a:pt x="922909"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20"/>
          <p:cNvGrpSpPr/>
          <p:nvPr/>
        </p:nvGrpSpPr>
        <p:grpSpPr>
          <a:xfrm>
            <a:off x="11830022" y="1652463"/>
            <a:ext cx="5759482" cy="698564"/>
            <a:chOff x="0" y="0"/>
            <a:chExt cx="7679309" cy="931418"/>
          </a:xfrm>
        </p:grpSpPr>
        <p:sp>
          <p:nvSpPr>
            <p:cNvPr id="249" name="Google Shape;249;p20"/>
            <p:cNvSpPr/>
            <p:nvPr/>
          </p:nvSpPr>
          <p:spPr>
            <a:xfrm>
              <a:off x="8509" y="8509"/>
              <a:ext cx="7662291" cy="914400"/>
            </a:xfrm>
            <a:custGeom>
              <a:avLst/>
              <a:gdLst/>
              <a:ahLst/>
              <a:cxnLst/>
              <a:rect l="l" t="t" r="r" b="b"/>
              <a:pathLst>
                <a:path w="7662291" h="914400" extrusionOk="0">
                  <a:moveTo>
                    <a:pt x="0" y="0"/>
                  </a:moveTo>
                  <a:lnTo>
                    <a:pt x="7662291" y="0"/>
                  </a:lnTo>
                  <a:lnTo>
                    <a:pt x="7662291" y="914400"/>
                  </a:lnTo>
                  <a:lnTo>
                    <a:pt x="0" y="9144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250" name="Google Shape;250;p20"/>
            <p:cNvSpPr/>
            <p:nvPr/>
          </p:nvSpPr>
          <p:spPr>
            <a:xfrm>
              <a:off x="0" y="0"/>
              <a:ext cx="7679309" cy="931418"/>
            </a:xfrm>
            <a:custGeom>
              <a:avLst/>
              <a:gdLst/>
              <a:ahLst/>
              <a:cxnLst/>
              <a:rect l="l" t="t" r="r" b="b"/>
              <a:pathLst>
                <a:path w="7679309" h="931418" extrusionOk="0">
                  <a:moveTo>
                    <a:pt x="8509" y="0"/>
                  </a:moveTo>
                  <a:lnTo>
                    <a:pt x="7670800" y="0"/>
                  </a:lnTo>
                  <a:cubicBezTo>
                    <a:pt x="7675499" y="0"/>
                    <a:pt x="7679309" y="3810"/>
                    <a:pt x="7679309" y="8509"/>
                  </a:cubicBezTo>
                  <a:lnTo>
                    <a:pt x="7679309" y="922909"/>
                  </a:lnTo>
                  <a:cubicBezTo>
                    <a:pt x="7679309" y="927608"/>
                    <a:pt x="7675499" y="931418"/>
                    <a:pt x="7670800" y="931418"/>
                  </a:cubicBezTo>
                  <a:lnTo>
                    <a:pt x="8509" y="931418"/>
                  </a:lnTo>
                  <a:cubicBezTo>
                    <a:pt x="3810" y="931418"/>
                    <a:pt x="0" y="927608"/>
                    <a:pt x="0" y="922909"/>
                  </a:cubicBezTo>
                  <a:lnTo>
                    <a:pt x="0" y="8509"/>
                  </a:lnTo>
                  <a:cubicBezTo>
                    <a:pt x="0" y="3810"/>
                    <a:pt x="3810" y="0"/>
                    <a:pt x="8509" y="0"/>
                  </a:cubicBezTo>
                  <a:moveTo>
                    <a:pt x="8509" y="16891"/>
                  </a:moveTo>
                  <a:lnTo>
                    <a:pt x="8509" y="8509"/>
                  </a:lnTo>
                  <a:lnTo>
                    <a:pt x="17018" y="8509"/>
                  </a:lnTo>
                  <a:lnTo>
                    <a:pt x="17018" y="922909"/>
                  </a:lnTo>
                  <a:lnTo>
                    <a:pt x="8509" y="922909"/>
                  </a:lnTo>
                  <a:lnTo>
                    <a:pt x="8509" y="914400"/>
                  </a:lnTo>
                  <a:lnTo>
                    <a:pt x="7670800" y="914400"/>
                  </a:lnTo>
                  <a:lnTo>
                    <a:pt x="7670800" y="922909"/>
                  </a:lnTo>
                  <a:lnTo>
                    <a:pt x="7662291" y="922909"/>
                  </a:lnTo>
                  <a:lnTo>
                    <a:pt x="7662291" y="8509"/>
                  </a:lnTo>
                  <a:lnTo>
                    <a:pt x="7670800" y="8509"/>
                  </a:lnTo>
                  <a:lnTo>
                    <a:pt x="7670800"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51;p20"/>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
        <p:nvSpPr>
          <p:cNvPr id="252" name="Google Shape;252;p20"/>
          <p:cNvSpPr txBox="1"/>
          <p:nvPr/>
        </p:nvSpPr>
        <p:spPr>
          <a:xfrm>
            <a:off x="692225" y="2351025"/>
            <a:ext cx="16897200" cy="725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2000" b="1">
              <a:solidFill>
                <a:schemeClr val="dk1"/>
              </a:solidFill>
            </a:endParaRPr>
          </a:p>
          <a:p>
            <a:pPr marL="0" lvl="0" indent="0" algn="l" rtl="0">
              <a:spcBef>
                <a:spcPts val="0"/>
              </a:spcBef>
              <a:spcAft>
                <a:spcPts val="0"/>
              </a:spcAft>
              <a:buClr>
                <a:schemeClr val="dk1"/>
              </a:buClr>
              <a:buSzPts val="1100"/>
              <a:buFont typeface="Arial"/>
              <a:buNone/>
            </a:pPr>
            <a:r>
              <a:rPr lang="en-US" sz="2000" b="1">
                <a:solidFill>
                  <a:schemeClr val="dk1"/>
                </a:solidFill>
              </a:rPr>
              <a:t>6.Frequency of Healthcare Visits:</a:t>
            </a:r>
            <a:endParaRPr sz="2000" b="1">
              <a:solidFill>
                <a:schemeClr val="dk1"/>
              </a:solidFill>
            </a:endParaRPr>
          </a:p>
          <a:p>
            <a:pPr marL="0" lvl="0" indent="0" algn="l" rtl="0">
              <a:spcBef>
                <a:spcPts val="0"/>
              </a:spcBef>
              <a:spcAft>
                <a:spcPts val="0"/>
              </a:spcAft>
              <a:buClr>
                <a:schemeClr val="dk1"/>
              </a:buClr>
              <a:buSzPts val="1100"/>
              <a:buFont typeface="Arial"/>
              <a:buNone/>
            </a:pPr>
            <a:r>
              <a:rPr lang="en-US" sz="2000" b="1">
                <a:solidFill>
                  <a:schemeClr val="dk1"/>
                </a:solidFill>
              </a:rPr>
              <a:t>   - Most individuals report healthcare visits on a quarterly or biannual basis.</a:t>
            </a:r>
            <a:endParaRPr sz="2000" b="1">
              <a:solidFill>
                <a:schemeClr val="dk1"/>
              </a:solidFill>
            </a:endParaRPr>
          </a:p>
          <a:p>
            <a:pPr marL="0" lvl="0" indent="0" algn="l" rtl="0">
              <a:spcBef>
                <a:spcPts val="0"/>
              </a:spcBef>
              <a:spcAft>
                <a:spcPts val="0"/>
              </a:spcAft>
              <a:buClr>
                <a:schemeClr val="dk1"/>
              </a:buClr>
              <a:buSzPts val="1100"/>
              <a:buFont typeface="Arial"/>
              <a:buNone/>
            </a:pPr>
            <a:r>
              <a:rPr lang="en-US" sz="2000" b="1">
                <a:solidFill>
                  <a:schemeClr val="dk1"/>
                </a:solidFill>
              </a:rPr>
              <a:t>   - Regular healthcare visits are more common among individuals with Chronic Diseases.</a:t>
            </a:r>
            <a:endParaRPr sz="2000" b="1">
              <a:solidFill>
                <a:schemeClr val="dk1"/>
              </a:solidFill>
            </a:endParaRPr>
          </a:p>
          <a:p>
            <a:pPr marL="0" lvl="0" indent="0" algn="l" rtl="0">
              <a:spcBef>
                <a:spcPts val="0"/>
              </a:spcBef>
              <a:spcAft>
                <a:spcPts val="0"/>
              </a:spcAft>
              <a:buClr>
                <a:schemeClr val="dk1"/>
              </a:buClr>
              <a:buSzPts val="1100"/>
              <a:buFont typeface="Arial"/>
              <a:buNone/>
            </a:pPr>
            <a:endParaRPr sz="2000" b="1">
              <a:solidFill>
                <a:schemeClr val="dk1"/>
              </a:solidFill>
            </a:endParaRPr>
          </a:p>
          <a:p>
            <a:pPr marL="0" lvl="0" indent="0" algn="l" rtl="0">
              <a:spcBef>
                <a:spcPts val="0"/>
              </a:spcBef>
              <a:spcAft>
                <a:spcPts val="0"/>
              </a:spcAft>
              <a:buClr>
                <a:schemeClr val="dk1"/>
              </a:buClr>
              <a:buSzPts val="1100"/>
              <a:buFont typeface="Arial"/>
              <a:buNone/>
            </a:pPr>
            <a:r>
              <a:rPr lang="en-US" sz="2000" b="1">
                <a:solidFill>
                  <a:schemeClr val="dk1"/>
                </a:solidFill>
              </a:rPr>
              <a:t>7. Diet Plan and Obesity:</a:t>
            </a:r>
            <a:endParaRPr sz="2000" b="1">
              <a:solidFill>
                <a:schemeClr val="dk1"/>
              </a:solidFill>
            </a:endParaRPr>
          </a:p>
          <a:p>
            <a:pPr marL="0" lvl="0" indent="0" algn="l" rtl="0">
              <a:spcBef>
                <a:spcPts val="0"/>
              </a:spcBef>
              <a:spcAft>
                <a:spcPts val="0"/>
              </a:spcAft>
              <a:buClr>
                <a:schemeClr val="dk1"/>
              </a:buClr>
              <a:buSzPts val="1100"/>
              <a:buFont typeface="Arial"/>
              <a:buNone/>
            </a:pPr>
            <a:r>
              <a:rPr lang="en-US" sz="2000" b="1">
                <a:solidFill>
                  <a:schemeClr val="dk1"/>
                </a:solidFill>
              </a:rPr>
              <a:t>   - Individuals following a diet plan tend to have a lower prevalence of obesity.</a:t>
            </a:r>
            <a:endParaRPr sz="2000" b="1">
              <a:solidFill>
                <a:schemeClr val="dk1"/>
              </a:solidFill>
            </a:endParaRPr>
          </a:p>
          <a:p>
            <a:pPr marL="0" lvl="0" indent="0" algn="l" rtl="0">
              <a:spcBef>
                <a:spcPts val="0"/>
              </a:spcBef>
              <a:spcAft>
                <a:spcPts val="0"/>
              </a:spcAft>
              <a:buClr>
                <a:schemeClr val="dk1"/>
              </a:buClr>
              <a:buSzPts val="1100"/>
              <a:buFont typeface="Arial"/>
              <a:buNone/>
            </a:pPr>
            <a:r>
              <a:rPr lang="en-US" sz="2000" b="1">
                <a:solidFill>
                  <a:schemeClr val="dk1"/>
                </a:solidFill>
              </a:rPr>
              <a:t>   - Presence of obesity is generally associated with not following a diet plan.</a:t>
            </a:r>
            <a:endParaRPr sz="2000" b="1">
              <a:solidFill>
                <a:schemeClr val="dk1"/>
              </a:solidFill>
            </a:endParaRPr>
          </a:p>
          <a:p>
            <a:pPr marL="0" lvl="0" indent="0" algn="l" rtl="0">
              <a:spcBef>
                <a:spcPts val="0"/>
              </a:spcBef>
              <a:spcAft>
                <a:spcPts val="0"/>
              </a:spcAft>
              <a:buClr>
                <a:schemeClr val="dk1"/>
              </a:buClr>
              <a:buSzPts val="1100"/>
              <a:buFont typeface="Arial"/>
              <a:buNone/>
            </a:pPr>
            <a:endParaRPr sz="2000" b="1">
              <a:solidFill>
                <a:schemeClr val="dk1"/>
              </a:solidFill>
            </a:endParaRPr>
          </a:p>
          <a:p>
            <a:pPr marL="0" lvl="0" indent="0" algn="l" rtl="0">
              <a:spcBef>
                <a:spcPts val="0"/>
              </a:spcBef>
              <a:spcAft>
                <a:spcPts val="0"/>
              </a:spcAft>
              <a:buClr>
                <a:schemeClr val="dk1"/>
              </a:buClr>
              <a:buSzPts val="1100"/>
              <a:buFont typeface="Arial"/>
              <a:buNone/>
            </a:pPr>
            <a:r>
              <a:rPr lang="en-US" sz="2000" b="1">
                <a:solidFill>
                  <a:schemeClr val="dk1"/>
                </a:solidFill>
              </a:rPr>
              <a:t>8. Physical Activity and Lifestyle:</a:t>
            </a:r>
            <a:endParaRPr sz="2000" b="1">
              <a:solidFill>
                <a:schemeClr val="dk1"/>
              </a:solidFill>
            </a:endParaRPr>
          </a:p>
          <a:p>
            <a:pPr marL="0" lvl="0" indent="0" algn="l" rtl="0">
              <a:spcBef>
                <a:spcPts val="0"/>
              </a:spcBef>
              <a:spcAft>
                <a:spcPts val="0"/>
              </a:spcAft>
              <a:buClr>
                <a:schemeClr val="dk1"/>
              </a:buClr>
              <a:buSzPts val="1100"/>
              <a:buFont typeface="Arial"/>
              <a:buNone/>
            </a:pPr>
            <a:r>
              <a:rPr lang="en-US" sz="2000" b="1">
                <a:solidFill>
                  <a:schemeClr val="dk1"/>
                </a:solidFill>
              </a:rPr>
              <a:t>   - Individuals engaged in physical activity tend to have better psychological health.</a:t>
            </a:r>
            <a:endParaRPr sz="2000" b="1">
              <a:solidFill>
                <a:schemeClr val="dk1"/>
              </a:solidFill>
            </a:endParaRPr>
          </a:p>
          <a:p>
            <a:pPr marL="0" lvl="0" indent="0" algn="l" rtl="0">
              <a:spcBef>
                <a:spcPts val="0"/>
              </a:spcBef>
              <a:spcAft>
                <a:spcPts val="0"/>
              </a:spcAft>
              <a:buClr>
                <a:schemeClr val="dk1"/>
              </a:buClr>
              <a:buSzPts val="1100"/>
              <a:buFont typeface="Arial"/>
              <a:buNone/>
            </a:pPr>
            <a:r>
              <a:rPr lang="en-US" sz="2000" b="1">
                <a:solidFill>
                  <a:schemeClr val="dk1"/>
                </a:solidFill>
              </a:rPr>
              <a:t>   - Smoking and alcohol consumption are reported, but their association with specific health conditions is not explicitly stated.</a:t>
            </a:r>
            <a:endParaRPr sz="2000" b="1">
              <a:solidFill>
                <a:schemeClr val="dk1"/>
              </a:solidFill>
            </a:endParaRPr>
          </a:p>
          <a:p>
            <a:pPr marL="0" lvl="0" indent="0" algn="l" rtl="0">
              <a:spcBef>
                <a:spcPts val="0"/>
              </a:spcBef>
              <a:spcAft>
                <a:spcPts val="0"/>
              </a:spcAft>
              <a:buClr>
                <a:schemeClr val="dk1"/>
              </a:buClr>
              <a:buSzPts val="1100"/>
              <a:buFont typeface="Arial"/>
              <a:buNone/>
            </a:pPr>
            <a:endParaRPr sz="2000" b="1">
              <a:solidFill>
                <a:schemeClr val="dk1"/>
              </a:solidFill>
            </a:endParaRPr>
          </a:p>
          <a:p>
            <a:pPr marL="0" lvl="0" indent="0" algn="l" rtl="0">
              <a:spcBef>
                <a:spcPts val="0"/>
              </a:spcBef>
              <a:spcAft>
                <a:spcPts val="0"/>
              </a:spcAft>
              <a:buClr>
                <a:schemeClr val="dk1"/>
              </a:buClr>
              <a:buSzPts val="1100"/>
              <a:buFont typeface="Arial"/>
              <a:buNone/>
            </a:pPr>
            <a:r>
              <a:rPr lang="en-US" sz="2000" b="1">
                <a:solidFill>
                  <a:schemeClr val="dk1"/>
                </a:solidFill>
              </a:rPr>
              <a:t>9. Geographical Variation:</a:t>
            </a:r>
            <a:endParaRPr sz="2000" b="1">
              <a:solidFill>
                <a:schemeClr val="dk1"/>
              </a:solidFill>
            </a:endParaRPr>
          </a:p>
          <a:p>
            <a:pPr marL="0" lvl="0" indent="0" algn="l" rtl="0">
              <a:spcBef>
                <a:spcPts val="0"/>
              </a:spcBef>
              <a:spcAft>
                <a:spcPts val="0"/>
              </a:spcAft>
              <a:buClr>
                <a:schemeClr val="dk1"/>
              </a:buClr>
              <a:buSzPts val="1100"/>
              <a:buFont typeface="Arial"/>
              <a:buNone/>
            </a:pPr>
            <a:r>
              <a:rPr lang="en-US" sz="2000" b="1">
                <a:solidFill>
                  <a:schemeClr val="dk1"/>
                </a:solidFill>
              </a:rPr>
              <a:t>   - Different states exhibit varying patterns in reported health conditions, indicating potential regional health disparities.</a:t>
            </a:r>
            <a:endParaRPr sz="2000" b="1">
              <a:solidFill>
                <a:schemeClr val="dk1"/>
              </a:solidFill>
            </a:endParaRPr>
          </a:p>
          <a:p>
            <a:pPr marL="0" lvl="0" indent="0" algn="l" rtl="0">
              <a:spcBef>
                <a:spcPts val="0"/>
              </a:spcBef>
              <a:spcAft>
                <a:spcPts val="0"/>
              </a:spcAft>
              <a:buClr>
                <a:schemeClr val="dk1"/>
              </a:buClr>
              <a:buSzPts val="1100"/>
              <a:buFont typeface="Arial"/>
              <a:buNone/>
            </a:pPr>
            <a:endParaRPr sz="2000" b="1">
              <a:solidFill>
                <a:schemeClr val="dk1"/>
              </a:solidFill>
            </a:endParaRPr>
          </a:p>
          <a:p>
            <a:pPr marL="0" lvl="0" indent="0" algn="l" rtl="0">
              <a:spcBef>
                <a:spcPts val="0"/>
              </a:spcBef>
              <a:spcAft>
                <a:spcPts val="0"/>
              </a:spcAft>
              <a:buClr>
                <a:schemeClr val="dk1"/>
              </a:buClr>
              <a:buSzPts val="1100"/>
              <a:buFont typeface="Arial"/>
              <a:buNone/>
            </a:pPr>
            <a:r>
              <a:rPr lang="en-US" sz="2000" b="1">
                <a:solidFill>
                  <a:schemeClr val="dk1"/>
                </a:solidFill>
              </a:rPr>
              <a:t>10. Temporal Trends:</a:t>
            </a:r>
            <a:endParaRPr sz="2000" b="1">
              <a:solidFill>
                <a:schemeClr val="dk1"/>
              </a:solidFill>
            </a:endParaRPr>
          </a:p>
          <a:p>
            <a:pPr marL="0" lvl="0" indent="0" algn="l" rtl="0">
              <a:spcBef>
                <a:spcPts val="0"/>
              </a:spcBef>
              <a:spcAft>
                <a:spcPts val="0"/>
              </a:spcAft>
              <a:buClr>
                <a:schemeClr val="dk1"/>
              </a:buClr>
              <a:buSzPts val="1100"/>
              <a:buFont typeface="Arial"/>
              <a:buNone/>
            </a:pPr>
            <a:r>
              <a:rPr lang="en-US" sz="2000" b="1">
                <a:solidFill>
                  <a:schemeClr val="dk1"/>
                </a:solidFill>
              </a:rPr>
              <a:t>    - While there is information from multiple years,  and changes over time.</a:t>
            </a:r>
            <a:endParaRPr sz="2000" b="1">
              <a:solidFill>
                <a:schemeClr val="dk1"/>
              </a:solidFill>
            </a:endParaRPr>
          </a:p>
          <a:p>
            <a:pPr marL="0" lvl="0" indent="0" algn="l" rtl="0">
              <a:spcBef>
                <a:spcPts val="0"/>
              </a:spcBef>
              <a:spcAft>
                <a:spcPts val="0"/>
              </a:spcAft>
              <a:buClr>
                <a:schemeClr val="dk1"/>
              </a:buClr>
              <a:buSzPts val="1100"/>
              <a:buFont typeface="Arial"/>
              <a:buNone/>
            </a:pPr>
            <a:endParaRPr sz="2000" b="1">
              <a:solidFill>
                <a:schemeClr val="dk1"/>
              </a:solidFill>
            </a:endParaRPr>
          </a:p>
          <a:p>
            <a:pPr marL="0" lvl="0" indent="0" algn="l" rtl="0">
              <a:spcBef>
                <a:spcPts val="0"/>
              </a:spcBef>
              <a:spcAft>
                <a:spcPts val="0"/>
              </a:spcAft>
              <a:buClr>
                <a:schemeClr val="dk1"/>
              </a:buClr>
              <a:buSzPts val="1100"/>
              <a:buFont typeface="Arial"/>
              <a:buNone/>
            </a:pPr>
            <a:endParaRPr sz="2000" b="1">
              <a:solidFill>
                <a:schemeClr val="dk1"/>
              </a:solidFill>
            </a:endParaRPr>
          </a:p>
          <a:p>
            <a:pPr marL="0" lvl="0" indent="0" algn="l" rtl="0">
              <a:spcBef>
                <a:spcPts val="0"/>
              </a:spcBef>
              <a:spcAft>
                <a:spcPts val="0"/>
              </a:spcAft>
              <a:buNone/>
            </a:pPr>
            <a:endParaRPr sz="3200">
              <a:solidFill>
                <a:schemeClr val="dk1"/>
              </a:solidFill>
              <a:latin typeface="Calibri"/>
              <a:ea typeface="Calibri"/>
              <a:cs typeface="Calibri"/>
              <a:sym typeface="Calibri"/>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Shape 256"/>
        <p:cNvGrpSpPr/>
        <p:nvPr/>
      </p:nvGrpSpPr>
      <p:grpSpPr>
        <a:xfrm>
          <a:off x="0" y="0"/>
          <a:ext cx="0" cy="0"/>
          <a:chOff x="0" y="0"/>
          <a:chExt cx="0" cy="0"/>
        </a:xfrm>
      </p:grpSpPr>
      <p:grpSp>
        <p:nvGrpSpPr>
          <p:cNvPr id="260" name="Google Shape;260;p21"/>
          <p:cNvGrpSpPr/>
          <p:nvPr/>
        </p:nvGrpSpPr>
        <p:grpSpPr>
          <a:xfrm>
            <a:off x="-6350" y="7537450"/>
            <a:ext cx="698564" cy="2070164"/>
            <a:chOff x="0" y="0"/>
            <a:chExt cx="931418" cy="2760218"/>
          </a:xfrm>
        </p:grpSpPr>
        <p:sp>
          <p:nvSpPr>
            <p:cNvPr id="261" name="Google Shape;261;p21"/>
            <p:cNvSpPr/>
            <p:nvPr/>
          </p:nvSpPr>
          <p:spPr>
            <a:xfrm>
              <a:off x="8509" y="8509"/>
              <a:ext cx="914400" cy="2743200"/>
            </a:xfrm>
            <a:custGeom>
              <a:avLst/>
              <a:gdLst/>
              <a:ahLst/>
              <a:cxnLst/>
              <a:rect l="l" t="t" r="r" b="b"/>
              <a:pathLst>
                <a:path w="914400" h="2743200" extrusionOk="0">
                  <a:moveTo>
                    <a:pt x="0" y="0"/>
                  </a:moveTo>
                  <a:lnTo>
                    <a:pt x="914400" y="0"/>
                  </a:lnTo>
                  <a:lnTo>
                    <a:pt x="914400" y="2743200"/>
                  </a:lnTo>
                  <a:lnTo>
                    <a:pt x="0" y="27432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262" name="Google Shape;262;p21"/>
            <p:cNvSpPr/>
            <p:nvPr/>
          </p:nvSpPr>
          <p:spPr>
            <a:xfrm>
              <a:off x="0" y="0"/>
              <a:ext cx="931418" cy="2760218"/>
            </a:xfrm>
            <a:custGeom>
              <a:avLst/>
              <a:gdLst/>
              <a:ahLst/>
              <a:cxnLst/>
              <a:rect l="l" t="t" r="r" b="b"/>
              <a:pathLst>
                <a:path w="931418" h="2760218" extrusionOk="0">
                  <a:moveTo>
                    <a:pt x="8509" y="0"/>
                  </a:moveTo>
                  <a:lnTo>
                    <a:pt x="922909" y="0"/>
                  </a:lnTo>
                  <a:cubicBezTo>
                    <a:pt x="927608" y="0"/>
                    <a:pt x="931418" y="3810"/>
                    <a:pt x="931418" y="8509"/>
                  </a:cubicBezTo>
                  <a:lnTo>
                    <a:pt x="931418" y="2751709"/>
                  </a:lnTo>
                  <a:cubicBezTo>
                    <a:pt x="931418" y="2756408"/>
                    <a:pt x="927608" y="2760218"/>
                    <a:pt x="922909" y="2760218"/>
                  </a:cubicBezTo>
                  <a:lnTo>
                    <a:pt x="8509" y="2760218"/>
                  </a:lnTo>
                  <a:cubicBezTo>
                    <a:pt x="3810" y="2760218"/>
                    <a:pt x="0" y="2756408"/>
                    <a:pt x="0" y="2751709"/>
                  </a:cubicBezTo>
                  <a:lnTo>
                    <a:pt x="0" y="8509"/>
                  </a:lnTo>
                  <a:cubicBezTo>
                    <a:pt x="0" y="3810"/>
                    <a:pt x="3810" y="0"/>
                    <a:pt x="8509" y="0"/>
                  </a:cubicBezTo>
                  <a:moveTo>
                    <a:pt x="8509" y="16891"/>
                  </a:moveTo>
                  <a:lnTo>
                    <a:pt x="8509" y="8509"/>
                  </a:lnTo>
                  <a:lnTo>
                    <a:pt x="17018" y="8509"/>
                  </a:lnTo>
                  <a:lnTo>
                    <a:pt x="17018" y="2751709"/>
                  </a:lnTo>
                  <a:lnTo>
                    <a:pt x="8509" y="2751709"/>
                  </a:lnTo>
                  <a:lnTo>
                    <a:pt x="8509" y="2743200"/>
                  </a:lnTo>
                  <a:lnTo>
                    <a:pt x="922909" y="2743200"/>
                  </a:lnTo>
                  <a:lnTo>
                    <a:pt x="922909" y="2751709"/>
                  </a:lnTo>
                  <a:lnTo>
                    <a:pt x="914400" y="2751709"/>
                  </a:lnTo>
                  <a:lnTo>
                    <a:pt x="914400" y="8509"/>
                  </a:lnTo>
                  <a:lnTo>
                    <a:pt x="922909" y="8509"/>
                  </a:lnTo>
                  <a:lnTo>
                    <a:pt x="922909"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21"/>
          <p:cNvGrpSpPr/>
          <p:nvPr/>
        </p:nvGrpSpPr>
        <p:grpSpPr>
          <a:xfrm>
            <a:off x="-6350" y="9594850"/>
            <a:ext cx="5759482" cy="698563"/>
            <a:chOff x="0" y="0"/>
            <a:chExt cx="7679309" cy="931418"/>
          </a:xfrm>
        </p:grpSpPr>
        <p:sp>
          <p:nvSpPr>
            <p:cNvPr id="264" name="Google Shape;264;p21"/>
            <p:cNvSpPr/>
            <p:nvPr/>
          </p:nvSpPr>
          <p:spPr>
            <a:xfrm>
              <a:off x="8509" y="8509"/>
              <a:ext cx="7662291" cy="914400"/>
            </a:xfrm>
            <a:custGeom>
              <a:avLst/>
              <a:gdLst/>
              <a:ahLst/>
              <a:cxnLst/>
              <a:rect l="l" t="t" r="r" b="b"/>
              <a:pathLst>
                <a:path w="7662291" h="914400" extrusionOk="0">
                  <a:moveTo>
                    <a:pt x="0" y="0"/>
                  </a:moveTo>
                  <a:lnTo>
                    <a:pt x="7662291" y="0"/>
                  </a:lnTo>
                  <a:lnTo>
                    <a:pt x="7662291" y="914400"/>
                  </a:lnTo>
                  <a:lnTo>
                    <a:pt x="0" y="9144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265" name="Google Shape;265;p21"/>
            <p:cNvSpPr/>
            <p:nvPr/>
          </p:nvSpPr>
          <p:spPr>
            <a:xfrm>
              <a:off x="0" y="0"/>
              <a:ext cx="7679309" cy="931418"/>
            </a:xfrm>
            <a:custGeom>
              <a:avLst/>
              <a:gdLst/>
              <a:ahLst/>
              <a:cxnLst/>
              <a:rect l="l" t="t" r="r" b="b"/>
              <a:pathLst>
                <a:path w="7679309" h="931418" extrusionOk="0">
                  <a:moveTo>
                    <a:pt x="8509" y="0"/>
                  </a:moveTo>
                  <a:lnTo>
                    <a:pt x="7670800" y="0"/>
                  </a:lnTo>
                  <a:cubicBezTo>
                    <a:pt x="7675499" y="0"/>
                    <a:pt x="7679309" y="3810"/>
                    <a:pt x="7679309" y="8509"/>
                  </a:cubicBezTo>
                  <a:lnTo>
                    <a:pt x="7679309" y="922909"/>
                  </a:lnTo>
                  <a:cubicBezTo>
                    <a:pt x="7679309" y="927608"/>
                    <a:pt x="7675499" y="931418"/>
                    <a:pt x="7670800" y="931418"/>
                  </a:cubicBezTo>
                  <a:lnTo>
                    <a:pt x="8509" y="931418"/>
                  </a:lnTo>
                  <a:cubicBezTo>
                    <a:pt x="3810" y="931418"/>
                    <a:pt x="0" y="927608"/>
                    <a:pt x="0" y="922909"/>
                  </a:cubicBezTo>
                  <a:lnTo>
                    <a:pt x="0" y="8509"/>
                  </a:lnTo>
                  <a:cubicBezTo>
                    <a:pt x="0" y="3810"/>
                    <a:pt x="3810" y="0"/>
                    <a:pt x="8509" y="0"/>
                  </a:cubicBezTo>
                  <a:moveTo>
                    <a:pt x="8509" y="16891"/>
                  </a:moveTo>
                  <a:lnTo>
                    <a:pt x="8509" y="8509"/>
                  </a:lnTo>
                  <a:lnTo>
                    <a:pt x="17018" y="8509"/>
                  </a:lnTo>
                  <a:lnTo>
                    <a:pt x="17018" y="922909"/>
                  </a:lnTo>
                  <a:lnTo>
                    <a:pt x="8509" y="922909"/>
                  </a:lnTo>
                  <a:lnTo>
                    <a:pt x="8509" y="914400"/>
                  </a:lnTo>
                  <a:lnTo>
                    <a:pt x="7670800" y="914400"/>
                  </a:lnTo>
                  <a:lnTo>
                    <a:pt x="7670800" y="922909"/>
                  </a:lnTo>
                  <a:lnTo>
                    <a:pt x="7662291" y="922909"/>
                  </a:lnTo>
                  <a:lnTo>
                    <a:pt x="7662291" y="8509"/>
                  </a:lnTo>
                  <a:lnTo>
                    <a:pt x="7670800" y="8509"/>
                  </a:lnTo>
                  <a:lnTo>
                    <a:pt x="7670800"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21"/>
          <p:cNvGrpSpPr/>
          <p:nvPr/>
        </p:nvGrpSpPr>
        <p:grpSpPr>
          <a:xfrm>
            <a:off x="17589500" y="1652463"/>
            <a:ext cx="698564" cy="2070164"/>
            <a:chOff x="0" y="0"/>
            <a:chExt cx="931418" cy="2760218"/>
          </a:xfrm>
        </p:grpSpPr>
        <p:sp>
          <p:nvSpPr>
            <p:cNvPr id="267" name="Google Shape;267;p21"/>
            <p:cNvSpPr/>
            <p:nvPr/>
          </p:nvSpPr>
          <p:spPr>
            <a:xfrm>
              <a:off x="8509" y="8509"/>
              <a:ext cx="914400" cy="2743200"/>
            </a:xfrm>
            <a:custGeom>
              <a:avLst/>
              <a:gdLst/>
              <a:ahLst/>
              <a:cxnLst/>
              <a:rect l="l" t="t" r="r" b="b"/>
              <a:pathLst>
                <a:path w="914400" h="2743200" extrusionOk="0">
                  <a:moveTo>
                    <a:pt x="0" y="0"/>
                  </a:moveTo>
                  <a:lnTo>
                    <a:pt x="914400" y="0"/>
                  </a:lnTo>
                  <a:lnTo>
                    <a:pt x="914400" y="2743200"/>
                  </a:lnTo>
                  <a:lnTo>
                    <a:pt x="0" y="27432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268" name="Google Shape;268;p21"/>
            <p:cNvSpPr/>
            <p:nvPr/>
          </p:nvSpPr>
          <p:spPr>
            <a:xfrm>
              <a:off x="0" y="0"/>
              <a:ext cx="931418" cy="2760218"/>
            </a:xfrm>
            <a:custGeom>
              <a:avLst/>
              <a:gdLst/>
              <a:ahLst/>
              <a:cxnLst/>
              <a:rect l="l" t="t" r="r" b="b"/>
              <a:pathLst>
                <a:path w="931418" h="2760218" extrusionOk="0">
                  <a:moveTo>
                    <a:pt x="8509" y="0"/>
                  </a:moveTo>
                  <a:lnTo>
                    <a:pt x="922909" y="0"/>
                  </a:lnTo>
                  <a:cubicBezTo>
                    <a:pt x="927608" y="0"/>
                    <a:pt x="931418" y="3810"/>
                    <a:pt x="931418" y="8509"/>
                  </a:cubicBezTo>
                  <a:lnTo>
                    <a:pt x="931418" y="2751709"/>
                  </a:lnTo>
                  <a:cubicBezTo>
                    <a:pt x="931418" y="2756408"/>
                    <a:pt x="927608" y="2760218"/>
                    <a:pt x="922909" y="2760218"/>
                  </a:cubicBezTo>
                  <a:lnTo>
                    <a:pt x="8509" y="2760218"/>
                  </a:lnTo>
                  <a:cubicBezTo>
                    <a:pt x="3810" y="2760218"/>
                    <a:pt x="0" y="2756408"/>
                    <a:pt x="0" y="2751709"/>
                  </a:cubicBezTo>
                  <a:lnTo>
                    <a:pt x="0" y="8509"/>
                  </a:lnTo>
                  <a:cubicBezTo>
                    <a:pt x="0" y="3810"/>
                    <a:pt x="3810" y="0"/>
                    <a:pt x="8509" y="0"/>
                  </a:cubicBezTo>
                  <a:moveTo>
                    <a:pt x="8509" y="16891"/>
                  </a:moveTo>
                  <a:lnTo>
                    <a:pt x="8509" y="8509"/>
                  </a:lnTo>
                  <a:lnTo>
                    <a:pt x="17018" y="8509"/>
                  </a:lnTo>
                  <a:lnTo>
                    <a:pt x="17018" y="2751709"/>
                  </a:lnTo>
                  <a:lnTo>
                    <a:pt x="8509" y="2751709"/>
                  </a:lnTo>
                  <a:lnTo>
                    <a:pt x="8509" y="2743200"/>
                  </a:lnTo>
                  <a:lnTo>
                    <a:pt x="922909" y="2743200"/>
                  </a:lnTo>
                  <a:lnTo>
                    <a:pt x="922909" y="2751709"/>
                  </a:lnTo>
                  <a:lnTo>
                    <a:pt x="914400" y="2751709"/>
                  </a:lnTo>
                  <a:lnTo>
                    <a:pt x="914400" y="8509"/>
                  </a:lnTo>
                  <a:lnTo>
                    <a:pt x="922909" y="8509"/>
                  </a:lnTo>
                  <a:lnTo>
                    <a:pt x="922909"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21"/>
          <p:cNvGrpSpPr/>
          <p:nvPr/>
        </p:nvGrpSpPr>
        <p:grpSpPr>
          <a:xfrm>
            <a:off x="11830022" y="1652463"/>
            <a:ext cx="5759482" cy="698563"/>
            <a:chOff x="0" y="0"/>
            <a:chExt cx="7679309" cy="931418"/>
          </a:xfrm>
        </p:grpSpPr>
        <p:sp>
          <p:nvSpPr>
            <p:cNvPr id="270" name="Google Shape;270;p21"/>
            <p:cNvSpPr/>
            <p:nvPr/>
          </p:nvSpPr>
          <p:spPr>
            <a:xfrm>
              <a:off x="8509" y="8509"/>
              <a:ext cx="7662291" cy="914400"/>
            </a:xfrm>
            <a:custGeom>
              <a:avLst/>
              <a:gdLst/>
              <a:ahLst/>
              <a:cxnLst/>
              <a:rect l="l" t="t" r="r" b="b"/>
              <a:pathLst>
                <a:path w="7662291" h="914400" extrusionOk="0">
                  <a:moveTo>
                    <a:pt x="0" y="0"/>
                  </a:moveTo>
                  <a:lnTo>
                    <a:pt x="7662291" y="0"/>
                  </a:lnTo>
                  <a:lnTo>
                    <a:pt x="7662291" y="914400"/>
                  </a:lnTo>
                  <a:lnTo>
                    <a:pt x="0" y="9144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271" name="Google Shape;271;p21"/>
            <p:cNvSpPr/>
            <p:nvPr/>
          </p:nvSpPr>
          <p:spPr>
            <a:xfrm>
              <a:off x="0" y="0"/>
              <a:ext cx="7679309" cy="931418"/>
            </a:xfrm>
            <a:custGeom>
              <a:avLst/>
              <a:gdLst/>
              <a:ahLst/>
              <a:cxnLst/>
              <a:rect l="l" t="t" r="r" b="b"/>
              <a:pathLst>
                <a:path w="7679309" h="931418" extrusionOk="0">
                  <a:moveTo>
                    <a:pt x="8509" y="0"/>
                  </a:moveTo>
                  <a:lnTo>
                    <a:pt x="7670800" y="0"/>
                  </a:lnTo>
                  <a:cubicBezTo>
                    <a:pt x="7675499" y="0"/>
                    <a:pt x="7679309" y="3810"/>
                    <a:pt x="7679309" y="8509"/>
                  </a:cubicBezTo>
                  <a:lnTo>
                    <a:pt x="7679309" y="922909"/>
                  </a:lnTo>
                  <a:cubicBezTo>
                    <a:pt x="7679309" y="927608"/>
                    <a:pt x="7675499" y="931418"/>
                    <a:pt x="7670800" y="931418"/>
                  </a:cubicBezTo>
                  <a:lnTo>
                    <a:pt x="8509" y="931418"/>
                  </a:lnTo>
                  <a:cubicBezTo>
                    <a:pt x="3810" y="931418"/>
                    <a:pt x="0" y="927608"/>
                    <a:pt x="0" y="922909"/>
                  </a:cubicBezTo>
                  <a:lnTo>
                    <a:pt x="0" y="8509"/>
                  </a:lnTo>
                  <a:cubicBezTo>
                    <a:pt x="0" y="3810"/>
                    <a:pt x="3810" y="0"/>
                    <a:pt x="8509" y="0"/>
                  </a:cubicBezTo>
                  <a:moveTo>
                    <a:pt x="8509" y="16891"/>
                  </a:moveTo>
                  <a:lnTo>
                    <a:pt x="8509" y="8509"/>
                  </a:lnTo>
                  <a:lnTo>
                    <a:pt x="17018" y="8509"/>
                  </a:lnTo>
                  <a:lnTo>
                    <a:pt x="17018" y="922909"/>
                  </a:lnTo>
                  <a:lnTo>
                    <a:pt x="8509" y="922909"/>
                  </a:lnTo>
                  <a:lnTo>
                    <a:pt x="8509" y="914400"/>
                  </a:lnTo>
                  <a:lnTo>
                    <a:pt x="7670800" y="914400"/>
                  </a:lnTo>
                  <a:lnTo>
                    <a:pt x="7670800" y="922909"/>
                  </a:lnTo>
                  <a:lnTo>
                    <a:pt x="7662291" y="922909"/>
                  </a:lnTo>
                  <a:lnTo>
                    <a:pt x="7662291" y="8509"/>
                  </a:lnTo>
                  <a:lnTo>
                    <a:pt x="7670800" y="8509"/>
                  </a:lnTo>
                  <a:lnTo>
                    <a:pt x="7670800"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21"/>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
        <p:nvSpPr>
          <p:cNvPr id="273" name="Google Shape;273;p21"/>
          <p:cNvSpPr txBox="1"/>
          <p:nvPr/>
        </p:nvSpPr>
        <p:spPr>
          <a:xfrm>
            <a:off x="891700" y="2102700"/>
            <a:ext cx="88125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u="sng">
                <a:solidFill>
                  <a:schemeClr val="dk1"/>
                </a:solidFill>
                <a:latin typeface="Calibri"/>
                <a:ea typeface="Calibri"/>
                <a:cs typeface="Calibri"/>
                <a:sym typeface="Calibri"/>
              </a:rPr>
              <a:t>EXPLORATORY DATA ANALYSIS</a:t>
            </a:r>
            <a:endParaRPr/>
          </a:p>
        </p:txBody>
      </p:sp>
      <p:pic>
        <p:nvPicPr>
          <p:cNvPr id="274" name="Google Shape;274;p21"/>
          <p:cNvPicPr preferRelativeResize="0"/>
          <p:nvPr/>
        </p:nvPicPr>
        <p:blipFill>
          <a:blip r:embed="rId3">
            <a:alphaModFix/>
          </a:blip>
          <a:stretch>
            <a:fillRect/>
          </a:stretch>
        </p:blipFill>
        <p:spPr>
          <a:xfrm>
            <a:off x="9378863" y="3109900"/>
            <a:ext cx="8209926" cy="4693350"/>
          </a:xfrm>
          <a:prstGeom prst="rect">
            <a:avLst/>
          </a:prstGeom>
          <a:noFill/>
          <a:ln>
            <a:noFill/>
          </a:ln>
        </p:spPr>
      </p:pic>
      <p:sp>
        <p:nvSpPr>
          <p:cNvPr id="275" name="Google Shape;275;p21"/>
          <p:cNvSpPr txBox="1"/>
          <p:nvPr/>
        </p:nvSpPr>
        <p:spPr>
          <a:xfrm>
            <a:off x="467975" y="2779800"/>
            <a:ext cx="8910900" cy="56367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600"/>
              </a:spcBef>
              <a:spcAft>
                <a:spcPts val="0"/>
              </a:spcAft>
              <a:buNone/>
            </a:pPr>
            <a:r>
              <a:rPr lang="en-US" sz="1800" b="1">
                <a:solidFill>
                  <a:srgbClr val="212121"/>
                </a:solidFill>
                <a:highlight>
                  <a:schemeClr val="lt1"/>
                </a:highlight>
              </a:rPr>
              <a:t>1)The plot shows the distribution of psychological health by family living status. The majority of people with "Good" psychological health live with their spouse and children, while the majority of people with "Average" and "Poor" psychological health live with their parents or other relatives. This suggests that family living status may be a factor in psychological health, with people who live with their spouse and children being more likely to have "Good" psychological health than those who live with their parents or other relatives.</a:t>
            </a:r>
            <a:endParaRPr sz="1800" b="1">
              <a:solidFill>
                <a:srgbClr val="212121"/>
              </a:solidFill>
              <a:highlight>
                <a:schemeClr val="lt1"/>
              </a:highlight>
            </a:endParaRPr>
          </a:p>
          <a:p>
            <a:pPr marL="457200" lvl="0" indent="0" algn="l" rtl="0">
              <a:lnSpc>
                <a:spcPct val="115000"/>
              </a:lnSpc>
              <a:spcBef>
                <a:spcPts val="600"/>
              </a:spcBef>
              <a:spcAft>
                <a:spcPts val="500"/>
              </a:spcAft>
              <a:buNone/>
            </a:pPr>
            <a:r>
              <a:rPr lang="en-US" sz="1800" b="1">
                <a:solidFill>
                  <a:srgbClr val="212121"/>
                </a:solidFill>
                <a:highlight>
                  <a:schemeClr val="lt1"/>
                </a:highlight>
              </a:rPr>
              <a:t>There are a few possible explanations for this. One possibility is that people who live with their spouse and children have more social support and companionship, which can help to improve their psychological health. Another possibility is that people who live with their spouse and children are more likely to be in a stable and supportive relationship, which can also contribute to good psychological health. Finally, it is also possible that people who live with their spouse and children have more financial resources, which can give them access to better healthcare and other resources that can help to improve their psychological health.</a:t>
            </a:r>
            <a:endParaRPr sz="1800" b="1">
              <a:solidFill>
                <a:srgbClr val="212121"/>
              </a:solidFill>
              <a:highlight>
                <a:schemeClr val="lt1"/>
              </a:highlight>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Shape 279"/>
        <p:cNvGrpSpPr/>
        <p:nvPr/>
      </p:nvGrpSpPr>
      <p:grpSpPr>
        <a:xfrm>
          <a:off x="0" y="0"/>
          <a:ext cx="0" cy="0"/>
          <a:chOff x="0" y="0"/>
          <a:chExt cx="0" cy="0"/>
        </a:xfrm>
      </p:grpSpPr>
      <p:grpSp>
        <p:nvGrpSpPr>
          <p:cNvPr id="283" name="Google Shape;283;p22"/>
          <p:cNvGrpSpPr/>
          <p:nvPr/>
        </p:nvGrpSpPr>
        <p:grpSpPr>
          <a:xfrm>
            <a:off x="17610364" y="7537450"/>
            <a:ext cx="698564" cy="2070164"/>
            <a:chOff x="0" y="0"/>
            <a:chExt cx="931418" cy="2760218"/>
          </a:xfrm>
        </p:grpSpPr>
        <p:sp>
          <p:nvSpPr>
            <p:cNvPr id="284" name="Google Shape;284;p22"/>
            <p:cNvSpPr/>
            <p:nvPr/>
          </p:nvSpPr>
          <p:spPr>
            <a:xfrm>
              <a:off x="8509" y="8509"/>
              <a:ext cx="914400" cy="2743200"/>
            </a:xfrm>
            <a:custGeom>
              <a:avLst/>
              <a:gdLst/>
              <a:ahLst/>
              <a:cxnLst/>
              <a:rect l="l" t="t" r="r" b="b"/>
              <a:pathLst>
                <a:path w="914400" h="2743200" extrusionOk="0">
                  <a:moveTo>
                    <a:pt x="0" y="0"/>
                  </a:moveTo>
                  <a:lnTo>
                    <a:pt x="914400" y="0"/>
                  </a:lnTo>
                  <a:lnTo>
                    <a:pt x="914400" y="2743200"/>
                  </a:lnTo>
                  <a:lnTo>
                    <a:pt x="0" y="27432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285" name="Google Shape;285;p22"/>
            <p:cNvSpPr/>
            <p:nvPr/>
          </p:nvSpPr>
          <p:spPr>
            <a:xfrm>
              <a:off x="0" y="0"/>
              <a:ext cx="931418" cy="2760218"/>
            </a:xfrm>
            <a:custGeom>
              <a:avLst/>
              <a:gdLst/>
              <a:ahLst/>
              <a:cxnLst/>
              <a:rect l="l" t="t" r="r" b="b"/>
              <a:pathLst>
                <a:path w="931418" h="2760218" extrusionOk="0">
                  <a:moveTo>
                    <a:pt x="8509" y="0"/>
                  </a:moveTo>
                  <a:lnTo>
                    <a:pt x="922909" y="0"/>
                  </a:lnTo>
                  <a:cubicBezTo>
                    <a:pt x="927608" y="0"/>
                    <a:pt x="931418" y="3810"/>
                    <a:pt x="931418" y="8509"/>
                  </a:cubicBezTo>
                  <a:lnTo>
                    <a:pt x="931418" y="2751709"/>
                  </a:lnTo>
                  <a:cubicBezTo>
                    <a:pt x="931418" y="2756408"/>
                    <a:pt x="927608" y="2760218"/>
                    <a:pt x="922909" y="2760218"/>
                  </a:cubicBezTo>
                  <a:lnTo>
                    <a:pt x="8509" y="2760218"/>
                  </a:lnTo>
                  <a:cubicBezTo>
                    <a:pt x="3810" y="2760218"/>
                    <a:pt x="0" y="2756408"/>
                    <a:pt x="0" y="2751709"/>
                  </a:cubicBezTo>
                  <a:lnTo>
                    <a:pt x="0" y="8509"/>
                  </a:lnTo>
                  <a:cubicBezTo>
                    <a:pt x="0" y="3810"/>
                    <a:pt x="3810" y="0"/>
                    <a:pt x="8509" y="0"/>
                  </a:cubicBezTo>
                  <a:moveTo>
                    <a:pt x="8509" y="16891"/>
                  </a:moveTo>
                  <a:lnTo>
                    <a:pt x="8509" y="8509"/>
                  </a:lnTo>
                  <a:lnTo>
                    <a:pt x="17018" y="8509"/>
                  </a:lnTo>
                  <a:lnTo>
                    <a:pt x="17018" y="2751709"/>
                  </a:lnTo>
                  <a:lnTo>
                    <a:pt x="8509" y="2751709"/>
                  </a:lnTo>
                  <a:lnTo>
                    <a:pt x="8509" y="2743200"/>
                  </a:lnTo>
                  <a:lnTo>
                    <a:pt x="922909" y="2743200"/>
                  </a:lnTo>
                  <a:lnTo>
                    <a:pt x="922909" y="2751709"/>
                  </a:lnTo>
                  <a:lnTo>
                    <a:pt x="914400" y="2751709"/>
                  </a:lnTo>
                  <a:lnTo>
                    <a:pt x="914400" y="8509"/>
                  </a:lnTo>
                  <a:lnTo>
                    <a:pt x="922909" y="8509"/>
                  </a:lnTo>
                  <a:lnTo>
                    <a:pt x="922909"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22"/>
          <p:cNvGrpSpPr/>
          <p:nvPr/>
        </p:nvGrpSpPr>
        <p:grpSpPr>
          <a:xfrm>
            <a:off x="12549386" y="9594850"/>
            <a:ext cx="5759482" cy="698564"/>
            <a:chOff x="0" y="0"/>
            <a:chExt cx="7679309" cy="931418"/>
          </a:xfrm>
        </p:grpSpPr>
        <p:sp>
          <p:nvSpPr>
            <p:cNvPr id="287" name="Google Shape;287;p22"/>
            <p:cNvSpPr/>
            <p:nvPr/>
          </p:nvSpPr>
          <p:spPr>
            <a:xfrm>
              <a:off x="8509" y="8509"/>
              <a:ext cx="7662291" cy="914400"/>
            </a:xfrm>
            <a:custGeom>
              <a:avLst/>
              <a:gdLst/>
              <a:ahLst/>
              <a:cxnLst/>
              <a:rect l="l" t="t" r="r" b="b"/>
              <a:pathLst>
                <a:path w="7662291" h="914400" extrusionOk="0">
                  <a:moveTo>
                    <a:pt x="0" y="0"/>
                  </a:moveTo>
                  <a:lnTo>
                    <a:pt x="7662291" y="0"/>
                  </a:lnTo>
                  <a:lnTo>
                    <a:pt x="7662291" y="914400"/>
                  </a:lnTo>
                  <a:lnTo>
                    <a:pt x="0" y="9144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288" name="Google Shape;288;p22"/>
            <p:cNvSpPr/>
            <p:nvPr/>
          </p:nvSpPr>
          <p:spPr>
            <a:xfrm>
              <a:off x="0" y="0"/>
              <a:ext cx="7679309" cy="931418"/>
            </a:xfrm>
            <a:custGeom>
              <a:avLst/>
              <a:gdLst/>
              <a:ahLst/>
              <a:cxnLst/>
              <a:rect l="l" t="t" r="r" b="b"/>
              <a:pathLst>
                <a:path w="7679309" h="931418" extrusionOk="0">
                  <a:moveTo>
                    <a:pt x="8509" y="0"/>
                  </a:moveTo>
                  <a:lnTo>
                    <a:pt x="7670800" y="0"/>
                  </a:lnTo>
                  <a:cubicBezTo>
                    <a:pt x="7675499" y="0"/>
                    <a:pt x="7679309" y="3810"/>
                    <a:pt x="7679309" y="8509"/>
                  </a:cubicBezTo>
                  <a:lnTo>
                    <a:pt x="7679309" y="922909"/>
                  </a:lnTo>
                  <a:cubicBezTo>
                    <a:pt x="7679309" y="927608"/>
                    <a:pt x="7675499" y="931418"/>
                    <a:pt x="7670800" y="931418"/>
                  </a:cubicBezTo>
                  <a:lnTo>
                    <a:pt x="8509" y="931418"/>
                  </a:lnTo>
                  <a:cubicBezTo>
                    <a:pt x="3810" y="931418"/>
                    <a:pt x="0" y="927608"/>
                    <a:pt x="0" y="922909"/>
                  </a:cubicBezTo>
                  <a:lnTo>
                    <a:pt x="0" y="8509"/>
                  </a:lnTo>
                  <a:cubicBezTo>
                    <a:pt x="0" y="3810"/>
                    <a:pt x="3810" y="0"/>
                    <a:pt x="8509" y="0"/>
                  </a:cubicBezTo>
                  <a:moveTo>
                    <a:pt x="8509" y="16891"/>
                  </a:moveTo>
                  <a:lnTo>
                    <a:pt x="8509" y="8509"/>
                  </a:lnTo>
                  <a:lnTo>
                    <a:pt x="17018" y="8509"/>
                  </a:lnTo>
                  <a:lnTo>
                    <a:pt x="17018" y="922909"/>
                  </a:lnTo>
                  <a:lnTo>
                    <a:pt x="8509" y="922909"/>
                  </a:lnTo>
                  <a:lnTo>
                    <a:pt x="8509" y="914400"/>
                  </a:lnTo>
                  <a:lnTo>
                    <a:pt x="7670800" y="914400"/>
                  </a:lnTo>
                  <a:lnTo>
                    <a:pt x="7670800" y="922909"/>
                  </a:lnTo>
                  <a:lnTo>
                    <a:pt x="7662291" y="922909"/>
                  </a:lnTo>
                  <a:lnTo>
                    <a:pt x="7662291" y="8509"/>
                  </a:lnTo>
                  <a:lnTo>
                    <a:pt x="7670800" y="8509"/>
                  </a:lnTo>
                  <a:lnTo>
                    <a:pt x="7670800"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22"/>
          <p:cNvGrpSpPr/>
          <p:nvPr/>
        </p:nvGrpSpPr>
        <p:grpSpPr>
          <a:xfrm>
            <a:off x="0" y="1722735"/>
            <a:ext cx="698564" cy="2070164"/>
            <a:chOff x="0" y="0"/>
            <a:chExt cx="931418" cy="2760218"/>
          </a:xfrm>
        </p:grpSpPr>
        <p:sp>
          <p:nvSpPr>
            <p:cNvPr id="290" name="Google Shape;290;p22"/>
            <p:cNvSpPr/>
            <p:nvPr/>
          </p:nvSpPr>
          <p:spPr>
            <a:xfrm>
              <a:off x="8509" y="8509"/>
              <a:ext cx="914400" cy="2743200"/>
            </a:xfrm>
            <a:custGeom>
              <a:avLst/>
              <a:gdLst/>
              <a:ahLst/>
              <a:cxnLst/>
              <a:rect l="l" t="t" r="r" b="b"/>
              <a:pathLst>
                <a:path w="914400" h="2743200" extrusionOk="0">
                  <a:moveTo>
                    <a:pt x="0" y="0"/>
                  </a:moveTo>
                  <a:lnTo>
                    <a:pt x="914400" y="0"/>
                  </a:lnTo>
                  <a:lnTo>
                    <a:pt x="914400" y="2743200"/>
                  </a:lnTo>
                  <a:lnTo>
                    <a:pt x="0" y="27432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291" name="Google Shape;291;p22"/>
            <p:cNvSpPr/>
            <p:nvPr/>
          </p:nvSpPr>
          <p:spPr>
            <a:xfrm>
              <a:off x="0" y="0"/>
              <a:ext cx="931418" cy="2760218"/>
            </a:xfrm>
            <a:custGeom>
              <a:avLst/>
              <a:gdLst/>
              <a:ahLst/>
              <a:cxnLst/>
              <a:rect l="l" t="t" r="r" b="b"/>
              <a:pathLst>
                <a:path w="931418" h="2760218" extrusionOk="0">
                  <a:moveTo>
                    <a:pt x="8509" y="0"/>
                  </a:moveTo>
                  <a:lnTo>
                    <a:pt x="922909" y="0"/>
                  </a:lnTo>
                  <a:cubicBezTo>
                    <a:pt x="927608" y="0"/>
                    <a:pt x="931418" y="3810"/>
                    <a:pt x="931418" y="8509"/>
                  </a:cubicBezTo>
                  <a:lnTo>
                    <a:pt x="931418" y="2751709"/>
                  </a:lnTo>
                  <a:cubicBezTo>
                    <a:pt x="931418" y="2756408"/>
                    <a:pt x="927608" y="2760218"/>
                    <a:pt x="922909" y="2760218"/>
                  </a:cubicBezTo>
                  <a:lnTo>
                    <a:pt x="8509" y="2760218"/>
                  </a:lnTo>
                  <a:cubicBezTo>
                    <a:pt x="3810" y="2760218"/>
                    <a:pt x="0" y="2756408"/>
                    <a:pt x="0" y="2751709"/>
                  </a:cubicBezTo>
                  <a:lnTo>
                    <a:pt x="0" y="8509"/>
                  </a:lnTo>
                  <a:cubicBezTo>
                    <a:pt x="0" y="3810"/>
                    <a:pt x="3810" y="0"/>
                    <a:pt x="8509" y="0"/>
                  </a:cubicBezTo>
                  <a:moveTo>
                    <a:pt x="8509" y="16891"/>
                  </a:moveTo>
                  <a:lnTo>
                    <a:pt x="8509" y="8509"/>
                  </a:lnTo>
                  <a:lnTo>
                    <a:pt x="17018" y="8509"/>
                  </a:lnTo>
                  <a:lnTo>
                    <a:pt x="17018" y="2751709"/>
                  </a:lnTo>
                  <a:lnTo>
                    <a:pt x="8509" y="2751709"/>
                  </a:lnTo>
                  <a:lnTo>
                    <a:pt x="8509" y="2743200"/>
                  </a:lnTo>
                  <a:lnTo>
                    <a:pt x="922909" y="2743200"/>
                  </a:lnTo>
                  <a:lnTo>
                    <a:pt x="922909" y="2751709"/>
                  </a:lnTo>
                  <a:lnTo>
                    <a:pt x="914400" y="2751709"/>
                  </a:lnTo>
                  <a:lnTo>
                    <a:pt x="914400" y="8509"/>
                  </a:lnTo>
                  <a:lnTo>
                    <a:pt x="922909" y="8509"/>
                  </a:lnTo>
                  <a:lnTo>
                    <a:pt x="922909"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22"/>
          <p:cNvGrpSpPr/>
          <p:nvPr/>
        </p:nvGrpSpPr>
        <p:grpSpPr>
          <a:xfrm>
            <a:off x="698500" y="1722735"/>
            <a:ext cx="5759482" cy="698564"/>
            <a:chOff x="0" y="0"/>
            <a:chExt cx="7679309" cy="931418"/>
          </a:xfrm>
        </p:grpSpPr>
        <p:sp>
          <p:nvSpPr>
            <p:cNvPr id="293" name="Google Shape;293;p22"/>
            <p:cNvSpPr/>
            <p:nvPr/>
          </p:nvSpPr>
          <p:spPr>
            <a:xfrm>
              <a:off x="8509" y="8509"/>
              <a:ext cx="7662291" cy="914400"/>
            </a:xfrm>
            <a:custGeom>
              <a:avLst/>
              <a:gdLst/>
              <a:ahLst/>
              <a:cxnLst/>
              <a:rect l="l" t="t" r="r" b="b"/>
              <a:pathLst>
                <a:path w="7662291" h="914400" extrusionOk="0">
                  <a:moveTo>
                    <a:pt x="0" y="0"/>
                  </a:moveTo>
                  <a:lnTo>
                    <a:pt x="7662291" y="0"/>
                  </a:lnTo>
                  <a:lnTo>
                    <a:pt x="7662291" y="914400"/>
                  </a:lnTo>
                  <a:lnTo>
                    <a:pt x="0" y="914400"/>
                  </a:lnTo>
                  <a:close/>
                </a:path>
              </a:pathLst>
            </a:custGeom>
            <a:gradFill>
              <a:gsLst>
                <a:gs pos="0">
                  <a:srgbClr val="FFDE59"/>
                </a:gs>
                <a:gs pos="100000">
                  <a:srgbClr val="FF914D"/>
                </a:gs>
              </a:gsLst>
              <a:lin ang="0" scaled="0"/>
            </a:gradFill>
            <a:ln w="9525" cap="flat" cmpd="sng">
              <a:solidFill>
                <a:srgbClr val="FFC000"/>
              </a:solidFill>
              <a:prstDash val="solid"/>
              <a:round/>
              <a:headEnd type="none" w="sm" len="sm"/>
              <a:tailEnd type="none" w="sm" len="sm"/>
            </a:ln>
          </p:spPr>
        </p:sp>
        <p:sp>
          <p:nvSpPr>
            <p:cNvPr id="294" name="Google Shape;294;p22"/>
            <p:cNvSpPr/>
            <p:nvPr/>
          </p:nvSpPr>
          <p:spPr>
            <a:xfrm>
              <a:off x="0" y="0"/>
              <a:ext cx="7679309" cy="931418"/>
            </a:xfrm>
            <a:custGeom>
              <a:avLst/>
              <a:gdLst/>
              <a:ahLst/>
              <a:cxnLst/>
              <a:rect l="l" t="t" r="r" b="b"/>
              <a:pathLst>
                <a:path w="7679309" h="931418" extrusionOk="0">
                  <a:moveTo>
                    <a:pt x="8509" y="0"/>
                  </a:moveTo>
                  <a:lnTo>
                    <a:pt x="7670800" y="0"/>
                  </a:lnTo>
                  <a:cubicBezTo>
                    <a:pt x="7675499" y="0"/>
                    <a:pt x="7679309" y="3810"/>
                    <a:pt x="7679309" y="8509"/>
                  </a:cubicBezTo>
                  <a:lnTo>
                    <a:pt x="7679309" y="922909"/>
                  </a:lnTo>
                  <a:cubicBezTo>
                    <a:pt x="7679309" y="927608"/>
                    <a:pt x="7675499" y="931418"/>
                    <a:pt x="7670800" y="931418"/>
                  </a:cubicBezTo>
                  <a:lnTo>
                    <a:pt x="8509" y="931418"/>
                  </a:lnTo>
                  <a:cubicBezTo>
                    <a:pt x="3810" y="931418"/>
                    <a:pt x="0" y="927608"/>
                    <a:pt x="0" y="922909"/>
                  </a:cubicBezTo>
                  <a:lnTo>
                    <a:pt x="0" y="8509"/>
                  </a:lnTo>
                  <a:cubicBezTo>
                    <a:pt x="0" y="3810"/>
                    <a:pt x="3810" y="0"/>
                    <a:pt x="8509" y="0"/>
                  </a:cubicBezTo>
                  <a:moveTo>
                    <a:pt x="8509" y="16891"/>
                  </a:moveTo>
                  <a:lnTo>
                    <a:pt x="8509" y="8509"/>
                  </a:lnTo>
                  <a:lnTo>
                    <a:pt x="17018" y="8509"/>
                  </a:lnTo>
                  <a:lnTo>
                    <a:pt x="17018" y="922909"/>
                  </a:lnTo>
                  <a:lnTo>
                    <a:pt x="8509" y="922909"/>
                  </a:lnTo>
                  <a:lnTo>
                    <a:pt x="8509" y="914400"/>
                  </a:lnTo>
                  <a:lnTo>
                    <a:pt x="7670800" y="914400"/>
                  </a:lnTo>
                  <a:lnTo>
                    <a:pt x="7670800" y="922909"/>
                  </a:lnTo>
                  <a:lnTo>
                    <a:pt x="7662291" y="922909"/>
                  </a:lnTo>
                  <a:lnTo>
                    <a:pt x="7662291" y="8509"/>
                  </a:lnTo>
                  <a:lnTo>
                    <a:pt x="7670800" y="8509"/>
                  </a:lnTo>
                  <a:lnTo>
                    <a:pt x="7670800" y="17018"/>
                  </a:lnTo>
                  <a:lnTo>
                    <a:pt x="8509" y="17018"/>
                  </a:lnTo>
                  <a:close/>
                </a:path>
              </a:pathLst>
            </a:custGeom>
            <a:solidFill>
              <a:srgbClr val="85DBD9"/>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295;p22"/>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
        <p:nvSpPr>
          <p:cNvPr id="296" name="Google Shape;296;p22"/>
          <p:cNvSpPr txBox="1"/>
          <p:nvPr/>
        </p:nvSpPr>
        <p:spPr>
          <a:xfrm>
            <a:off x="688650" y="2421300"/>
            <a:ext cx="16921800" cy="71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200">
              <a:solidFill>
                <a:schemeClr val="dk1"/>
              </a:solidFill>
              <a:latin typeface="Calibri"/>
              <a:ea typeface="Calibri"/>
              <a:cs typeface="Calibri"/>
              <a:sym typeface="Calibri"/>
            </a:endParaRPr>
          </a:p>
        </p:txBody>
      </p:sp>
      <p:sp>
        <p:nvSpPr>
          <p:cNvPr id="297" name="Google Shape;297;p22"/>
          <p:cNvSpPr txBox="1"/>
          <p:nvPr/>
        </p:nvSpPr>
        <p:spPr>
          <a:xfrm>
            <a:off x="774200" y="2442350"/>
            <a:ext cx="5530800" cy="708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200" b="1" u="sng">
              <a:solidFill>
                <a:schemeClr val="dk1"/>
              </a:solidFill>
              <a:latin typeface="Calibri"/>
              <a:ea typeface="Calibri"/>
              <a:cs typeface="Calibri"/>
              <a:sym typeface="Calibri"/>
            </a:endParaRPr>
          </a:p>
          <a:p>
            <a:pPr marL="0" lvl="0" indent="0" algn="l" rtl="0">
              <a:spcBef>
                <a:spcPts val="0"/>
              </a:spcBef>
              <a:spcAft>
                <a:spcPts val="0"/>
              </a:spcAft>
              <a:buNone/>
            </a:pPr>
            <a:endParaRPr sz="3200" b="1" u="sng">
              <a:solidFill>
                <a:schemeClr val="dk1"/>
              </a:solidFill>
              <a:latin typeface="Calibri"/>
              <a:ea typeface="Calibri"/>
              <a:cs typeface="Calibri"/>
              <a:sym typeface="Calibri"/>
            </a:endParaRPr>
          </a:p>
          <a:p>
            <a:pPr marL="457200" lvl="0" indent="0" algn="l" rtl="0">
              <a:lnSpc>
                <a:spcPct val="115000"/>
              </a:lnSpc>
              <a:spcBef>
                <a:spcPts val="600"/>
              </a:spcBef>
              <a:spcAft>
                <a:spcPts val="0"/>
              </a:spcAft>
              <a:buNone/>
            </a:pPr>
            <a:endParaRPr sz="1800" b="1">
              <a:solidFill>
                <a:srgbClr val="212121"/>
              </a:solidFill>
              <a:highlight>
                <a:srgbClr val="FFFFFF"/>
              </a:highlight>
            </a:endParaRPr>
          </a:p>
          <a:p>
            <a:pPr marL="457200" lvl="0" indent="0" algn="l" rtl="0">
              <a:spcBef>
                <a:spcPts val="500"/>
              </a:spcBef>
              <a:spcAft>
                <a:spcPts val="0"/>
              </a:spcAft>
              <a:buNone/>
            </a:pPr>
            <a:endParaRPr sz="1800" b="1">
              <a:solidFill>
                <a:srgbClr val="212121"/>
              </a:solidFill>
              <a:highlight>
                <a:srgbClr val="FFFFFF"/>
              </a:highlight>
            </a:endParaRPr>
          </a:p>
          <a:p>
            <a:pPr marL="457200" lvl="0" indent="0" algn="l" rtl="0">
              <a:spcBef>
                <a:spcPts val="0"/>
              </a:spcBef>
              <a:spcAft>
                <a:spcPts val="0"/>
              </a:spcAft>
              <a:buNone/>
            </a:pPr>
            <a:r>
              <a:rPr lang="en-US" sz="1800" b="1">
                <a:solidFill>
                  <a:srgbClr val="212121"/>
                </a:solidFill>
                <a:highlight>
                  <a:srgbClr val="FFFFFF"/>
                </a:highlight>
              </a:rPr>
              <a:t>2)The boxplot shows the distribution of age in years for each level of psychological health. The median age is highest for people with "Good" psychological health, followed by those with "Average" and "Poor" psychological health. The interquartile range (IQR) is also largest for people with "Good" psychological health, indicating that there is a wider range of ages in this group. This suggests that age may be a factor in psychological health, with older adults being more likely to have "Good" psychological health than younger adults.</a:t>
            </a:r>
            <a:endParaRPr sz="1800" b="1">
              <a:solidFill>
                <a:srgbClr val="212121"/>
              </a:solidFill>
              <a:highlight>
                <a:srgbClr val="FFFFFF"/>
              </a:highlight>
            </a:endParaRPr>
          </a:p>
          <a:p>
            <a:pPr marL="457200" lvl="0" indent="0" algn="l" rtl="0">
              <a:spcBef>
                <a:spcPts val="0"/>
              </a:spcBef>
              <a:spcAft>
                <a:spcPts val="0"/>
              </a:spcAft>
              <a:buNone/>
            </a:pPr>
            <a:endParaRPr sz="1800" b="1">
              <a:solidFill>
                <a:srgbClr val="212121"/>
              </a:solidFill>
              <a:highlight>
                <a:srgbClr val="FFFFFF"/>
              </a:highlight>
            </a:endParaRPr>
          </a:p>
          <a:p>
            <a:pPr marL="457200" lvl="0" indent="0" algn="l" rtl="0">
              <a:spcBef>
                <a:spcPts val="0"/>
              </a:spcBef>
              <a:spcAft>
                <a:spcPts val="0"/>
              </a:spcAft>
              <a:buNone/>
            </a:pPr>
            <a:endParaRPr sz="2000" b="1">
              <a:solidFill>
                <a:srgbClr val="212121"/>
              </a:solidFill>
              <a:highlight>
                <a:srgbClr val="FFFFFF"/>
              </a:highlight>
            </a:endParaRPr>
          </a:p>
        </p:txBody>
      </p:sp>
      <p:pic>
        <p:nvPicPr>
          <p:cNvPr id="298" name="Google Shape;298;p22"/>
          <p:cNvPicPr preferRelativeResize="0"/>
          <p:nvPr/>
        </p:nvPicPr>
        <p:blipFill>
          <a:blip r:embed="rId3">
            <a:alphaModFix/>
          </a:blip>
          <a:stretch>
            <a:fillRect/>
          </a:stretch>
        </p:blipFill>
        <p:spPr>
          <a:xfrm>
            <a:off x="6683300" y="3003650"/>
            <a:ext cx="11148050" cy="6604149"/>
          </a:xfrm>
          <a:prstGeom prst="rect">
            <a:avLst/>
          </a:prstGeom>
          <a:noFill/>
          <a:ln>
            <a:noFill/>
          </a:ln>
        </p:spPr>
      </p:pic>
    </p:spTree>
  </p:cSld>
  <p:clrMapOvr>
    <a:masterClrMapping/>
  </p:clrMapOvr>
  <p:transition>
    <p:fade/>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1673</Words>
  <Application>Microsoft Office PowerPoint</Application>
  <PresentationFormat>Custom</PresentationFormat>
  <Paragraphs>159</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Courier New</vt:lpstr>
      <vt:lpstr>Arial</vt:lpstr>
      <vt:lpstr>Calibri</vt:lpstr>
      <vt:lpstr>Roboto</vt:lpstr>
      <vt:lpstr>Arimo</vt:lpstr>
      <vt:lpstr>Office Theme</vt:lpstr>
      <vt:lpstr>PowerPoint Presentation</vt:lpstr>
      <vt:lpstr>PowerPoint Presentation</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Sonia Satam</cp:lastModifiedBy>
  <cp:revision>2</cp:revision>
  <dcterms:modified xsi:type="dcterms:W3CDTF">2024-05-30T11:25:55Z</dcterms:modified>
</cp:coreProperties>
</file>