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9.xml" ContentType="application/vnd.ms-office.chartstyle+xml"/>
  <Override PartName="/ppt/charts/colors9.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2" r:id="rId1"/>
  </p:sldMasterIdLst>
  <p:notesMasterIdLst>
    <p:notesMasterId r:id="rId36"/>
  </p:notesMasterIdLst>
  <p:sldIdLst>
    <p:sldId id="256" r:id="rId2"/>
    <p:sldId id="257" r:id="rId3"/>
    <p:sldId id="261" r:id="rId4"/>
    <p:sldId id="262" r:id="rId5"/>
    <p:sldId id="263" r:id="rId6"/>
    <p:sldId id="264" r:id="rId7"/>
    <p:sldId id="289"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90" r:id="rId23"/>
    <p:sldId id="282" r:id="rId24"/>
    <p:sldId id="283" r:id="rId25"/>
    <p:sldId id="284" r:id="rId26"/>
    <p:sldId id="297" r:id="rId27"/>
    <p:sldId id="296" r:id="rId28"/>
    <p:sldId id="292" r:id="rId29"/>
    <p:sldId id="293" r:id="rId30"/>
    <p:sldId id="294" r:id="rId31"/>
    <p:sldId id="295" r:id="rId32"/>
    <p:sldId id="286" r:id="rId33"/>
    <p:sldId id="288"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6"/>
    <p:restoredTop sz="94673"/>
  </p:normalViewPr>
  <p:slideViewPr>
    <p:cSldViewPr snapToGrid="0">
      <p:cViewPr varScale="1">
        <p:scale>
          <a:sx n="78" d="100"/>
          <a:sy n="78" d="100"/>
        </p:scale>
        <p:origin x="10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Vote % Split</c:v>
                </c:pt>
              </c:strCache>
            </c:strRef>
          </c:tx>
          <c:dPt>
            <c:idx val="0"/>
            <c:bubble3D val="0"/>
            <c:explosion val="17"/>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F098-414C-8BA6-55FF1B79E529}"/>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2-F098-414C-8BA6-55FF1B79E529}"/>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F653-384E-9472-C6D163B195ED}"/>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F653-384E-9472-C6D163B195ED}"/>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F653-384E-9472-C6D163B195ED}"/>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0B-F653-384E-9472-C6D163B195ED}"/>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0D-F653-384E-9472-C6D163B195ED}"/>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c:ext xmlns:c16="http://schemas.microsoft.com/office/drawing/2014/chart" uri="{C3380CC4-5D6E-409C-BE32-E72D297353CC}">
                <c16:uniqueId val="{0000000F-F653-384E-9472-C6D163B195ED}"/>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extLst>
              <c:ext xmlns:c16="http://schemas.microsoft.com/office/drawing/2014/chart" uri="{C3380CC4-5D6E-409C-BE32-E72D297353CC}">
                <c16:uniqueId val="{00000011-F653-384E-9472-C6D163B195E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Sheet1!$A$2:$A$10</c:f>
              <c:strCache>
                <c:ptCount val="9"/>
                <c:pt idx="0">
                  <c:v>BJP</c:v>
                </c:pt>
                <c:pt idx="1">
                  <c:v>INC</c:v>
                </c:pt>
                <c:pt idx="2">
                  <c:v>BSP</c:v>
                </c:pt>
                <c:pt idx="3">
                  <c:v>AITC</c:v>
                </c:pt>
                <c:pt idx="4">
                  <c:v>SP</c:v>
                </c:pt>
                <c:pt idx="5">
                  <c:v>ADMK</c:v>
                </c:pt>
                <c:pt idx="6">
                  <c:v>CPM</c:v>
                </c:pt>
                <c:pt idx="7">
                  <c:v>IND</c:v>
                </c:pt>
                <c:pt idx="8">
                  <c:v>Others</c:v>
                </c:pt>
              </c:strCache>
            </c:strRef>
          </c:cat>
          <c:val>
            <c:numRef>
              <c:f>Sheet1!$B$2:$B$10</c:f>
              <c:numCache>
                <c:formatCode>0.00%</c:formatCode>
                <c:ptCount val="9"/>
                <c:pt idx="0">
                  <c:v>0.30969999999999998</c:v>
                </c:pt>
                <c:pt idx="1">
                  <c:v>0.18579999999999999</c:v>
                </c:pt>
                <c:pt idx="2">
                  <c:v>4.3099999999999999E-2</c:v>
                </c:pt>
                <c:pt idx="3">
                  <c:v>4.0800000000000003E-2</c:v>
                </c:pt>
                <c:pt idx="4">
                  <c:v>3.5799999999999998E-2</c:v>
                </c:pt>
                <c:pt idx="5">
                  <c:v>3.4799999999999998E-2</c:v>
                </c:pt>
                <c:pt idx="6">
                  <c:v>3.4500000000000003E-2</c:v>
                </c:pt>
                <c:pt idx="7">
                  <c:v>3.0599999999999999E-2</c:v>
                </c:pt>
                <c:pt idx="8">
                  <c:v>0.28489999999999999</c:v>
                </c:pt>
              </c:numCache>
            </c:numRef>
          </c:val>
          <c:extLst>
            <c:ext xmlns:c16="http://schemas.microsoft.com/office/drawing/2014/chart" uri="{C3380CC4-5D6E-409C-BE32-E72D297353CC}">
              <c16:uniqueId val="{00000000-F098-414C-8BA6-55FF1B79E52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231486771117852E-2"/>
          <c:y val="0.13218296157451581"/>
          <c:w val="0.63611362409033534"/>
          <c:h val="0.76756514841228829"/>
        </c:manualLayout>
      </c:layout>
      <c:pieChart>
        <c:varyColors val="1"/>
        <c:ser>
          <c:idx val="0"/>
          <c:order val="0"/>
          <c:tx>
            <c:strRef>
              <c:f>Sheet1!$B$1</c:f>
              <c:strCache>
                <c:ptCount val="1"/>
                <c:pt idx="0">
                  <c:v>Vote % Split</c:v>
                </c:pt>
              </c:strCache>
            </c:strRef>
          </c:tx>
          <c:explosion val="16"/>
          <c:dPt>
            <c:idx val="0"/>
            <c:bubble3D val="0"/>
            <c:explosion val="37"/>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310C-A947-A31E-944A307C3A57}"/>
              </c:ext>
            </c:extLst>
          </c:dPt>
          <c:dPt>
            <c:idx val="1"/>
            <c:bubble3D val="0"/>
            <c:explosion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310C-A947-A31E-944A307C3A57}"/>
              </c:ext>
            </c:extLst>
          </c:dPt>
          <c:dPt>
            <c:idx val="2"/>
            <c:bubble3D val="0"/>
            <c:explosion val="1"/>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310C-A947-A31E-944A307C3A57}"/>
              </c:ext>
            </c:extLst>
          </c:dPt>
          <c:dPt>
            <c:idx val="3"/>
            <c:bubble3D val="0"/>
            <c:explosion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310C-A947-A31E-944A307C3A57}"/>
              </c:ext>
            </c:extLst>
          </c:dPt>
          <c:dPt>
            <c:idx val="4"/>
            <c:bubble3D val="0"/>
            <c:explosion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310C-A947-A31E-944A307C3A57}"/>
              </c:ext>
            </c:extLst>
          </c:dPt>
          <c:dPt>
            <c:idx val="5"/>
            <c:bubble3D val="0"/>
            <c:explosion val="1"/>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0B-310C-A947-A31E-944A307C3A57}"/>
              </c:ext>
            </c:extLst>
          </c:dPt>
          <c:dPt>
            <c:idx val="6"/>
            <c:bubble3D val="0"/>
            <c:explosion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0D-310C-A947-A31E-944A307C3A5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BJP</c:v>
                </c:pt>
                <c:pt idx="1">
                  <c:v>INC</c:v>
                </c:pt>
                <c:pt idx="2">
                  <c:v>AITC</c:v>
                </c:pt>
                <c:pt idx="3">
                  <c:v>BSP</c:v>
                </c:pt>
                <c:pt idx="4">
                  <c:v>IND</c:v>
                </c:pt>
                <c:pt idx="5">
                  <c:v>SP</c:v>
                </c:pt>
                <c:pt idx="6">
                  <c:v>Others</c:v>
                </c:pt>
              </c:strCache>
            </c:strRef>
          </c:cat>
          <c:val>
            <c:numRef>
              <c:f>Sheet1!$B$2:$B$8</c:f>
              <c:numCache>
                <c:formatCode>0.00%</c:formatCode>
                <c:ptCount val="7"/>
                <c:pt idx="0">
                  <c:v>0.373</c:v>
                </c:pt>
                <c:pt idx="1">
                  <c:v>0.1946</c:v>
                </c:pt>
                <c:pt idx="2">
                  <c:v>4.0599999999999997E-2</c:v>
                </c:pt>
                <c:pt idx="3">
                  <c:v>3.6200000000000003E-2</c:v>
                </c:pt>
                <c:pt idx="4">
                  <c:v>2.7E-2</c:v>
                </c:pt>
                <c:pt idx="5">
                  <c:v>2.5499999999999998E-2</c:v>
                </c:pt>
                <c:pt idx="6">
                  <c:v>0.30309999999999998</c:v>
                </c:pt>
              </c:numCache>
            </c:numRef>
          </c:val>
          <c:extLst>
            <c:ext xmlns:c16="http://schemas.microsoft.com/office/drawing/2014/chart" uri="{C3380CC4-5D6E-409C-BE32-E72D297353CC}">
              <c16:uniqueId val="{00000012-310C-A947-A31E-944A307C3A57}"/>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7759542798698392E-2"/>
          <c:y val="0.1599618442718965"/>
          <c:w val="0.92448091440260327"/>
          <c:h val="0.57775447158431081"/>
        </c:manualLayout>
      </c:layout>
      <c:barChart>
        <c:barDir val="col"/>
        <c:grouping val="clustered"/>
        <c:varyColors val="0"/>
        <c:ser>
          <c:idx val="0"/>
          <c:order val="0"/>
          <c:tx>
            <c:strRef>
              <c:f>Sheet1!$B$1</c:f>
              <c:strCache>
                <c:ptCount val="1"/>
                <c:pt idx="0">
                  <c:v>1.00%</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Sheet1!$A$2:$A$8</c:f>
              <c:strCache>
                <c:ptCount val="7"/>
                <c:pt idx="0">
                  <c:v>AAAP</c:v>
                </c:pt>
                <c:pt idx="1">
                  <c:v>IND</c:v>
                </c:pt>
                <c:pt idx="2">
                  <c:v>Others</c:v>
                </c:pt>
                <c:pt idx="3">
                  <c:v>INC</c:v>
                </c:pt>
                <c:pt idx="4">
                  <c:v>BSP</c:v>
                </c:pt>
                <c:pt idx="5">
                  <c:v>SP</c:v>
                </c:pt>
                <c:pt idx="6">
                  <c:v>BJP</c:v>
                </c:pt>
              </c:strCache>
            </c:strRef>
          </c:cat>
          <c:val>
            <c:numRef>
              <c:f>Sheet1!$B$2:$B$8</c:f>
              <c:numCache>
                <c:formatCode>0.00%</c:formatCode>
                <c:ptCount val="7"/>
                <c:pt idx="0">
                  <c:v>1.01E-2</c:v>
                </c:pt>
                <c:pt idx="1">
                  <c:v>1.7399999999999999E-2</c:v>
                </c:pt>
                <c:pt idx="2">
                  <c:v>4.6399999999999997E-2</c:v>
                </c:pt>
                <c:pt idx="3">
                  <c:v>7.4700000000000003E-2</c:v>
                </c:pt>
                <c:pt idx="4">
                  <c:v>0.19620000000000001</c:v>
                </c:pt>
                <c:pt idx="5">
                  <c:v>0.2218</c:v>
                </c:pt>
                <c:pt idx="6">
                  <c:v>0.42320000000000002</c:v>
                </c:pt>
              </c:numCache>
            </c:numRef>
          </c:val>
          <c:extLst>
            <c:ext xmlns:c16="http://schemas.microsoft.com/office/drawing/2014/chart" uri="{C3380CC4-5D6E-409C-BE32-E72D297353CC}">
              <c16:uniqueId val="{00000000-D7FF-5F4B-A0A3-6232B5DEAA3C}"/>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7759542798698392E-2"/>
          <c:y val="0.1599618442718965"/>
          <c:w val="0.92448091440260327"/>
          <c:h val="0.57775447158431081"/>
        </c:manualLayout>
      </c:layout>
      <c:barChart>
        <c:barDir val="col"/>
        <c:grouping val="clustered"/>
        <c:varyColors val="0"/>
        <c:ser>
          <c:idx val="0"/>
          <c:order val="0"/>
          <c:tx>
            <c:strRef>
              <c:f>Sheet1!$B$1</c:f>
              <c:strCache>
                <c:ptCount val="1"/>
                <c:pt idx="0">
                  <c:v>Vote % Split2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Sheet1!$A$2:$A$12</c:f>
              <c:strCache>
                <c:ptCount val="11"/>
                <c:pt idx="0">
                  <c:v>PWPI</c:v>
                </c:pt>
                <c:pt idx="1">
                  <c:v>MNS</c:v>
                </c:pt>
                <c:pt idx="2">
                  <c:v>AAAP</c:v>
                </c:pt>
                <c:pt idx="3">
                  <c:v>SWP</c:v>
                </c:pt>
                <c:pt idx="4">
                  <c:v>BSP</c:v>
                </c:pt>
                <c:pt idx="5">
                  <c:v>IND</c:v>
                </c:pt>
                <c:pt idx="6">
                  <c:v>Others</c:v>
                </c:pt>
                <c:pt idx="7">
                  <c:v>NCP</c:v>
                </c:pt>
                <c:pt idx="8">
                  <c:v>INC</c:v>
                </c:pt>
                <c:pt idx="9">
                  <c:v>SHS</c:v>
                </c:pt>
                <c:pt idx="10">
                  <c:v>BJP</c:v>
                </c:pt>
              </c:strCache>
            </c:strRef>
          </c:cat>
          <c:val>
            <c:numRef>
              <c:f>Sheet1!$B$2:$B$12</c:f>
              <c:numCache>
                <c:formatCode>0.00%</c:formatCode>
                <c:ptCount val="11"/>
                <c:pt idx="0">
                  <c:v>1.0200000000000001E-2</c:v>
                </c:pt>
                <c:pt idx="1">
                  <c:v>1.4500000000000001E-2</c:v>
                </c:pt>
                <c:pt idx="2">
                  <c:v>2.24E-2</c:v>
                </c:pt>
                <c:pt idx="3">
                  <c:v>2.2700000000000001E-2</c:v>
                </c:pt>
                <c:pt idx="4">
                  <c:v>2.6100000000000002E-2</c:v>
                </c:pt>
                <c:pt idx="5">
                  <c:v>3.2399999999999998E-2</c:v>
                </c:pt>
                <c:pt idx="6">
                  <c:v>5.1200000000000002E-2</c:v>
                </c:pt>
                <c:pt idx="7">
                  <c:v>0.15970000000000001</c:v>
                </c:pt>
                <c:pt idx="8">
                  <c:v>0.18129999999999999</c:v>
                </c:pt>
                <c:pt idx="9">
                  <c:v>0.20630000000000001</c:v>
                </c:pt>
                <c:pt idx="10">
                  <c:v>0.2732</c:v>
                </c:pt>
              </c:numCache>
            </c:numRef>
          </c:val>
          <c:extLst>
            <c:ext xmlns:c16="http://schemas.microsoft.com/office/drawing/2014/chart" uri="{C3380CC4-5D6E-409C-BE32-E72D297353CC}">
              <c16:uniqueId val="{00000000-D379-AA48-AE02-3DCD6F43F6CE}"/>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7015675730768333E-2"/>
          <c:y val="0.12762717283980984"/>
          <c:w val="0.92863408415438209"/>
          <c:h val="0.57775447158431081"/>
        </c:manualLayout>
      </c:layout>
      <c:barChart>
        <c:barDir val="col"/>
        <c:grouping val="clustered"/>
        <c:varyColors val="0"/>
        <c:ser>
          <c:idx val="0"/>
          <c:order val="0"/>
          <c:tx>
            <c:strRef>
              <c:f>Sheet1!$B$1</c:f>
              <c:strCache>
                <c:ptCount val="1"/>
                <c:pt idx="0">
                  <c:v>Vote % Split2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Sheet1!$A$2:$A$14</c:f>
              <c:strCache>
                <c:ptCount val="13"/>
                <c:pt idx="0">
                  <c:v>CPI</c:v>
                </c:pt>
                <c:pt idx="1">
                  <c:v>NCP</c:v>
                </c:pt>
                <c:pt idx="2">
                  <c:v>CPI(ML)(L)</c:v>
                </c:pt>
                <c:pt idx="3">
                  <c:v>NOTA</c:v>
                </c:pt>
                <c:pt idx="4">
                  <c:v>BSP</c:v>
                </c:pt>
                <c:pt idx="5">
                  <c:v>BLSP</c:v>
                </c:pt>
                <c:pt idx="6">
                  <c:v>IND</c:v>
                </c:pt>
                <c:pt idx="7">
                  <c:v>Others</c:v>
                </c:pt>
                <c:pt idx="8">
                  <c:v>LJP</c:v>
                </c:pt>
                <c:pt idx="9">
                  <c:v>INC</c:v>
                </c:pt>
                <c:pt idx="10">
                  <c:v>JD(U)</c:v>
                </c:pt>
                <c:pt idx="11">
                  <c:v>RJD</c:v>
                </c:pt>
                <c:pt idx="12">
                  <c:v>BJP</c:v>
                </c:pt>
              </c:strCache>
            </c:strRef>
          </c:cat>
          <c:val>
            <c:numRef>
              <c:f>Sheet1!$B$2:$B$14</c:f>
              <c:numCache>
                <c:formatCode>0.00%</c:formatCode>
                <c:ptCount val="13"/>
                <c:pt idx="0">
                  <c:v>1.15E-2</c:v>
                </c:pt>
                <c:pt idx="1">
                  <c:v>1.2E-2</c:v>
                </c:pt>
                <c:pt idx="2">
                  <c:v>1.29E-2</c:v>
                </c:pt>
                <c:pt idx="3">
                  <c:v>1.6199999999999999E-2</c:v>
                </c:pt>
                <c:pt idx="4">
                  <c:v>2.1299999999999999E-2</c:v>
                </c:pt>
                <c:pt idx="5">
                  <c:v>3.0099999999999998E-2</c:v>
                </c:pt>
                <c:pt idx="6">
                  <c:v>4.2700000000000002E-2</c:v>
                </c:pt>
                <c:pt idx="7">
                  <c:v>5.2200000000000003E-2</c:v>
                </c:pt>
                <c:pt idx="8">
                  <c:v>6.4000000000000001E-2</c:v>
                </c:pt>
                <c:pt idx="9">
                  <c:v>8.4199999999999997E-2</c:v>
                </c:pt>
                <c:pt idx="10">
                  <c:v>0.1578</c:v>
                </c:pt>
                <c:pt idx="11">
                  <c:v>0.20130000000000001</c:v>
                </c:pt>
                <c:pt idx="12">
                  <c:v>0.29380000000000001</c:v>
                </c:pt>
              </c:numCache>
            </c:numRef>
          </c:val>
          <c:extLst>
            <c:ext xmlns:c16="http://schemas.microsoft.com/office/drawing/2014/chart" uri="{C3380CC4-5D6E-409C-BE32-E72D297353CC}">
              <c16:uniqueId val="{00000000-58A6-2B44-B2DE-27E399BD8360}"/>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7759542798698392E-2"/>
          <c:y val="0.1599618442718965"/>
          <c:w val="0.92448091440260327"/>
          <c:h val="0.57775447158431081"/>
        </c:manualLayout>
      </c:layout>
      <c:barChart>
        <c:barDir val="col"/>
        <c:grouping val="clustered"/>
        <c:varyColors val="0"/>
        <c:ser>
          <c:idx val="0"/>
          <c:order val="0"/>
          <c:tx>
            <c:strRef>
              <c:f>Sheet1!$B$1</c:f>
              <c:strCache>
                <c:ptCount val="1"/>
                <c:pt idx="0">
                  <c:v>Vote % Split2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Sheet1!$A$2:$A$9</c:f>
              <c:strCache>
                <c:ptCount val="8"/>
                <c:pt idx="0">
                  <c:v>SWP</c:v>
                </c:pt>
                <c:pt idx="1">
                  <c:v>IND</c:v>
                </c:pt>
                <c:pt idx="2">
                  <c:v>Others</c:v>
                </c:pt>
                <c:pt idx="3">
                  <c:v>VBA</c:v>
                </c:pt>
                <c:pt idx="4">
                  <c:v>NCP</c:v>
                </c:pt>
                <c:pt idx="5">
                  <c:v>INC</c:v>
                </c:pt>
                <c:pt idx="6">
                  <c:v>SHS</c:v>
                </c:pt>
                <c:pt idx="7">
                  <c:v>BJP</c:v>
                </c:pt>
              </c:strCache>
            </c:strRef>
          </c:cat>
          <c:val>
            <c:numRef>
              <c:f>Sheet1!$B$2:$B$9</c:f>
              <c:numCache>
                <c:formatCode>0.00%</c:formatCode>
                <c:ptCount val="8"/>
                <c:pt idx="0">
                  <c:v>1.54E-2</c:v>
                </c:pt>
                <c:pt idx="1">
                  <c:v>3.6799999999999999E-2</c:v>
                </c:pt>
                <c:pt idx="2">
                  <c:v>5.1900000000000002E-2</c:v>
                </c:pt>
                <c:pt idx="3">
                  <c:v>6.93E-2</c:v>
                </c:pt>
                <c:pt idx="4">
                  <c:v>0.1552</c:v>
                </c:pt>
                <c:pt idx="5">
                  <c:v>0.16270000000000001</c:v>
                </c:pt>
                <c:pt idx="6">
                  <c:v>0.2329</c:v>
                </c:pt>
                <c:pt idx="7">
                  <c:v>0.27589999999999998</c:v>
                </c:pt>
              </c:numCache>
            </c:numRef>
          </c:val>
          <c:extLst>
            <c:ext xmlns:c16="http://schemas.microsoft.com/office/drawing/2014/chart" uri="{C3380CC4-5D6E-409C-BE32-E72D297353CC}">
              <c16:uniqueId val="{00000000-D379-AA48-AE02-3DCD6F43F6CE}"/>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7015675730768333E-2"/>
          <c:y val="0.12762717283980984"/>
          <c:w val="0.92863408415438209"/>
          <c:h val="0.57775447158431081"/>
        </c:manualLayout>
      </c:layout>
      <c:barChart>
        <c:barDir val="col"/>
        <c:grouping val="clustered"/>
        <c:varyColors val="0"/>
        <c:ser>
          <c:idx val="0"/>
          <c:order val="0"/>
          <c:tx>
            <c:strRef>
              <c:f>Sheet1!$B$1</c:f>
              <c:strCache>
                <c:ptCount val="1"/>
                <c:pt idx="0">
                  <c:v>Vote % Split2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Sheet1!$A$2:$A$14</c:f>
              <c:strCache>
                <c:ptCount val="13"/>
                <c:pt idx="0">
                  <c:v>CPI(ML)(L)</c:v>
                </c:pt>
                <c:pt idx="1">
                  <c:v>VSIP</c:v>
                </c:pt>
                <c:pt idx="2">
                  <c:v>BSP</c:v>
                </c:pt>
                <c:pt idx="3">
                  <c:v>NOTA</c:v>
                </c:pt>
                <c:pt idx="4">
                  <c:v>HAMS</c:v>
                </c:pt>
                <c:pt idx="5">
                  <c:v>BLSP</c:v>
                </c:pt>
                <c:pt idx="6">
                  <c:v>IND</c:v>
                </c:pt>
                <c:pt idx="7">
                  <c:v>Others</c:v>
                </c:pt>
                <c:pt idx="8">
                  <c:v>INC</c:v>
                </c:pt>
                <c:pt idx="9">
                  <c:v>LJP</c:v>
                </c:pt>
                <c:pt idx="10">
                  <c:v>RJD</c:v>
                </c:pt>
                <c:pt idx="11">
                  <c:v>JD(U)</c:v>
                </c:pt>
                <c:pt idx="12">
                  <c:v>BJP</c:v>
                </c:pt>
              </c:strCache>
            </c:strRef>
          </c:cat>
          <c:val>
            <c:numRef>
              <c:f>Sheet1!$B$2:$B$14</c:f>
              <c:numCache>
                <c:formatCode>0.00%</c:formatCode>
                <c:ptCount val="13"/>
                <c:pt idx="0">
                  <c:v>1.34E-2</c:v>
                </c:pt>
                <c:pt idx="1">
                  <c:v>1.6199999999999999E-2</c:v>
                </c:pt>
                <c:pt idx="2">
                  <c:v>1.67E-2</c:v>
                </c:pt>
                <c:pt idx="3">
                  <c:v>0.02</c:v>
                </c:pt>
                <c:pt idx="4">
                  <c:v>2.3400000000000001E-2</c:v>
                </c:pt>
                <c:pt idx="5">
                  <c:v>3.5799999999999998E-2</c:v>
                </c:pt>
                <c:pt idx="6">
                  <c:v>5.45E-2</c:v>
                </c:pt>
                <c:pt idx="7">
                  <c:v>5.6800000000000003E-2</c:v>
                </c:pt>
                <c:pt idx="8">
                  <c:v>7.6999999999999999E-2</c:v>
                </c:pt>
                <c:pt idx="9">
                  <c:v>7.8600000000000003E-2</c:v>
                </c:pt>
                <c:pt idx="10">
                  <c:v>0.1537</c:v>
                </c:pt>
                <c:pt idx="11">
                  <c:v>0.21820000000000001</c:v>
                </c:pt>
                <c:pt idx="12">
                  <c:v>0.23569999999999999</c:v>
                </c:pt>
              </c:numCache>
            </c:numRef>
          </c:val>
          <c:extLst>
            <c:ext xmlns:c16="http://schemas.microsoft.com/office/drawing/2014/chart" uri="{C3380CC4-5D6E-409C-BE32-E72D297353CC}">
              <c16:uniqueId val="{00000000-58A6-2B44-B2DE-27E399BD8360}"/>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0840983411771392"/>
          <c:y val="0.17748926067686996"/>
          <c:w val="0.92448091440260327"/>
          <c:h val="0.57775447158431081"/>
        </c:manualLayout>
      </c:layout>
      <c:barChart>
        <c:barDir val="col"/>
        <c:grouping val="clustered"/>
        <c:varyColors val="0"/>
        <c:ser>
          <c:idx val="0"/>
          <c:order val="0"/>
          <c:tx>
            <c:strRef>
              <c:f>Sheet1!$B$1</c:f>
              <c:strCache>
                <c:ptCount val="1"/>
                <c:pt idx="0">
                  <c:v>Vote % Split2</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Sheet1!$A$2:$A$8</c:f>
              <c:strCache>
                <c:ptCount val="7"/>
                <c:pt idx="0">
                  <c:v>ADAL</c:v>
                </c:pt>
                <c:pt idx="1">
                  <c:v>RLD</c:v>
                </c:pt>
                <c:pt idx="2">
                  <c:v>Others</c:v>
                </c:pt>
                <c:pt idx="3">
                  <c:v>INC</c:v>
                </c:pt>
                <c:pt idx="4">
                  <c:v>SP</c:v>
                </c:pt>
                <c:pt idx="5">
                  <c:v>BSP</c:v>
                </c:pt>
                <c:pt idx="6">
                  <c:v>BJP</c:v>
                </c:pt>
              </c:strCache>
            </c:strRef>
          </c:cat>
          <c:val>
            <c:numRef>
              <c:f>Sheet1!$B$2:$B$8</c:f>
              <c:numCache>
                <c:formatCode>0.00%</c:formatCode>
                <c:ptCount val="7"/>
                <c:pt idx="0">
                  <c:v>1.2E-2</c:v>
                </c:pt>
                <c:pt idx="1">
                  <c:v>1.67E-2</c:v>
                </c:pt>
                <c:pt idx="2">
                  <c:v>4.0300000000000002E-2</c:v>
                </c:pt>
                <c:pt idx="3">
                  <c:v>6.3100000000000003E-2</c:v>
                </c:pt>
                <c:pt idx="4">
                  <c:v>0.17960000000000001</c:v>
                </c:pt>
                <c:pt idx="5">
                  <c:v>0.19259999999999999</c:v>
                </c:pt>
                <c:pt idx="6">
                  <c:v>0.49559999999999998</c:v>
                </c:pt>
              </c:numCache>
            </c:numRef>
          </c:val>
          <c:extLst>
            <c:ext xmlns:c16="http://schemas.microsoft.com/office/drawing/2014/chart" uri="{C3380CC4-5D6E-409C-BE32-E72D297353CC}">
              <c16:uniqueId val="{00000000-9EB5-A24F-8854-99403B29ECE7}"/>
            </c:ext>
          </c:extLst>
        </c:ser>
        <c:dLbls>
          <c:dLblPos val="outEnd"/>
          <c:showLegendKey val="0"/>
          <c:showVal val="1"/>
          <c:showCatName val="0"/>
          <c:showSerName val="0"/>
          <c:showPercent val="0"/>
          <c:showBubbleSize val="0"/>
        </c:dLbls>
        <c:gapWidth val="315"/>
        <c:overlap val="-40"/>
        <c:axId val="1932042224"/>
        <c:axId val="1204519232"/>
      </c:barChart>
      <c:catAx>
        <c:axId val="1932042224"/>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04519232"/>
        <c:crosses val="autoZero"/>
        <c:auto val="1"/>
        <c:lblAlgn val="ctr"/>
        <c:lblOffset val="100"/>
        <c:noMultiLvlLbl val="0"/>
      </c:catAx>
      <c:valAx>
        <c:axId val="12045192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3204222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Sheet1!$A$2:$A$38</cx:f>
        <cx:lvl ptCount="37">
          <cx:pt idx="0">Kokrajhar-Assam</cx:pt>
          <cx:pt idx="1">Dhubri-Assam</cx:pt>
          <cx:pt idx="2">Kishanganj-Bihar</cx:pt>
          <cx:pt idx="3">Vaishali-Bihar</cx:pt>
          <cx:pt idx="4">Samastipur (Sc)-Bihar</cx:pt>
          <cx:pt idx="5">Nawada-Bihar</cx:pt>
          <cx:pt idx="6">Khagaria-Bihar</cx:pt>
          <cx:pt idx="7">Jamui (Sc)-Bihar</cx:pt>
          <cx:pt idx="8">Hajipur (Sc)-Bihar</cx:pt>
          <cx:pt idx="9">Srinagar-Jammu &amp; Kashmir</cx:pt>
          <cx:pt idx="10">Baramulla-Jammu &amp; Kashmir</cx:pt>
          <cx:pt idx="11">Anantnag-Jammu &amp; Kashmir</cx:pt>
          <cx:pt idx="12">Giridih-Jharkhand</cx:pt>
          <cx:pt idx="13">Mandya-Karnataka</cx:pt>
          <cx:pt idx="14">Hassan-Karnataka</cx:pt>
          <cx:pt idx="15">Kottayam-Kerala</cx:pt>
          <cx:pt idx="16">Kollam-Kerala</cx:pt>
          <cx:pt idx="17">Ponnani-Kerala</cx:pt>
          <cx:pt idx="18">Malappuram-Kerala</cx:pt>
          <cx:pt idx="19">Aurangabad-Maharashtra</cx:pt>
          <cx:pt idx="20">Amravati-Maharashtra</cx:pt>
          <cx:pt idx="21">Sangrur-Punjab</cx:pt>
          <cx:pt idx="22">Hoshiarpur-Punjab</cx:pt>
          <cx:pt idx="23">Gurdaspur-Punjab</cx:pt>
          <cx:pt idx="24">Nagaur-Rajasthan</cx:pt>
          <cx:pt idx="25">Ramanathapuram-Tamil Nadu</cx:pt>
          <cx:pt idx="26">Chidambaram-Tamil Nadu</cx:pt>
          <cx:pt idx="27">Madurai-Tamil Nadu</cx:pt>
          <cx:pt idx="28">Coimbatore-Tamil Nadu</cx:pt>
          <cx:pt idx="29">Tiruppur-Tamil Nadu</cx:pt>
          <cx:pt idx="30">Nagapattinam-Tamil Nadu</cx:pt>
          <cx:pt idx="31">Hyderabad-Telangana</cx:pt>
          <cx:pt idx="32">Robertsganj-Uttar Pradesh</cx:pt>
          <cx:pt idx="33">Mirzapur-Uttar Pradesh</cx:pt>
          <cx:pt idx="34">Rae Bareli-Uttar Pradesh</cx:pt>
          <cx:pt idx="35">Maldaha Dakshin-West Bengal</cx:pt>
          <cx:pt idx="36">Baharampur-West Bengal</cx:pt>
        </cx:lvl>
      </cx:strDim>
      <cx:numDim type="size">
        <cx:f>Sheet1!$B$2:$B$38</cx:f>
        <cx:lvl ptCount="37" formatCode="0.00%">
          <cx:pt idx="0">0.048300000000000003</cx:pt>
          <cx:pt idx="1">0.078</cx:pt>
          <cx:pt idx="2">0.076999999999999999</cx:pt>
          <cx:pt idx="3">0.078600000000000003</cx:pt>
          <cx:pt idx="4">0.078600000000000003</cx:pt>
          <cx:pt idx="5">0.078600000000000003</cx:pt>
          <cx:pt idx="6">0.078600000000000003</cx:pt>
          <cx:pt idx="7">0.078600000000000003</cx:pt>
          <cx:pt idx="8">0.078600000000000003</cx:pt>
          <cx:pt idx="9">0.078899999999999998</cx:pt>
          <cx:pt idx="10">0.078899999999999998</cx:pt>
          <cx:pt idx="11">0.078899999999999998</cx:pt>
          <cx:pt idx="12">0.043299999999999998</cx:pt>
          <cx:pt idx="13">0.038899999999999997</cx:pt>
          <cx:pt idx="14">0.096699999999999994</cx:pt>
          <cx:pt idx="15">0.0207</cx:pt>
          <cx:pt idx="16">0.024500000000000001</cx:pt>
          <cx:pt idx="17">0.0545</cx:pt>
          <cx:pt idx="18">0.0545</cx:pt>
          <cx:pt idx="19">0.0071999999999999998</cx:pt>
          <cx:pt idx="20">0.036799999999999999</cx:pt>
          <cx:pt idx="21">0.073800000000000004</cx:pt>
          <cx:pt idx="22">0.096299999999999997</cx:pt>
          <cx:pt idx="23">0.096299999999999997</cx:pt>
          <cx:pt idx="24">0.020299999999999999</cx:pt>
          <cx:pt idx="25">0.010800000000000001</cx:pt>
          <cx:pt idx="26">0.0115</cx:pt>
          <cx:pt idx="27">0.0235</cx:pt>
          <cx:pt idx="28">0.0235</cx:pt>
          <cx:pt idx="29">0.023800000000000002</cx:pt>
          <cx:pt idx="30">0.023800000000000002</cx:pt>
          <cx:pt idx="31">0.027799999999999998</cx:pt>
          <cx:pt idx="32">0.012</cx:pt>
          <cx:pt idx="33">0.012</cx:pt>
          <cx:pt idx="34">0.063100000000000003</cx:pt>
          <cx:pt idx="35">0.056099999999999997</cx:pt>
          <cx:pt idx="36">0.056099999999999997</cx:pt>
        </cx:lvl>
      </cx:numDim>
    </cx:data>
  </cx:chartData>
  <cx:chart>
    <cx:plotArea>
      <cx:plotAreaRegion>
        <cx:series layoutId="treemap" uniqueId="{4E667A82-FC62-FD4A-B2BD-A411093B2E1C}">
          <cx:tx>
            <cx:txData>
              <cx:f>Sheet1!$B$1</cx:f>
              <cx:v>Vote % </cx:v>
            </cx:txData>
          </cx:tx>
          <cx:dataLabels pos="inEnd">
            <cx:visibility seriesName="0" categoryName="1" value="0"/>
          </cx:dataLabels>
          <cx:dataId val="0"/>
          <cx:layoutPr>
            <cx:parentLabelLayout val="overlapping"/>
          </cx:layoutPr>
        </cx:series>
      </cx:plotAreaRegion>
    </cx:plotArea>
    <cx:legend pos="t" align="ctr" overlay="0"/>
  </cx:chart>
  <cx:spPr>
    <a:ln>
      <a:solidFill>
        <a:schemeClr val="bg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418">
  <cs:axisTitle>
    <cs:lnRef idx="0"/>
    <cs:fillRef idx="0"/>
    <cs:effectRef idx="0"/>
    <cs:fontRef idx="minor">
      <a:schemeClr val="tx1">
        <a:lumMod val="50000"/>
        <a:lumOff val="50000"/>
      </a:schemeClr>
    </cs:fontRef>
    <cs:spPr>
      <a:solidFill>
        <a:schemeClr val="bg1">
          <a:lumMod val="85000"/>
        </a:schemeClr>
      </a:solidFill>
      <a:ln w="19050">
        <a:solidFill>
          <a:schemeClr val="bg1"/>
        </a:solidFill>
      </a:ln>
    </cs:spPr>
    <cs:defRPr sz="1197"/>
  </cs:axisTitle>
  <cs:categoryAxis>
    <cs:lnRef idx="0"/>
    <cs:fillRef idx="0"/>
    <cs:effectRef idx="0"/>
    <cs:fontRef idx="minor">
      <a:schemeClr val="tx1">
        <a:lumMod val="50000"/>
        <a:lumOff val="50000"/>
      </a:schemeClr>
    </cs:fontRef>
    <cs:spPr>
      <a:ln w="19050" cap="flat" cmpd="sng" algn="ctr">
        <a:solidFill>
          <a:schemeClr val="tx1">
            <a:lumMod val="25000"/>
            <a:lumOff val="75000"/>
          </a:schemeClr>
        </a:solidFill>
        <a:round/>
      </a:ln>
    </cs:spPr>
    <cs:defRPr sz="1197"/>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cs:chartArea>
  <cs:dataLabel>
    <cs:lnRef idx="0"/>
    <cs:fillRef idx="0"/>
    <cs:effectRef idx="0"/>
    <cs:fontRef idx="minor">
      <a:schemeClr val="tx1">
        <a:lumMod val="75000"/>
        <a:lumOff val="25000"/>
      </a:schemeClr>
    </cs:fontRef>
    <cs:defRPr sz="1197"/>
    <cs:bodyPr lIns="38100" tIns="19050" rIns="38100" bIns="19050">
      <a:spAutoFit/>
    </cs:bodyPr>
  </cs:dataLabel>
  <cs:dataLabelCallout>
    <cs:lnRef idx="0"/>
    <cs:fillRef idx="0"/>
    <cs:effectRef idx="0"/>
    <cs:fontRef idx="minor">
      <a:schemeClr val="dk1">
        <a:lumMod val="50000"/>
        <a:lumOff val="50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9525">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solidFill>
        <a:schemeClr val="phClr"/>
      </a:solidFill>
      <a:ln w="9525">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19050" cap="flat" cmpd="sng" algn="ctr">
        <a:solidFill>
          <a:schemeClr val="tx1">
            <a:lumMod val="25000"/>
            <a:lumOff val="75000"/>
          </a:schemeClr>
        </a:solidFill>
        <a:round/>
      </a:ln>
    </cs:spPr>
    <cs:defRPr sz="1197"/>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22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50000"/>
        <a:lumOff val="50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50000"/>
        <a:lumOff val="50000"/>
      </a:schemeClr>
    </cs:fontRef>
    <cs:defRPr sz="1197"/>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6A5639-5B29-4090-8B68-1656050D2D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0626779-B363-4CC7-9AF6-4824CA3D48F7}">
      <dgm:prSet/>
      <dgm:spPr/>
      <dgm:t>
        <a:bodyPr/>
        <a:lstStyle/>
        <a:p>
          <a:pPr>
            <a:lnSpc>
              <a:spcPct val="100000"/>
            </a:lnSpc>
          </a:pPr>
          <a:r>
            <a:rPr lang="en-US" b="1"/>
            <a:t>Targeted Voter Education</a:t>
          </a:r>
          <a:r>
            <a:rPr lang="en-US"/>
            <a:t>: Launch a targeted and engaging voter education campaign, utilizing social media influencers and celebrities to reach a broader audience. Focus on highlighting the importance of each vote and the impact it has on shaping the nation's future.</a:t>
          </a:r>
        </a:p>
      </dgm:t>
    </dgm:pt>
    <dgm:pt modelId="{6F6BD7F3-5538-43F8-BB29-A56AD9347BEA}" type="parTrans" cxnId="{2059B223-16C1-4563-8737-9FA2C9BBD58B}">
      <dgm:prSet/>
      <dgm:spPr/>
      <dgm:t>
        <a:bodyPr/>
        <a:lstStyle/>
        <a:p>
          <a:endParaRPr lang="en-US"/>
        </a:p>
      </dgm:t>
    </dgm:pt>
    <dgm:pt modelId="{F7EDDD49-C320-4D43-A139-43019D8EC270}" type="sibTrans" cxnId="{2059B223-16C1-4563-8737-9FA2C9BBD58B}">
      <dgm:prSet/>
      <dgm:spPr/>
      <dgm:t>
        <a:bodyPr/>
        <a:lstStyle/>
        <a:p>
          <a:endParaRPr lang="en-US"/>
        </a:p>
      </dgm:t>
    </dgm:pt>
    <dgm:pt modelId="{8D6EA1BA-79C0-4656-9757-1351ADCA9236}">
      <dgm:prSet/>
      <dgm:spPr/>
      <dgm:t>
        <a:bodyPr/>
        <a:lstStyle/>
        <a:p>
          <a:pPr>
            <a:lnSpc>
              <a:spcPct val="100000"/>
            </a:lnSpc>
          </a:pPr>
          <a:r>
            <a:rPr lang="en-US" b="1"/>
            <a:t>Convenience and Accessibility</a:t>
          </a:r>
          <a:r>
            <a:rPr lang="en-US"/>
            <a:t>: Enhance convenience by increasing the number of polling stations, especially in densely populated areas, and introducing mobile polling booths to reach remote locations. Implement early voting options and explore the possibility of online voting for eligible citizens.</a:t>
          </a:r>
        </a:p>
      </dgm:t>
    </dgm:pt>
    <dgm:pt modelId="{D91D06C8-BCD9-4A43-81A7-EE6D616F674E}" type="parTrans" cxnId="{37940426-1760-45A0-9959-E812080F252F}">
      <dgm:prSet/>
      <dgm:spPr/>
      <dgm:t>
        <a:bodyPr/>
        <a:lstStyle/>
        <a:p>
          <a:endParaRPr lang="en-US"/>
        </a:p>
      </dgm:t>
    </dgm:pt>
    <dgm:pt modelId="{EAE7D3F8-B595-48C3-8F57-78F8D389E57A}" type="sibTrans" cxnId="{37940426-1760-45A0-9959-E812080F252F}">
      <dgm:prSet/>
      <dgm:spPr/>
      <dgm:t>
        <a:bodyPr/>
        <a:lstStyle/>
        <a:p>
          <a:endParaRPr lang="en-US"/>
        </a:p>
      </dgm:t>
    </dgm:pt>
    <dgm:pt modelId="{D459229C-22EB-40E0-BDF6-CD9B9B82B5B4}">
      <dgm:prSet/>
      <dgm:spPr/>
      <dgm:t>
        <a:bodyPr/>
        <a:lstStyle/>
        <a:p>
          <a:pPr>
            <a:lnSpc>
              <a:spcPct val="100000"/>
            </a:lnSpc>
          </a:pPr>
          <a:r>
            <a:rPr lang="en-US" b="1"/>
            <a:t>Community Engagement and Recognition</a:t>
          </a:r>
          <a:r>
            <a:rPr lang="en-US"/>
            <a:t>: Encourage community leaders, schools, and local organizations to promote voter participation. Recognize and reward communities with high voter turnout through public acknowledgment and small incentives, fostering a culture of civic responsibility and pride.</a:t>
          </a:r>
        </a:p>
      </dgm:t>
    </dgm:pt>
    <dgm:pt modelId="{5A2EF02E-C0BE-448A-B568-C977BC329350}" type="parTrans" cxnId="{2E98A1A6-6447-48CE-A06C-D8F55CF1C87E}">
      <dgm:prSet/>
      <dgm:spPr/>
      <dgm:t>
        <a:bodyPr/>
        <a:lstStyle/>
        <a:p>
          <a:endParaRPr lang="en-US"/>
        </a:p>
      </dgm:t>
    </dgm:pt>
    <dgm:pt modelId="{6D21C707-71E6-4DF6-B02E-4A544D860808}" type="sibTrans" cxnId="{2E98A1A6-6447-48CE-A06C-D8F55CF1C87E}">
      <dgm:prSet/>
      <dgm:spPr/>
      <dgm:t>
        <a:bodyPr/>
        <a:lstStyle/>
        <a:p>
          <a:endParaRPr lang="en-US"/>
        </a:p>
      </dgm:t>
    </dgm:pt>
    <dgm:pt modelId="{8C404F69-65A3-49A1-9250-DDBA12AF1AB4}" type="pres">
      <dgm:prSet presAssocID="{7A6A5639-5B29-4090-8B68-1656050D2D4A}" presName="root" presStyleCnt="0">
        <dgm:presLayoutVars>
          <dgm:dir/>
          <dgm:resizeHandles val="exact"/>
        </dgm:presLayoutVars>
      </dgm:prSet>
      <dgm:spPr/>
    </dgm:pt>
    <dgm:pt modelId="{BC73C09D-33EE-425B-B9E4-B1991958C8A4}" type="pres">
      <dgm:prSet presAssocID="{00626779-B363-4CC7-9AF6-4824CA3D48F7}" presName="compNode" presStyleCnt="0"/>
      <dgm:spPr/>
    </dgm:pt>
    <dgm:pt modelId="{23CA2E8B-134B-43B1-89AA-543B8F8E58F7}" type="pres">
      <dgm:prSet presAssocID="{00626779-B363-4CC7-9AF6-4824CA3D48F7}" presName="bgRect" presStyleLbl="bgShp" presStyleIdx="0" presStyleCnt="3"/>
      <dgm:spPr/>
    </dgm:pt>
    <dgm:pt modelId="{30B7DF07-0007-43CA-B468-C623097C6069}" type="pres">
      <dgm:prSet presAssocID="{00626779-B363-4CC7-9AF6-4824CA3D48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ting"/>
        </a:ext>
      </dgm:extLst>
    </dgm:pt>
    <dgm:pt modelId="{2ABA6E80-9E92-42CD-A3EC-0F452078CDEC}" type="pres">
      <dgm:prSet presAssocID="{00626779-B363-4CC7-9AF6-4824CA3D48F7}" presName="spaceRect" presStyleCnt="0"/>
      <dgm:spPr/>
    </dgm:pt>
    <dgm:pt modelId="{C71966CE-5A4F-4531-9F6A-6FE03AA0261E}" type="pres">
      <dgm:prSet presAssocID="{00626779-B363-4CC7-9AF6-4824CA3D48F7}" presName="parTx" presStyleLbl="revTx" presStyleIdx="0" presStyleCnt="3">
        <dgm:presLayoutVars>
          <dgm:chMax val="0"/>
          <dgm:chPref val="0"/>
        </dgm:presLayoutVars>
      </dgm:prSet>
      <dgm:spPr/>
    </dgm:pt>
    <dgm:pt modelId="{85631159-DAEC-4FAE-ACA1-30AA35650EE7}" type="pres">
      <dgm:prSet presAssocID="{F7EDDD49-C320-4D43-A139-43019D8EC270}" presName="sibTrans" presStyleCnt="0"/>
      <dgm:spPr/>
    </dgm:pt>
    <dgm:pt modelId="{79503C67-D2A0-4474-8F04-B4C8FDD92C8C}" type="pres">
      <dgm:prSet presAssocID="{8D6EA1BA-79C0-4656-9757-1351ADCA9236}" presName="compNode" presStyleCnt="0"/>
      <dgm:spPr/>
    </dgm:pt>
    <dgm:pt modelId="{C258BCBF-72D9-4F8B-B9B5-C9CE12140519}" type="pres">
      <dgm:prSet presAssocID="{8D6EA1BA-79C0-4656-9757-1351ADCA9236}" presName="bgRect" presStyleLbl="bgShp" presStyleIdx="1" presStyleCnt="3"/>
      <dgm:spPr/>
    </dgm:pt>
    <dgm:pt modelId="{5FFB58B9-6424-4250-9A99-EBC7A06ABCF4}" type="pres">
      <dgm:prSet presAssocID="{8D6EA1BA-79C0-4656-9757-1351ADCA92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7A7331C5-B16B-4352-80BB-5E3AC41553A4}" type="pres">
      <dgm:prSet presAssocID="{8D6EA1BA-79C0-4656-9757-1351ADCA9236}" presName="spaceRect" presStyleCnt="0"/>
      <dgm:spPr/>
    </dgm:pt>
    <dgm:pt modelId="{A70A9B12-A33E-4D29-BB97-0A52297DBE36}" type="pres">
      <dgm:prSet presAssocID="{8D6EA1BA-79C0-4656-9757-1351ADCA9236}" presName="parTx" presStyleLbl="revTx" presStyleIdx="1" presStyleCnt="3">
        <dgm:presLayoutVars>
          <dgm:chMax val="0"/>
          <dgm:chPref val="0"/>
        </dgm:presLayoutVars>
      </dgm:prSet>
      <dgm:spPr/>
    </dgm:pt>
    <dgm:pt modelId="{26A3899A-A2C2-4EA3-83B1-66F7D3582C4F}" type="pres">
      <dgm:prSet presAssocID="{EAE7D3F8-B595-48C3-8F57-78F8D389E57A}" presName="sibTrans" presStyleCnt="0"/>
      <dgm:spPr/>
    </dgm:pt>
    <dgm:pt modelId="{EAD32970-F2C6-4998-A050-62276175E840}" type="pres">
      <dgm:prSet presAssocID="{D459229C-22EB-40E0-BDF6-CD9B9B82B5B4}" presName="compNode" presStyleCnt="0"/>
      <dgm:spPr/>
    </dgm:pt>
    <dgm:pt modelId="{83903069-98E9-463F-B524-9769F27F83E2}" type="pres">
      <dgm:prSet presAssocID="{D459229C-22EB-40E0-BDF6-CD9B9B82B5B4}" presName="bgRect" presStyleLbl="bgShp" presStyleIdx="2" presStyleCnt="3"/>
      <dgm:spPr/>
    </dgm:pt>
    <dgm:pt modelId="{A7EAAF92-C234-4CE6-A805-AEC6B1DD9B39}" type="pres">
      <dgm:prSet presAssocID="{D459229C-22EB-40E0-BDF6-CD9B9B82B5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ecturer"/>
        </a:ext>
      </dgm:extLst>
    </dgm:pt>
    <dgm:pt modelId="{35E5158C-9AA5-4F52-A4F5-0C0F494B900F}" type="pres">
      <dgm:prSet presAssocID="{D459229C-22EB-40E0-BDF6-CD9B9B82B5B4}" presName="spaceRect" presStyleCnt="0"/>
      <dgm:spPr/>
    </dgm:pt>
    <dgm:pt modelId="{B5C1F068-D69F-483F-8E4B-9A63A2AF7F84}" type="pres">
      <dgm:prSet presAssocID="{D459229C-22EB-40E0-BDF6-CD9B9B82B5B4}" presName="parTx" presStyleLbl="revTx" presStyleIdx="2" presStyleCnt="3">
        <dgm:presLayoutVars>
          <dgm:chMax val="0"/>
          <dgm:chPref val="0"/>
        </dgm:presLayoutVars>
      </dgm:prSet>
      <dgm:spPr/>
    </dgm:pt>
  </dgm:ptLst>
  <dgm:cxnLst>
    <dgm:cxn modelId="{51D39502-062D-4ED0-B8A4-2ED2264AA75F}" type="presOf" srcId="{8D6EA1BA-79C0-4656-9757-1351ADCA9236}" destId="{A70A9B12-A33E-4D29-BB97-0A52297DBE36}" srcOrd="0" destOrd="0" presId="urn:microsoft.com/office/officeart/2018/2/layout/IconVerticalSolidList"/>
    <dgm:cxn modelId="{2059B223-16C1-4563-8737-9FA2C9BBD58B}" srcId="{7A6A5639-5B29-4090-8B68-1656050D2D4A}" destId="{00626779-B363-4CC7-9AF6-4824CA3D48F7}" srcOrd="0" destOrd="0" parTransId="{6F6BD7F3-5538-43F8-BB29-A56AD9347BEA}" sibTransId="{F7EDDD49-C320-4D43-A139-43019D8EC270}"/>
    <dgm:cxn modelId="{37940426-1760-45A0-9959-E812080F252F}" srcId="{7A6A5639-5B29-4090-8B68-1656050D2D4A}" destId="{8D6EA1BA-79C0-4656-9757-1351ADCA9236}" srcOrd="1" destOrd="0" parTransId="{D91D06C8-BCD9-4A43-81A7-EE6D616F674E}" sibTransId="{EAE7D3F8-B595-48C3-8F57-78F8D389E57A}"/>
    <dgm:cxn modelId="{3325455E-FB32-4CA4-A936-981B7FD58A72}" type="presOf" srcId="{D459229C-22EB-40E0-BDF6-CD9B9B82B5B4}" destId="{B5C1F068-D69F-483F-8E4B-9A63A2AF7F84}" srcOrd="0" destOrd="0" presId="urn:microsoft.com/office/officeart/2018/2/layout/IconVerticalSolidList"/>
    <dgm:cxn modelId="{2E98A1A6-6447-48CE-A06C-D8F55CF1C87E}" srcId="{7A6A5639-5B29-4090-8B68-1656050D2D4A}" destId="{D459229C-22EB-40E0-BDF6-CD9B9B82B5B4}" srcOrd="2" destOrd="0" parTransId="{5A2EF02E-C0BE-448A-B568-C977BC329350}" sibTransId="{6D21C707-71E6-4DF6-B02E-4A544D860808}"/>
    <dgm:cxn modelId="{238ADDAA-7552-44EF-BD8D-C08E1B21433F}" type="presOf" srcId="{7A6A5639-5B29-4090-8B68-1656050D2D4A}" destId="{8C404F69-65A3-49A1-9250-DDBA12AF1AB4}" srcOrd="0" destOrd="0" presId="urn:microsoft.com/office/officeart/2018/2/layout/IconVerticalSolidList"/>
    <dgm:cxn modelId="{8218FFD3-1583-4247-A03C-6338161AC521}" type="presOf" srcId="{00626779-B363-4CC7-9AF6-4824CA3D48F7}" destId="{C71966CE-5A4F-4531-9F6A-6FE03AA0261E}" srcOrd="0" destOrd="0" presId="urn:microsoft.com/office/officeart/2018/2/layout/IconVerticalSolidList"/>
    <dgm:cxn modelId="{BE7AB2C1-8F3D-4895-A1EF-F1733F64E83B}" type="presParOf" srcId="{8C404F69-65A3-49A1-9250-DDBA12AF1AB4}" destId="{BC73C09D-33EE-425B-B9E4-B1991958C8A4}" srcOrd="0" destOrd="0" presId="urn:microsoft.com/office/officeart/2018/2/layout/IconVerticalSolidList"/>
    <dgm:cxn modelId="{ED80A10E-E09D-4578-9917-D25D9F703384}" type="presParOf" srcId="{BC73C09D-33EE-425B-B9E4-B1991958C8A4}" destId="{23CA2E8B-134B-43B1-89AA-543B8F8E58F7}" srcOrd="0" destOrd="0" presId="urn:microsoft.com/office/officeart/2018/2/layout/IconVerticalSolidList"/>
    <dgm:cxn modelId="{3571F2D4-0B11-4BBF-B17D-3C0F706FF7CC}" type="presParOf" srcId="{BC73C09D-33EE-425B-B9E4-B1991958C8A4}" destId="{30B7DF07-0007-43CA-B468-C623097C6069}" srcOrd="1" destOrd="0" presId="urn:microsoft.com/office/officeart/2018/2/layout/IconVerticalSolidList"/>
    <dgm:cxn modelId="{C82849DB-26D2-4D9A-BC3E-10DABB7838F3}" type="presParOf" srcId="{BC73C09D-33EE-425B-B9E4-B1991958C8A4}" destId="{2ABA6E80-9E92-42CD-A3EC-0F452078CDEC}" srcOrd="2" destOrd="0" presId="urn:microsoft.com/office/officeart/2018/2/layout/IconVerticalSolidList"/>
    <dgm:cxn modelId="{0D8344A0-ED39-4D15-B9F2-ECC9D972111B}" type="presParOf" srcId="{BC73C09D-33EE-425B-B9E4-B1991958C8A4}" destId="{C71966CE-5A4F-4531-9F6A-6FE03AA0261E}" srcOrd="3" destOrd="0" presId="urn:microsoft.com/office/officeart/2018/2/layout/IconVerticalSolidList"/>
    <dgm:cxn modelId="{E5CE8399-1A22-4265-BE48-18A304A98DE1}" type="presParOf" srcId="{8C404F69-65A3-49A1-9250-DDBA12AF1AB4}" destId="{85631159-DAEC-4FAE-ACA1-30AA35650EE7}" srcOrd="1" destOrd="0" presId="urn:microsoft.com/office/officeart/2018/2/layout/IconVerticalSolidList"/>
    <dgm:cxn modelId="{6470A5E8-05E4-4C8D-8415-F84E605DFDDF}" type="presParOf" srcId="{8C404F69-65A3-49A1-9250-DDBA12AF1AB4}" destId="{79503C67-D2A0-4474-8F04-B4C8FDD92C8C}" srcOrd="2" destOrd="0" presId="urn:microsoft.com/office/officeart/2018/2/layout/IconVerticalSolidList"/>
    <dgm:cxn modelId="{A257BC1B-9D3A-465E-96FC-3A8B5634682F}" type="presParOf" srcId="{79503C67-D2A0-4474-8F04-B4C8FDD92C8C}" destId="{C258BCBF-72D9-4F8B-B9B5-C9CE12140519}" srcOrd="0" destOrd="0" presId="urn:microsoft.com/office/officeart/2018/2/layout/IconVerticalSolidList"/>
    <dgm:cxn modelId="{287536B6-4446-47C3-B878-1E2DAAD21CE7}" type="presParOf" srcId="{79503C67-D2A0-4474-8F04-B4C8FDD92C8C}" destId="{5FFB58B9-6424-4250-9A99-EBC7A06ABCF4}" srcOrd="1" destOrd="0" presId="urn:microsoft.com/office/officeart/2018/2/layout/IconVerticalSolidList"/>
    <dgm:cxn modelId="{62EB09D5-6C88-49F5-96C4-D93BC841C827}" type="presParOf" srcId="{79503C67-D2A0-4474-8F04-B4C8FDD92C8C}" destId="{7A7331C5-B16B-4352-80BB-5E3AC41553A4}" srcOrd="2" destOrd="0" presId="urn:microsoft.com/office/officeart/2018/2/layout/IconVerticalSolidList"/>
    <dgm:cxn modelId="{C9CA8D3B-4C72-434D-9F3D-487991F0CFE6}" type="presParOf" srcId="{79503C67-D2A0-4474-8F04-B4C8FDD92C8C}" destId="{A70A9B12-A33E-4D29-BB97-0A52297DBE36}" srcOrd="3" destOrd="0" presId="urn:microsoft.com/office/officeart/2018/2/layout/IconVerticalSolidList"/>
    <dgm:cxn modelId="{1C5DBA82-51D8-4AD2-9E6C-49CDE8267469}" type="presParOf" srcId="{8C404F69-65A3-49A1-9250-DDBA12AF1AB4}" destId="{26A3899A-A2C2-4EA3-83B1-66F7D3582C4F}" srcOrd="3" destOrd="0" presId="urn:microsoft.com/office/officeart/2018/2/layout/IconVerticalSolidList"/>
    <dgm:cxn modelId="{D85BC47E-B815-469C-9877-CEBCC5F20459}" type="presParOf" srcId="{8C404F69-65A3-49A1-9250-DDBA12AF1AB4}" destId="{EAD32970-F2C6-4998-A050-62276175E840}" srcOrd="4" destOrd="0" presId="urn:microsoft.com/office/officeart/2018/2/layout/IconVerticalSolidList"/>
    <dgm:cxn modelId="{7BF62F4F-24C4-497D-AC9A-A0AB35BF58EF}" type="presParOf" srcId="{EAD32970-F2C6-4998-A050-62276175E840}" destId="{83903069-98E9-463F-B524-9769F27F83E2}" srcOrd="0" destOrd="0" presId="urn:microsoft.com/office/officeart/2018/2/layout/IconVerticalSolidList"/>
    <dgm:cxn modelId="{E00E0084-48D3-49F9-B74C-8B1A521E5950}" type="presParOf" srcId="{EAD32970-F2C6-4998-A050-62276175E840}" destId="{A7EAAF92-C234-4CE6-A805-AEC6B1DD9B39}" srcOrd="1" destOrd="0" presId="urn:microsoft.com/office/officeart/2018/2/layout/IconVerticalSolidList"/>
    <dgm:cxn modelId="{32B4FB04-C6C6-4924-AD23-1AB08A9CBABA}" type="presParOf" srcId="{EAD32970-F2C6-4998-A050-62276175E840}" destId="{35E5158C-9AA5-4F52-A4F5-0C0F494B900F}" srcOrd="2" destOrd="0" presId="urn:microsoft.com/office/officeart/2018/2/layout/IconVerticalSolidList"/>
    <dgm:cxn modelId="{CCA90E19-9D13-430A-BA6C-C3BC1E1A9AE4}" type="presParOf" srcId="{EAD32970-F2C6-4998-A050-62276175E840}" destId="{B5C1F068-D69F-483F-8E4B-9A63A2AF7F84}"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A2E8B-134B-43B1-89AA-543B8F8E58F7}">
      <dsp:nvSpPr>
        <dsp:cNvPr id="0" name=""/>
        <dsp:cNvSpPr/>
      </dsp:nvSpPr>
      <dsp:spPr>
        <a:xfrm>
          <a:off x="0" y="487"/>
          <a:ext cx="9917150" cy="11411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7DF07-0007-43CA-B468-C623097C6069}">
      <dsp:nvSpPr>
        <dsp:cNvPr id="0" name=""/>
        <dsp:cNvSpPr/>
      </dsp:nvSpPr>
      <dsp:spPr>
        <a:xfrm>
          <a:off x="345192" y="257242"/>
          <a:ext cx="627623" cy="627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1966CE-5A4F-4531-9F6A-6FE03AA0261E}">
      <dsp:nvSpPr>
        <dsp:cNvPr id="0" name=""/>
        <dsp:cNvSpPr/>
      </dsp:nvSpPr>
      <dsp:spPr>
        <a:xfrm>
          <a:off x="1318008" y="487"/>
          <a:ext cx="8599141" cy="114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70" tIns="120770" rIns="120770" bIns="120770" numCol="1" spcCol="1270" anchor="ctr" anchorCtr="0">
          <a:noAutofit/>
        </a:bodyPr>
        <a:lstStyle/>
        <a:p>
          <a:pPr marL="0" lvl="0" indent="0" algn="l" defTabSz="622300">
            <a:lnSpc>
              <a:spcPct val="100000"/>
            </a:lnSpc>
            <a:spcBef>
              <a:spcPct val="0"/>
            </a:spcBef>
            <a:spcAft>
              <a:spcPct val="35000"/>
            </a:spcAft>
            <a:buNone/>
          </a:pPr>
          <a:r>
            <a:rPr lang="en-US" sz="1400" b="1" kern="1200"/>
            <a:t>Targeted Voter Education</a:t>
          </a:r>
          <a:r>
            <a:rPr lang="en-US" sz="1400" kern="1200"/>
            <a:t>: Launch a targeted and engaging voter education campaign, utilizing social media influencers and celebrities to reach a broader audience. Focus on highlighting the importance of each vote and the impact it has on shaping the nation's future.</a:t>
          </a:r>
        </a:p>
      </dsp:txBody>
      <dsp:txXfrm>
        <a:off x="1318008" y="487"/>
        <a:ext cx="8599141" cy="1141132"/>
      </dsp:txXfrm>
    </dsp:sp>
    <dsp:sp modelId="{C258BCBF-72D9-4F8B-B9B5-C9CE12140519}">
      <dsp:nvSpPr>
        <dsp:cNvPr id="0" name=""/>
        <dsp:cNvSpPr/>
      </dsp:nvSpPr>
      <dsp:spPr>
        <a:xfrm>
          <a:off x="0" y="1426903"/>
          <a:ext cx="9917150" cy="11411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B58B9-6424-4250-9A99-EBC7A06ABCF4}">
      <dsp:nvSpPr>
        <dsp:cNvPr id="0" name=""/>
        <dsp:cNvSpPr/>
      </dsp:nvSpPr>
      <dsp:spPr>
        <a:xfrm>
          <a:off x="345192" y="1683658"/>
          <a:ext cx="627623" cy="627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0A9B12-A33E-4D29-BB97-0A52297DBE36}">
      <dsp:nvSpPr>
        <dsp:cNvPr id="0" name=""/>
        <dsp:cNvSpPr/>
      </dsp:nvSpPr>
      <dsp:spPr>
        <a:xfrm>
          <a:off x="1318008" y="1426903"/>
          <a:ext cx="8599141" cy="114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70" tIns="120770" rIns="120770" bIns="120770" numCol="1" spcCol="1270" anchor="ctr" anchorCtr="0">
          <a:noAutofit/>
        </a:bodyPr>
        <a:lstStyle/>
        <a:p>
          <a:pPr marL="0" lvl="0" indent="0" algn="l" defTabSz="622300">
            <a:lnSpc>
              <a:spcPct val="100000"/>
            </a:lnSpc>
            <a:spcBef>
              <a:spcPct val="0"/>
            </a:spcBef>
            <a:spcAft>
              <a:spcPct val="35000"/>
            </a:spcAft>
            <a:buNone/>
          </a:pPr>
          <a:r>
            <a:rPr lang="en-US" sz="1400" b="1" kern="1200"/>
            <a:t>Convenience and Accessibility</a:t>
          </a:r>
          <a:r>
            <a:rPr lang="en-US" sz="1400" kern="1200"/>
            <a:t>: Enhance convenience by increasing the number of polling stations, especially in densely populated areas, and introducing mobile polling booths to reach remote locations. Implement early voting options and explore the possibility of online voting for eligible citizens.</a:t>
          </a:r>
        </a:p>
      </dsp:txBody>
      <dsp:txXfrm>
        <a:off x="1318008" y="1426903"/>
        <a:ext cx="8599141" cy="1141132"/>
      </dsp:txXfrm>
    </dsp:sp>
    <dsp:sp modelId="{83903069-98E9-463F-B524-9769F27F83E2}">
      <dsp:nvSpPr>
        <dsp:cNvPr id="0" name=""/>
        <dsp:cNvSpPr/>
      </dsp:nvSpPr>
      <dsp:spPr>
        <a:xfrm>
          <a:off x="0" y="2853319"/>
          <a:ext cx="9917150" cy="114113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EAAF92-C234-4CE6-A805-AEC6B1DD9B39}">
      <dsp:nvSpPr>
        <dsp:cNvPr id="0" name=""/>
        <dsp:cNvSpPr/>
      </dsp:nvSpPr>
      <dsp:spPr>
        <a:xfrm>
          <a:off x="345192" y="3110074"/>
          <a:ext cx="627623" cy="627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C1F068-D69F-483F-8E4B-9A63A2AF7F84}">
      <dsp:nvSpPr>
        <dsp:cNvPr id="0" name=""/>
        <dsp:cNvSpPr/>
      </dsp:nvSpPr>
      <dsp:spPr>
        <a:xfrm>
          <a:off x="1318008" y="2853319"/>
          <a:ext cx="8599141" cy="114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770" tIns="120770" rIns="120770" bIns="120770" numCol="1" spcCol="1270" anchor="ctr" anchorCtr="0">
          <a:noAutofit/>
        </a:bodyPr>
        <a:lstStyle/>
        <a:p>
          <a:pPr marL="0" lvl="0" indent="0" algn="l" defTabSz="622300">
            <a:lnSpc>
              <a:spcPct val="100000"/>
            </a:lnSpc>
            <a:spcBef>
              <a:spcPct val="0"/>
            </a:spcBef>
            <a:spcAft>
              <a:spcPct val="35000"/>
            </a:spcAft>
            <a:buNone/>
          </a:pPr>
          <a:r>
            <a:rPr lang="en-US" sz="1400" b="1" kern="1200"/>
            <a:t>Community Engagement and Recognition</a:t>
          </a:r>
          <a:r>
            <a:rPr lang="en-US" sz="1400" kern="1200"/>
            <a:t>: Encourage community leaders, schools, and local organizations to promote voter participation. Recognize and reward communities with high voter turnout through public acknowledgment and small incentives, fostering a culture of civic responsibility and pride.</a:t>
          </a:r>
        </a:p>
      </dsp:txBody>
      <dsp:txXfrm>
        <a:off x="1318008" y="2853319"/>
        <a:ext cx="8599141" cy="11411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261F01-71A1-3143-B2A2-9009183039E6}" type="datetimeFigureOut">
              <a:rPr lang="en-US" smtClean="0"/>
              <a:t>8/7/2024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9E2A6-53AA-0A41-87B7-9FCE974220E8}" type="slidenum">
              <a:rPr lang="en-US" smtClean="0"/>
              <a:t>‹#›</a:t>
            </a:fld>
            <a:endParaRPr lang="en-US"/>
          </a:p>
        </p:txBody>
      </p:sp>
    </p:spTree>
    <p:extLst>
      <p:ext uri="{BB962C8B-B14F-4D97-AF65-F5344CB8AC3E}">
        <p14:creationId xmlns:p14="http://schemas.microsoft.com/office/powerpoint/2010/main" val="362710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1</a:t>
            </a:fld>
            <a:endParaRPr lang="en-US"/>
          </a:p>
        </p:txBody>
      </p:sp>
    </p:spTree>
    <p:extLst>
      <p:ext uri="{BB962C8B-B14F-4D97-AF65-F5344CB8AC3E}">
        <p14:creationId xmlns:p14="http://schemas.microsoft.com/office/powerpoint/2010/main" val="1910870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34</a:t>
            </a:fld>
            <a:endParaRPr lang="en-US"/>
          </a:p>
        </p:txBody>
      </p:sp>
    </p:spTree>
    <p:extLst>
      <p:ext uri="{BB962C8B-B14F-4D97-AF65-F5344CB8AC3E}">
        <p14:creationId xmlns:p14="http://schemas.microsoft.com/office/powerpoint/2010/main" val="1453292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19</a:t>
            </a:fld>
            <a:endParaRPr lang="en-US"/>
          </a:p>
        </p:txBody>
      </p:sp>
    </p:spTree>
    <p:extLst>
      <p:ext uri="{BB962C8B-B14F-4D97-AF65-F5344CB8AC3E}">
        <p14:creationId xmlns:p14="http://schemas.microsoft.com/office/powerpoint/2010/main" val="753850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20</a:t>
            </a:fld>
            <a:endParaRPr lang="en-US"/>
          </a:p>
        </p:txBody>
      </p:sp>
    </p:spTree>
    <p:extLst>
      <p:ext uri="{BB962C8B-B14F-4D97-AF65-F5344CB8AC3E}">
        <p14:creationId xmlns:p14="http://schemas.microsoft.com/office/powerpoint/2010/main" val="2897850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21</a:t>
            </a:fld>
            <a:endParaRPr lang="en-US"/>
          </a:p>
        </p:txBody>
      </p:sp>
    </p:spTree>
    <p:extLst>
      <p:ext uri="{BB962C8B-B14F-4D97-AF65-F5344CB8AC3E}">
        <p14:creationId xmlns:p14="http://schemas.microsoft.com/office/powerpoint/2010/main" val="1919943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23</a:t>
            </a:fld>
            <a:endParaRPr lang="en-US"/>
          </a:p>
        </p:txBody>
      </p:sp>
    </p:spTree>
    <p:extLst>
      <p:ext uri="{BB962C8B-B14F-4D97-AF65-F5344CB8AC3E}">
        <p14:creationId xmlns:p14="http://schemas.microsoft.com/office/powerpoint/2010/main" val="125610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24</a:t>
            </a:fld>
            <a:endParaRPr lang="en-US"/>
          </a:p>
        </p:txBody>
      </p:sp>
    </p:spTree>
    <p:extLst>
      <p:ext uri="{BB962C8B-B14F-4D97-AF65-F5344CB8AC3E}">
        <p14:creationId xmlns:p14="http://schemas.microsoft.com/office/powerpoint/2010/main" val="4274718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25</a:t>
            </a:fld>
            <a:endParaRPr lang="en-US"/>
          </a:p>
        </p:txBody>
      </p:sp>
    </p:spTree>
    <p:extLst>
      <p:ext uri="{BB962C8B-B14F-4D97-AF65-F5344CB8AC3E}">
        <p14:creationId xmlns:p14="http://schemas.microsoft.com/office/powerpoint/2010/main" val="2546298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32</a:t>
            </a:fld>
            <a:endParaRPr lang="en-US"/>
          </a:p>
        </p:txBody>
      </p:sp>
    </p:spTree>
    <p:extLst>
      <p:ext uri="{BB962C8B-B14F-4D97-AF65-F5344CB8AC3E}">
        <p14:creationId xmlns:p14="http://schemas.microsoft.com/office/powerpoint/2010/main" val="3988936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9E2A6-53AA-0A41-87B7-9FCE974220E8}" type="slidenum">
              <a:rPr lang="en-US" smtClean="0"/>
              <a:t>33</a:t>
            </a:fld>
            <a:endParaRPr lang="en-US"/>
          </a:p>
        </p:txBody>
      </p:sp>
    </p:spTree>
    <p:extLst>
      <p:ext uri="{BB962C8B-B14F-4D97-AF65-F5344CB8AC3E}">
        <p14:creationId xmlns:p14="http://schemas.microsoft.com/office/powerpoint/2010/main" val="1942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52E6-B651-269B-6E5F-69C66D84A76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812245F-B362-0807-1F30-A2C30BAD9E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1A4480A-51AE-255D-B92C-08CFA3C6795A}"/>
              </a:ext>
            </a:extLst>
          </p:cNvPr>
          <p:cNvSpPr>
            <a:spLocks noGrp="1"/>
          </p:cNvSpPr>
          <p:nvPr>
            <p:ph type="dt" sz="half" idx="10"/>
          </p:nvPr>
        </p:nvSpPr>
        <p:spPr/>
        <p:txBody>
          <a:bodyPr/>
          <a:lstStyle/>
          <a:p>
            <a:fld id="{91F9259A-1FE3-4FF9-8A07-BDD8177164ED}" type="datetime4">
              <a:rPr lang="en-US" smtClean="0"/>
              <a:t>August 7, 2024</a:t>
            </a:fld>
            <a:endParaRPr lang="en-US"/>
          </a:p>
        </p:txBody>
      </p:sp>
      <p:sp>
        <p:nvSpPr>
          <p:cNvPr id="5" name="Footer Placeholder 4">
            <a:extLst>
              <a:ext uri="{FF2B5EF4-FFF2-40B4-BE49-F238E27FC236}">
                <a16:creationId xmlns:a16="http://schemas.microsoft.com/office/drawing/2014/main" id="{9EAC8257-6023-7145-C5A7-B3BCCE20C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AB847-1D1F-2B2A-D395-42580B08D52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329276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1721-5980-EAA3-86CC-E84CF4BBFBE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F493EA2-FDB6-A029-370B-D60367CC018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6B2FAA-FFDA-7494-4B88-9F37216EF6F6}"/>
              </a:ext>
            </a:extLst>
          </p:cNvPr>
          <p:cNvSpPr>
            <a:spLocks noGrp="1"/>
          </p:cNvSpPr>
          <p:nvPr>
            <p:ph type="dt" sz="half" idx="10"/>
          </p:nvPr>
        </p:nvSpPr>
        <p:spPr/>
        <p:txBody>
          <a:bodyPr/>
          <a:lstStyle/>
          <a:p>
            <a:fld id="{E5CC3C8F-D4A7-4EAD-92AD-82C91CB8BB85}" type="datetime4">
              <a:rPr lang="en-US" smtClean="0"/>
              <a:t>August 7, 2024</a:t>
            </a:fld>
            <a:endParaRPr lang="en-US"/>
          </a:p>
        </p:txBody>
      </p:sp>
      <p:sp>
        <p:nvSpPr>
          <p:cNvPr id="5" name="Footer Placeholder 4">
            <a:extLst>
              <a:ext uri="{FF2B5EF4-FFF2-40B4-BE49-F238E27FC236}">
                <a16:creationId xmlns:a16="http://schemas.microsoft.com/office/drawing/2014/main" id="{7A5217B9-C887-7023-CB05-5548FBF61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511F4-11A0-D488-5535-77E8AC0C67E6}"/>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0476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CBA94-62F5-A4C5-EF59-1565E27C6A8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968B45E-309C-0AB7-B89E-B945A83FE77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F555B6-3AE6-14FE-42B9-0F10148184CD}"/>
              </a:ext>
            </a:extLst>
          </p:cNvPr>
          <p:cNvSpPr>
            <a:spLocks noGrp="1"/>
          </p:cNvSpPr>
          <p:nvPr>
            <p:ph type="dt" sz="half" idx="10"/>
          </p:nvPr>
        </p:nvSpPr>
        <p:spPr/>
        <p:txBody>
          <a:bodyPr/>
          <a:lstStyle/>
          <a:p>
            <a:fld id="{BC011D41-E33C-4BC7-8272-37E8417FD097}" type="datetime4">
              <a:rPr lang="en-US" smtClean="0"/>
              <a:t>August 7, 2024</a:t>
            </a:fld>
            <a:endParaRPr lang="en-US"/>
          </a:p>
        </p:txBody>
      </p:sp>
      <p:sp>
        <p:nvSpPr>
          <p:cNvPr id="5" name="Footer Placeholder 4">
            <a:extLst>
              <a:ext uri="{FF2B5EF4-FFF2-40B4-BE49-F238E27FC236}">
                <a16:creationId xmlns:a16="http://schemas.microsoft.com/office/drawing/2014/main" id="{F787C66D-04FE-B021-71E9-57963B8A7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3FF4D-6354-455A-F79F-33958FB73335}"/>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1272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7A85-408C-F6B5-B99F-7EDAC69641A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FBE708-E34D-8952-19E8-BF6CDFA3F8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B3CAE0-84C3-2D17-FCB5-6AB0D587CAA6}"/>
              </a:ext>
            </a:extLst>
          </p:cNvPr>
          <p:cNvSpPr>
            <a:spLocks noGrp="1"/>
          </p:cNvSpPr>
          <p:nvPr>
            <p:ph type="dt" sz="half" idx="10"/>
          </p:nvPr>
        </p:nvSpPr>
        <p:spPr/>
        <p:txBody>
          <a:bodyPr/>
          <a:lstStyle/>
          <a:p>
            <a:fld id="{5D340FED-6E95-4177-A7EF-CD303B9E611D}" type="datetime4">
              <a:rPr lang="en-US" smtClean="0"/>
              <a:t>August 7, 2024</a:t>
            </a:fld>
            <a:endParaRPr lang="en-US"/>
          </a:p>
        </p:txBody>
      </p:sp>
      <p:sp>
        <p:nvSpPr>
          <p:cNvPr id="5" name="Footer Placeholder 4">
            <a:extLst>
              <a:ext uri="{FF2B5EF4-FFF2-40B4-BE49-F238E27FC236}">
                <a16:creationId xmlns:a16="http://schemas.microsoft.com/office/drawing/2014/main" id="{F14945EE-1102-32C6-6015-7ECB698661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E894DA-5FB6-C5D5-8933-57C075A9F26A}"/>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0511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E3AE-1E92-E9E6-057D-161AE9FB853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3006E51-A498-8F38-392E-11AABDE5ED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BB31485-47AF-9FA1-7634-BECA7B19411C}"/>
              </a:ext>
            </a:extLst>
          </p:cNvPr>
          <p:cNvSpPr>
            <a:spLocks noGrp="1"/>
          </p:cNvSpPr>
          <p:nvPr>
            <p:ph type="dt" sz="half" idx="10"/>
          </p:nvPr>
        </p:nvSpPr>
        <p:spPr/>
        <p:txBody>
          <a:bodyPr/>
          <a:lstStyle/>
          <a:p>
            <a:fld id="{477962CB-39AD-45A9-800F-54DAB53D6021}" type="datetime4">
              <a:rPr lang="en-US" smtClean="0"/>
              <a:t>August 7, 2024</a:t>
            </a:fld>
            <a:endParaRPr lang="en-US"/>
          </a:p>
        </p:txBody>
      </p:sp>
      <p:sp>
        <p:nvSpPr>
          <p:cNvPr id="5" name="Footer Placeholder 4">
            <a:extLst>
              <a:ext uri="{FF2B5EF4-FFF2-40B4-BE49-F238E27FC236}">
                <a16:creationId xmlns:a16="http://schemas.microsoft.com/office/drawing/2014/main" id="{DCE58BE6-55DF-2759-78E2-8045C7E0F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B8E90-EF75-28C8-168D-A48398FE9038}"/>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4994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8DDF0-F45D-4CB6-5444-1A7FD1A19E1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2304E48-18A6-6770-2068-1D32A4D905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5210479-31BB-D0AD-A8EF-A2779C6B89F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6E37317-754D-3707-D9C2-9CCF4113EF7E}"/>
              </a:ext>
            </a:extLst>
          </p:cNvPr>
          <p:cNvSpPr>
            <a:spLocks noGrp="1"/>
          </p:cNvSpPr>
          <p:nvPr>
            <p:ph type="dt" sz="half" idx="10"/>
          </p:nvPr>
        </p:nvSpPr>
        <p:spPr/>
        <p:txBody>
          <a:bodyPr/>
          <a:lstStyle/>
          <a:p>
            <a:fld id="{2DEDF93D-55AB-4606-B9D7-742F1FC51983}" type="datetime4">
              <a:rPr lang="en-US" smtClean="0"/>
              <a:t>August 7, 2024</a:t>
            </a:fld>
            <a:endParaRPr lang="en-US" dirty="0"/>
          </a:p>
        </p:txBody>
      </p:sp>
      <p:sp>
        <p:nvSpPr>
          <p:cNvPr id="6" name="Footer Placeholder 5">
            <a:extLst>
              <a:ext uri="{FF2B5EF4-FFF2-40B4-BE49-F238E27FC236}">
                <a16:creationId xmlns:a16="http://schemas.microsoft.com/office/drawing/2014/main" id="{2FA7595C-B40C-9474-FDA3-BBA8166350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3E732FB-121B-4173-CD0C-3CE4AD9A29BE}"/>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98238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6576-1492-D270-5810-613EFA79BD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1F2353C-E4EA-EA6E-CC3A-BB60DD871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1AA7A4E-FE25-FEA7-F4FF-3D55772404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BC54149-3FFD-8AC7-CD69-536915901D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9C301DD-6017-B3AB-61E2-E3B881F9218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145E693-9397-EC3A-8DB8-1F5AC3CFDDFB}"/>
              </a:ext>
            </a:extLst>
          </p:cNvPr>
          <p:cNvSpPr>
            <a:spLocks noGrp="1"/>
          </p:cNvSpPr>
          <p:nvPr>
            <p:ph type="dt" sz="half" idx="10"/>
          </p:nvPr>
        </p:nvSpPr>
        <p:spPr/>
        <p:txBody>
          <a:bodyPr/>
          <a:lstStyle/>
          <a:p>
            <a:fld id="{DDF2841D-FB5C-47AB-B2FF-32E855C1EA71}" type="datetime4">
              <a:rPr lang="en-US" smtClean="0"/>
              <a:t>August 7, 2024</a:t>
            </a:fld>
            <a:endParaRPr lang="en-US"/>
          </a:p>
        </p:txBody>
      </p:sp>
      <p:sp>
        <p:nvSpPr>
          <p:cNvPr id="8" name="Footer Placeholder 7">
            <a:extLst>
              <a:ext uri="{FF2B5EF4-FFF2-40B4-BE49-F238E27FC236}">
                <a16:creationId xmlns:a16="http://schemas.microsoft.com/office/drawing/2014/main" id="{4CD33E11-7AF2-4519-0EBB-89E54EC8B7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FFDB5B-1689-ED2C-3AF1-27EB8979B34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4225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7E83-9207-6214-1440-34F56A4C73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CB1BFA2-E5E1-6D25-B655-05C488F82F4E}"/>
              </a:ext>
            </a:extLst>
          </p:cNvPr>
          <p:cNvSpPr>
            <a:spLocks noGrp="1"/>
          </p:cNvSpPr>
          <p:nvPr>
            <p:ph type="dt" sz="half" idx="10"/>
          </p:nvPr>
        </p:nvSpPr>
        <p:spPr/>
        <p:txBody>
          <a:bodyPr/>
          <a:lstStyle/>
          <a:p>
            <a:fld id="{118537E9-D174-424D-BEE8-AFC4CA5F9F97}" type="datetime4">
              <a:rPr lang="en-US" smtClean="0"/>
              <a:t>August 7, 2024</a:t>
            </a:fld>
            <a:endParaRPr lang="en-US"/>
          </a:p>
        </p:txBody>
      </p:sp>
      <p:sp>
        <p:nvSpPr>
          <p:cNvPr id="4" name="Footer Placeholder 3">
            <a:extLst>
              <a:ext uri="{FF2B5EF4-FFF2-40B4-BE49-F238E27FC236}">
                <a16:creationId xmlns:a16="http://schemas.microsoft.com/office/drawing/2014/main" id="{63EF14C8-CAAD-AC56-D502-8F479AFC5D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FBAA4B-C4DC-B9D4-C7EF-97EF94250DE6}"/>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7787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42E162-B86E-1953-57E2-C7A543A342A8}"/>
              </a:ext>
            </a:extLst>
          </p:cNvPr>
          <p:cNvSpPr>
            <a:spLocks noGrp="1"/>
          </p:cNvSpPr>
          <p:nvPr>
            <p:ph type="dt" sz="half" idx="10"/>
          </p:nvPr>
        </p:nvSpPr>
        <p:spPr/>
        <p:txBody>
          <a:bodyPr/>
          <a:lstStyle/>
          <a:p>
            <a:fld id="{1C7A44C0-F7AC-49C2-8289-1E7A86D9FB50}" type="datetime4">
              <a:rPr lang="en-US" smtClean="0"/>
              <a:t>August 7, 2024</a:t>
            </a:fld>
            <a:endParaRPr lang="en-US"/>
          </a:p>
        </p:txBody>
      </p:sp>
      <p:sp>
        <p:nvSpPr>
          <p:cNvPr id="3" name="Footer Placeholder 2">
            <a:extLst>
              <a:ext uri="{FF2B5EF4-FFF2-40B4-BE49-F238E27FC236}">
                <a16:creationId xmlns:a16="http://schemas.microsoft.com/office/drawing/2014/main" id="{E4DEB303-A92F-55A0-AB5C-A9D4F2F7A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8FB95E-258D-4ECF-BB10-BF017E18CD15}"/>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0225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905E-182F-1C69-E1A6-48DE62AA6F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EFA0149-36A9-7152-18C2-66FE53F7BE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E14C3CB-2264-C3DF-F715-F8915F928D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ED86A7-7837-7B87-4C26-D570A9130613}"/>
              </a:ext>
            </a:extLst>
          </p:cNvPr>
          <p:cNvSpPr>
            <a:spLocks noGrp="1"/>
          </p:cNvSpPr>
          <p:nvPr>
            <p:ph type="dt" sz="half" idx="10"/>
          </p:nvPr>
        </p:nvSpPr>
        <p:spPr/>
        <p:txBody>
          <a:bodyPr/>
          <a:lstStyle/>
          <a:p>
            <a:fld id="{73BB84BC-6E78-40D1-8831-40AB1F596614}" type="datetime4">
              <a:rPr lang="en-US" smtClean="0"/>
              <a:t>August 7, 2024</a:t>
            </a:fld>
            <a:endParaRPr lang="en-US"/>
          </a:p>
        </p:txBody>
      </p:sp>
      <p:sp>
        <p:nvSpPr>
          <p:cNvPr id="6" name="Footer Placeholder 5">
            <a:extLst>
              <a:ext uri="{FF2B5EF4-FFF2-40B4-BE49-F238E27FC236}">
                <a16:creationId xmlns:a16="http://schemas.microsoft.com/office/drawing/2014/main" id="{289E1E3B-14C2-BF48-A83E-A9A94C34CD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B051E-6484-7F29-937D-0CAB4A75F1CC}"/>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9183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92A2-8168-2FA6-1CAF-EE920DF295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48FD907-79D0-30F6-44D9-E94575D64A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1EA090-A74E-0445-26CC-35B1DA37E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67E94E-9400-4C57-5A05-20021FFDD8CE}"/>
              </a:ext>
            </a:extLst>
          </p:cNvPr>
          <p:cNvSpPr>
            <a:spLocks noGrp="1"/>
          </p:cNvSpPr>
          <p:nvPr>
            <p:ph type="dt" sz="half" idx="10"/>
          </p:nvPr>
        </p:nvSpPr>
        <p:spPr/>
        <p:txBody>
          <a:bodyPr/>
          <a:lstStyle/>
          <a:p>
            <a:fld id="{ADFA080F-3961-4D42-BEDE-84A1FED032F1}" type="datetime4">
              <a:rPr lang="en-US" smtClean="0"/>
              <a:t>August 7, 2024</a:t>
            </a:fld>
            <a:endParaRPr lang="en-US"/>
          </a:p>
        </p:txBody>
      </p:sp>
      <p:sp>
        <p:nvSpPr>
          <p:cNvPr id="6" name="Footer Placeholder 5">
            <a:extLst>
              <a:ext uri="{FF2B5EF4-FFF2-40B4-BE49-F238E27FC236}">
                <a16:creationId xmlns:a16="http://schemas.microsoft.com/office/drawing/2014/main" id="{55ADF715-6419-F1CA-4028-7DD8F95F3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7FEB25-298B-66B7-4B73-5A8B8DA9981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0331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D16A8-3E94-2518-ECB7-3159CEBB7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72F4AC6-BF62-2859-C142-924DC7F63F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5B4E9F0-8272-CE03-BFA2-B53AF59B3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3960BD-7AC1-4217-9611-AAA56D3EE38F}" type="datetime4">
              <a:rPr lang="en-US" smtClean="0"/>
              <a:pPr/>
              <a:t>August 7, 2024</a:t>
            </a:fld>
            <a:endParaRPr lang="en-US" dirty="0">
              <a:latin typeface="+mn-lt"/>
            </a:endParaRPr>
          </a:p>
        </p:txBody>
      </p:sp>
      <p:sp>
        <p:nvSpPr>
          <p:cNvPr id="5" name="Footer Placeholder 4">
            <a:extLst>
              <a:ext uri="{FF2B5EF4-FFF2-40B4-BE49-F238E27FC236}">
                <a16:creationId xmlns:a16="http://schemas.microsoft.com/office/drawing/2014/main" id="{97000257-1E91-54F2-0AC1-ADD7D251F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latin typeface="+mn-lt"/>
            </a:endParaRPr>
          </a:p>
        </p:txBody>
      </p:sp>
      <p:sp>
        <p:nvSpPr>
          <p:cNvPr id="6" name="Slide Number Placeholder 5">
            <a:extLst>
              <a:ext uri="{FF2B5EF4-FFF2-40B4-BE49-F238E27FC236}">
                <a16:creationId xmlns:a16="http://schemas.microsoft.com/office/drawing/2014/main" id="{0AC743D0-3499-4966-8CA2-526C6DBA2F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0023421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3.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3.wdp"/></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5" Type="http://schemas.microsoft.com/office/2014/relationships/chartEx" Target="../charts/chartEx1.xml"/><Relationship Id="rId4" Type="http://schemas.microsoft.com/office/2007/relationships/hdphoto" Target="../media/hdphoto13.wdp"/></Relationships>
</file>

<file path=ppt/slides/_rels/slide22.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jpeg"/><Relationship Id="rId4" Type="http://schemas.microsoft.com/office/2007/relationships/hdphoto" Target="../media/hdphoto13.wdp"/></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jpeg"/><Relationship Id="rId4" Type="http://schemas.microsoft.com/office/2007/relationships/hdphoto" Target="../media/hdphoto13.wdp"/></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3.jpeg"/><Relationship Id="rId4" Type="http://schemas.microsoft.com/office/2007/relationships/hdphoto" Target="../media/hdphoto13.wdp"/></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png"/><Relationship Id="rId7" Type="http://schemas.openxmlformats.org/officeDocument/2006/relationships/diagramLayout" Target="../diagrams/layou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20.jpg"/><Relationship Id="rId10" Type="http://schemas.microsoft.com/office/2007/relationships/diagramDrawing" Target="../diagrams/drawing1.xml"/><Relationship Id="rId4" Type="http://schemas.microsoft.com/office/2007/relationships/hdphoto" Target="../media/hdphoto13.wdp"/><Relationship Id="rId9" Type="http://schemas.openxmlformats.org/officeDocument/2006/relationships/diagramColors" Target="../diagrams/colors1.xm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3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0.jpeg"/><Relationship Id="rId4" Type="http://schemas.openxmlformats.org/officeDocument/2006/relationships/image" Target="../media/image29.jpg"/></Relationships>
</file>

<file path=ppt/slides/_rels/slide4.xml.rels><?xml version="1.0" encoding="UTF-8" standalone="yes"?>
<Relationships xmlns="http://schemas.openxmlformats.org/package/2006/relationships"><Relationship Id="rId8" Type="http://schemas.openxmlformats.org/officeDocument/2006/relationships/hyperlink" Target="https://www.generallyaboutbooks.com/2019/04/indian-elections-2019.html" TargetMode="External"/><Relationship Id="rId3" Type="http://schemas.openxmlformats.org/officeDocument/2006/relationships/image" Target="../media/image8.jpg"/><Relationship Id="rId7" Type="http://schemas.openxmlformats.org/officeDocument/2006/relationships/image" Target="../media/image10.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hyperlink" Target="https://www.counterview.net/2020/06/expanding-indian-media-circle-of-those.html" TargetMode="External"/><Relationship Id="rId5" Type="http://schemas.openxmlformats.org/officeDocument/2006/relationships/image" Target="../media/image9.jpg"/><Relationship Id="rId4" Type="http://schemas.openxmlformats.org/officeDocument/2006/relationships/hyperlink" Target="https://pixabay.com/illustrations/camera-film-video-recording-660090/" TargetMode="External"/><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pic>
        <p:nvPicPr>
          <p:cNvPr id="7" name="Picture 6" descr="A collage of people&#10;&#10;Description automatically generated">
            <a:extLst>
              <a:ext uri="{FF2B5EF4-FFF2-40B4-BE49-F238E27FC236}">
                <a16:creationId xmlns:a16="http://schemas.microsoft.com/office/drawing/2014/main" id="{7CD37CA8-5833-D68A-A8A1-58F582AF011E}"/>
              </a:ext>
            </a:extLst>
          </p:cNvPr>
          <p:cNvPicPr>
            <a:picLocks noChangeAspect="1"/>
          </p:cNvPicPr>
          <p:nvPr/>
        </p:nvPicPr>
        <p:blipFill rotWithShape="1">
          <a:blip r:embed="rId4">
            <a:alphaModFix amt="85000"/>
            <a:extLst>
              <a:ext uri="{BEBA8EAE-BF5A-486C-A8C5-ECC9F3942E4B}">
                <a14:imgProps xmlns:a14="http://schemas.microsoft.com/office/drawing/2010/main">
                  <a14:imgLayer r:embed="rId5">
                    <a14:imgEffect>
                      <a14:backgroundRemoval t="0" b="99718" l="4127" r="93968">
                        <a14:foregroundMark x1="42556" y1="15941" x2="26984" y2="14124"/>
                        <a14:foregroundMark x1="29841" y1="12712" x2="41823" y2="12192"/>
                        <a14:foregroundMark x1="41814" y1="12147" x2="19841" y2="12147"/>
                        <a14:foregroundMark x1="19841" y1="12147" x2="41045" y2="8212"/>
                        <a14:foregroundMark x1="40957" y1="7760" x2="29524" y2="8757"/>
                        <a14:foregroundMark x1="29524" y1="8757" x2="36825" y2="8192"/>
                        <a14:foregroundMark x1="36825" y1="8192" x2="25556" y2="9040"/>
                        <a14:foregroundMark x1="25556" y1="9040" x2="29524" y2="8757"/>
                        <a14:foregroundMark x1="18571" y1="6215" x2="23810" y2="282"/>
                        <a14:foregroundMark x1="23810" y1="282" x2="35873" y2="0"/>
                        <a14:foregroundMark x1="35873" y1="0" x2="41746" y2="0"/>
                        <a14:foregroundMark x1="41746" y1="0" x2="41993" y2="355"/>
                        <a14:foregroundMark x1="66349" y1="8475" x2="64286" y2="23164"/>
                        <a14:foregroundMark x1="64286" y1="23164" x2="64921" y2="30508"/>
                        <a14:foregroundMark x1="20635" y1="39831" x2="14653" y2="35858"/>
                        <a14:foregroundMark x1="4667" y1="66384" x2="4444" y2="68927"/>
                        <a14:foregroundMark x1="4127" y1="67232" x2="5079" y2="99718"/>
                        <a14:foregroundMark x1="4444" y1="99153" x2="11270" y2="99718"/>
                        <a14:foregroundMark x1="11270" y1="99718" x2="29048" y2="99153"/>
                        <a14:foregroundMark x1="29048" y1="99153" x2="36825" y2="99153"/>
                        <a14:foregroundMark x1="36825" y1="99153" x2="77460" y2="97175"/>
                        <a14:foregroundMark x1="77460" y1="97175" x2="91270" y2="98870"/>
                        <a14:foregroundMark x1="91145" y1="32936" x2="91123" y2="21137"/>
                        <a14:foregroundMark x1="91148" y1="34488" x2="91147" y2="33849"/>
                        <a14:foregroundMark x1="91270" y1="98870" x2="91167" y2="44582"/>
                        <a14:foregroundMark x1="73609" y1="6646" x2="70635" y2="0"/>
                        <a14:foregroundMark x1="70635" y1="0" x2="58095" y2="565"/>
                        <a14:foregroundMark x1="58095" y1="565" x2="54512" y2="8005"/>
                        <a14:foregroundMark x1="53969" y1="10618" x2="53657" y2="12727"/>
                        <a14:foregroundMark x1="53050" y1="73013" x2="52821" y2="75577"/>
                        <a14:foregroundMark x1="54515" y1="56605" x2="54053" y2="61784"/>
                        <a14:foregroundMark x1="91483" y1="21503" x2="92063" y2="23164"/>
                        <a14:foregroundMark x1="91268" y1="20884" x2="91469" y2="21461"/>
                        <a14:foregroundMark x1="91710" y1="34958" x2="91672" y2="36217"/>
                        <a14:foregroundMark x1="92063" y1="23164" x2="91736" y2="34100"/>
                        <a14:foregroundMark x1="92193" y1="45030" x2="93968" y2="46610"/>
                        <a14:foregroundMark x1="42857" y1="282" x2="46190" y2="8475"/>
                        <a14:foregroundMark x1="46190" y1="8475" x2="46594" y2="25703"/>
                        <a14:foregroundMark x1="45714" y1="6780" x2="46508" y2="7627"/>
                        <a14:foregroundMark x1="46032" y1="5367" x2="46508" y2="16667"/>
                        <a14:foregroundMark x1="46508" y1="16667" x2="46508" y2="5932"/>
                        <a14:foregroundMark x1="53016" y1="19774" x2="53232" y2="22622"/>
                        <a14:foregroundMark x1="53211" y1="22034" x2="53181" y2="22654"/>
                        <a14:foregroundMark x1="53333" y1="19492" x2="53232" y2="21589"/>
                        <a14:foregroundMark x1="7668" y1="41243" x2="6349" y2="54802"/>
                        <a14:foregroundMark x1="7708" y1="40834" x2="7668" y2="41243"/>
                        <a14:foregroundMark x1="9678" y1="38162" x2="11429" y2="36158"/>
                        <a14:foregroundMark x1="54286" y1="56780" x2="53050" y2="61650"/>
                        <a14:foregroundMark x1="52420" y1="72929" x2="52540" y2="75424"/>
                        <a14:foregroundMark x1="52540" y1="75424" x2="52381" y2="75141"/>
                        <a14:foregroundMark x1="46508" y1="46610" x2="46984" y2="46610"/>
                        <a14:foregroundMark x1="46349" y1="44915" x2="46831" y2="51130"/>
                        <a14:foregroundMark x1="56181" y1="51130" x2="56118" y2="51609"/>
                        <a14:foregroundMark x1="56256" y1="50565" x2="56219" y2="50847"/>
                        <a14:foregroundMark x1="56667" y1="47458" x2="56256" y2="50565"/>
                        <a14:backgroundMark x1="46667" y1="30684" x2="46667" y2="41525"/>
                        <a14:backgroundMark x1="46667" y1="41525" x2="51905" y2="38983"/>
                        <a14:backgroundMark x1="51905" y1="38983" x2="52202" y2="35190"/>
                        <a14:backgroundMark x1="51906" y1="19274" x2="50476" y2="7910"/>
                        <a14:backgroundMark x1="48134" y1="3908" x2="46508" y2="1130"/>
                        <a14:backgroundMark x1="48720" y1="4909" x2="48342" y2="4264"/>
                        <a14:backgroundMark x1="50476" y1="7910" x2="48774" y2="5002"/>
                        <a14:backgroundMark x1="47370" y1="53013" x2="46984" y2="77966"/>
                        <a14:backgroundMark x1="46984" y1="77966" x2="52063" y2="84181"/>
                        <a14:backgroundMark x1="52063" y1="84181" x2="52276" y2="75464"/>
                        <a14:backgroundMark x1="56515" y1="47395" x2="56825" y2="46045"/>
                        <a14:backgroundMark x1="54347" y1="56826" x2="55451" y2="52021"/>
                        <a14:backgroundMark x1="56825" y1="46045" x2="56032" y2="36158"/>
                        <a14:backgroundMark x1="53680" y1="38071" x2="50476" y2="40678"/>
                        <a14:backgroundMark x1="50476" y1="40678" x2="48659" y2="44352"/>
                        <a14:backgroundMark x1="54762" y1="40113" x2="54170" y2="46431"/>
                        <a14:backgroundMark x1="53810" y1="50282" x2="54603" y2="40113"/>
                        <a14:backgroundMark x1="54603" y1="40113" x2="54127" y2="41243"/>
                        <a14:backgroundMark x1="53296" y1="19486" x2="53492" y2="15537"/>
                        <a14:backgroundMark x1="53492" y1="15537" x2="53185" y2="19469"/>
                        <a14:backgroundMark x1="52381" y1="16949" x2="53651" y2="12147"/>
                        <a14:backgroundMark x1="12857" y1="32768" x2="12063" y2="33743"/>
                        <a14:backgroundMark x1="5547" y1="54558" x2="5079" y2="57345"/>
                        <a14:backgroundMark x1="5079" y1="57345" x2="6349" y2="56780"/>
                        <a14:backgroundMark x1="5079" y1="60169" x2="5079" y2="66384"/>
                        <a14:backgroundMark x1="75238" y1="11017" x2="80794" y2="10734"/>
                        <a14:backgroundMark x1="80794" y1="10734" x2="86667" y2="11299"/>
                        <a14:backgroundMark x1="86667" y1="11299" x2="90794" y2="18079"/>
                        <a14:backgroundMark x1="90794" y1="18079" x2="88571" y2="7345"/>
                        <a14:backgroundMark x1="88571" y1="7345" x2="76825" y2="7062"/>
                        <a14:backgroundMark x1="76825" y1="7062" x2="75238" y2="10734"/>
                        <a14:backgroundMark x1="90159" y1="17232" x2="92063" y2="19492"/>
                        <a14:backgroundMark x1="92063" y1="34746" x2="91746" y2="35028"/>
                        <a14:backgroundMark x1="91270" y1="36441" x2="90635" y2="40678"/>
                        <a14:backgroundMark x1="91746" y1="40113" x2="91587" y2="37006"/>
                        <a14:backgroundMark x1="91270" y1="42373" x2="90635" y2="41525"/>
                        <a14:backgroundMark x1="90794" y1="42373" x2="91111" y2="42090"/>
                        <a14:backgroundMark x1="91270" y1="42090" x2="92063" y2="42938"/>
                        <a14:backgroundMark x1="54902" y1="51796" x2="55238" y2="52542"/>
                        <a14:backgroundMark x1="54910" y1="51799" x2="53968" y2="53955"/>
                        <a14:backgroundMark x1="91429" y1="37006" x2="91905" y2="40395"/>
                        <a14:backgroundMark x1="91905" y1="36441" x2="91429" y2="37853"/>
                        <a14:backgroundMark x1="91746" y1="36158" x2="91111" y2="36158"/>
                        <a14:backgroundMark x1="91587" y1="37288" x2="91746" y2="35876"/>
                        <a14:backgroundMark x1="91111" y1="42090" x2="91429" y2="40678"/>
                        <a14:backgroundMark x1="91587" y1="42373" x2="90952" y2="40960"/>
                        <a14:backgroundMark x1="91746" y1="38701" x2="91905" y2="41808"/>
                        <a14:backgroundMark x1="91905" y1="41525" x2="91905" y2="41525"/>
                        <a14:backgroundMark x1="91746" y1="36158" x2="91746" y2="35876"/>
                        <a14:backgroundMark x1="18254" y1="7627" x2="18571" y2="5932"/>
                        <a14:backgroundMark x1="53333" y1="12994" x2="53492" y2="13559"/>
                        <a14:backgroundMark x1="52857" y1="14407" x2="53016" y2="15537"/>
                        <a14:backgroundMark x1="53175" y1="13842" x2="53333" y2="14972"/>
                        <a14:backgroundMark x1="53333" y1="12994" x2="53810" y2="11017"/>
                        <a14:backgroundMark x1="77778" y1="13842" x2="76032" y2="19774"/>
                        <a14:backgroundMark x1="91746" y1="36158" x2="91905" y2="33616"/>
                        <a14:backgroundMark x1="51905" y1="77684" x2="53016" y2="78249"/>
                        <a14:backgroundMark x1="46349" y1="26836" x2="46825" y2="25424"/>
                        <a14:backgroundMark x1="46667" y1="27401" x2="45556" y2="31073"/>
                        <a14:backgroundMark x1="46190" y1="27684" x2="46190" y2="27684"/>
                        <a14:backgroundMark x1="46349" y1="26836" x2="46190" y2="26836"/>
                        <a14:backgroundMark x1="46349" y1="26836" x2="46349" y2="26836"/>
                        <a14:backgroundMark x1="46349" y1="26271" x2="46190" y2="28249"/>
                        <a14:backgroundMark x1="51905" y1="23446" x2="53810" y2="32768"/>
                        <a14:backgroundMark x1="53810" y1="32768" x2="55873" y2="36158"/>
                        <a14:backgroundMark x1="52857" y1="20056" x2="52857" y2="19492"/>
                        <a14:backgroundMark x1="46508" y1="53390" x2="47460" y2="51695"/>
                        <a14:backgroundMark x1="46825" y1="51695" x2="46825" y2="51695"/>
                        <a14:backgroundMark x1="46984" y1="51130" x2="46984" y2="51130"/>
                        <a14:backgroundMark x1="46984" y1="50565" x2="47460" y2="50565"/>
                        <a14:backgroundMark x1="55714" y1="50565" x2="55714" y2="50565"/>
                        <a14:backgroundMark x1="55556" y1="50565" x2="55873" y2="50282"/>
                        <a14:backgroundMark x1="55714" y1="50565" x2="56190" y2="50282"/>
                        <a14:backgroundMark x1="55556" y1="50847" x2="55556" y2="51130"/>
                        <a14:backgroundMark x1="56032" y1="51412" x2="56032" y2="51130"/>
                        <a14:backgroundMark x1="56349" y1="52825" x2="56190" y2="50847"/>
                        <a14:backgroundMark x1="55873" y1="51412" x2="55714" y2="52260"/>
                        <a14:backgroundMark x1="52540" y1="61582" x2="52063" y2="72881"/>
                        <a14:backgroundMark x1="6032" y1="41525" x2="7460" y2="41525"/>
                        <a14:backgroundMark x1="7460" y1="41243" x2="7460" y2="41243"/>
                        <a14:backgroundMark x1="7143" y1="40678" x2="7143" y2="40678"/>
                        <a14:backgroundMark x1="7143" y1="40395" x2="7460" y2="40960"/>
                      </a14:backgroundRemoval>
                    </a14:imgEffect>
                  </a14:imgLayer>
                </a14:imgProps>
              </a:ext>
            </a:extLst>
          </a:blip>
          <a:srcRect l="19" t="-81" r="97" b="183"/>
          <a:stretch/>
        </p:blipFill>
        <p:spPr>
          <a:xfrm>
            <a:off x="4230029" y="1"/>
            <a:ext cx="7716644" cy="6858000"/>
          </a:xfrm>
          <a:prstGeom prst="rect">
            <a:avLst/>
          </a:prstGeom>
          <a:ln>
            <a:noFill/>
          </a:ln>
        </p:spPr>
      </p:pic>
      <p:pic>
        <p:nvPicPr>
          <p:cNvPr id="43" name="Picture 42" descr="A group of hands pointing up&#10;&#10;Description automatically generated">
            <a:extLst>
              <a:ext uri="{FF2B5EF4-FFF2-40B4-BE49-F238E27FC236}">
                <a16:creationId xmlns:a16="http://schemas.microsoft.com/office/drawing/2014/main" id="{4BBD7ABE-8672-FF33-064D-18D8B7926CC3}"/>
              </a:ext>
            </a:extLst>
          </p:cNvPr>
          <p:cNvPicPr>
            <a:picLocks noChangeAspect="1"/>
          </p:cNvPicPr>
          <p:nvPr/>
        </p:nvPicPr>
        <p:blipFill>
          <a:blip r:embed="rId6"/>
          <a:stretch>
            <a:fillRect/>
          </a:stretch>
        </p:blipFill>
        <p:spPr>
          <a:xfrm>
            <a:off x="-108599" y="1187487"/>
            <a:ext cx="4744995" cy="3409932"/>
          </a:xfrm>
          <a:prstGeom prst="rect">
            <a:avLst/>
          </a:prstGeom>
        </p:spPr>
      </p:pic>
      <p:pic>
        <p:nvPicPr>
          <p:cNvPr id="45" name="Picture 44" descr="A group of people with face paint&#10;&#10;Description automatically generated">
            <a:extLst>
              <a:ext uri="{FF2B5EF4-FFF2-40B4-BE49-F238E27FC236}">
                <a16:creationId xmlns:a16="http://schemas.microsoft.com/office/drawing/2014/main" id="{C3D00C2C-4707-B024-FF2B-F2E7B2F12C2A}"/>
              </a:ext>
            </a:extLst>
          </p:cNvPr>
          <p:cNvPicPr>
            <a:picLocks noChangeAspect="1"/>
          </p:cNvPicPr>
          <p:nvPr/>
        </p:nvPicPr>
        <p:blipFill>
          <a:blip r:embed="rId7"/>
          <a:stretch>
            <a:fillRect/>
          </a:stretch>
        </p:blipFill>
        <p:spPr>
          <a:xfrm>
            <a:off x="0" y="4597419"/>
            <a:ext cx="4230029" cy="2253564"/>
          </a:xfrm>
          <a:prstGeom prst="rect">
            <a:avLst/>
          </a:prstGeom>
        </p:spPr>
      </p:pic>
    </p:spTree>
    <p:extLst>
      <p:ext uri="{BB962C8B-B14F-4D97-AF65-F5344CB8AC3E}">
        <p14:creationId xmlns:p14="http://schemas.microsoft.com/office/powerpoint/2010/main" val="2727500139"/>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wrap="square" rtlCol="0">
            <a:spAutoFit/>
          </a:bodyPr>
          <a:lstStyle/>
          <a:p>
            <a:pPr algn="ctr"/>
            <a:r>
              <a:rPr lang="en-US" dirty="0">
                <a:solidFill>
                  <a:schemeClr val="bg1"/>
                </a:solidFill>
              </a:rPr>
              <a:t>Q2. LIST TOP 5/ BOTTOM  5 STATES OF 2014 AND 2019 IN TERMS OF VOTER TURNOUT RATIO?</a:t>
            </a:r>
          </a:p>
        </p:txBody>
      </p:sp>
      <p:sp>
        <p:nvSpPr>
          <p:cNvPr id="3" name="TextBox 2">
            <a:extLst>
              <a:ext uri="{FF2B5EF4-FFF2-40B4-BE49-F238E27FC236}">
                <a16:creationId xmlns:a16="http://schemas.microsoft.com/office/drawing/2014/main" id="{2D26D376-192B-5768-F3C1-E60817D7D625}"/>
              </a:ext>
            </a:extLst>
          </p:cNvPr>
          <p:cNvSpPr txBox="1"/>
          <p:nvPr/>
        </p:nvSpPr>
        <p:spPr>
          <a:xfrm>
            <a:off x="652645" y="1910815"/>
            <a:ext cx="5025484" cy="369332"/>
          </a:xfrm>
          <a:prstGeom prst="rect">
            <a:avLst/>
          </a:prstGeom>
          <a:noFill/>
        </p:spPr>
        <p:txBody>
          <a:bodyPr wrap="square" rtlCol="0">
            <a:spAutoFit/>
          </a:bodyPr>
          <a:lstStyle/>
          <a:p>
            <a:pPr algn="ctr"/>
            <a:r>
              <a:rPr lang="en-US" dirty="0">
                <a:solidFill>
                  <a:schemeClr val="bg1"/>
                </a:solidFill>
              </a:rPr>
              <a:t>TOP  5 STATES IN 2014</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1654529965"/>
              </p:ext>
            </p:extLst>
          </p:nvPr>
        </p:nvGraphicFramePr>
        <p:xfrm>
          <a:off x="639337" y="2494807"/>
          <a:ext cx="5025483" cy="2972268"/>
        </p:xfrm>
        <a:graphic>
          <a:graphicData uri="http://schemas.openxmlformats.org/drawingml/2006/table">
            <a:tbl>
              <a:tblPr firstRow="1" bandRow="1">
                <a:tableStyleId>{073A0DAA-6AF3-43AB-8588-CEC1D06C72B9}</a:tableStyleId>
              </a:tblPr>
              <a:tblGrid>
                <a:gridCol w="2332239">
                  <a:extLst>
                    <a:ext uri="{9D8B030D-6E8A-4147-A177-3AD203B41FA5}">
                      <a16:colId xmlns:a16="http://schemas.microsoft.com/office/drawing/2014/main" val="2686164601"/>
                    </a:ext>
                  </a:extLst>
                </a:gridCol>
                <a:gridCol w="2693244">
                  <a:extLst>
                    <a:ext uri="{9D8B030D-6E8A-4147-A177-3AD203B41FA5}">
                      <a16:colId xmlns:a16="http://schemas.microsoft.com/office/drawing/2014/main" val="1084988745"/>
                    </a:ext>
                  </a:extLst>
                </a:gridCol>
              </a:tblGrid>
              <a:tr h="650246">
                <a:tc>
                  <a:txBody>
                    <a:bodyPr/>
                    <a:lstStyle/>
                    <a:p>
                      <a:pPr algn="ctr"/>
                      <a:r>
                        <a:rPr lang="en-US" dirty="0">
                          <a:solidFill>
                            <a:schemeClr val="bg1"/>
                          </a:solidFill>
                        </a:rPr>
                        <a:t>State</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494214">
                <a:tc>
                  <a:txBody>
                    <a:bodyPr/>
                    <a:lstStyle/>
                    <a:p>
                      <a:r>
                        <a:rPr lang="en-US" sz="1400" dirty="0"/>
                        <a:t>Nagaland</a:t>
                      </a:r>
                    </a:p>
                  </a:txBody>
                  <a:tcPr/>
                </a:tc>
                <a:tc>
                  <a:txBody>
                    <a:bodyPr/>
                    <a:lstStyle/>
                    <a:p>
                      <a:r>
                        <a:rPr lang="en-US" sz="1400" dirty="0"/>
                        <a:t>87.82%</a:t>
                      </a:r>
                    </a:p>
                  </a:txBody>
                  <a:tcPr/>
                </a:tc>
                <a:extLst>
                  <a:ext uri="{0D108BD9-81ED-4DB2-BD59-A6C34878D82A}">
                    <a16:rowId xmlns:a16="http://schemas.microsoft.com/office/drawing/2014/main" val="1657663507"/>
                  </a:ext>
                </a:extLst>
              </a:tr>
              <a:tr h="494214">
                <a:tc>
                  <a:txBody>
                    <a:bodyPr/>
                    <a:lstStyle/>
                    <a:p>
                      <a:r>
                        <a:rPr lang="en-US" sz="1400" dirty="0"/>
                        <a:t>Lakshadweep</a:t>
                      </a:r>
                    </a:p>
                  </a:txBody>
                  <a:tcPr/>
                </a:tc>
                <a:tc>
                  <a:txBody>
                    <a:bodyPr/>
                    <a:lstStyle/>
                    <a:p>
                      <a:r>
                        <a:rPr lang="en-US" sz="1400" dirty="0"/>
                        <a:t>86.61%</a:t>
                      </a:r>
                    </a:p>
                  </a:txBody>
                  <a:tcPr/>
                </a:tc>
                <a:extLst>
                  <a:ext uri="{0D108BD9-81ED-4DB2-BD59-A6C34878D82A}">
                    <a16:rowId xmlns:a16="http://schemas.microsoft.com/office/drawing/2014/main" val="1087871807"/>
                  </a:ext>
                </a:extLst>
              </a:tr>
              <a:tr h="7060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Tripura</a:t>
                      </a:r>
                    </a:p>
                    <a:p>
                      <a:endParaRPr lang="en-US" sz="1400" dirty="0"/>
                    </a:p>
                  </a:txBody>
                  <a:tcPr/>
                </a:tc>
                <a:tc>
                  <a:txBody>
                    <a:bodyPr/>
                    <a:lstStyle/>
                    <a:p>
                      <a:r>
                        <a:rPr lang="en-US" sz="1400" dirty="0"/>
                        <a:t>84.72%</a:t>
                      </a:r>
                    </a:p>
                  </a:txBody>
                  <a:tcPr/>
                </a:tc>
                <a:extLst>
                  <a:ext uri="{0D108BD9-81ED-4DB2-BD59-A6C34878D82A}">
                    <a16:rowId xmlns:a16="http://schemas.microsoft.com/office/drawing/2014/main" val="1930050595"/>
                  </a:ext>
                </a:extLst>
              </a:tr>
              <a:tr h="313787">
                <a:tc>
                  <a:txBody>
                    <a:bodyPr/>
                    <a:lstStyle/>
                    <a:p>
                      <a:r>
                        <a:rPr lang="en-US" sz="1400" dirty="0"/>
                        <a:t>Dadra &amp; Nagar Haveli</a:t>
                      </a:r>
                    </a:p>
                  </a:txBody>
                  <a:tcPr/>
                </a:tc>
                <a:tc>
                  <a:txBody>
                    <a:bodyPr/>
                    <a:lstStyle/>
                    <a:p>
                      <a:r>
                        <a:rPr lang="en-US" sz="1400" dirty="0"/>
                        <a:t>84.07%</a:t>
                      </a:r>
                    </a:p>
                  </a:txBody>
                  <a:tcPr/>
                </a:tc>
                <a:extLst>
                  <a:ext uri="{0D108BD9-81ED-4DB2-BD59-A6C34878D82A}">
                    <a16:rowId xmlns:a16="http://schemas.microsoft.com/office/drawing/2014/main" val="2005368204"/>
                  </a:ext>
                </a:extLst>
              </a:tr>
              <a:tr h="313787">
                <a:tc>
                  <a:txBody>
                    <a:bodyPr/>
                    <a:lstStyle/>
                    <a:p>
                      <a:r>
                        <a:rPr lang="en-US" sz="1400" dirty="0"/>
                        <a:t>Sikkim</a:t>
                      </a:r>
                    </a:p>
                  </a:txBody>
                  <a:tcPr/>
                </a:tc>
                <a:tc>
                  <a:txBody>
                    <a:bodyPr/>
                    <a:lstStyle/>
                    <a:p>
                      <a:r>
                        <a:rPr lang="en-US" sz="1400" dirty="0"/>
                        <a:t>83.33%</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2300513742"/>
              </p:ext>
            </p:extLst>
          </p:nvPr>
        </p:nvGraphicFramePr>
        <p:xfrm>
          <a:off x="5980294" y="2494808"/>
          <a:ext cx="5416251" cy="2972268"/>
        </p:xfrm>
        <a:graphic>
          <a:graphicData uri="http://schemas.openxmlformats.org/drawingml/2006/table">
            <a:tbl>
              <a:tblPr firstRow="1" bandRow="1">
                <a:tableStyleId>{073A0DAA-6AF3-43AB-8588-CEC1D06C72B9}</a:tableStyleId>
              </a:tblPr>
              <a:tblGrid>
                <a:gridCol w="2659140">
                  <a:extLst>
                    <a:ext uri="{9D8B030D-6E8A-4147-A177-3AD203B41FA5}">
                      <a16:colId xmlns:a16="http://schemas.microsoft.com/office/drawing/2014/main" val="2686164601"/>
                    </a:ext>
                  </a:extLst>
                </a:gridCol>
                <a:gridCol w="2757111">
                  <a:extLst>
                    <a:ext uri="{9D8B030D-6E8A-4147-A177-3AD203B41FA5}">
                      <a16:colId xmlns:a16="http://schemas.microsoft.com/office/drawing/2014/main" val="1084988745"/>
                    </a:ext>
                  </a:extLst>
                </a:gridCol>
              </a:tblGrid>
              <a:tr h="656985">
                <a:tc>
                  <a:txBody>
                    <a:bodyPr/>
                    <a:lstStyle/>
                    <a:p>
                      <a:pPr algn="ctr"/>
                      <a:r>
                        <a:rPr lang="en-US" dirty="0">
                          <a:solidFill>
                            <a:schemeClr val="bg1"/>
                          </a:solidFill>
                        </a:rPr>
                        <a:t>State</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Lakshadweep</a:t>
                      </a:r>
                    </a:p>
                    <a:p>
                      <a:endParaRPr lang="en-US" sz="1400" dirty="0"/>
                    </a:p>
                  </a:txBody>
                  <a:tcPr/>
                </a:tc>
                <a:tc>
                  <a:txBody>
                    <a:bodyPr/>
                    <a:lstStyle/>
                    <a:p>
                      <a:r>
                        <a:rPr lang="en-US" sz="1400" dirty="0"/>
                        <a:t>85.18%</a:t>
                      </a:r>
                    </a:p>
                  </a:txBody>
                  <a:tcPr/>
                </a:tc>
                <a:extLst>
                  <a:ext uri="{0D108BD9-81ED-4DB2-BD59-A6C34878D82A}">
                    <a16:rowId xmlns:a16="http://schemas.microsoft.com/office/drawing/2014/main" val="16576635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Nagaland</a:t>
                      </a:r>
                    </a:p>
                    <a:p>
                      <a:endParaRPr lang="en-US" sz="1400" dirty="0"/>
                    </a:p>
                  </a:txBody>
                  <a:tcPr/>
                </a:tc>
                <a:tc>
                  <a:txBody>
                    <a:bodyPr/>
                    <a:lstStyle/>
                    <a:p>
                      <a:r>
                        <a:rPr lang="en-US" sz="1400" dirty="0"/>
                        <a:t>82.91%</a:t>
                      </a:r>
                    </a:p>
                  </a:txBody>
                  <a:tcPr/>
                </a:tc>
                <a:extLst>
                  <a:ext uri="{0D108BD9-81ED-4DB2-BD59-A6C34878D82A}">
                    <a16:rowId xmlns:a16="http://schemas.microsoft.com/office/drawing/2014/main" val="10878718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Manipur</a:t>
                      </a:r>
                    </a:p>
                    <a:p>
                      <a:endParaRPr lang="en-US" sz="1400" dirty="0"/>
                    </a:p>
                  </a:txBody>
                  <a:tcPr/>
                </a:tc>
                <a:tc>
                  <a:txBody>
                    <a:bodyPr/>
                    <a:lstStyle/>
                    <a:p>
                      <a:r>
                        <a:rPr lang="en-US" sz="1400" dirty="0"/>
                        <a:t>82.54%</a:t>
                      </a:r>
                    </a:p>
                  </a:txBody>
                  <a:tcPr/>
                </a:tc>
                <a:extLst>
                  <a:ext uri="{0D108BD9-81ED-4DB2-BD59-A6C34878D82A}">
                    <a16:rowId xmlns:a16="http://schemas.microsoft.com/office/drawing/2014/main" val="1930050595"/>
                  </a:ext>
                </a:extLst>
              </a:tr>
              <a:tr h="281565">
                <a:tc>
                  <a:txBody>
                    <a:bodyPr/>
                    <a:lstStyle/>
                    <a:p>
                      <a:r>
                        <a:rPr lang="en-US" sz="1400" dirty="0"/>
                        <a:t>Tripura</a:t>
                      </a:r>
                    </a:p>
                  </a:txBody>
                  <a:tcPr/>
                </a:tc>
                <a:tc>
                  <a:txBody>
                    <a:bodyPr/>
                    <a:lstStyle/>
                    <a:p>
                      <a:r>
                        <a:rPr lang="en-US" sz="1400" dirty="0"/>
                        <a:t>82.35%</a:t>
                      </a:r>
                    </a:p>
                  </a:txBody>
                  <a:tcPr/>
                </a:tc>
                <a:extLst>
                  <a:ext uri="{0D108BD9-81ED-4DB2-BD59-A6C34878D82A}">
                    <a16:rowId xmlns:a16="http://schemas.microsoft.com/office/drawing/2014/main" val="2005368204"/>
                  </a:ext>
                </a:extLst>
              </a:tr>
              <a:tr h="281565">
                <a:tc>
                  <a:txBody>
                    <a:bodyPr/>
                    <a:lstStyle/>
                    <a:p>
                      <a:r>
                        <a:rPr lang="en-US" sz="1400" dirty="0"/>
                        <a:t>West Bengal</a:t>
                      </a:r>
                    </a:p>
                  </a:txBody>
                  <a:tcPr/>
                </a:tc>
                <a:tc>
                  <a:txBody>
                    <a:bodyPr/>
                    <a:lstStyle/>
                    <a:p>
                      <a:r>
                        <a:rPr lang="en-US" sz="1400" dirty="0"/>
                        <a:t>81.72%</a:t>
                      </a:r>
                    </a:p>
                  </a:txBody>
                  <a:tcPr/>
                </a:tc>
                <a:extLst>
                  <a:ext uri="{0D108BD9-81ED-4DB2-BD59-A6C34878D82A}">
                    <a16:rowId xmlns:a16="http://schemas.microsoft.com/office/drawing/2014/main" val="75244924"/>
                  </a:ext>
                </a:extLst>
              </a:tr>
            </a:tbl>
          </a:graphicData>
        </a:graphic>
      </p:graphicFrame>
      <p:sp>
        <p:nvSpPr>
          <p:cNvPr id="7" name="TextBox 6">
            <a:extLst>
              <a:ext uri="{FF2B5EF4-FFF2-40B4-BE49-F238E27FC236}">
                <a16:creationId xmlns:a16="http://schemas.microsoft.com/office/drawing/2014/main" id="{0B65EDCA-4755-EFF8-68EE-455ED987DE7B}"/>
              </a:ext>
            </a:extLst>
          </p:cNvPr>
          <p:cNvSpPr txBox="1"/>
          <p:nvPr/>
        </p:nvSpPr>
        <p:spPr>
          <a:xfrm>
            <a:off x="5980294" y="1910815"/>
            <a:ext cx="5416250" cy="369332"/>
          </a:xfrm>
          <a:prstGeom prst="rect">
            <a:avLst/>
          </a:prstGeom>
          <a:noFill/>
        </p:spPr>
        <p:txBody>
          <a:bodyPr wrap="square" rtlCol="0">
            <a:spAutoFit/>
          </a:bodyPr>
          <a:lstStyle/>
          <a:p>
            <a:pPr algn="ctr"/>
            <a:r>
              <a:rPr lang="en-US" dirty="0">
                <a:solidFill>
                  <a:schemeClr val="bg1"/>
                </a:solidFill>
              </a:rPr>
              <a:t>TOP 5 STATES IN 2019</a:t>
            </a:r>
          </a:p>
        </p:txBody>
      </p:sp>
    </p:spTree>
    <p:extLst>
      <p:ext uri="{BB962C8B-B14F-4D97-AF65-F5344CB8AC3E}">
        <p14:creationId xmlns:p14="http://schemas.microsoft.com/office/powerpoint/2010/main" val="268550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wrap="square" rtlCol="0">
            <a:spAutoFit/>
          </a:bodyPr>
          <a:lstStyle/>
          <a:p>
            <a:pPr algn="ctr"/>
            <a:r>
              <a:rPr lang="en-US" dirty="0">
                <a:solidFill>
                  <a:schemeClr val="bg1"/>
                </a:solidFill>
              </a:rPr>
              <a:t>Q2. LIST TOP 5 / BOTTOM  5 STATES OF 2014 AND 2019 IN TERMS OF VOTER TURNOUT RATIO?</a:t>
            </a:r>
          </a:p>
        </p:txBody>
      </p:sp>
      <p:sp>
        <p:nvSpPr>
          <p:cNvPr id="3" name="TextBox 2">
            <a:extLst>
              <a:ext uri="{FF2B5EF4-FFF2-40B4-BE49-F238E27FC236}">
                <a16:creationId xmlns:a16="http://schemas.microsoft.com/office/drawing/2014/main" id="{2D26D376-192B-5768-F3C1-E60817D7D625}"/>
              </a:ext>
            </a:extLst>
          </p:cNvPr>
          <p:cNvSpPr txBox="1"/>
          <p:nvPr/>
        </p:nvSpPr>
        <p:spPr>
          <a:xfrm>
            <a:off x="652645" y="1910815"/>
            <a:ext cx="5025484" cy="369332"/>
          </a:xfrm>
          <a:prstGeom prst="rect">
            <a:avLst/>
          </a:prstGeom>
          <a:noFill/>
        </p:spPr>
        <p:txBody>
          <a:bodyPr wrap="square" rtlCol="0">
            <a:spAutoFit/>
          </a:bodyPr>
          <a:lstStyle/>
          <a:p>
            <a:pPr algn="ctr"/>
            <a:r>
              <a:rPr lang="en-US" dirty="0">
                <a:solidFill>
                  <a:schemeClr val="bg1"/>
                </a:solidFill>
              </a:rPr>
              <a:t>BOTTOM  5 STATES IN 2014</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1886530909"/>
              </p:ext>
            </p:extLst>
          </p:nvPr>
        </p:nvGraphicFramePr>
        <p:xfrm>
          <a:off x="639337" y="2494807"/>
          <a:ext cx="5025483" cy="2972268"/>
        </p:xfrm>
        <a:graphic>
          <a:graphicData uri="http://schemas.openxmlformats.org/drawingml/2006/table">
            <a:tbl>
              <a:tblPr firstRow="1" bandRow="1">
                <a:tableStyleId>{073A0DAA-6AF3-43AB-8588-CEC1D06C72B9}</a:tableStyleId>
              </a:tblPr>
              <a:tblGrid>
                <a:gridCol w="2332239">
                  <a:extLst>
                    <a:ext uri="{9D8B030D-6E8A-4147-A177-3AD203B41FA5}">
                      <a16:colId xmlns:a16="http://schemas.microsoft.com/office/drawing/2014/main" val="2686164601"/>
                    </a:ext>
                  </a:extLst>
                </a:gridCol>
                <a:gridCol w="2693244">
                  <a:extLst>
                    <a:ext uri="{9D8B030D-6E8A-4147-A177-3AD203B41FA5}">
                      <a16:colId xmlns:a16="http://schemas.microsoft.com/office/drawing/2014/main" val="1084988745"/>
                    </a:ext>
                  </a:extLst>
                </a:gridCol>
              </a:tblGrid>
              <a:tr h="650246">
                <a:tc>
                  <a:txBody>
                    <a:bodyPr/>
                    <a:lstStyle/>
                    <a:p>
                      <a:pPr algn="ctr"/>
                      <a:r>
                        <a:rPr lang="en-US" dirty="0">
                          <a:solidFill>
                            <a:schemeClr val="bg1"/>
                          </a:solidFill>
                        </a:rPr>
                        <a:t>State</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494214">
                <a:tc>
                  <a:txBody>
                    <a:bodyPr/>
                    <a:lstStyle/>
                    <a:p>
                      <a:r>
                        <a:rPr lang="en-US" sz="1400" dirty="0"/>
                        <a:t>Jammu &amp; Kashmir</a:t>
                      </a:r>
                    </a:p>
                  </a:txBody>
                  <a:tcPr/>
                </a:tc>
                <a:tc>
                  <a:txBody>
                    <a:bodyPr/>
                    <a:lstStyle/>
                    <a:p>
                      <a:r>
                        <a:rPr lang="en-US" sz="1400" dirty="0"/>
                        <a:t>49.66%</a:t>
                      </a:r>
                    </a:p>
                  </a:txBody>
                  <a:tcPr/>
                </a:tc>
                <a:extLst>
                  <a:ext uri="{0D108BD9-81ED-4DB2-BD59-A6C34878D82A}">
                    <a16:rowId xmlns:a16="http://schemas.microsoft.com/office/drawing/2014/main" val="1657663507"/>
                  </a:ext>
                </a:extLst>
              </a:tr>
              <a:tr h="494214">
                <a:tc>
                  <a:txBody>
                    <a:bodyPr/>
                    <a:lstStyle/>
                    <a:p>
                      <a:r>
                        <a:rPr lang="en-US" sz="1400" dirty="0"/>
                        <a:t>Bihar</a:t>
                      </a:r>
                    </a:p>
                  </a:txBody>
                  <a:tcPr/>
                </a:tc>
                <a:tc>
                  <a:txBody>
                    <a:bodyPr/>
                    <a:lstStyle/>
                    <a:p>
                      <a:r>
                        <a:rPr lang="en-US" sz="1400" dirty="0"/>
                        <a:t>56.25%</a:t>
                      </a:r>
                    </a:p>
                  </a:txBody>
                  <a:tcPr/>
                </a:tc>
                <a:extLst>
                  <a:ext uri="{0D108BD9-81ED-4DB2-BD59-A6C34878D82A}">
                    <a16:rowId xmlns:a16="http://schemas.microsoft.com/office/drawing/2014/main" val="1087871807"/>
                  </a:ext>
                </a:extLst>
              </a:tr>
              <a:tr h="7060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Uttar Pradesh</a:t>
                      </a:r>
                    </a:p>
                    <a:p>
                      <a:endParaRPr lang="en-US" sz="1400" dirty="0"/>
                    </a:p>
                  </a:txBody>
                  <a:tcPr/>
                </a:tc>
                <a:tc>
                  <a:txBody>
                    <a:bodyPr/>
                    <a:lstStyle/>
                    <a:p>
                      <a:r>
                        <a:rPr lang="en-US" sz="1400" dirty="0"/>
                        <a:t>58.42%</a:t>
                      </a:r>
                    </a:p>
                  </a:txBody>
                  <a:tcPr/>
                </a:tc>
                <a:extLst>
                  <a:ext uri="{0D108BD9-81ED-4DB2-BD59-A6C34878D82A}">
                    <a16:rowId xmlns:a16="http://schemas.microsoft.com/office/drawing/2014/main" val="1930050595"/>
                  </a:ext>
                </a:extLst>
              </a:tr>
              <a:tr h="313787">
                <a:tc>
                  <a:txBody>
                    <a:bodyPr/>
                    <a:lstStyle/>
                    <a:p>
                      <a:r>
                        <a:rPr lang="en-US" sz="1400" dirty="0"/>
                        <a:t>Maharashtra</a:t>
                      </a:r>
                    </a:p>
                  </a:txBody>
                  <a:tcPr/>
                </a:tc>
                <a:tc>
                  <a:txBody>
                    <a:bodyPr/>
                    <a:lstStyle/>
                    <a:p>
                      <a:r>
                        <a:rPr lang="en-US" sz="1400" dirty="0"/>
                        <a:t>60.29%</a:t>
                      </a:r>
                    </a:p>
                  </a:txBody>
                  <a:tcPr/>
                </a:tc>
                <a:extLst>
                  <a:ext uri="{0D108BD9-81ED-4DB2-BD59-A6C34878D82A}">
                    <a16:rowId xmlns:a16="http://schemas.microsoft.com/office/drawing/2014/main" val="2005368204"/>
                  </a:ext>
                </a:extLst>
              </a:tr>
              <a:tr h="313787">
                <a:tc>
                  <a:txBody>
                    <a:bodyPr/>
                    <a:lstStyle/>
                    <a:p>
                      <a:r>
                        <a:rPr lang="en-US" sz="1400" dirty="0"/>
                        <a:t>Madhya Pradesh</a:t>
                      </a:r>
                    </a:p>
                  </a:txBody>
                  <a:tcPr/>
                </a:tc>
                <a:tc>
                  <a:txBody>
                    <a:bodyPr/>
                    <a:lstStyle/>
                    <a:p>
                      <a:r>
                        <a:rPr lang="en-US" sz="1400" dirty="0"/>
                        <a:t>61.59%</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2433221604"/>
              </p:ext>
            </p:extLst>
          </p:nvPr>
        </p:nvGraphicFramePr>
        <p:xfrm>
          <a:off x="5980294" y="2494808"/>
          <a:ext cx="5416251" cy="2972268"/>
        </p:xfrm>
        <a:graphic>
          <a:graphicData uri="http://schemas.openxmlformats.org/drawingml/2006/table">
            <a:tbl>
              <a:tblPr firstRow="1" bandRow="1">
                <a:tableStyleId>{073A0DAA-6AF3-43AB-8588-CEC1D06C72B9}</a:tableStyleId>
              </a:tblPr>
              <a:tblGrid>
                <a:gridCol w="2659140">
                  <a:extLst>
                    <a:ext uri="{9D8B030D-6E8A-4147-A177-3AD203B41FA5}">
                      <a16:colId xmlns:a16="http://schemas.microsoft.com/office/drawing/2014/main" val="2686164601"/>
                    </a:ext>
                  </a:extLst>
                </a:gridCol>
                <a:gridCol w="2757111">
                  <a:extLst>
                    <a:ext uri="{9D8B030D-6E8A-4147-A177-3AD203B41FA5}">
                      <a16:colId xmlns:a16="http://schemas.microsoft.com/office/drawing/2014/main" val="1084988745"/>
                    </a:ext>
                  </a:extLst>
                </a:gridCol>
              </a:tblGrid>
              <a:tr h="656985">
                <a:tc>
                  <a:txBody>
                    <a:bodyPr/>
                    <a:lstStyle/>
                    <a:p>
                      <a:pPr algn="ctr"/>
                      <a:r>
                        <a:rPr lang="en-US" dirty="0">
                          <a:solidFill>
                            <a:schemeClr val="bg1"/>
                          </a:solidFill>
                        </a:rPr>
                        <a:t>State</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568561">
                <a:tc>
                  <a:txBody>
                    <a:bodyPr/>
                    <a:lstStyle/>
                    <a:p>
                      <a:r>
                        <a:rPr lang="en-US" sz="1400" dirty="0"/>
                        <a:t>Jammu &amp; Kashmir</a:t>
                      </a:r>
                    </a:p>
                    <a:p>
                      <a:endParaRPr lang="en-US" sz="1400" dirty="0"/>
                    </a:p>
                  </a:txBody>
                  <a:tcPr/>
                </a:tc>
                <a:tc>
                  <a:txBody>
                    <a:bodyPr/>
                    <a:lstStyle/>
                    <a:p>
                      <a:r>
                        <a:rPr lang="en-US" sz="1400" dirty="0"/>
                        <a:t>44.84%</a:t>
                      </a:r>
                    </a:p>
                  </a:txBody>
                  <a:tcPr/>
                </a:tc>
                <a:extLst>
                  <a:ext uri="{0D108BD9-81ED-4DB2-BD59-A6C34878D82A}">
                    <a16:rowId xmlns:a16="http://schemas.microsoft.com/office/drawing/2014/main" val="16576635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Bihar</a:t>
                      </a:r>
                    </a:p>
                    <a:p>
                      <a:endParaRPr lang="en-US" sz="1400" dirty="0"/>
                    </a:p>
                  </a:txBody>
                  <a:tcPr/>
                </a:tc>
                <a:tc>
                  <a:txBody>
                    <a:bodyPr/>
                    <a:lstStyle/>
                    <a:p>
                      <a:r>
                        <a:rPr lang="en-US" sz="1400" dirty="0"/>
                        <a:t>57.30%</a:t>
                      </a:r>
                    </a:p>
                  </a:txBody>
                  <a:tcPr/>
                </a:tc>
                <a:extLst>
                  <a:ext uri="{0D108BD9-81ED-4DB2-BD59-A6C34878D82A}">
                    <a16:rowId xmlns:a16="http://schemas.microsoft.com/office/drawing/2014/main" val="10878718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Uttar Pradesh</a:t>
                      </a:r>
                    </a:p>
                    <a:p>
                      <a:endParaRPr lang="en-US" sz="1400" dirty="0"/>
                    </a:p>
                  </a:txBody>
                  <a:tcPr/>
                </a:tc>
                <a:tc>
                  <a:txBody>
                    <a:bodyPr/>
                    <a:lstStyle/>
                    <a:p>
                      <a:r>
                        <a:rPr lang="en-US" sz="1400" dirty="0"/>
                        <a:t>59.18%</a:t>
                      </a:r>
                    </a:p>
                  </a:txBody>
                  <a:tcPr/>
                </a:tc>
                <a:extLst>
                  <a:ext uri="{0D108BD9-81ED-4DB2-BD59-A6C34878D82A}">
                    <a16:rowId xmlns:a16="http://schemas.microsoft.com/office/drawing/2014/main" val="1930050595"/>
                  </a:ext>
                </a:extLst>
              </a:tr>
              <a:tr h="281565">
                <a:tc>
                  <a:txBody>
                    <a:bodyPr/>
                    <a:lstStyle/>
                    <a:p>
                      <a:r>
                        <a:rPr lang="en-US" sz="1400" dirty="0"/>
                        <a:t>NCT of Delhi</a:t>
                      </a:r>
                    </a:p>
                  </a:txBody>
                  <a:tcPr/>
                </a:tc>
                <a:tc>
                  <a:txBody>
                    <a:bodyPr/>
                    <a:lstStyle/>
                    <a:p>
                      <a:r>
                        <a:rPr lang="en-US" sz="1400" dirty="0"/>
                        <a:t>60.58%</a:t>
                      </a:r>
                    </a:p>
                  </a:txBody>
                  <a:tcPr/>
                </a:tc>
                <a:extLst>
                  <a:ext uri="{0D108BD9-81ED-4DB2-BD59-A6C34878D82A}">
                    <a16:rowId xmlns:a16="http://schemas.microsoft.com/office/drawing/2014/main" val="2005368204"/>
                  </a:ext>
                </a:extLst>
              </a:tr>
              <a:tr h="281565">
                <a:tc>
                  <a:txBody>
                    <a:bodyPr/>
                    <a:lstStyle/>
                    <a:p>
                      <a:r>
                        <a:rPr lang="en-US" sz="1400" dirty="0"/>
                        <a:t>Maharashtra</a:t>
                      </a:r>
                    </a:p>
                  </a:txBody>
                  <a:tcPr/>
                </a:tc>
                <a:tc>
                  <a:txBody>
                    <a:bodyPr/>
                    <a:lstStyle/>
                    <a:p>
                      <a:r>
                        <a:rPr lang="en-US" sz="1400" dirty="0"/>
                        <a:t>60.96%</a:t>
                      </a:r>
                    </a:p>
                  </a:txBody>
                  <a:tcPr/>
                </a:tc>
                <a:extLst>
                  <a:ext uri="{0D108BD9-81ED-4DB2-BD59-A6C34878D82A}">
                    <a16:rowId xmlns:a16="http://schemas.microsoft.com/office/drawing/2014/main" val="75244924"/>
                  </a:ext>
                </a:extLst>
              </a:tr>
            </a:tbl>
          </a:graphicData>
        </a:graphic>
      </p:graphicFrame>
      <p:sp>
        <p:nvSpPr>
          <p:cNvPr id="7" name="TextBox 6">
            <a:extLst>
              <a:ext uri="{FF2B5EF4-FFF2-40B4-BE49-F238E27FC236}">
                <a16:creationId xmlns:a16="http://schemas.microsoft.com/office/drawing/2014/main" id="{0B65EDCA-4755-EFF8-68EE-455ED987DE7B}"/>
              </a:ext>
            </a:extLst>
          </p:cNvPr>
          <p:cNvSpPr txBox="1"/>
          <p:nvPr/>
        </p:nvSpPr>
        <p:spPr>
          <a:xfrm>
            <a:off x="5980294" y="1910815"/>
            <a:ext cx="5416250" cy="369332"/>
          </a:xfrm>
          <a:prstGeom prst="rect">
            <a:avLst/>
          </a:prstGeom>
          <a:noFill/>
        </p:spPr>
        <p:txBody>
          <a:bodyPr wrap="square" rtlCol="0">
            <a:spAutoFit/>
          </a:bodyPr>
          <a:lstStyle/>
          <a:p>
            <a:pPr algn="ctr"/>
            <a:r>
              <a:rPr lang="en-US" dirty="0">
                <a:solidFill>
                  <a:schemeClr val="bg1"/>
                </a:solidFill>
              </a:rPr>
              <a:t>BOTTOM 5 STATES IN 2019</a:t>
            </a:r>
          </a:p>
        </p:txBody>
      </p:sp>
    </p:spTree>
    <p:extLst>
      <p:ext uri="{BB962C8B-B14F-4D97-AF65-F5344CB8AC3E}">
        <p14:creationId xmlns:p14="http://schemas.microsoft.com/office/powerpoint/2010/main" val="1568716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59005" y="353960"/>
            <a:ext cx="9285249" cy="646331"/>
          </a:xfrm>
          <a:prstGeom prst="rect">
            <a:avLst/>
          </a:prstGeom>
          <a:noFill/>
        </p:spPr>
        <p:txBody>
          <a:bodyPr wrap="square" rtlCol="0">
            <a:spAutoFit/>
          </a:bodyPr>
          <a:lstStyle/>
          <a:p>
            <a:pPr algn="ctr"/>
            <a:r>
              <a:rPr lang="en-US" dirty="0">
                <a:solidFill>
                  <a:schemeClr val="bg1"/>
                </a:solidFill>
              </a:rPr>
              <a:t>Q3. WHICH CONSTITUENCIES HAVE ELECTED THE SAME PARTY FOR 2 CONSECUTIVE ELECTIONS, RANK THEM BY % OF VOTES TO THAT WINNING PARTY IN 2019.</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1796697424"/>
              </p:ext>
            </p:extLst>
          </p:nvPr>
        </p:nvGraphicFramePr>
        <p:xfrm>
          <a:off x="959005" y="1694986"/>
          <a:ext cx="9285249" cy="2878905"/>
        </p:xfrm>
        <a:graphic>
          <a:graphicData uri="http://schemas.openxmlformats.org/drawingml/2006/table">
            <a:tbl>
              <a:tblPr firstRow="1" bandRow="1">
                <a:tableStyleId>{073A0DAA-6AF3-43AB-8588-CEC1D06C72B9}</a:tableStyleId>
              </a:tblPr>
              <a:tblGrid>
                <a:gridCol w="2079856">
                  <a:extLst>
                    <a:ext uri="{9D8B030D-6E8A-4147-A177-3AD203B41FA5}">
                      <a16:colId xmlns:a16="http://schemas.microsoft.com/office/drawing/2014/main" val="2686164601"/>
                    </a:ext>
                  </a:extLst>
                </a:gridCol>
                <a:gridCol w="3180869">
                  <a:extLst>
                    <a:ext uri="{9D8B030D-6E8A-4147-A177-3AD203B41FA5}">
                      <a16:colId xmlns:a16="http://schemas.microsoft.com/office/drawing/2014/main" val="1160774579"/>
                    </a:ext>
                  </a:extLst>
                </a:gridCol>
                <a:gridCol w="1622726">
                  <a:extLst>
                    <a:ext uri="{9D8B030D-6E8A-4147-A177-3AD203B41FA5}">
                      <a16:colId xmlns:a16="http://schemas.microsoft.com/office/drawing/2014/main" val="973895222"/>
                    </a:ext>
                  </a:extLst>
                </a:gridCol>
                <a:gridCol w="2401798">
                  <a:extLst>
                    <a:ext uri="{9D8B030D-6E8A-4147-A177-3AD203B41FA5}">
                      <a16:colId xmlns:a16="http://schemas.microsoft.com/office/drawing/2014/main" val="1084988745"/>
                    </a:ext>
                  </a:extLst>
                </a:gridCol>
              </a:tblGrid>
              <a:tr h="752720">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Party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Winner % Votes in  2019</a:t>
                      </a:r>
                    </a:p>
                  </a:txBody>
                  <a:tcPr/>
                </a:tc>
                <a:extLst>
                  <a:ext uri="{0D108BD9-81ED-4DB2-BD59-A6C34878D82A}">
                    <a16:rowId xmlns:a16="http://schemas.microsoft.com/office/drawing/2014/main" val="2915477490"/>
                  </a:ext>
                </a:extLst>
              </a:tr>
              <a:tr h="406829">
                <a:tc>
                  <a:txBody>
                    <a:bodyPr/>
                    <a:lstStyle/>
                    <a:p>
                      <a:r>
                        <a:rPr lang="en-US" sz="1400" dirty="0"/>
                        <a:t>Gujarat</a:t>
                      </a:r>
                    </a:p>
                  </a:txBody>
                  <a:tcPr/>
                </a:tc>
                <a:tc>
                  <a:txBody>
                    <a:bodyPr/>
                    <a:lstStyle/>
                    <a:p>
                      <a:r>
                        <a:rPr lang="en-US" sz="1400" dirty="0"/>
                        <a:t>Surat</a:t>
                      </a:r>
                    </a:p>
                  </a:txBody>
                  <a:tcPr/>
                </a:tc>
                <a:tc>
                  <a:txBody>
                    <a:bodyPr/>
                    <a:lstStyle/>
                    <a:p>
                      <a:r>
                        <a:rPr lang="en-US" sz="1400" dirty="0"/>
                        <a:t>BJP</a:t>
                      </a:r>
                    </a:p>
                  </a:txBody>
                  <a:tcPr/>
                </a:tc>
                <a:tc>
                  <a:txBody>
                    <a:bodyPr/>
                    <a:lstStyle/>
                    <a:p>
                      <a:r>
                        <a:rPr lang="en-US" sz="1400" dirty="0"/>
                        <a:t>74.47%</a:t>
                      </a:r>
                    </a:p>
                  </a:txBody>
                  <a:tcPr/>
                </a:tc>
                <a:extLst>
                  <a:ext uri="{0D108BD9-81ED-4DB2-BD59-A6C34878D82A}">
                    <a16:rowId xmlns:a16="http://schemas.microsoft.com/office/drawing/2014/main" val="1657663507"/>
                  </a:ext>
                </a:extLst>
              </a:tr>
              <a:tr h="406829">
                <a:tc>
                  <a:txBody>
                    <a:bodyPr/>
                    <a:lstStyle/>
                    <a:p>
                      <a:r>
                        <a:rPr lang="en-US" sz="1400" dirty="0"/>
                        <a:t>Gujarat</a:t>
                      </a:r>
                    </a:p>
                  </a:txBody>
                  <a:tcPr/>
                </a:tc>
                <a:tc>
                  <a:txBody>
                    <a:bodyPr/>
                    <a:lstStyle/>
                    <a:p>
                      <a:r>
                        <a:rPr lang="en-US" sz="1400" dirty="0"/>
                        <a:t>Navsari</a:t>
                      </a:r>
                    </a:p>
                  </a:txBody>
                  <a:tcPr/>
                </a:tc>
                <a:tc>
                  <a:txBody>
                    <a:bodyPr/>
                    <a:lstStyle/>
                    <a:p>
                      <a:r>
                        <a:rPr lang="en-US" sz="1400" dirty="0"/>
                        <a:t>BJP</a:t>
                      </a:r>
                    </a:p>
                  </a:txBody>
                  <a:tcPr/>
                </a:tc>
                <a:tc>
                  <a:txBody>
                    <a:bodyPr/>
                    <a:lstStyle/>
                    <a:p>
                      <a:r>
                        <a:rPr lang="en-US" sz="1400" dirty="0"/>
                        <a:t>74.37%</a:t>
                      </a:r>
                    </a:p>
                  </a:txBody>
                  <a:tcPr/>
                </a:tc>
                <a:extLst>
                  <a:ext uri="{0D108BD9-81ED-4DB2-BD59-A6C34878D82A}">
                    <a16:rowId xmlns:a16="http://schemas.microsoft.com/office/drawing/2014/main" val="1087871807"/>
                  </a:ext>
                </a:extLst>
              </a:tr>
              <a:tr h="581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Gujarat</a:t>
                      </a:r>
                    </a:p>
                    <a:p>
                      <a:endParaRPr lang="en-US" sz="1400" dirty="0"/>
                    </a:p>
                  </a:txBody>
                  <a:tcPr/>
                </a:tc>
                <a:tc>
                  <a:txBody>
                    <a:bodyPr/>
                    <a:lstStyle/>
                    <a:p>
                      <a:r>
                        <a:rPr lang="en-US" sz="1400" dirty="0"/>
                        <a:t>Vadodara</a:t>
                      </a:r>
                    </a:p>
                  </a:txBody>
                  <a:tcPr/>
                </a:tc>
                <a:tc>
                  <a:txBody>
                    <a:bodyPr/>
                    <a:lstStyle/>
                    <a:p>
                      <a:r>
                        <a:rPr lang="en-US" sz="1400" dirty="0"/>
                        <a:t>BJP</a:t>
                      </a:r>
                    </a:p>
                  </a:txBody>
                  <a:tcPr/>
                </a:tc>
                <a:tc>
                  <a:txBody>
                    <a:bodyPr/>
                    <a:lstStyle/>
                    <a:p>
                      <a:r>
                        <a:rPr lang="en-US" sz="1400" dirty="0"/>
                        <a:t>72.30%</a:t>
                      </a:r>
                    </a:p>
                  </a:txBody>
                  <a:tcPr/>
                </a:tc>
                <a:extLst>
                  <a:ext uri="{0D108BD9-81ED-4DB2-BD59-A6C34878D82A}">
                    <a16:rowId xmlns:a16="http://schemas.microsoft.com/office/drawing/2014/main" val="1930050595"/>
                  </a:ext>
                </a:extLst>
              </a:tr>
              <a:tr h="426542">
                <a:tc>
                  <a:txBody>
                    <a:bodyPr/>
                    <a:lstStyle/>
                    <a:p>
                      <a:r>
                        <a:rPr lang="en-US" sz="1400" dirty="0"/>
                        <a:t>Himachal Pradesh</a:t>
                      </a:r>
                    </a:p>
                  </a:txBody>
                  <a:tcPr/>
                </a:tc>
                <a:tc>
                  <a:txBody>
                    <a:bodyPr/>
                    <a:lstStyle/>
                    <a:p>
                      <a:r>
                        <a:rPr lang="en-US" sz="1400" dirty="0" err="1"/>
                        <a:t>Kangra</a:t>
                      </a:r>
                      <a:endParaRPr lang="en-US" sz="1400" dirty="0"/>
                    </a:p>
                  </a:txBody>
                  <a:tcPr/>
                </a:tc>
                <a:tc>
                  <a:txBody>
                    <a:bodyPr/>
                    <a:lstStyle/>
                    <a:p>
                      <a:r>
                        <a:rPr lang="en-US" sz="1400" dirty="0"/>
                        <a:t>BJP</a:t>
                      </a:r>
                    </a:p>
                  </a:txBody>
                  <a:tcPr/>
                </a:tc>
                <a:tc>
                  <a:txBody>
                    <a:bodyPr/>
                    <a:lstStyle/>
                    <a:p>
                      <a:r>
                        <a:rPr lang="en-US" sz="1400" dirty="0"/>
                        <a:t>72.02%</a:t>
                      </a:r>
                    </a:p>
                  </a:txBody>
                  <a:tcPr/>
                </a:tc>
                <a:extLst>
                  <a:ext uri="{0D108BD9-81ED-4DB2-BD59-A6C34878D82A}">
                    <a16:rowId xmlns:a16="http://schemas.microsoft.com/office/drawing/2014/main" val="2005368204"/>
                  </a:ext>
                </a:extLst>
              </a:tr>
              <a:tr h="258305">
                <a:tc>
                  <a:txBody>
                    <a:bodyPr/>
                    <a:lstStyle/>
                    <a:p>
                      <a:r>
                        <a:rPr lang="en-US" sz="1400" dirty="0"/>
                        <a:t>Rajasthan</a:t>
                      </a:r>
                    </a:p>
                  </a:txBody>
                  <a:tcPr/>
                </a:tc>
                <a:tc>
                  <a:txBody>
                    <a:bodyPr/>
                    <a:lstStyle/>
                    <a:p>
                      <a:r>
                        <a:rPr lang="en-US" sz="1400" dirty="0"/>
                        <a:t>Bhilwara</a:t>
                      </a:r>
                    </a:p>
                  </a:txBody>
                  <a:tcPr/>
                </a:tc>
                <a:tc>
                  <a:txBody>
                    <a:bodyPr/>
                    <a:lstStyle/>
                    <a:p>
                      <a:r>
                        <a:rPr lang="en-US" sz="1400" dirty="0"/>
                        <a:t>BJP</a:t>
                      </a:r>
                    </a:p>
                  </a:txBody>
                  <a:tcPr/>
                </a:tc>
                <a:tc>
                  <a:txBody>
                    <a:bodyPr/>
                    <a:lstStyle/>
                    <a:p>
                      <a:r>
                        <a:rPr lang="en-US" sz="1400" dirty="0"/>
                        <a:t>71.59%</a:t>
                      </a:r>
                    </a:p>
                  </a:txBody>
                  <a:tcPr/>
                </a:tc>
                <a:extLst>
                  <a:ext uri="{0D108BD9-81ED-4DB2-BD59-A6C34878D82A}">
                    <a16:rowId xmlns:a16="http://schemas.microsoft.com/office/drawing/2014/main" val="75244924"/>
                  </a:ext>
                </a:extLst>
              </a:tr>
            </a:tbl>
          </a:graphicData>
        </a:graphic>
      </p:graphicFrame>
      <p:sp>
        <p:nvSpPr>
          <p:cNvPr id="6" name="TextBox 5">
            <a:extLst>
              <a:ext uri="{FF2B5EF4-FFF2-40B4-BE49-F238E27FC236}">
                <a16:creationId xmlns:a16="http://schemas.microsoft.com/office/drawing/2014/main" id="{2AB1D5C9-3DD1-A328-B6D3-CBE4BACBEB2C}"/>
              </a:ext>
            </a:extLst>
          </p:cNvPr>
          <p:cNvSpPr txBox="1"/>
          <p:nvPr/>
        </p:nvSpPr>
        <p:spPr>
          <a:xfrm>
            <a:off x="959006" y="5189033"/>
            <a:ext cx="9285248" cy="9233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In 2019, the top 5 winning parties by percentage of votes are listed, with a total of 336 constituencies re-electing the same party consecutively for the second time in the Lok Sabha elections.</a:t>
            </a:r>
            <a:r>
              <a:rPr lang="en-US" dirty="0">
                <a:solidFill>
                  <a:schemeClr val="bg1"/>
                </a:solidFill>
              </a:rPr>
              <a:t> </a:t>
            </a:r>
          </a:p>
        </p:txBody>
      </p:sp>
    </p:spTree>
    <p:extLst>
      <p:ext uri="{BB962C8B-B14F-4D97-AF65-F5344CB8AC3E}">
        <p14:creationId xmlns:p14="http://schemas.microsoft.com/office/powerpoint/2010/main" val="205309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59005" y="353960"/>
            <a:ext cx="9285249" cy="923330"/>
          </a:xfrm>
          <a:prstGeom prst="rect">
            <a:avLst/>
          </a:prstGeom>
          <a:noFill/>
        </p:spPr>
        <p:txBody>
          <a:bodyPr wrap="square" rtlCol="0">
            <a:spAutoFit/>
          </a:bodyPr>
          <a:lstStyle/>
          <a:p>
            <a:pPr algn="ctr"/>
            <a:r>
              <a:rPr lang="en-US" dirty="0">
                <a:solidFill>
                  <a:schemeClr val="bg1"/>
                </a:solidFill>
              </a:rPr>
              <a:t>Q4. WHICH CONSTITUENCIES HAVE VOTED FOR DIFFERENT PARTIES IN TWO  ELECTIONS (LIST TOP 10 BASED ON THE DIFFERENCE (2019-2014) IN WINNER VOTE PERCENTAGE IN TWO ELECTIONS).</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1455514126"/>
              </p:ext>
            </p:extLst>
          </p:nvPr>
        </p:nvGraphicFramePr>
        <p:xfrm>
          <a:off x="1159727" y="1277290"/>
          <a:ext cx="9285249" cy="4402905"/>
        </p:xfrm>
        <a:graphic>
          <a:graphicData uri="http://schemas.openxmlformats.org/drawingml/2006/table">
            <a:tbl>
              <a:tblPr firstRow="1" bandRow="1">
                <a:tableStyleId>{073A0DAA-6AF3-43AB-8588-CEC1D06C72B9}</a:tableStyleId>
              </a:tblPr>
              <a:tblGrid>
                <a:gridCol w="1770446">
                  <a:extLst>
                    <a:ext uri="{9D8B030D-6E8A-4147-A177-3AD203B41FA5}">
                      <a16:colId xmlns:a16="http://schemas.microsoft.com/office/drawing/2014/main" val="2686164601"/>
                    </a:ext>
                  </a:extLst>
                </a:gridCol>
                <a:gridCol w="2707667">
                  <a:extLst>
                    <a:ext uri="{9D8B030D-6E8A-4147-A177-3AD203B41FA5}">
                      <a16:colId xmlns:a16="http://schemas.microsoft.com/office/drawing/2014/main" val="1160774579"/>
                    </a:ext>
                  </a:extLst>
                </a:gridCol>
                <a:gridCol w="1381321">
                  <a:extLst>
                    <a:ext uri="{9D8B030D-6E8A-4147-A177-3AD203B41FA5}">
                      <a16:colId xmlns:a16="http://schemas.microsoft.com/office/drawing/2014/main" val="973895222"/>
                    </a:ext>
                  </a:extLst>
                </a:gridCol>
                <a:gridCol w="1381321">
                  <a:extLst>
                    <a:ext uri="{9D8B030D-6E8A-4147-A177-3AD203B41FA5}">
                      <a16:colId xmlns:a16="http://schemas.microsoft.com/office/drawing/2014/main" val="4169031448"/>
                    </a:ext>
                  </a:extLst>
                </a:gridCol>
                <a:gridCol w="2044494">
                  <a:extLst>
                    <a:ext uri="{9D8B030D-6E8A-4147-A177-3AD203B41FA5}">
                      <a16:colId xmlns:a16="http://schemas.microsoft.com/office/drawing/2014/main" val="1084988745"/>
                    </a:ext>
                  </a:extLst>
                </a:gridCol>
              </a:tblGrid>
              <a:tr h="752720">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Party 2014</a:t>
                      </a:r>
                    </a:p>
                  </a:txBody>
                  <a:tcPr/>
                </a:tc>
                <a:tc>
                  <a:txBody>
                    <a:bodyPr/>
                    <a:lstStyle/>
                    <a:p>
                      <a:pPr algn="ctr"/>
                      <a:r>
                        <a:rPr lang="en-US" dirty="0"/>
                        <a:t>Party 2019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Difference Winner Vote %</a:t>
                      </a:r>
                    </a:p>
                  </a:txBody>
                  <a:tcPr/>
                </a:tc>
                <a:extLst>
                  <a:ext uri="{0D108BD9-81ED-4DB2-BD59-A6C34878D82A}">
                    <a16:rowId xmlns:a16="http://schemas.microsoft.com/office/drawing/2014/main" val="2915477490"/>
                  </a:ext>
                </a:extLst>
              </a:tr>
              <a:tr h="406829">
                <a:tc>
                  <a:txBody>
                    <a:bodyPr/>
                    <a:lstStyle/>
                    <a:p>
                      <a:r>
                        <a:rPr lang="en-US" sz="1400" dirty="0"/>
                        <a:t>West Bengal</a:t>
                      </a:r>
                    </a:p>
                  </a:txBody>
                  <a:tcPr/>
                </a:tc>
                <a:tc>
                  <a:txBody>
                    <a:bodyPr/>
                    <a:lstStyle/>
                    <a:p>
                      <a:r>
                        <a:rPr lang="en-US" sz="1400" dirty="0"/>
                        <a:t>Alipurduars</a:t>
                      </a:r>
                    </a:p>
                  </a:txBody>
                  <a:tcPr/>
                </a:tc>
                <a:tc>
                  <a:txBody>
                    <a:bodyPr/>
                    <a:lstStyle/>
                    <a:p>
                      <a:r>
                        <a:rPr lang="en-US" sz="1400" dirty="0"/>
                        <a:t>AITC</a:t>
                      </a:r>
                    </a:p>
                  </a:txBody>
                  <a:tcPr/>
                </a:tc>
                <a:tc>
                  <a:txBody>
                    <a:bodyPr/>
                    <a:lstStyle/>
                    <a:p>
                      <a:r>
                        <a:rPr lang="en-US" sz="1400" dirty="0"/>
                        <a:t>BJP</a:t>
                      </a:r>
                    </a:p>
                  </a:txBody>
                  <a:tcPr/>
                </a:tc>
                <a:tc>
                  <a:txBody>
                    <a:bodyPr/>
                    <a:lstStyle/>
                    <a:p>
                      <a:r>
                        <a:rPr lang="en-US" sz="1400" dirty="0"/>
                        <a:t>24.77%</a:t>
                      </a:r>
                    </a:p>
                  </a:txBody>
                  <a:tcPr/>
                </a:tc>
                <a:extLst>
                  <a:ext uri="{0D108BD9-81ED-4DB2-BD59-A6C34878D82A}">
                    <a16:rowId xmlns:a16="http://schemas.microsoft.com/office/drawing/2014/main" val="1657663507"/>
                  </a:ext>
                </a:extLst>
              </a:tr>
              <a:tr h="406829">
                <a:tc>
                  <a:txBody>
                    <a:bodyPr/>
                    <a:lstStyle/>
                    <a:p>
                      <a:r>
                        <a:rPr lang="en-US" sz="1400" dirty="0"/>
                        <a:t>Assam</a:t>
                      </a:r>
                    </a:p>
                  </a:txBody>
                  <a:tcPr/>
                </a:tc>
                <a:tc>
                  <a:txBody>
                    <a:bodyPr/>
                    <a:lstStyle/>
                    <a:p>
                      <a:r>
                        <a:rPr lang="en-US" sz="1400" dirty="0"/>
                        <a:t>Autonomous District</a:t>
                      </a:r>
                    </a:p>
                  </a:txBody>
                  <a:tcPr/>
                </a:tc>
                <a:tc>
                  <a:txBody>
                    <a:bodyPr/>
                    <a:lstStyle/>
                    <a:p>
                      <a:r>
                        <a:rPr lang="en-US" sz="1400" dirty="0"/>
                        <a:t>INC</a:t>
                      </a:r>
                    </a:p>
                  </a:txBody>
                  <a:tcPr/>
                </a:tc>
                <a:tc>
                  <a:txBody>
                    <a:bodyPr/>
                    <a:lstStyle/>
                    <a:p>
                      <a:r>
                        <a:rPr lang="en-US" sz="1400" dirty="0"/>
                        <a:t>BJP</a:t>
                      </a:r>
                    </a:p>
                  </a:txBody>
                  <a:tcPr/>
                </a:tc>
                <a:tc>
                  <a:txBody>
                    <a:bodyPr/>
                    <a:lstStyle/>
                    <a:p>
                      <a:r>
                        <a:rPr lang="en-US" sz="1400" dirty="0"/>
                        <a:t>22.49%</a:t>
                      </a:r>
                    </a:p>
                  </a:txBody>
                  <a:tcPr/>
                </a:tc>
                <a:extLst>
                  <a:ext uri="{0D108BD9-81ED-4DB2-BD59-A6C34878D82A}">
                    <a16:rowId xmlns:a16="http://schemas.microsoft.com/office/drawing/2014/main" val="1087871807"/>
                  </a:ext>
                </a:extLst>
              </a:tr>
              <a:tr h="581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Tamil Nadu</a:t>
                      </a:r>
                    </a:p>
                    <a:p>
                      <a:endParaRPr lang="en-US" sz="1400" dirty="0"/>
                    </a:p>
                  </a:txBody>
                  <a:tcPr/>
                </a:tc>
                <a:tc>
                  <a:txBody>
                    <a:bodyPr/>
                    <a:lstStyle/>
                    <a:p>
                      <a:r>
                        <a:rPr lang="en-US" sz="1400" dirty="0"/>
                        <a:t>Kanyakumari</a:t>
                      </a:r>
                    </a:p>
                  </a:txBody>
                  <a:tcPr/>
                </a:tc>
                <a:tc>
                  <a:txBody>
                    <a:bodyPr/>
                    <a:lstStyle/>
                    <a:p>
                      <a:r>
                        <a:rPr lang="en-US" sz="1400" dirty="0"/>
                        <a:t>BJP</a:t>
                      </a:r>
                    </a:p>
                  </a:txBody>
                  <a:tcPr/>
                </a:tc>
                <a:tc>
                  <a:txBody>
                    <a:bodyPr/>
                    <a:lstStyle/>
                    <a:p>
                      <a:r>
                        <a:rPr lang="en-US" sz="1400" dirty="0"/>
                        <a:t>INC</a:t>
                      </a:r>
                    </a:p>
                  </a:txBody>
                  <a:tcPr/>
                </a:tc>
                <a:tc>
                  <a:txBody>
                    <a:bodyPr/>
                    <a:lstStyle/>
                    <a:p>
                      <a:r>
                        <a:rPr lang="en-US" sz="1400" dirty="0"/>
                        <a:t>22.19%</a:t>
                      </a:r>
                    </a:p>
                  </a:txBody>
                  <a:tcPr/>
                </a:tc>
                <a:extLst>
                  <a:ext uri="{0D108BD9-81ED-4DB2-BD59-A6C34878D82A}">
                    <a16:rowId xmlns:a16="http://schemas.microsoft.com/office/drawing/2014/main" val="1930050595"/>
                  </a:ext>
                </a:extLst>
              </a:tr>
              <a:tr h="426542">
                <a:tc>
                  <a:txBody>
                    <a:bodyPr/>
                    <a:lstStyle/>
                    <a:p>
                      <a:r>
                        <a:rPr lang="en-US" sz="1400" dirty="0"/>
                        <a:t>Puducherry</a:t>
                      </a:r>
                    </a:p>
                  </a:txBody>
                  <a:tcPr/>
                </a:tc>
                <a:tc>
                  <a:txBody>
                    <a:bodyPr/>
                    <a:lstStyle/>
                    <a:p>
                      <a:r>
                        <a:rPr lang="en-US" sz="1400" dirty="0"/>
                        <a:t>Puducherry</a:t>
                      </a:r>
                    </a:p>
                  </a:txBody>
                  <a:tcPr/>
                </a:tc>
                <a:tc>
                  <a:txBody>
                    <a:bodyPr/>
                    <a:lstStyle/>
                    <a:p>
                      <a:r>
                        <a:rPr lang="en-US" sz="1400" dirty="0"/>
                        <a:t>AINRC</a:t>
                      </a:r>
                    </a:p>
                  </a:txBody>
                  <a:tcPr/>
                </a:tc>
                <a:tc>
                  <a:txBody>
                    <a:bodyPr/>
                    <a:lstStyle/>
                    <a:p>
                      <a:r>
                        <a:rPr lang="en-US" sz="1400" dirty="0"/>
                        <a:t>INC</a:t>
                      </a:r>
                    </a:p>
                  </a:txBody>
                  <a:tcPr/>
                </a:tc>
                <a:tc>
                  <a:txBody>
                    <a:bodyPr/>
                    <a:lstStyle/>
                    <a:p>
                      <a:r>
                        <a:rPr lang="en-US" sz="1400" dirty="0"/>
                        <a:t>21.70%</a:t>
                      </a:r>
                    </a:p>
                  </a:txBody>
                  <a:tcPr/>
                </a:tc>
                <a:extLst>
                  <a:ext uri="{0D108BD9-81ED-4DB2-BD59-A6C34878D82A}">
                    <a16:rowId xmlns:a16="http://schemas.microsoft.com/office/drawing/2014/main" val="2005368204"/>
                  </a:ext>
                </a:extLst>
              </a:tr>
              <a:tr h="258305">
                <a:tc>
                  <a:txBody>
                    <a:bodyPr/>
                    <a:lstStyle/>
                    <a:p>
                      <a:r>
                        <a:rPr lang="en-US" sz="1400" dirty="0"/>
                        <a:t>Bihar</a:t>
                      </a:r>
                    </a:p>
                  </a:txBody>
                  <a:tcPr/>
                </a:tc>
                <a:tc>
                  <a:txBody>
                    <a:bodyPr/>
                    <a:lstStyle/>
                    <a:p>
                      <a:r>
                        <a:rPr lang="en-US" sz="1400" dirty="0"/>
                        <a:t>Bhagalpur</a:t>
                      </a:r>
                    </a:p>
                  </a:txBody>
                  <a:tcPr/>
                </a:tc>
                <a:tc>
                  <a:txBody>
                    <a:bodyPr/>
                    <a:lstStyle/>
                    <a:p>
                      <a:r>
                        <a:rPr lang="en-US" sz="1400" dirty="0"/>
                        <a:t>RJD</a:t>
                      </a:r>
                    </a:p>
                  </a:txBody>
                  <a:tcPr/>
                </a:tc>
                <a:tc>
                  <a:txBody>
                    <a:bodyPr/>
                    <a:lstStyle/>
                    <a:p>
                      <a:r>
                        <a:rPr lang="en-US" sz="1400" dirty="0"/>
                        <a:t>JD(U)</a:t>
                      </a:r>
                    </a:p>
                  </a:txBody>
                  <a:tcPr/>
                </a:tc>
                <a:tc>
                  <a:txBody>
                    <a:bodyPr/>
                    <a:lstStyle/>
                    <a:p>
                      <a:r>
                        <a:rPr lang="en-US" sz="1400" dirty="0"/>
                        <a:t>21.56%</a:t>
                      </a:r>
                    </a:p>
                  </a:txBody>
                  <a:tcPr/>
                </a:tc>
                <a:extLst>
                  <a:ext uri="{0D108BD9-81ED-4DB2-BD59-A6C34878D82A}">
                    <a16:rowId xmlns:a16="http://schemas.microsoft.com/office/drawing/2014/main" val="75244924"/>
                  </a:ext>
                </a:extLst>
              </a:tr>
              <a:tr h="258305">
                <a:tc>
                  <a:txBody>
                    <a:bodyPr/>
                    <a:lstStyle/>
                    <a:p>
                      <a:r>
                        <a:rPr lang="en-US" sz="1400" dirty="0"/>
                        <a:t>Uttar Pradesh</a:t>
                      </a:r>
                    </a:p>
                  </a:txBody>
                  <a:tcPr/>
                </a:tc>
                <a:tc>
                  <a:txBody>
                    <a:bodyPr/>
                    <a:lstStyle/>
                    <a:p>
                      <a:r>
                        <a:rPr lang="en-US" sz="1400" dirty="0"/>
                        <a:t>Sambhal</a:t>
                      </a:r>
                    </a:p>
                  </a:txBody>
                  <a:tcPr/>
                </a:tc>
                <a:tc>
                  <a:txBody>
                    <a:bodyPr/>
                    <a:lstStyle/>
                    <a:p>
                      <a:r>
                        <a:rPr lang="en-US" sz="1400" dirty="0"/>
                        <a:t>BJP</a:t>
                      </a:r>
                    </a:p>
                  </a:txBody>
                  <a:tcPr/>
                </a:tc>
                <a:tc>
                  <a:txBody>
                    <a:bodyPr/>
                    <a:lstStyle/>
                    <a:p>
                      <a:r>
                        <a:rPr lang="en-US" sz="1400" dirty="0"/>
                        <a:t>SP</a:t>
                      </a:r>
                    </a:p>
                  </a:txBody>
                  <a:tcPr/>
                </a:tc>
                <a:tc>
                  <a:txBody>
                    <a:bodyPr/>
                    <a:lstStyle/>
                    <a:p>
                      <a:r>
                        <a:rPr lang="en-US" sz="1400" dirty="0"/>
                        <a:t>21.52%</a:t>
                      </a:r>
                    </a:p>
                  </a:txBody>
                  <a:tcPr/>
                </a:tc>
                <a:extLst>
                  <a:ext uri="{0D108BD9-81ED-4DB2-BD59-A6C34878D82A}">
                    <a16:rowId xmlns:a16="http://schemas.microsoft.com/office/drawing/2014/main" val="172716473"/>
                  </a:ext>
                </a:extLst>
              </a:tr>
              <a:tr h="258305">
                <a:tc>
                  <a:txBody>
                    <a:bodyPr/>
                    <a:lstStyle/>
                    <a:p>
                      <a:r>
                        <a:rPr lang="en-US" sz="1400" dirty="0"/>
                        <a:t>Bihar</a:t>
                      </a:r>
                    </a:p>
                  </a:txBody>
                  <a:tcPr/>
                </a:tc>
                <a:tc>
                  <a:txBody>
                    <a:bodyPr/>
                    <a:lstStyle/>
                    <a:p>
                      <a:r>
                        <a:rPr lang="en-US" sz="1400" dirty="0" err="1"/>
                        <a:t>Jhanjharpur</a:t>
                      </a:r>
                      <a:endParaRPr lang="en-US" sz="1400" dirty="0"/>
                    </a:p>
                  </a:txBody>
                  <a:tcPr/>
                </a:tc>
                <a:tc>
                  <a:txBody>
                    <a:bodyPr/>
                    <a:lstStyle/>
                    <a:p>
                      <a:r>
                        <a:rPr lang="en-US" sz="1400" dirty="0"/>
                        <a:t>BJP</a:t>
                      </a:r>
                    </a:p>
                  </a:txBody>
                  <a:tcPr/>
                </a:tc>
                <a:tc>
                  <a:txBody>
                    <a:bodyPr/>
                    <a:lstStyle/>
                    <a:p>
                      <a:r>
                        <a:rPr lang="en-US" sz="1400" dirty="0"/>
                        <a:t>JD(U)</a:t>
                      </a:r>
                    </a:p>
                  </a:txBody>
                  <a:tcPr/>
                </a:tc>
                <a:tc>
                  <a:txBody>
                    <a:bodyPr/>
                    <a:lstStyle/>
                    <a:p>
                      <a:r>
                        <a:rPr lang="en-US" sz="1400" dirty="0"/>
                        <a:t>21.16%</a:t>
                      </a:r>
                    </a:p>
                  </a:txBody>
                  <a:tcPr/>
                </a:tc>
                <a:extLst>
                  <a:ext uri="{0D108BD9-81ED-4DB2-BD59-A6C34878D82A}">
                    <a16:rowId xmlns:a16="http://schemas.microsoft.com/office/drawing/2014/main" val="4185465949"/>
                  </a:ext>
                </a:extLst>
              </a:tr>
              <a:tr h="258305">
                <a:tc>
                  <a:txBody>
                    <a:bodyPr/>
                    <a:lstStyle/>
                    <a:p>
                      <a:r>
                        <a:rPr lang="en-US" sz="1400" dirty="0"/>
                        <a:t>Karnataka</a:t>
                      </a:r>
                    </a:p>
                  </a:txBody>
                  <a:tcPr/>
                </a:tc>
                <a:tc>
                  <a:txBody>
                    <a:bodyPr/>
                    <a:lstStyle/>
                    <a:p>
                      <a:r>
                        <a:rPr lang="en-US" sz="1400" dirty="0" err="1"/>
                        <a:t>Chikkballapur</a:t>
                      </a:r>
                      <a:endParaRPr lang="en-US" sz="1400" dirty="0"/>
                    </a:p>
                  </a:txBody>
                  <a:tcPr/>
                </a:tc>
                <a:tc>
                  <a:txBody>
                    <a:bodyPr/>
                    <a:lstStyle/>
                    <a:p>
                      <a:r>
                        <a:rPr lang="en-US" sz="1400" dirty="0"/>
                        <a:t>INC</a:t>
                      </a:r>
                    </a:p>
                  </a:txBody>
                  <a:tcPr/>
                </a:tc>
                <a:tc>
                  <a:txBody>
                    <a:bodyPr/>
                    <a:lstStyle/>
                    <a:p>
                      <a:r>
                        <a:rPr lang="en-US" sz="1400" dirty="0"/>
                        <a:t>BJP</a:t>
                      </a:r>
                    </a:p>
                  </a:txBody>
                  <a:tcPr/>
                </a:tc>
                <a:tc>
                  <a:txBody>
                    <a:bodyPr/>
                    <a:lstStyle/>
                    <a:p>
                      <a:r>
                        <a:rPr lang="en-US" sz="1400" dirty="0"/>
                        <a:t>20.15%</a:t>
                      </a:r>
                    </a:p>
                  </a:txBody>
                  <a:tcPr/>
                </a:tc>
                <a:extLst>
                  <a:ext uri="{0D108BD9-81ED-4DB2-BD59-A6C34878D82A}">
                    <a16:rowId xmlns:a16="http://schemas.microsoft.com/office/drawing/2014/main" val="365171966"/>
                  </a:ext>
                </a:extLst>
              </a:tr>
              <a:tr h="258305">
                <a:tc>
                  <a:txBody>
                    <a:bodyPr/>
                    <a:lstStyle/>
                    <a:p>
                      <a:r>
                        <a:rPr lang="en-US" sz="1400" dirty="0"/>
                        <a:t>Uttar Pradesh</a:t>
                      </a:r>
                    </a:p>
                  </a:txBody>
                  <a:tcPr/>
                </a:tc>
                <a:tc>
                  <a:txBody>
                    <a:bodyPr/>
                    <a:lstStyle/>
                    <a:p>
                      <a:r>
                        <a:rPr lang="en-US" sz="1400" dirty="0"/>
                        <a:t>Ghazipur</a:t>
                      </a:r>
                    </a:p>
                  </a:txBody>
                  <a:tcPr/>
                </a:tc>
                <a:tc>
                  <a:txBody>
                    <a:bodyPr/>
                    <a:lstStyle/>
                    <a:p>
                      <a:r>
                        <a:rPr lang="en-US" sz="1400" dirty="0"/>
                        <a:t>BJP</a:t>
                      </a:r>
                    </a:p>
                  </a:txBody>
                  <a:tcPr/>
                </a:tc>
                <a:tc>
                  <a:txBody>
                    <a:bodyPr/>
                    <a:lstStyle/>
                    <a:p>
                      <a:r>
                        <a:rPr lang="en-US" sz="1400" dirty="0"/>
                        <a:t>BSP</a:t>
                      </a:r>
                    </a:p>
                  </a:txBody>
                  <a:tcPr/>
                </a:tc>
                <a:tc>
                  <a:txBody>
                    <a:bodyPr/>
                    <a:lstStyle/>
                    <a:p>
                      <a:r>
                        <a:rPr lang="en-US" sz="1400" dirty="0"/>
                        <a:t>20.09%</a:t>
                      </a:r>
                    </a:p>
                  </a:txBody>
                  <a:tcPr/>
                </a:tc>
                <a:extLst>
                  <a:ext uri="{0D108BD9-81ED-4DB2-BD59-A6C34878D82A}">
                    <a16:rowId xmlns:a16="http://schemas.microsoft.com/office/drawing/2014/main" val="413949326"/>
                  </a:ext>
                </a:extLst>
              </a:tr>
              <a:tr h="258305">
                <a:tc>
                  <a:txBody>
                    <a:bodyPr/>
                    <a:lstStyle/>
                    <a:p>
                      <a:r>
                        <a:rPr lang="en-US" sz="1400" dirty="0"/>
                        <a:t>Bihar</a:t>
                      </a:r>
                    </a:p>
                  </a:txBody>
                  <a:tcPr/>
                </a:tc>
                <a:tc>
                  <a:txBody>
                    <a:bodyPr/>
                    <a:lstStyle/>
                    <a:p>
                      <a:r>
                        <a:rPr lang="en-US" sz="1400" dirty="0" err="1"/>
                        <a:t>Supaul</a:t>
                      </a:r>
                      <a:endParaRPr lang="en-US" sz="1400" dirty="0"/>
                    </a:p>
                  </a:txBody>
                  <a:tcPr/>
                </a:tc>
                <a:tc>
                  <a:txBody>
                    <a:bodyPr/>
                    <a:lstStyle/>
                    <a:p>
                      <a:r>
                        <a:rPr lang="en-US" sz="1400" dirty="0"/>
                        <a:t>INC</a:t>
                      </a:r>
                    </a:p>
                  </a:txBody>
                  <a:tcPr/>
                </a:tc>
                <a:tc>
                  <a:txBody>
                    <a:bodyPr/>
                    <a:lstStyle/>
                    <a:p>
                      <a:r>
                        <a:rPr lang="en-US" sz="1400" dirty="0"/>
                        <a:t>JD(U)</a:t>
                      </a:r>
                    </a:p>
                  </a:txBody>
                  <a:tcPr/>
                </a:tc>
                <a:tc>
                  <a:txBody>
                    <a:bodyPr/>
                    <a:lstStyle/>
                    <a:p>
                      <a:r>
                        <a:rPr lang="en-US" sz="1400" dirty="0"/>
                        <a:t>19.48%</a:t>
                      </a:r>
                    </a:p>
                  </a:txBody>
                  <a:tcPr/>
                </a:tc>
                <a:extLst>
                  <a:ext uri="{0D108BD9-81ED-4DB2-BD59-A6C34878D82A}">
                    <a16:rowId xmlns:a16="http://schemas.microsoft.com/office/drawing/2014/main" val="174428924"/>
                  </a:ext>
                </a:extLst>
              </a:tr>
            </a:tbl>
          </a:graphicData>
        </a:graphic>
      </p:graphicFrame>
      <p:sp>
        <p:nvSpPr>
          <p:cNvPr id="6" name="TextBox 5">
            <a:extLst>
              <a:ext uri="{FF2B5EF4-FFF2-40B4-BE49-F238E27FC236}">
                <a16:creationId xmlns:a16="http://schemas.microsoft.com/office/drawing/2014/main" id="{2AB1D5C9-3DD1-A328-B6D3-CBE4BACBEB2C}"/>
              </a:ext>
            </a:extLst>
          </p:cNvPr>
          <p:cNvSpPr txBox="1"/>
          <p:nvPr/>
        </p:nvSpPr>
        <p:spPr>
          <a:xfrm>
            <a:off x="583581" y="5813502"/>
            <a:ext cx="1102483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These are top 10 Constituencies by difference in winner vote %.</a:t>
            </a:r>
          </a:p>
          <a:p>
            <a:pPr marL="285750" indent="-285750">
              <a:buFont typeface="Arial" panose="020B0604020202020204" pitchFamily="34" charset="0"/>
              <a:buChar char="•"/>
            </a:pPr>
            <a:r>
              <a:rPr lang="en-US" dirty="0">
                <a:solidFill>
                  <a:schemeClr val="bg1"/>
                </a:solidFill>
              </a:rPr>
              <a:t>In total there are 175 constituencies which elected different party in 2019 </a:t>
            </a:r>
            <a:r>
              <a:rPr lang="en-US" dirty="0" err="1">
                <a:solidFill>
                  <a:schemeClr val="bg1"/>
                </a:solidFill>
              </a:rPr>
              <a:t>Loksabha</a:t>
            </a:r>
            <a:r>
              <a:rPr lang="en-US" dirty="0">
                <a:solidFill>
                  <a:schemeClr val="bg1"/>
                </a:solidFill>
              </a:rPr>
              <a:t> elections.</a:t>
            </a:r>
          </a:p>
          <a:p>
            <a:pPr marL="285750" indent="-285750">
              <a:buFont typeface="Arial" panose="020B0604020202020204" pitchFamily="34" charset="0"/>
              <a:buChar char="•"/>
            </a:pPr>
            <a:r>
              <a:rPr lang="en-US" dirty="0">
                <a:solidFill>
                  <a:schemeClr val="bg1"/>
                </a:solidFill>
              </a:rPr>
              <a:t>48 out of these 175 constituencies elected BJP candidate in 2019. </a:t>
            </a:r>
          </a:p>
        </p:txBody>
      </p:sp>
    </p:spTree>
    <p:extLst>
      <p:ext uri="{BB962C8B-B14F-4D97-AF65-F5344CB8AC3E}">
        <p14:creationId xmlns:p14="http://schemas.microsoft.com/office/powerpoint/2010/main" val="3768489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59005" y="353960"/>
            <a:ext cx="10712605" cy="369332"/>
          </a:xfrm>
          <a:prstGeom prst="rect">
            <a:avLst/>
          </a:prstGeom>
          <a:noFill/>
        </p:spPr>
        <p:txBody>
          <a:bodyPr wrap="square" rtlCol="0">
            <a:spAutoFit/>
          </a:bodyPr>
          <a:lstStyle/>
          <a:p>
            <a:pPr algn="ctr"/>
            <a:r>
              <a:rPr lang="en-US" dirty="0">
                <a:solidFill>
                  <a:schemeClr val="bg1"/>
                </a:solidFill>
              </a:rPr>
              <a:t>Q5. TOP 5 CANDIDATES BASED ON MARGIN DIFFERENCE WITH RUNNERS IN 2014 AND 2019.</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224672417"/>
              </p:ext>
            </p:extLst>
          </p:nvPr>
        </p:nvGraphicFramePr>
        <p:xfrm>
          <a:off x="512956" y="1710983"/>
          <a:ext cx="5412060" cy="3508574"/>
        </p:xfrm>
        <a:graphic>
          <a:graphicData uri="http://schemas.openxmlformats.org/drawingml/2006/table">
            <a:tbl>
              <a:tblPr firstRow="1" bandRow="1">
                <a:tableStyleId>{073A0DAA-6AF3-43AB-8588-CEC1D06C72B9}</a:tableStyleId>
              </a:tblPr>
              <a:tblGrid>
                <a:gridCol w="1038080">
                  <a:extLst>
                    <a:ext uri="{9D8B030D-6E8A-4147-A177-3AD203B41FA5}">
                      <a16:colId xmlns:a16="http://schemas.microsoft.com/office/drawing/2014/main" val="2686164601"/>
                    </a:ext>
                  </a:extLst>
                </a:gridCol>
                <a:gridCol w="1587608">
                  <a:extLst>
                    <a:ext uri="{9D8B030D-6E8A-4147-A177-3AD203B41FA5}">
                      <a16:colId xmlns:a16="http://schemas.microsoft.com/office/drawing/2014/main" val="1160774579"/>
                    </a:ext>
                  </a:extLst>
                </a:gridCol>
                <a:gridCol w="1327409">
                  <a:extLst>
                    <a:ext uri="{9D8B030D-6E8A-4147-A177-3AD203B41FA5}">
                      <a16:colId xmlns:a16="http://schemas.microsoft.com/office/drawing/2014/main" val="544675296"/>
                    </a:ext>
                  </a:extLst>
                </a:gridCol>
                <a:gridCol w="1458963">
                  <a:extLst>
                    <a:ext uri="{9D8B030D-6E8A-4147-A177-3AD203B41FA5}">
                      <a16:colId xmlns:a16="http://schemas.microsoft.com/office/drawing/2014/main" val="1084988745"/>
                    </a:ext>
                  </a:extLst>
                </a:gridCol>
              </a:tblGrid>
              <a:tr h="752720">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Candidate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Margin Difference</a:t>
                      </a:r>
                    </a:p>
                  </a:txBody>
                  <a:tcPr/>
                </a:tc>
                <a:extLst>
                  <a:ext uri="{0D108BD9-81ED-4DB2-BD59-A6C34878D82A}">
                    <a16:rowId xmlns:a16="http://schemas.microsoft.com/office/drawing/2014/main" val="2915477490"/>
                  </a:ext>
                </a:extLst>
              </a:tr>
              <a:tr h="406829">
                <a:tc>
                  <a:txBody>
                    <a:bodyPr/>
                    <a:lstStyle/>
                    <a:p>
                      <a:r>
                        <a:rPr lang="en-US" sz="1400" dirty="0"/>
                        <a:t>Gujarat</a:t>
                      </a:r>
                    </a:p>
                  </a:txBody>
                  <a:tcPr/>
                </a:tc>
                <a:tc>
                  <a:txBody>
                    <a:bodyPr/>
                    <a:lstStyle/>
                    <a:p>
                      <a:r>
                        <a:rPr lang="en-US" sz="1400" dirty="0"/>
                        <a:t>Vadodara</a:t>
                      </a:r>
                    </a:p>
                  </a:txBody>
                  <a:tcPr/>
                </a:tc>
                <a:tc>
                  <a:txBody>
                    <a:bodyPr/>
                    <a:lstStyle/>
                    <a:p>
                      <a:r>
                        <a:rPr lang="en-US" sz="1400" dirty="0"/>
                        <a:t>Narendra Modi</a:t>
                      </a:r>
                    </a:p>
                  </a:txBody>
                  <a:tcPr/>
                </a:tc>
                <a:tc>
                  <a:txBody>
                    <a:bodyPr/>
                    <a:lstStyle/>
                    <a:p>
                      <a:r>
                        <a:rPr lang="en-US" sz="1400" dirty="0"/>
                        <a:t>570128</a:t>
                      </a:r>
                    </a:p>
                  </a:txBody>
                  <a:tcPr/>
                </a:tc>
                <a:extLst>
                  <a:ext uri="{0D108BD9-81ED-4DB2-BD59-A6C34878D82A}">
                    <a16:rowId xmlns:a16="http://schemas.microsoft.com/office/drawing/2014/main" val="1657663507"/>
                  </a:ext>
                </a:extLst>
              </a:tr>
              <a:tr h="406829">
                <a:tc>
                  <a:txBody>
                    <a:bodyPr/>
                    <a:lstStyle/>
                    <a:p>
                      <a:r>
                        <a:rPr lang="en-US" sz="1400" dirty="0"/>
                        <a:t>Uttar Pradesh</a:t>
                      </a:r>
                    </a:p>
                  </a:txBody>
                  <a:tcPr/>
                </a:tc>
                <a:tc>
                  <a:txBody>
                    <a:bodyPr/>
                    <a:lstStyle/>
                    <a:p>
                      <a:r>
                        <a:rPr lang="en-US" sz="1400" dirty="0"/>
                        <a:t>Ghaziabad</a:t>
                      </a:r>
                    </a:p>
                  </a:txBody>
                  <a:tcPr/>
                </a:tc>
                <a:tc>
                  <a:txBody>
                    <a:bodyPr/>
                    <a:lstStyle/>
                    <a:p>
                      <a:r>
                        <a:rPr lang="en-US" sz="1400" dirty="0"/>
                        <a:t>Vijay Kumar Singh</a:t>
                      </a:r>
                    </a:p>
                  </a:txBody>
                  <a:tcPr/>
                </a:tc>
                <a:tc>
                  <a:txBody>
                    <a:bodyPr/>
                    <a:lstStyle/>
                    <a:p>
                      <a:r>
                        <a:rPr lang="en-US" sz="1400" dirty="0"/>
                        <a:t>567260</a:t>
                      </a:r>
                    </a:p>
                  </a:txBody>
                  <a:tcPr/>
                </a:tc>
                <a:extLst>
                  <a:ext uri="{0D108BD9-81ED-4DB2-BD59-A6C34878D82A}">
                    <a16:rowId xmlns:a16="http://schemas.microsoft.com/office/drawing/2014/main" val="1087871807"/>
                  </a:ext>
                </a:extLst>
              </a:tr>
              <a:tr h="581185">
                <a:tc>
                  <a:txBody>
                    <a:bodyPr/>
                    <a:lstStyle/>
                    <a:p>
                      <a:r>
                        <a:rPr lang="en-US" sz="1400" dirty="0"/>
                        <a:t>Gujarat</a:t>
                      </a:r>
                    </a:p>
                  </a:txBody>
                  <a:tcPr/>
                </a:tc>
                <a:tc>
                  <a:txBody>
                    <a:bodyPr/>
                    <a:lstStyle/>
                    <a:p>
                      <a:r>
                        <a:rPr lang="en-US" sz="1400" dirty="0"/>
                        <a:t>Navsari</a:t>
                      </a:r>
                    </a:p>
                  </a:txBody>
                  <a:tcPr/>
                </a:tc>
                <a:tc>
                  <a:txBody>
                    <a:bodyPr/>
                    <a:lstStyle/>
                    <a:p>
                      <a:r>
                        <a:rPr lang="en-US" sz="1400" dirty="0"/>
                        <a:t>C. R. Patil</a:t>
                      </a:r>
                    </a:p>
                  </a:txBody>
                  <a:tcPr/>
                </a:tc>
                <a:tc>
                  <a:txBody>
                    <a:bodyPr/>
                    <a:lstStyle/>
                    <a:p>
                      <a:r>
                        <a:rPr lang="en-US" sz="1400" dirty="0"/>
                        <a:t>558116</a:t>
                      </a:r>
                    </a:p>
                  </a:txBody>
                  <a:tcPr/>
                </a:tc>
                <a:extLst>
                  <a:ext uri="{0D108BD9-81ED-4DB2-BD59-A6C34878D82A}">
                    <a16:rowId xmlns:a16="http://schemas.microsoft.com/office/drawing/2014/main" val="1930050595"/>
                  </a:ext>
                </a:extLst>
              </a:tr>
              <a:tr h="426542">
                <a:tc>
                  <a:txBody>
                    <a:bodyPr/>
                    <a:lstStyle/>
                    <a:p>
                      <a:r>
                        <a:rPr lang="en-US" sz="1400" dirty="0"/>
                        <a:t>Rajasthan</a:t>
                      </a:r>
                    </a:p>
                  </a:txBody>
                  <a:tcPr/>
                </a:tc>
                <a:tc>
                  <a:txBody>
                    <a:bodyPr/>
                    <a:lstStyle/>
                    <a:p>
                      <a:r>
                        <a:rPr lang="en-US" sz="1400" dirty="0"/>
                        <a:t>Jaipur</a:t>
                      </a:r>
                    </a:p>
                  </a:txBody>
                  <a:tcPr/>
                </a:tc>
                <a:tc>
                  <a:txBody>
                    <a:bodyPr/>
                    <a:lstStyle/>
                    <a:p>
                      <a:r>
                        <a:rPr lang="en-US" sz="1400" dirty="0"/>
                        <a:t>Ramcharan Bohra</a:t>
                      </a:r>
                    </a:p>
                  </a:txBody>
                  <a:tcPr/>
                </a:tc>
                <a:tc>
                  <a:txBody>
                    <a:bodyPr/>
                    <a:lstStyle/>
                    <a:p>
                      <a:r>
                        <a:rPr lang="en-US" sz="1400" dirty="0"/>
                        <a:t>539345</a:t>
                      </a:r>
                    </a:p>
                  </a:txBody>
                  <a:tcPr/>
                </a:tc>
                <a:extLst>
                  <a:ext uri="{0D108BD9-81ED-4DB2-BD59-A6C34878D82A}">
                    <a16:rowId xmlns:a16="http://schemas.microsoft.com/office/drawing/2014/main" val="2005368204"/>
                  </a:ext>
                </a:extLst>
              </a:tr>
              <a:tr h="258305">
                <a:tc>
                  <a:txBody>
                    <a:bodyPr/>
                    <a:lstStyle/>
                    <a:p>
                      <a:r>
                        <a:rPr lang="en-US" sz="1400" dirty="0"/>
                        <a:t>Gujarat</a:t>
                      </a:r>
                    </a:p>
                  </a:txBody>
                  <a:tcPr/>
                </a:tc>
                <a:tc>
                  <a:txBody>
                    <a:bodyPr/>
                    <a:lstStyle/>
                    <a:p>
                      <a:r>
                        <a:rPr lang="en-US" sz="1400" dirty="0"/>
                        <a:t>Surat</a:t>
                      </a:r>
                    </a:p>
                  </a:txBody>
                  <a:tcPr/>
                </a:tc>
                <a:tc>
                  <a:txBody>
                    <a:bodyPr/>
                    <a:lstStyle/>
                    <a:p>
                      <a:r>
                        <a:rPr lang="en-US" sz="1400" dirty="0"/>
                        <a:t>Darshana Vikram </a:t>
                      </a:r>
                      <a:r>
                        <a:rPr lang="en-US" sz="1400" dirty="0" err="1"/>
                        <a:t>Jardosh</a:t>
                      </a:r>
                      <a:endParaRPr lang="en-US" sz="1400" dirty="0"/>
                    </a:p>
                  </a:txBody>
                  <a:tcPr/>
                </a:tc>
                <a:tc>
                  <a:txBody>
                    <a:bodyPr/>
                    <a:lstStyle/>
                    <a:p>
                      <a:r>
                        <a:rPr lang="en-US" sz="1400" dirty="0"/>
                        <a:t>533190</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E5B691D3-87F0-2A6E-D3A0-02A8AFFA9D57}"/>
              </a:ext>
            </a:extLst>
          </p:cNvPr>
          <p:cNvGraphicFramePr>
            <a:graphicFrameLocks noGrp="1"/>
          </p:cNvGraphicFramePr>
          <p:nvPr>
            <p:extLst>
              <p:ext uri="{D42A27DB-BD31-4B8C-83A1-F6EECF244321}">
                <p14:modId xmlns:p14="http://schemas.microsoft.com/office/powerpoint/2010/main" val="11753643"/>
              </p:ext>
            </p:extLst>
          </p:nvPr>
        </p:nvGraphicFramePr>
        <p:xfrm>
          <a:off x="6266986" y="1710984"/>
          <a:ext cx="5642516" cy="3487774"/>
        </p:xfrm>
        <a:graphic>
          <a:graphicData uri="http://schemas.openxmlformats.org/drawingml/2006/table">
            <a:tbl>
              <a:tblPr firstRow="1" bandRow="1">
                <a:tableStyleId>{073A0DAA-6AF3-43AB-8588-CEC1D06C72B9}</a:tableStyleId>
              </a:tblPr>
              <a:tblGrid>
                <a:gridCol w="1082283">
                  <a:extLst>
                    <a:ext uri="{9D8B030D-6E8A-4147-A177-3AD203B41FA5}">
                      <a16:colId xmlns:a16="http://schemas.microsoft.com/office/drawing/2014/main" val="2686164601"/>
                    </a:ext>
                  </a:extLst>
                </a:gridCol>
                <a:gridCol w="1655211">
                  <a:extLst>
                    <a:ext uri="{9D8B030D-6E8A-4147-A177-3AD203B41FA5}">
                      <a16:colId xmlns:a16="http://schemas.microsoft.com/office/drawing/2014/main" val="1160774579"/>
                    </a:ext>
                  </a:extLst>
                </a:gridCol>
                <a:gridCol w="1499969">
                  <a:extLst>
                    <a:ext uri="{9D8B030D-6E8A-4147-A177-3AD203B41FA5}">
                      <a16:colId xmlns:a16="http://schemas.microsoft.com/office/drawing/2014/main" val="544675296"/>
                    </a:ext>
                  </a:extLst>
                </a:gridCol>
                <a:gridCol w="1405053">
                  <a:extLst>
                    <a:ext uri="{9D8B030D-6E8A-4147-A177-3AD203B41FA5}">
                      <a16:colId xmlns:a16="http://schemas.microsoft.com/office/drawing/2014/main" val="1084988745"/>
                    </a:ext>
                  </a:extLst>
                </a:gridCol>
              </a:tblGrid>
              <a:tr h="783380">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Candidate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Margin Difference</a:t>
                      </a:r>
                    </a:p>
                  </a:txBody>
                  <a:tcPr/>
                </a:tc>
                <a:extLst>
                  <a:ext uri="{0D108BD9-81ED-4DB2-BD59-A6C34878D82A}">
                    <a16:rowId xmlns:a16="http://schemas.microsoft.com/office/drawing/2014/main" val="2915477490"/>
                  </a:ext>
                </a:extLst>
              </a:tr>
              <a:tr h="508579">
                <a:tc>
                  <a:txBody>
                    <a:bodyPr/>
                    <a:lstStyle/>
                    <a:p>
                      <a:r>
                        <a:rPr lang="en-US" sz="1400" dirty="0"/>
                        <a:t>Gujarat</a:t>
                      </a:r>
                    </a:p>
                  </a:txBody>
                  <a:tcPr/>
                </a:tc>
                <a:tc>
                  <a:txBody>
                    <a:bodyPr/>
                    <a:lstStyle/>
                    <a:p>
                      <a:r>
                        <a:rPr lang="en-US" sz="1400" dirty="0"/>
                        <a:t>Navsari</a:t>
                      </a:r>
                    </a:p>
                  </a:txBody>
                  <a:tcPr/>
                </a:tc>
                <a:tc>
                  <a:txBody>
                    <a:bodyPr/>
                    <a:lstStyle/>
                    <a:p>
                      <a:r>
                        <a:rPr lang="en-US" sz="1400" dirty="0"/>
                        <a:t>C. R. Patil</a:t>
                      </a:r>
                    </a:p>
                  </a:txBody>
                  <a:tcPr/>
                </a:tc>
                <a:tc>
                  <a:txBody>
                    <a:bodyPr/>
                    <a:lstStyle/>
                    <a:p>
                      <a:r>
                        <a:rPr lang="en-US" sz="1400" dirty="0"/>
                        <a:t>689668</a:t>
                      </a:r>
                    </a:p>
                  </a:txBody>
                  <a:tcPr/>
                </a:tc>
                <a:extLst>
                  <a:ext uri="{0D108BD9-81ED-4DB2-BD59-A6C34878D82A}">
                    <a16:rowId xmlns:a16="http://schemas.microsoft.com/office/drawing/2014/main" val="1657663507"/>
                  </a:ext>
                </a:extLst>
              </a:tr>
              <a:tr h="472775">
                <a:tc>
                  <a:txBody>
                    <a:bodyPr/>
                    <a:lstStyle/>
                    <a:p>
                      <a:r>
                        <a:rPr lang="en-US" sz="1400" dirty="0"/>
                        <a:t>Haryana</a:t>
                      </a:r>
                    </a:p>
                  </a:txBody>
                  <a:tcPr/>
                </a:tc>
                <a:tc>
                  <a:txBody>
                    <a:bodyPr/>
                    <a:lstStyle/>
                    <a:p>
                      <a:r>
                        <a:rPr lang="en-US" sz="1400" dirty="0"/>
                        <a:t>Karnal</a:t>
                      </a:r>
                    </a:p>
                  </a:txBody>
                  <a:tcPr/>
                </a:tc>
                <a:tc>
                  <a:txBody>
                    <a:bodyPr/>
                    <a:lstStyle/>
                    <a:p>
                      <a:r>
                        <a:rPr lang="en-US" sz="1400" dirty="0"/>
                        <a:t>Sanjay Bhatia</a:t>
                      </a:r>
                    </a:p>
                  </a:txBody>
                  <a:tcPr/>
                </a:tc>
                <a:tc>
                  <a:txBody>
                    <a:bodyPr/>
                    <a:lstStyle/>
                    <a:p>
                      <a:r>
                        <a:rPr lang="en-US" sz="1400" dirty="0"/>
                        <a:t>656142</a:t>
                      </a:r>
                    </a:p>
                  </a:txBody>
                  <a:tcPr/>
                </a:tc>
                <a:extLst>
                  <a:ext uri="{0D108BD9-81ED-4DB2-BD59-A6C34878D82A}">
                    <a16:rowId xmlns:a16="http://schemas.microsoft.com/office/drawing/2014/main" val="1087871807"/>
                  </a:ext>
                </a:extLst>
              </a:tr>
              <a:tr h="626703">
                <a:tc>
                  <a:txBody>
                    <a:bodyPr/>
                    <a:lstStyle/>
                    <a:p>
                      <a:r>
                        <a:rPr lang="en-US" sz="1400" dirty="0"/>
                        <a:t>Haryana</a:t>
                      </a:r>
                    </a:p>
                  </a:txBody>
                  <a:tcPr/>
                </a:tc>
                <a:tc>
                  <a:txBody>
                    <a:bodyPr/>
                    <a:lstStyle/>
                    <a:p>
                      <a:r>
                        <a:rPr lang="en-US" sz="1400" dirty="0"/>
                        <a:t>Faridabad</a:t>
                      </a:r>
                    </a:p>
                  </a:txBody>
                  <a:tcPr/>
                </a:tc>
                <a:tc>
                  <a:txBody>
                    <a:bodyPr/>
                    <a:lstStyle/>
                    <a:p>
                      <a:r>
                        <a:rPr lang="en-US" sz="1400" dirty="0"/>
                        <a:t>Krishan Pal</a:t>
                      </a:r>
                    </a:p>
                  </a:txBody>
                  <a:tcPr/>
                </a:tc>
                <a:tc>
                  <a:txBody>
                    <a:bodyPr/>
                    <a:lstStyle/>
                    <a:p>
                      <a:r>
                        <a:rPr lang="en-US" sz="1400" dirty="0"/>
                        <a:t>638239</a:t>
                      </a:r>
                    </a:p>
                  </a:txBody>
                  <a:tcPr/>
                </a:tc>
                <a:extLst>
                  <a:ext uri="{0D108BD9-81ED-4DB2-BD59-A6C34878D82A}">
                    <a16:rowId xmlns:a16="http://schemas.microsoft.com/office/drawing/2014/main" val="1930050595"/>
                  </a:ext>
                </a:extLst>
              </a:tr>
              <a:tr h="508434">
                <a:tc>
                  <a:txBody>
                    <a:bodyPr/>
                    <a:lstStyle/>
                    <a:p>
                      <a:r>
                        <a:rPr lang="en-US" sz="1400" dirty="0"/>
                        <a:t>Rajasthan</a:t>
                      </a:r>
                    </a:p>
                  </a:txBody>
                  <a:tcPr/>
                </a:tc>
                <a:tc>
                  <a:txBody>
                    <a:bodyPr/>
                    <a:lstStyle/>
                    <a:p>
                      <a:r>
                        <a:rPr lang="en-US" sz="1400" dirty="0"/>
                        <a:t>Bhilwara</a:t>
                      </a:r>
                    </a:p>
                  </a:txBody>
                  <a:tcPr/>
                </a:tc>
                <a:tc>
                  <a:txBody>
                    <a:bodyPr/>
                    <a:lstStyle/>
                    <a:p>
                      <a:r>
                        <a:rPr lang="en-US" sz="1400" dirty="0"/>
                        <a:t>Subhash Chandra </a:t>
                      </a:r>
                      <a:r>
                        <a:rPr lang="en-US" sz="1400" dirty="0" err="1"/>
                        <a:t>Baheria</a:t>
                      </a:r>
                      <a:endParaRPr lang="en-US" sz="1400" dirty="0"/>
                    </a:p>
                  </a:txBody>
                  <a:tcPr/>
                </a:tc>
                <a:tc>
                  <a:txBody>
                    <a:bodyPr/>
                    <a:lstStyle/>
                    <a:p>
                      <a:r>
                        <a:rPr lang="en-US" sz="1400" dirty="0"/>
                        <a:t>612000</a:t>
                      </a:r>
                    </a:p>
                  </a:txBody>
                  <a:tcPr/>
                </a:tc>
                <a:extLst>
                  <a:ext uri="{0D108BD9-81ED-4DB2-BD59-A6C34878D82A}">
                    <a16:rowId xmlns:a16="http://schemas.microsoft.com/office/drawing/2014/main" val="2005368204"/>
                  </a:ext>
                </a:extLst>
              </a:tr>
              <a:tr h="578177">
                <a:tc>
                  <a:txBody>
                    <a:bodyPr/>
                    <a:lstStyle/>
                    <a:p>
                      <a:r>
                        <a:rPr lang="en-US" sz="1400" dirty="0"/>
                        <a:t>Gujarat</a:t>
                      </a:r>
                    </a:p>
                  </a:txBody>
                  <a:tcPr/>
                </a:tc>
                <a:tc>
                  <a:txBody>
                    <a:bodyPr/>
                    <a:lstStyle/>
                    <a:p>
                      <a:r>
                        <a:rPr lang="en-US" sz="1400" dirty="0"/>
                        <a:t>Vadodara</a:t>
                      </a:r>
                    </a:p>
                  </a:txBody>
                  <a:tcPr/>
                </a:tc>
                <a:tc>
                  <a:txBody>
                    <a:bodyPr/>
                    <a:lstStyle/>
                    <a:p>
                      <a:r>
                        <a:rPr lang="en-US" sz="1400" dirty="0" err="1"/>
                        <a:t>Ranjanben</a:t>
                      </a:r>
                      <a:r>
                        <a:rPr lang="en-US" sz="1400" dirty="0"/>
                        <a:t> Bhatt</a:t>
                      </a:r>
                    </a:p>
                  </a:txBody>
                  <a:tcPr/>
                </a:tc>
                <a:tc>
                  <a:txBody>
                    <a:bodyPr/>
                    <a:lstStyle/>
                    <a:p>
                      <a:r>
                        <a:rPr lang="en-US" sz="1400" dirty="0"/>
                        <a:t>589177</a:t>
                      </a:r>
                    </a:p>
                  </a:txBody>
                  <a:tcPr/>
                </a:tc>
                <a:extLst>
                  <a:ext uri="{0D108BD9-81ED-4DB2-BD59-A6C34878D82A}">
                    <a16:rowId xmlns:a16="http://schemas.microsoft.com/office/drawing/2014/main" val="75244924"/>
                  </a:ext>
                </a:extLst>
              </a:tr>
            </a:tbl>
          </a:graphicData>
        </a:graphic>
      </p:graphicFrame>
      <p:sp>
        <p:nvSpPr>
          <p:cNvPr id="7" name="TextBox 6">
            <a:extLst>
              <a:ext uri="{FF2B5EF4-FFF2-40B4-BE49-F238E27FC236}">
                <a16:creationId xmlns:a16="http://schemas.microsoft.com/office/drawing/2014/main" id="{AD8AF2EB-3211-60FC-EA05-7ED3382BFAD3}"/>
              </a:ext>
            </a:extLst>
          </p:cNvPr>
          <p:cNvSpPr txBox="1"/>
          <p:nvPr/>
        </p:nvSpPr>
        <p:spPr>
          <a:xfrm>
            <a:off x="512955" y="1360449"/>
            <a:ext cx="5412059" cy="369332"/>
          </a:xfrm>
          <a:prstGeom prst="rect">
            <a:avLst/>
          </a:prstGeom>
          <a:noFill/>
        </p:spPr>
        <p:txBody>
          <a:bodyPr wrap="square" rtlCol="0">
            <a:spAutoFit/>
          </a:bodyPr>
          <a:lstStyle/>
          <a:p>
            <a:pPr algn="ctr"/>
            <a:r>
              <a:rPr lang="en-US" dirty="0">
                <a:solidFill>
                  <a:schemeClr val="bg1"/>
                </a:solidFill>
              </a:rPr>
              <a:t>TOP 5 CANDIDATES BY MARGIN  IN 2014</a:t>
            </a:r>
          </a:p>
        </p:txBody>
      </p:sp>
      <p:sp>
        <p:nvSpPr>
          <p:cNvPr id="8" name="TextBox 7">
            <a:extLst>
              <a:ext uri="{FF2B5EF4-FFF2-40B4-BE49-F238E27FC236}">
                <a16:creationId xmlns:a16="http://schemas.microsoft.com/office/drawing/2014/main" id="{6E802EC9-DEBC-0160-EA85-5FF32920A9DA}"/>
              </a:ext>
            </a:extLst>
          </p:cNvPr>
          <p:cNvSpPr txBox="1"/>
          <p:nvPr/>
        </p:nvSpPr>
        <p:spPr>
          <a:xfrm>
            <a:off x="6326458" y="1360449"/>
            <a:ext cx="5412059" cy="369332"/>
          </a:xfrm>
          <a:prstGeom prst="rect">
            <a:avLst/>
          </a:prstGeom>
          <a:noFill/>
        </p:spPr>
        <p:txBody>
          <a:bodyPr wrap="square" rtlCol="0">
            <a:spAutoFit/>
          </a:bodyPr>
          <a:lstStyle/>
          <a:p>
            <a:pPr algn="ctr"/>
            <a:r>
              <a:rPr lang="en-US" dirty="0">
                <a:solidFill>
                  <a:schemeClr val="bg1"/>
                </a:solidFill>
              </a:rPr>
              <a:t>TOP 5 CANDIDATES BY MARGIN  IN 2019</a:t>
            </a:r>
          </a:p>
        </p:txBody>
      </p:sp>
    </p:spTree>
    <p:extLst>
      <p:ext uri="{BB962C8B-B14F-4D97-AF65-F5344CB8AC3E}">
        <p14:creationId xmlns:p14="http://schemas.microsoft.com/office/powerpoint/2010/main" val="22382648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81777" y="353960"/>
            <a:ext cx="11589834" cy="369332"/>
          </a:xfrm>
          <a:prstGeom prst="rect">
            <a:avLst/>
          </a:prstGeom>
          <a:noFill/>
        </p:spPr>
        <p:txBody>
          <a:bodyPr wrap="square" rtlCol="0">
            <a:spAutoFit/>
          </a:bodyPr>
          <a:lstStyle/>
          <a:p>
            <a:pPr algn="ctr"/>
            <a:r>
              <a:rPr lang="en-US" dirty="0">
                <a:solidFill>
                  <a:schemeClr val="bg1"/>
                </a:solidFill>
              </a:rPr>
              <a:t>Q6. % SPLIT OF VOTES OF PARTIES  BETWEEN 2014 VS 2019 AT NATIONAL LEVEL.</a:t>
            </a:r>
          </a:p>
        </p:txBody>
      </p:sp>
      <p:sp>
        <p:nvSpPr>
          <p:cNvPr id="7" name="TextBox 6">
            <a:extLst>
              <a:ext uri="{FF2B5EF4-FFF2-40B4-BE49-F238E27FC236}">
                <a16:creationId xmlns:a16="http://schemas.microsoft.com/office/drawing/2014/main" id="{AD8AF2EB-3211-60FC-EA05-7ED3382BFAD3}"/>
              </a:ext>
            </a:extLst>
          </p:cNvPr>
          <p:cNvSpPr txBox="1"/>
          <p:nvPr/>
        </p:nvSpPr>
        <p:spPr>
          <a:xfrm>
            <a:off x="512954" y="1314657"/>
            <a:ext cx="5412059" cy="369332"/>
          </a:xfrm>
          <a:prstGeom prst="rect">
            <a:avLst/>
          </a:prstGeom>
          <a:noFill/>
        </p:spPr>
        <p:txBody>
          <a:bodyPr wrap="square" rtlCol="0">
            <a:spAutoFit/>
          </a:bodyPr>
          <a:lstStyle/>
          <a:p>
            <a:pPr algn="ctr"/>
            <a:r>
              <a:rPr lang="en-US" dirty="0">
                <a:solidFill>
                  <a:schemeClr val="bg1"/>
                </a:solidFill>
              </a:rPr>
              <a:t>PARTY WISE VOTE % SPLIT 2014</a:t>
            </a:r>
          </a:p>
        </p:txBody>
      </p:sp>
      <p:graphicFrame>
        <p:nvGraphicFramePr>
          <p:cNvPr id="9" name="Chart 8">
            <a:extLst>
              <a:ext uri="{FF2B5EF4-FFF2-40B4-BE49-F238E27FC236}">
                <a16:creationId xmlns:a16="http://schemas.microsoft.com/office/drawing/2014/main" id="{79BD38DC-625D-546B-C134-8A27780652C7}"/>
              </a:ext>
            </a:extLst>
          </p:cNvPr>
          <p:cNvGraphicFramePr/>
          <p:nvPr>
            <p:extLst>
              <p:ext uri="{D42A27DB-BD31-4B8C-83A1-F6EECF244321}">
                <p14:modId xmlns:p14="http://schemas.microsoft.com/office/powerpoint/2010/main" val="2270983026"/>
              </p:ext>
            </p:extLst>
          </p:nvPr>
        </p:nvGraphicFramePr>
        <p:xfrm>
          <a:off x="1779235" y="1873407"/>
          <a:ext cx="2879495" cy="2386359"/>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9CEF47C2-0A65-6394-0B02-3E1EE47E9EE8}"/>
              </a:ext>
            </a:extLst>
          </p:cNvPr>
          <p:cNvSpPr txBox="1"/>
          <p:nvPr/>
        </p:nvSpPr>
        <p:spPr>
          <a:xfrm>
            <a:off x="5109735" y="1333397"/>
            <a:ext cx="5412059" cy="369332"/>
          </a:xfrm>
          <a:prstGeom prst="rect">
            <a:avLst/>
          </a:prstGeom>
          <a:noFill/>
        </p:spPr>
        <p:txBody>
          <a:bodyPr wrap="square" rtlCol="0">
            <a:spAutoFit/>
          </a:bodyPr>
          <a:lstStyle/>
          <a:p>
            <a:pPr algn="ctr"/>
            <a:r>
              <a:rPr lang="en-US" dirty="0">
                <a:solidFill>
                  <a:schemeClr val="bg1"/>
                </a:solidFill>
              </a:rPr>
              <a:t>PARTY WISE VOTE % SPLIT 2019</a:t>
            </a:r>
          </a:p>
        </p:txBody>
      </p:sp>
      <p:sp>
        <p:nvSpPr>
          <p:cNvPr id="12" name="TextBox 11">
            <a:extLst>
              <a:ext uri="{FF2B5EF4-FFF2-40B4-BE49-F238E27FC236}">
                <a16:creationId xmlns:a16="http://schemas.microsoft.com/office/drawing/2014/main" id="{C2AC3F33-A0E1-7E5A-FF2F-6C03FA024F34}"/>
              </a:ext>
            </a:extLst>
          </p:cNvPr>
          <p:cNvSpPr txBox="1"/>
          <p:nvPr/>
        </p:nvSpPr>
        <p:spPr>
          <a:xfrm>
            <a:off x="713679" y="4564566"/>
            <a:ext cx="10601092" cy="120032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In both the 2014 and 2019 Lok Sabha elections, BJP secured the maximum vote share in India.</a:t>
            </a:r>
          </a:p>
          <a:p>
            <a:pPr marL="285750" indent="-285750">
              <a:buFont typeface="Arial" panose="020B0604020202020204" pitchFamily="34" charset="0"/>
              <a:buChar char="•"/>
            </a:pPr>
            <a:r>
              <a:rPr lang="en-IN" dirty="0">
                <a:solidFill>
                  <a:schemeClr val="bg1"/>
                </a:solidFill>
              </a:rPr>
              <a:t>Following the BJP, the Indian National Congress (INC) also achieved a significant share of votes.</a:t>
            </a:r>
          </a:p>
          <a:p>
            <a:pPr marL="285750" indent="-285750">
              <a:buFont typeface="Arial" panose="020B0604020202020204" pitchFamily="34" charset="0"/>
              <a:buChar char="•"/>
            </a:pPr>
            <a:r>
              <a:rPr lang="en-IN" dirty="0">
                <a:solidFill>
                  <a:schemeClr val="bg1"/>
                </a:solidFill>
              </a:rPr>
              <a:t>BJP and INC together account for nearly half of the total vote share.</a:t>
            </a:r>
          </a:p>
          <a:p>
            <a:pPr marL="285750" indent="-285750">
              <a:buFont typeface="Arial" panose="020B0604020202020204" pitchFamily="34" charset="0"/>
              <a:buChar char="•"/>
            </a:pPr>
            <a:r>
              <a:rPr lang="en-IN" dirty="0">
                <a:solidFill>
                  <a:schemeClr val="bg1"/>
                </a:solidFill>
              </a:rPr>
              <a:t>This dominance underscores their status as the two major national parties in India.</a:t>
            </a:r>
            <a:endParaRPr lang="en-US" dirty="0">
              <a:solidFill>
                <a:schemeClr val="bg1"/>
              </a:solidFill>
            </a:endParaRPr>
          </a:p>
        </p:txBody>
      </p:sp>
      <p:graphicFrame>
        <p:nvGraphicFramePr>
          <p:cNvPr id="13" name="Chart 12">
            <a:extLst>
              <a:ext uri="{FF2B5EF4-FFF2-40B4-BE49-F238E27FC236}">
                <a16:creationId xmlns:a16="http://schemas.microsoft.com/office/drawing/2014/main" id="{59F19805-C7A0-FD68-9508-1901AED20AAE}"/>
              </a:ext>
            </a:extLst>
          </p:cNvPr>
          <p:cNvGraphicFramePr/>
          <p:nvPr>
            <p:extLst>
              <p:ext uri="{D42A27DB-BD31-4B8C-83A1-F6EECF244321}">
                <p14:modId xmlns:p14="http://schemas.microsoft.com/office/powerpoint/2010/main" val="2573565298"/>
              </p:ext>
            </p:extLst>
          </p:nvPr>
        </p:nvGraphicFramePr>
        <p:xfrm>
          <a:off x="6315307" y="1873406"/>
          <a:ext cx="2879495" cy="238635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033610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59005" y="353960"/>
            <a:ext cx="10712605" cy="369332"/>
          </a:xfrm>
          <a:prstGeom prst="rect">
            <a:avLst/>
          </a:prstGeom>
          <a:noFill/>
        </p:spPr>
        <p:txBody>
          <a:bodyPr wrap="square" rtlCol="0">
            <a:spAutoFit/>
          </a:bodyPr>
          <a:lstStyle/>
          <a:p>
            <a:pPr algn="ctr"/>
            <a:r>
              <a:rPr lang="en-US" dirty="0">
                <a:solidFill>
                  <a:schemeClr val="bg1"/>
                </a:solidFill>
              </a:rPr>
              <a:t>Q7. % SPLIT OF VOTES OF PARTIES  BETWEEN 2014 VS 2019 AT STATE  LEVEL.</a:t>
            </a:r>
          </a:p>
        </p:txBody>
      </p:sp>
      <p:sp>
        <p:nvSpPr>
          <p:cNvPr id="7" name="TextBox 6">
            <a:extLst>
              <a:ext uri="{FF2B5EF4-FFF2-40B4-BE49-F238E27FC236}">
                <a16:creationId xmlns:a16="http://schemas.microsoft.com/office/drawing/2014/main" id="{AD8AF2EB-3211-60FC-EA05-7ED3382BFAD3}"/>
              </a:ext>
            </a:extLst>
          </p:cNvPr>
          <p:cNvSpPr txBox="1"/>
          <p:nvPr/>
        </p:nvSpPr>
        <p:spPr>
          <a:xfrm>
            <a:off x="233123" y="1032159"/>
            <a:ext cx="11426096" cy="400110"/>
          </a:xfrm>
          <a:prstGeom prst="rect">
            <a:avLst/>
          </a:prstGeom>
          <a:noFill/>
        </p:spPr>
        <p:txBody>
          <a:bodyPr wrap="square" rtlCol="0">
            <a:spAutoFit/>
          </a:bodyPr>
          <a:lstStyle/>
          <a:p>
            <a:pPr algn="ctr"/>
            <a:r>
              <a:rPr lang="en-US" sz="2000" dirty="0">
                <a:solidFill>
                  <a:schemeClr val="bg1"/>
                </a:solidFill>
              </a:rPr>
              <a:t>PARTY WISE VOTE % SPLIT 2014</a:t>
            </a:r>
          </a:p>
        </p:txBody>
      </p:sp>
      <p:graphicFrame>
        <p:nvGraphicFramePr>
          <p:cNvPr id="13" name="Chart 12">
            <a:extLst>
              <a:ext uri="{FF2B5EF4-FFF2-40B4-BE49-F238E27FC236}">
                <a16:creationId xmlns:a16="http://schemas.microsoft.com/office/drawing/2014/main" id="{4C954FC3-581C-A5A2-1305-EFB1037DAAF9}"/>
              </a:ext>
            </a:extLst>
          </p:cNvPr>
          <p:cNvGraphicFramePr/>
          <p:nvPr>
            <p:extLst>
              <p:ext uri="{D42A27DB-BD31-4B8C-83A1-F6EECF244321}">
                <p14:modId xmlns:p14="http://schemas.microsoft.com/office/powerpoint/2010/main" val="2146985035"/>
              </p:ext>
            </p:extLst>
          </p:nvPr>
        </p:nvGraphicFramePr>
        <p:xfrm>
          <a:off x="5704466" y="1628078"/>
          <a:ext cx="5967142" cy="11448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6247D005-E844-F434-AE1F-A2AE929C592A}"/>
              </a:ext>
            </a:extLst>
          </p:cNvPr>
          <p:cNvGraphicFramePr/>
          <p:nvPr>
            <p:extLst>
              <p:ext uri="{D42A27DB-BD31-4B8C-83A1-F6EECF244321}">
                <p14:modId xmlns:p14="http://schemas.microsoft.com/office/powerpoint/2010/main" val="3375072184"/>
              </p:ext>
            </p:extLst>
          </p:nvPr>
        </p:nvGraphicFramePr>
        <p:xfrm>
          <a:off x="4527395" y="3236183"/>
          <a:ext cx="7131824" cy="114485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a:extLst>
              <a:ext uri="{FF2B5EF4-FFF2-40B4-BE49-F238E27FC236}">
                <a16:creationId xmlns:a16="http://schemas.microsoft.com/office/drawing/2014/main" id="{5A0FAFCB-62FB-A3BF-9F06-0E2EC51DDB09}"/>
              </a:ext>
            </a:extLst>
          </p:cNvPr>
          <p:cNvGraphicFramePr/>
          <p:nvPr>
            <p:extLst>
              <p:ext uri="{D42A27DB-BD31-4B8C-83A1-F6EECF244321}">
                <p14:modId xmlns:p14="http://schemas.microsoft.com/office/powerpoint/2010/main" val="791381100"/>
              </p:ext>
            </p:extLst>
          </p:nvPr>
        </p:nvGraphicFramePr>
        <p:xfrm>
          <a:off x="2497873" y="4698380"/>
          <a:ext cx="9173735" cy="1517353"/>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479739B9-0CC3-B3B2-4625-1B482AE1D089}"/>
              </a:ext>
            </a:extLst>
          </p:cNvPr>
          <p:cNvSpPr txBox="1"/>
          <p:nvPr/>
        </p:nvSpPr>
        <p:spPr>
          <a:xfrm>
            <a:off x="3263589" y="1786571"/>
            <a:ext cx="1862754" cy="369332"/>
          </a:xfrm>
          <a:prstGeom prst="rect">
            <a:avLst/>
          </a:prstGeom>
          <a:noFill/>
        </p:spPr>
        <p:txBody>
          <a:bodyPr wrap="none" rtlCol="0">
            <a:spAutoFit/>
          </a:bodyPr>
          <a:lstStyle/>
          <a:p>
            <a:r>
              <a:rPr lang="en-US" dirty="0">
                <a:solidFill>
                  <a:schemeClr val="bg1"/>
                </a:solidFill>
              </a:rPr>
              <a:t>UTTAR PRADESH</a:t>
            </a:r>
          </a:p>
        </p:txBody>
      </p:sp>
      <p:sp>
        <p:nvSpPr>
          <p:cNvPr id="17" name="TextBox 16">
            <a:extLst>
              <a:ext uri="{FF2B5EF4-FFF2-40B4-BE49-F238E27FC236}">
                <a16:creationId xmlns:a16="http://schemas.microsoft.com/office/drawing/2014/main" id="{1EA0BF41-B962-E3F1-4E7F-4320118366BD}"/>
              </a:ext>
            </a:extLst>
          </p:cNvPr>
          <p:cNvSpPr txBox="1"/>
          <p:nvPr/>
        </p:nvSpPr>
        <p:spPr>
          <a:xfrm>
            <a:off x="3263589" y="2031230"/>
            <a:ext cx="1914792" cy="338554"/>
          </a:xfrm>
          <a:prstGeom prst="rect">
            <a:avLst/>
          </a:prstGeom>
          <a:noFill/>
        </p:spPr>
        <p:txBody>
          <a:bodyPr wrap="square" rtlCol="0">
            <a:spAutoFit/>
          </a:bodyPr>
          <a:lstStyle/>
          <a:p>
            <a:r>
              <a:rPr lang="en-US" sz="1600" dirty="0">
                <a:solidFill>
                  <a:schemeClr val="bg1"/>
                </a:solidFill>
              </a:rPr>
              <a:t>Constituencies: 80</a:t>
            </a:r>
          </a:p>
        </p:txBody>
      </p:sp>
      <p:sp>
        <p:nvSpPr>
          <p:cNvPr id="18" name="TextBox 17">
            <a:extLst>
              <a:ext uri="{FF2B5EF4-FFF2-40B4-BE49-F238E27FC236}">
                <a16:creationId xmlns:a16="http://schemas.microsoft.com/office/drawing/2014/main" id="{8459E915-BE6F-EC6A-5F58-38FD7824C432}"/>
              </a:ext>
            </a:extLst>
          </p:cNvPr>
          <p:cNvSpPr txBox="1"/>
          <p:nvPr/>
        </p:nvSpPr>
        <p:spPr>
          <a:xfrm>
            <a:off x="3289608" y="1776761"/>
            <a:ext cx="1862754" cy="765717"/>
          </a:xfrm>
          <a:prstGeom prst="rect">
            <a:avLst/>
          </a:prstGeom>
          <a:noFill/>
          <a:ln>
            <a:solidFill>
              <a:schemeClr val="bg1"/>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0EED2291-2C03-DAE8-0D0D-FA8BDBBC32F8}"/>
              </a:ext>
            </a:extLst>
          </p:cNvPr>
          <p:cNvSpPr txBox="1"/>
          <p:nvPr/>
        </p:nvSpPr>
        <p:spPr>
          <a:xfrm>
            <a:off x="2289717" y="3439280"/>
            <a:ext cx="1756763" cy="369332"/>
          </a:xfrm>
          <a:prstGeom prst="rect">
            <a:avLst/>
          </a:prstGeom>
          <a:noFill/>
        </p:spPr>
        <p:txBody>
          <a:bodyPr wrap="none" rtlCol="0">
            <a:spAutoFit/>
          </a:bodyPr>
          <a:lstStyle/>
          <a:p>
            <a:r>
              <a:rPr lang="en-US" dirty="0">
                <a:solidFill>
                  <a:schemeClr val="bg1"/>
                </a:solidFill>
              </a:rPr>
              <a:t>MAHARASHTRA</a:t>
            </a:r>
          </a:p>
        </p:txBody>
      </p:sp>
      <p:sp>
        <p:nvSpPr>
          <p:cNvPr id="20" name="TextBox 19">
            <a:extLst>
              <a:ext uri="{FF2B5EF4-FFF2-40B4-BE49-F238E27FC236}">
                <a16:creationId xmlns:a16="http://schemas.microsoft.com/office/drawing/2014/main" id="{5287E8FF-7A9C-76AC-E1EC-1D3547E8EF73}"/>
              </a:ext>
            </a:extLst>
          </p:cNvPr>
          <p:cNvSpPr txBox="1"/>
          <p:nvPr/>
        </p:nvSpPr>
        <p:spPr>
          <a:xfrm>
            <a:off x="2289717" y="3699498"/>
            <a:ext cx="1853777" cy="338554"/>
          </a:xfrm>
          <a:prstGeom prst="rect">
            <a:avLst/>
          </a:prstGeom>
          <a:noFill/>
        </p:spPr>
        <p:txBody>
          <a:bodyPr wrap="none" rtlCol="0">
            <a:spAutoFit/>
          </a:bodyPr>
          <a:lstStyle/>
          <a:p>
            <a:r>
              <a:rPr lang="en-US" sz="1600" dirty="0">
                <a:solidFill>
                  <a:schemeClr val="bg1"/>
                </a:solidFill>
              </a:rPr>
              <a:t>Constituencies: 48</a:t>
            </a:r>
          </a:p>
        </p:txBody>
      </p:sp>
      <p:sp>
        <p:nvSpPr>
          <p:cNvPr id="21" name="TextBox 20">
            <a:extLst>
              <a:ext uri="{FF2B5EF4-FFF2-40B4-BE49-F238E27FC236}">
                <a16:creationId xmlns:a16="http://schemas.microsoft.com/office/drawing/2014/main" id="{BC6DDE42-C156-62FC-A401-CF8B22A0C9D3}"/>
              </a:ext>
            </a:extLst>
          </p:cNvPr>
          <p:cNvSpPr txBox="1"/>
          <p:nvPr/>
        </p:nvSpPr>
        <p:spPr>
          <a:xfrm>
            <a:off x="2332212" y="3394131"/>
            <a:ext cx="1862754" cy="765717"/>
          </a:xfrm>
          <a:prstGeom prst="rect">
            <a:avLst/>
          </a:prstGeom>
          <a:noFill/>
          <a:ln>
            <a:solidFill>
              <a:schemeClr val="bg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C770AE47-1C74-864A-0191-F3009DFC9792}"/>
              </a:ext>
            </a:extLst>
          </p:cNvPr>
          <p:cNvSpPr txBox="1"/>
          <p:nvPr/>
        </p:nvSpPr>
        <p:spPr>
          <a:xfrm>
            <a:off x="223026" y="5199133"/>
            <a:ext cx="822661" cy="369332"/>
          </a:xfrm>
          <a:prstGeom prst="rect">
            <a:avLst/>
          </a:prstGeom>
          <a:noFill/>
        </p:spPr>
        <p:txBody>
          <a:bodyPr wrap="none" rtlCol="0">
            <a:spAutoFit/>
          </a:bodyPr>
          <a:lstStyle/>
          <a:p>
            <a:r>
              <a:rPr lang="en-US" dirty="0">
                <a:solidFill>
                  <a:schemeClr val="bg1"/>
                </a:solidFill>
              </a:rPr>
              <a:t>BIHAR</a:t>
            </a:r>
          </a:p>
        </p:txBody>
      </p:sp>
      <p:sp>
        <p:nvSpPr>
          <p:cNvPr id="23" name="TextBox 22">
            <a:extLst>
              <a:ext uri="{FF2B5EF4-FFF2-40B4-BE49-F238E27FC236}">
                <a16:creationId xmlns:a16="http://schemas.microsoft.com/office/drawing/2014/main" id="{34E0B104-F372-F7B4-DD70-9583BE8F2F06}"/>
              </a:ext>
            </a:extLst>
          </p:cNvPr>
          <p:cNvSpPr txBox="1"/>
          <p:nvPr/>
        </p:nvSpPr>
        <p:spPr>
          <a:xfrm>
            <a:off x="223026" y="5443962"/>
            <a:ext cx="1853777" cy="338554"/>
          </a:xfrm>
          <a:prstGeom prst="rect">
            <a:avLst/>
          </a:prstGeom>
          <a:noFill/>
        </p:spPr>
        <p:txBody>
          <a:bodyPr wrap="none" rtlCol="0">
            <a:spAutoFit/>
          </a:bodyPr>
          <a:lstStyle/>
          <a:p>
            <a:r>
              <a:rPr lang="en-US" sz="1600" dirty="0">
                <a:solidFill>
                  <a:schemeClr val="bg1"/>
                </a:solidFill>
              </a:rPr>
              <a:t>Constituencies: 40</a:t>
            </a:r>
          </a:p>
        </p:txBody>
      </p:sp>
      <p:sp>
        <p:nvSpPr>
          <p:cNvPr id="24" name="TextBox 23">
            <a:extLst>
              <a:ext uri="{FF2B5EF4-FFF2-40B4-BE49-F238E27FC236}">
                <a16:creationId xmlns:a16="http://schemas.microsoft.com/office/drawing/2014/main" id="{042212DB-8401-90F8-A0D7-6BFB9BCA79BC}"/>
              </a:ext>
            </a:extLst>
          </p:cNvPr>
          <p:cNvSpPr txBox="1"/>
          <p:nvPr/>
        </p:nvSpPr>
        <p:spPr>
          <a:xfrm>
            <a:off x="233123" y="5185606"/>
            <a:ext cx="1862754" cy="765717"/>
          </a:xfrm>
          <a:prstGeom prst="rect">
            <a:avLst/>
          </a:prstGeom>
          <a:noFill/>
          <a:ln>
            <a:solidFill>
              <a:schemeClr val="bg1"/>
            </a:solidFill>
          </a:ln>
        </p:spPr>
        <p:txBody>
          <a:bodyPr wrap="square" rtlCol="0">
            <a:spAutoFit/>
          </a:bodyPr>
          <a:lstStyle/>
          <a:p>
            <a:endParaRPr lang="en-US" dirty="0"/>
          </a:p>
        </p:txBody>
      </p:sp>
    </p:spTree>
    <p:extLst>
      <p:ext uri="{BB962C8B-B14F-4D97-AF65-F5344CB8AC3E}">
        <p14:creationId xmlns:p14="http://schemas.microsoft.com/office/powerpoint/2010/main" val="33388959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59005" y="353960"/>
            <a:ext cx="10712605" cy="369332"/>
          </a:xfrm>
          <a:prstGeom prst="rect">
            <a:avLst/>
          </a:prstGeom>
          <a:noFill/>
        </p:spPr>
        <p:txBody>
          <a:bodyPr wrap="square" rtlCol="0">
            <a:spAutoFit/>
          </a:bodyPr>
          <a:lstStyle/>
          <a:p>
            <a:pPr algn="ctr"/>
            <a:r>
              <a:rPr lang="en-US" dirty="0">
                <a:solidFill>
                  <a:schemeClr val="bg1"/>
                </a:solidFill>
              </a:rPr>
              <a:t>Q7. % SPLIT OF VOTES OF PARTIES  BETWEEN 2014 VS 2019 AT STATE  LEVEL.</a:t>
            </a:r>
          </a:p>
        </p:txBody>
      </p:sp>
      <p:sp>
        <p:nvSpPr>
          <p:cNvPr id="7" name="TextBox 6">
            <a:extLst>
              <a:ext uri="{FF2B5EF4-FFF2-40B4-BE49-F238E27FC236}">
                <a16:creationId xmlns:a16="http://schemas.microsoft.com/office/drawing/2014/main" id="{AD8AF2EB-3211-60FC-EA05-7ED3382BFAD3}"/>
              </a:ext>
            </a:extLst>
          </p:cNvPr>
          <p:cNvSpPr txBox="1"/>
          <p:nvPr/>
        </p:nvSpPr>
        <p:spPr>
          <a:xfrm>
            <a:off x="233123" y="1032159"/>
            <a:ext cx="11426096" cy="400110"/>
          </a:xfrm>
          <a:prstGeom prst="rect">
            <a:avLst/>
          </a:prstGeom>
          <a:noFill/>
          <a:ln>
            <a:noFill/>
          </a:ln>
        </p:spPr>
        <p:txBody>
          <a:bodyPr wrap="square" rtlCol="0">
            <a:spAutoFit/>
          </a:bodyPr>
          <a:lstStyle/>
          <a:p>
            <a:pPr algn="ctr"/>
            <a:r>
              <a:rPr lang="en-US" sz="2000" dirty="0">
                <a:solidFill>
                  <a:schemeClr val="bg1"/>
                </a:solidFill>
              </a:rPr>
              <a:t>PARTY WISE VOTE % SPLIT 2019</a:t>
            </a:r>
          </a:p>
        </p:txBody>
      </p:sp>
      <p:graphicFrame>
        <p:nvGraphicFramePr>
          <p:cNvPr id="14" name="Chart 13">
            <a:extLst>
              <a:ext uri="{FF2B5EF4-FFF2-40B4-BE49-F238E27FC236}">
                <a16:creationId xmlns:a16="http://schemas.microsoft.com/office/drawing/2014/main" id="{6247D005-E844-F434-AE1F-A2AE929C592A}"/>
              </a:ext>
            </a:extLst>
          </p:cNvPr>
          <p:cNvGraphicFramePr/>
          <p:nvPr>
            <p:extLst>
              <p:ext uri="{D42A27DB-BD31-4B8C-83A1-F6EECF244321}">
                <p14:modId xmlns:p14="http://schemas.microsoft.com/office/powerpoint/2010/main" val="3820003213"/>
              </p:ext>
            </p:extLst>
          </p:nvPr>
        </p:nvGraphicFramePr>
        <p:xfrm>
          <a:off x="4527395" y="3236183"/>
          <a:ext cx="7131824" cy="11448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a:extLst>
              <a:ext uri="{FF2B5EF4-FFF2-40B4-BE49-F238E27FC236}">
                <a16:creationId xmlns:a16="http://schemas.microsoft.com/office/drawing/2014/main" id="{5A0FAFCB-62FB-A3BF-9F06-0E2EC51DDB09}"/>
              </a:ext>
            </a:extLst>
          </p:cNvPr>
          <p:cNvGraphicFramePr/>
          <p:nvPr>
            <p:extLst>
              <p:ext uri="{D42A27DB-BD31-4B8C-83A1-F6EECF244321}">
                <p14:modId xmlns:p14="http://schemas.microsoft.com/office/powerpoint/2010/main" val="325389238"/>
              </p:ext>
            </p:extLst>
          </p:nvPr>
        </p:nvGraphicFramePr>
        <p:xfrm>
          <a:off x="2497873" y="4698380"/>
          <a:ext cx="9173735" cy="1517353"/>
        </p:xfrm>
        <a:graphic>
          <a:graphicData uri="http://schemas.openxmlformats.org/drawingml/2006/chart">
            <c:chart xmlns:c="http://schemas.openxmlformats.org/drawingml/2006/chart" xmlns:r="http://schemas.openxmlformats.org/officeDocument/2006/relationships" r:id="rId5"/>
          </a:graphicData>
        </a:graphic>
      </p:graphicFrame>
      <p:sp>
        <p:nvSpPr>
          <p:cNvPr id="16" name="TextBox 15">
            <a:extLst>
              <a:ext uri="{FF2B5EF4-FFF2-40B4-BE49-F238E27FC236}">
                <a16:creationId xmlns:a16="http://schemas.microsoft.com/office/drawing/2014/main" id="{479739B9-0CC3-B3B2-4625-1B482AE1D089}"/>
              </a:ext>
            </a:extLst>
          </p:cNvPr>
          <p:cNvSpPr txBox="1"/>
          <p:nvPr/>
        </p:nvSpPr>
        <p:spPr>
          <a:xfrm>
            <a:off x="2667858" y="1964894"/>
            <a:ext cx="1862754" cy="369332"/>
          </a:xfrm>
          <a:prstGeom prst="rect">
            <a:avLst/>
          </a:prstGeom>
          <a:noFill/>
        </p:spPr>
        <p:txBody>
          <a:bodyPr wrap="none" rtlCol="0">
            <a:spAutoFit/>
          </a:bodyPr>
          <a:lstStyle/>
          <a:p>
            <a:r>
              <a:rPr lang="en-US" dirty="0">
                <a:solidFill>
                  <a:schemeClr val="bg1"/>
                </a:solidFill>
              </a:rPr>
              <a:t>UTTAR PRADESH</a:t>
            </a:r>
          </a:p>
        </p:txBody>
      </p:sp>
      <p:sp>
        <p:nvSpPr>
          <p:cNvPr id="17" name="TextBox 16">
            <a:extLst>
              <a:ext uri="{FF2B5EF4-FFF2-40B4-BE49-F238E27FC236}">
                <a16:creationId xmlns:a16="http://schemas.microsoft.com/office/drawing/2014/main" id="{1EA0BF41-B962-E3F1-4E7F-4320118366BD}"/>
              </a:ext>
            </a:extLst>
          </p:cNvPr>
          <p:cNvSpPr txBox="1"/>
          <p:nvPr/>
        </p:nvSpPr>
        <p:spPr>
          <a:xfrm>
            <a:off x="2667858" y="2253304"/>
            <a:ext cx="1914792" cy="338554"/>
          </a:xfrm>
          <a:prstGeom prst="rect">
            <a:avLst/>
          </a:prstGeom>
          <a:noFill/>
        </p:spPr>
        <p:txBody>
          <a:bodyPr wrap="square" rtlCol="0">
            <a:spAutoFit/>
          </a:bodyPr>
          <a:lstStyle/>
          <a:p>
            <a:r>
              <a:rPr lang="en-US" sz="1600" dirty="0">
                <a:solidFill>
                  <a:schemeClr val="bg1"/>
                </a:solidFill>
              </a:rPr>
              <a:t>Constituencies: 80</a:t>
            </a:r>
          </a:p>
        </p:txBody>
      </p:sp>
      <p:sp>
        <p:nvSpPr>
          <p:cNvPr id="18" name="TextBox 17">
            <a:extLst>
              <a:ext uri="{FF2B5EF4-FFF2-40B4-BE49-F238E27FC236}">
                <a16:creationId xmlns:a16="http://schemas.microsoft.com/office/drawing/2014/main" id="{8459E915-BE6F-EC6A-5F58-38FD7824C432}"/>
              </a:ext>
            </a:extLst>
          </p:cNvPr>
          <p:cNvSpPr txBox="1"/>
          <p:nvPr/>
        </p:nvSpPr>
        <p:spPr>
          <a:xfrm>
            <a:off x="2664641" y="1900705"/>
            <a:ext cx="1862754" cy="765717"/>
          </a:xfrm>
          <a:prstGeom prst="rect">
            <a:avLst/>
          </a:prstGeom>
          <a:noFill/>
          <a:ln>
            <a:solidFill>
              <a:schemeClr val="bg1"/>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0EED2291-2C03-DAE8-0D0D-FA8BDBBC32F8}"/>
              </a:ext>
            </a:extLst>
          </p:cNvPr>
          <p:cNvSpPr txBox="1"/>
          <p:nvPr/>
        </p:nvSpPr>
        <p:spPr>
          <a:xfrm>
            <a:off x="2289717" y="3439280"/>
            <a:ext cx="1756763" cy="369332"/>
          </a:xfrm>
          <a:prstGeom prst="rect">
            <a:avLst/>
          </a:prstGeom>
          <a:noFill/>
        </p:spPr>
        <p:txBody>
          <a:bodyPr wrap="none" rtlCol="0">
            <a:spAutoFit/>
          </a:bodyPr>
          <a:lstStyle/>
          <a:p>
            <a:r>
              <a:rPr lang="en-US" dirty="0">
                <a:solidFill>
                  <a:schemeClr val="bg1"/>
                </a:solidFill>
              </a:rPr>
              <a:t>MAHARASHTRA</a:t>
            </a:r>
          </a:p>
        </p:txBody>
      </p:sp>
      <p:sp>
        <p:nvSpPr>
          <p:cNvPr id="20" name="TextBox 19">
            <a:extLst>
              <a:ext uri="{FF2B5EF4-FFF2-40B4-BE49-F238E27FC236}">
                <a16:creationId xmlns:a16="http://schemas.microsoft.com/office/drawing/2014/main" id="{5287E8FF-7A9C-76AC-E1EC-1D3547E8EF73}"/>
              </a:ext>
            </a:extLst>
          </p:cNvPr>
          <p:cNvSpPr txBox="1"/>
          <p:nvPr/>
        </p:nvSpPr>
        <p:spPr>
          <a:xfrm>
            <a:off x="2289717" y="3699498"/>
            <a:ext cx="1853777" cy="338554"/>
          </a:xfrm>
          <a:prstGeom prst="rect">
            <a:avLst/>
          </a:prstGeom>
          <a:noFill/>
        </p:spPr>
        <p:txBody>
          <a:bodyPr wrap="none" rtlCol="0">
            <a:spAutoFit/>
          </a:bodyPr>
          <a:lstStyle/>
          <a:p>
            <a:r>
              <a:rPr lang="en-US" sz="1600" dirty="0">
                <a:solidFill>
                  <a:schemeClr val="bg1"/>
                </a:solidFill>
              </a:rPr>
              <a:t>Constituencies: 48</a:t>
            </a:r>
          </a:p>
        </p:txBody>
      </p:sp>
      <p:sp>
        <p:nvSpPr>
          <p:cNvPr id="21" name="TextBox 20">
            <a:extLst>
              <a:ext uri="{FF2B5EF4-FFF2-40B4-BE49-F238E27FC236}">
                <a16:creationId xmlns:a16="http://schemas.microsoft.com/office/drawing/2014/main" id="{BC6DDE42-C156-62FC-A401-CF8B22A0C9D3}"/>
              </a:ext>
            </a:extLst>
          </p:cNvPr>
          <p:cNvSpPr txBox="1"/>
          <p:nvPr/>
        </p:nvSpPr>
        <p:spPr>
          <a:xfrm>
            <a:off x="2332212" y="3394131"/>
            <a:ext cx="1862754" cy="765717"/>
          </a:xfrm>
          <a:prstGeom prst="rect">
            <a:avLst/>
          </a:prstGeom>
          <a:noFill/>
          <a:ln>
            <a:solidFill>
              <a:schemeClr val="bg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C770AE47-1C74-864A-0191-F3009DFC9792}"/>
              </a:ext>
            </a:extLst>
          </p:cNvPr>
          <p:cNvSpPr txBox="1"/>
          <p:nvPr/>
        </p:nvSpPr>
        <p:spPr>
          <a:xfrm>
            <a:off x="223026" y="5199133"/>
            <a:ext cx="822661" cy="369332"/>
          </a:xfrm>
          <a:prstGeom prst="rect">
            <a:avLst/>
          </a:prstGeom>
          <a:noFill/>
        </p:spPr>
        <p:txBody>
          <a:bodyPr wrap="none" rtlCol="0">
            <a:spAutoFit/>
          </a:bodyPr>
          <a:lstStyle/>
          <a:p>
            <a:r>
              <a:rPr lang="en-US" dirty="0">
                <a:solidFill>
                  <a:schemeClr val="bg1"/>
                </a:solidFill>
              </a:rPr>
              <a:t>BIHAR</a:t>
            </a:r>
          </a:p>
        </p:txBody>
      </p:sp>
      <p:sp>
        <p:nvSpPr>
          <p:cNvPr id="23" name="TextBox 22">
            <a:extLst>
              <a:ext uri="{FF2B5EF4-FFF2-40B4-BE49-F238E27FC236}">
                <a16:creationId xmlns:a16="http://schemas.microsoft.com/office/drawing/2014/main" id="{34E0B104-F372-F7B4-DD70-9583BE8F2F06}"/>
              </a:ext>
            </a:extLst>
          </p:cNvPr>
          <p:cNvSpPr txBox="1"/>
          <p:nvPr/>
        </p:nvSpPr>
        <p:spPr>
          <a:xfrm>
            <a:off x="223026" y="5443962"/>
            <a:ext cx="1853777" cy="338554"/>
          </a:xfrm>
          <a:prstGeom prst="rect">
            <a:avLst/>
          </a:prstGeom>
          <a:noFill/>
        </p:spPr>
        <p:txBody>
          <a:bodyPr wrap="none" rtlCol="0">
            <a:spAutoFit/>
          </a:bodyPr>
          <a:lstStyle/>
          <a:p>
            <a:r>
              <a:rPr lang="en-US" sz="1600" dirty="0">
                <a:solidFill>
                  <a:schemeClr val="bg1"/>
                </a:solidFill>
              </a:rPr>
              <a:t>Constituencies: 40</a:t>
            </a:r>
          </a:p>
        </p:txBody>
      </p:sp>
      <p:sp>
        <p:nvSpPr>
          <p:cNvPr id="24" name="TextBox 23">
            <a:extLst>
              <a:ext uri="{FF2B5EF4-FFF2-40B4-BE49-F238E27FC236}">
                <a16:creationId xmlns:a16="http://schemas.microsoft.com/office/drawing/2014/main" id="{042212DB-8401-90F8-A0D7-6BFB9BCA79BC}"/>
              </a:ext>
            </a:extLst>
          </p:cNvPr>
          <p:cNvSpPr txBox="1"/>
          <p:nvPr/>
        </p:nvSpPr>
        <p:spPr>
          <a:xfrm>
            <a:off x="233123" y="5185606"/>
            <a:ext cx="1862754" cy="765717"/>
          </a:xfrm>
          <a:prstGeom prst="rect">
            <a:avLst/>
          </a:prstGeom>
          <a:noFill/>
          <a:ln>
            <a:solidFill>
              <a:schemeClr val="bg1"/>
            </a:solidFill>
          </a:ln>
        </p:spPr>
        <p:txBody>
          <a:bodyPr wrap="square" rtlCol="0">
            <a:spAutoFit/>
          </a:bodyPr>
          <a:lstStyle/>
          <a:p>
            <a:endParaRPr lang="en-US" dirty="0"/>
          </a:p>
        </p:txBody>
      </p:sp>
      <p:graphicFrame>
        <p:nvGraphicFramePr>
          <p:cNvPr id="3" name="Chart 2">
            <a:extLst>
              <a:ext uri="{FF2B5EF4-FFF2-40B4-BE49-F238E27FC236}">
                <a16:creationId xmlns:a16="http://schemas.microsoft.com/office/drawing/2014/main" id="{76A6E14D-8AD1-607B-C4EA-4E4246242BF4}"/>
              </a:ext>
            </a:extLst>
          </p:cNvPr>
          <p:cNvGraphicFramePr/>
          <p:nvPr>
            <p:extLst>
              <p:ext uri="{D42A27DB-BD31-4B8C-83A1-F6EECF244321}">
                <p14:modId xmlns:p14="http://schemas.microsoft.com/office/powerpoint/2010/main" val="2935206720"/>
              </p:ext>
            </p:extLst>
          </p:nvPr>
        </p:nvGraphicFramePr>
        <p:xfrm>
          <a:off x="4884233" y="1726239"/>
          <a:ext cx="6774985" cy="114485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156348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646331"/>
          </a:xfrm>
          <a:prstGeom prst="rect">
            <a:avLst/>
          </a:prstGeom>
          <a:noFill/>
        </p:spPr>
        <p:txBody>
          <a:bodyPr wrap="square" rtlCol="0">
            <a:spAutoFit/>
          </a:bodyPr>
          <a:lstStyle/>
          <a:p>
            <a:pPr algn="ctr"/>
            <a:r>
              <a:rPr lang="en-US" dirty="0">
                <a:solidFill>
                  <a:schemeClr val="bg1"/>
                </a:solidFill>
              </a:rPr>
              <a:t>Q8. LIST TOP 5 CONSTITUENCIES FOR TWO MAJOR NATIONAL PARTIES WHERE THEY HAVE GAINED VOTE SHARE IN 2019 AS COMPARED TO 2014.</a:t>
            </a:r>
          </a:p>
        </p:txBody>
      </p:sp>
      <p:sp>
        <p:nvSpPr>
          <p:cNvPr id="3" name="TextBox 2">
            <a:extLst>
              <a:ext uri="{FF2B5EF4-FFF2-40B4-BE49-F238E27FC236}">
                <a16:creationId xmlns:a16="http://schemas.microsoft.com/office/drawing/2014/main" id="{2D26D376-192B-5768-F3C1-E60817D7D625}"/>
              </a:ext>
            </a:extLst>
          </p:cNvPr>
          <p:cNvSpPr txBox="1"/>
          <p:nvPr/>
        </p:nvSpPr>
        <p:spPr>
          <a:xfrm>
            <a:off x="590777" y="1949584"/>
            <a:ext cx="5259896" cy="369332"/>
          </a:xfrm>
          <a:prstGeom prst="rect">
            <a:avLst/>
          </a:prstGeom>
          <a:noFill/>
        </p:spPr>
        <p:txBody>
          <a:bodyPr wrap="square" rtlCol="0">
            <a:spAutoFit/>
          </a:bodyPr>
          <a:lstStyle/>
          <a:p>
            <a:pPr algn="ctr"/>
            <a:r>
              <a:rPr lang="en-US" dirty="0">
                <a:solidFill>
                  <a:schemeClr val="bg1"/>
                </a:solidFill>
              </a:rPr>
              <a:t>BHARATIYA JANTA PARTY</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931518624"/>
              </p:ext>
            </p:extLst>
          </p:nvPr>
        </p:nvGraphicFramePr>
        <p:xfrm>
          <a:off x="590777" y="2494806"/>
          <a:ext cx="5259896" cy="2381994"/>
        </p:xfrm>
        <a:graphic>
          <a:graphicData uri="http://schemas.openxmlformats.org/drawingml/2006/table">
            <a:tbl>
              <a:tblPr firstRow="1" bandRow="1">
                <a:tableStyleId>{073A0DAA-6AF3-43AB-8588-CEC1D06C72B9}</a:tableStyleId>
              </a:tblPr>
              <a:tblGrid>
                <a:gridCol w="1693530">
                  <a:extLst>
                    <a:ext uri="{9D8B030D-6E8A-4147-A177-3AD203B41FA5}">
                      <a16:colId xmlns:a16="http://schemas.microsoft.com/office/drawing/2014/main" val="2686164601"/>
                    </a:ext>
                  </a:extLst>
                </a:gridCol>
                <a:gridCol w="1666773">
                  <a:extLst>
                    <a:ext uri="{9D8B030D-6E8A-4147-A177-3AD203B41FA5}">
                      <a16:colId xmlns:a16="http://schemas.microsoft.com/office/drawing/2014/main" val="3277175571"/>
                    </a:ext>
                  </a:extLst>
                </a:gridCol>
                <a:gridCol w="1899593">
                  <a:extLst>
                    <a:ext uri="{9D8B030D-6E8A-4147-A177-3AD203B41FA5}">
                      <a16:colId xmlns:a16="http://schemas.microsoft.com/office/drawing/2014/main" val="1084988745"/>
                    </a:ext>
                  </a:extLst>
                </a:gridCol>
              </a:tblGrid>
              <a:tr h="617139">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 Gain in Vote Share</a:t>
                      </a:r>
                    </a:p>
                  </a:txBody>
                  <a:tcPr/>
                </a:tc>
                <a:extLst>
                  <a:ext uri="{0D108BD9-81ED-4DB2-BD59-A6C34878D82A}">
                    <a16:rowId xmlns:a16="http://schemas.microsoft.com/office/drawing/2014/main" val="2915477490"/>
                  </a:ext>
                </a:extLst>
              </a:tr>
              <a:tr h="339590">
                <a:tc>
                  <a:txBody>
                    <a:bodyPr/>
                    <a:lstStyle/>
                    <a:p>
                      <a:r>
                        <a:rPr lang="en-US" sz="1400" dirty="0"/>
                        <a:t> Tripura</a:t>
                      </a:r>
                    </a:p>
                  </a:txBody>
                  <a:tcPr/>
                </a:tc>
                <a:tc>
                  <a:txBody>
                    <a:bodyPr/>
                    <a:lstStyle/>
                    <a:p>
                      <a:r>
                        <a:rPr lang="en-US" sz="1400" dirty="0"/>
                        <a:t>Tripura West</a:t>
                      </a:r>
                    </a:p>
                  </a:txBody>
                  <a:tcPr/>
                </a:tc>
                <a:tc>
                  <a:txBody>
                    <a:bodyPr/>
                    <a:lstStyle/>
                    <a:p>
                      <a:r>
                        <a:rPr lang="en-US" sz="1400" dirty="0"/>
                        <a:t>46.67%</a:t>
                      </a:r>
                    </a:p>
                  </a:txBody>
                  <a:tcPr/>
                </a:tc>
                <a:extLst>
                  <a:ext uri="{0D108BD9-81ED-4DB2-BD59-A6C34878D82A}">
                    <a16:rowId xmlns:a16="http://schemas.microsoft.com/office/drawing/2014/main" val="1657663507"/>
                  </a:ext>
                </a:extLst>
              </a:tr>
              <a:tr h="339590">
                <a:tc>
                  <a:txBody>
                    <a:bodyPr/>
                    <a:lstStyle/>
                    <a:p>
                      <a:r>
                        <a:rPr lang="en-US" sz="1400" dirty="0"/>
                        <a:t>West Bengal</a:t>
                      </a:r>
                    </a:p>
                  </a:txBody>
                  <a:tcPr/>
                </a:tc>
                <a:tc>
                  <a:txBody>
                    <a:bodyPr/>
                    <a:lstStyle/>
                    <a:p>
                      <a:r>
                        <a:rPr lang="en-US" sz="1400" dirty="0"/>
                        <a:t>Purulia</a:t>
                      </a:r>
                    </a:p>
                  </a:txBody>
                  <a:tcPr/>
                </a:tc>
                <a:tc>
                  <a:txBody>
                    <a:bodyPr/>
                    <a:lstStyle/>
                    <a:p>
                      <a:r>
                        <a:rPr lang="en-US" sz="1400" dirty="0"/>
                        <a:t>42.14%</a:t>
                      </a:r>
                    </a:p>
                  </a:txBody>
                  <a:tcPr/>
                </a:tc>
                <a:extLst>
                  <a:ext uri="{0D108BD9-81ED-4DB2-BD59-A6C34878D82A}">
                    <a16:rowId xmlns:a16="http://schemas.microsoft.com/office/drawing/2014/main" val="1087871807"/>
                  </a:ext>
                </a:extLst>
              </a:tr>
              <a:tr h="339590">
                <a:tc>
                  <a:txBody>
                    <a:bodyPr/>
                    <a:lstStyle/>
                    <a:p>
                      <a:r>
                        <a:rPr lang="en-US" sz="1400" dirty="0"/>
                        <a:t>Tripura</a:t>
                      </a:r>
                    </a:p>
                  </a:txBody>
                  <a:tcPr/>
                </a:tc>
                <a:tc>
                  <a:txBody>
                    <a:bodyPr/>
                    <a:lstStyle/>
                    <a:p>
                      <a:r>
                        <a:rPr lang="en-US" sz="1400" dirty="0"/>
                        <a:t>Tripura East</a:t>
                      </a:r>
                    </a:p>
                  </a:txBody>
                  <a:tcPr/>
                </a:tc>
                <a:tc>
                  <a:txBody>
                    <a:bodyPr/>
                    <a:lstStyle/>
                    <a:p>
                      <a:r>
                        <a:rPr lang="en-US" sz="1400" dirty="0"/>
                        <a:t>39.74%</a:t>
                      </a:r>
                    </a:p>
                  </a:txBody>
                  <a:tcPr/>
                </a:tc>
                <a:extLst>
                  <a:ext uri="{0D108BD9-81ED-4DB2-BD59-A6C34878D82A}">
                    <a16:rowId xmlns:a16="http://schemas.microsoft.com/office/drawing/2014/main" val="1930050595"/>
                  </a:ext>
                </a:extLst>
              </a:tr>
              <a:tr h="339590">
                <a:tc>
                  <a:txBody>
                    <a:bodyPr/>
                    <a:lstStyle/>
                    <a:p>
                      <a:r>
                        <a:rPr lang="en-US" sz="1400" dirty="0"/>
                        <a:t>West Bengal</a:t>
                      </a:r>
                    </a:p>
                  </a:txBody>
                  <a:tcPr/>
                </a:tc>
                <a:tc>
                  <a:txBody>
                    <a:bodyPr/>
                    <a:lstStyle/>
                    <a:p>
                      <a:r>
                        <a:rPr lang="en-US" sz="1400" dirty="0" err="1"/>
                        <a:t>Ranaghat</a:t>
                      </a:r>
                      <a:endParaRPr lang="en-US" sz="1400" dirty="0"/>
                    </a:p>
                  </a:txBody>
                  <a:tcPr/>
                </a:tc>
                <a:tc>
                  <a:txBody>
                    <a:bodyPr/>
                    <a:lstStyle/>
                    <a:p>
                      <a:r>
                        <a:rPr lang="en-US" sz="1400" dirty="0"/>
                        <a:t>35.51%</a:t>
                      </a:r>
                    </a:p>
                  </a:txBody>
                  <a:tcPr/>
                </a:tc>
                <a:extLst>
                  <a:ext uri="{0D108BD9-81ED-4DB2-BD59-A6C34878D82A}">
                    <a16:rowId xmlns:a16="http://schemas.microsoft.com/office/drawing/2014/main" val="2005368204"/>
                  </a:ext>
                </a:extLst>
              </a:tr>
              <a:tr h="383554">
                <a:tc>
                  <a:txBody>
                    <a:bodyPr/>
                    <a:lstStyle/>
                    <a:p>
                      <a:r>
                        <a:rPr lang="en-US" sz="1400" dirty="0"/>
                        <a:t>West Bengal</a:t>
                      </a:r>
                    </a:p>
                  </a:txBody>
                  <a:tcPr/>
                </a:tc>
                <a:tc>
                  <a:txBody>
                    <a:bodyPr/>
                    <a:lstStyle/>
                    <a:p>
                      <a:r>
                        <a:rPr lang="en-US" sz="1400" dirty="0" err="1"/>
                        <a:t>Jhargram</a:t>
                      </a:r>
                      <a:endParaRPr lang="en-US" sz="1400" dirty="0"/>
                    </a:p>
                  </a:txBody>
                  <a:tcPr/>
                </a:tc>
                <a:tc>
                  <a:txBody>
                    <a:bodyPr/>
                    <a:lstStyle/>
                    <a:p>
                      <a:r>
                        <a:rPr lang="en-US" sz="1400" dirty="0"/>
                        <a:t>34.82%</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4178451963"/>
              </p:ext>
            </p:extLst>
          </p:nvPr>
        </p:nvGraphicFramePr>
        <p:xfrm>
          <a:off x="6557277" y="2494805"/>
          <a:ext cx="4906177" cy="2381994"/>
        </p:xfrm>
        <a:graphic>
          <a:graphicData uri="http://schemas.openxmlformats.org/drawingml/2006/table">
            <a:tbl>
              <a:tblPr firstRow="1" bandRow="1">
                <a:tableStyleId>{073A0DAA-6AF3-43AB-8588-CEC1D06C72B9}</a:tableStyleId>
              </a:tblPr>
              <a:tblGrid>
                <a:gridCol w="1624001">
                  <a:extLst>
                    <a:ext uri="{9D8B030D-6E8A-4147-A177-3AD203B41FA5}">
                      <a16:colId xmlns:a16="http://schemas.microsoft.com/office/drawing/2014/main" val="2686164601"/>
                    </a:ext>
                  </a:extLst>
                </a:gridCol>
                <a:gridCol w="1598342">
                  <a:extLst>
                    <a:ext uri="{9D8B030D-6E8A-4147-A177-3AD203B41FA5}">
                      <a16:colId xmlns:a16="http://schemas.microsoft.com/office/drawing/2014/main" val="3277175571"/>
                    </a:ext>
                  </a:extLst>
                </a:gridCol>
                <a:gridCol w="1683834">
                  <a:extLst>
                    <a:ext uri="{9D8B030D-6E8A-4147-A177-3AD203B41FA5}">
                      <a16:colId xmlns:a16="http://schemas.microsoft.com/office/drawing/2014/main" val="1084988745"/>
                    </a:ext>
                  </a:extLst>
                </a:gridCol>
              </a:tblGrid>
              <a:tr h="704534">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 Gain in Vote Share</a:t>
                      </a:r>
                    </a:p>
                  </a:txBody>
                  <a:tcPr/>
                </a:tc>
                <a:extLst>
                  <a:ext uri="{0D108BD9-81ED-4DB2-BD59-A6C34878D82A}">
                    <a16:rowId xmlns:a16="http://schemas.microsoft.com/office/drawing/2014/main" val="2915477490"/>
                  </a:ext>
                </a:extLst>
              </a:tr>
              <a:tr h="335492">
                <a:tc>
                  <a:txBody>
                    <a:bodyPr/>
                    <a:lstStyle/>
                    <a:p>
                      <a:r>
                        <a:rPr lang="en-US" sz="1400" dirty="0"/>
                        <a:t>Tamil Nadu</a:t>
                      </a:r>
                    </a:p>
                  </a:txBody>
                  <a:tcPr/>
                </a:tc>
                <a:tc>
                  <a:txBody>
                    <a:bodyPr/>
                    <a:lstStyle/>
                    <a:p>
                      <a:r>
                        <a:rPr lang="en-US" sz="1400" dirty="0"/>
                        <a:t>Karur</a:t>
                      </a:r>
                    </a:p>
                  </a:txBody>
                  <a:tcPr/>
                </a:tc>
                <a:tc>
                  <a:txBody>
                    <a:bodyPr/>
                    <a:lstStyle/>
                    <a:p>
                      <a:r>
                        <a:rPr lang="en-US" sz="1400" dirty="0"/>
                        <a:t>60.15%</a:t>
                      </a:r>
                    </a:p>
                  </a:txBody>
                  <a:tcPr/>
                </a:tc>
                <a:extLst>
                  <a:ext uri="{0D108BD9-81ED-4DB2-BD59-A6C34878D82A}">
                    <a16:rowId xmlns:a16="http://schemas.microsoft.com/office/drawing/2014/main" val="1657663507"/>
                  </a:ext>
                </a:extLst>
              </a:tr>
              <a:tr h="335492">
                <a:tc>
                  <a:txBody>
                    <a:bodyPr/>
                    <a:lstStyle/>
                    <a:p>
                      <a:r>
                        <a:rPr lang="en-US" sz="1400" dirty="0"/>
                        <a:t>Tamil Nadu</a:t>
                      </a:r>
                    </a:p>
                  </a:txBody>
                  <a:tcPr/>
                </a:tc>
                <a:tc>
                  <a:txBody>
                    <a:bodyPr/>
                    <a:lstStyle/>
                    <a:p>
                      <a:r>
                        <a:rPr lang="en-US" sz="1400" dirty="0" err="1"/>
                        <a:t>Tiruchirapalli</a:t>
                      </a:r>
                      <a:endParaRPr lang="en-US" sz="1400" dirty="0"/>
                    </a:p>
                  </a:txBody>
                  <a:tcPr/>
                </a:tc>
                <a:tc>
                  <a:txBody>
                    <a:bodyPr/>
                    <a:lstStyle/>
                    <a:p>
                      <a:r>
                        <a:rPr lang="en-US" sz="1400" dirty="0"/>
                        <a:t>54.06%</a:t>
                      </a:r>
                    </a:p>
                  </a:txBody>
                  <a:tcPr/>
                </a:tc>
                <a:extLst>
                  <a:ext uri="{0D108BD9-81ED-4DB2-BD59-A6C34878D82A}">
                    <a16:rowId xmlns:a16="http://schemas.microsoft.com/office/drawing/2014/main" val="1087871807"/>
                  </a:ext>
                </a:extLst>
              </a:tr>
              <a:tr h="3354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Tamil Nadu</a:t>
                      </a:r>
                    </a:p>
                  </a:txBody>
                  <a:tcPr/>
                </a:tc>
                <a:tc>
                  <a:txBody>
                    <a:bodyPr/>
                    <a:lstStyle/>
                    <a:p>
                      <a:r>
                        <a:rPr lang="en-US" sz="1400" dirty="0"/>
                        <a:t>Arani</a:t>
                      </a:r>
                    </a:p>
                  </a:txBody>
                  <a:tcPr/>
                </a:tc>
                <a:tc>
                  <a:txBody>
                    <a:bodyPr/>
                    <a:lstStyle/>
                    <a:p>
                      <a:r>
                        <a:rPr lang="en-US" sz="1400" dirty="0"/>
                        <a:t>51.48%</a:t>
                      </a:r>
                    </a:p>
                  </a:txBody>
                  <a:tcPr/>
                </a:tc>
                <a:extLst>
                  <a:ext uri="{0D108BD9-81ED-4DB2-BD59-A6C34878D82A}">
                    <a16:rowId xmlns:a16="http://schemas.microsoft.com/office/drawing/2014/main" val="1930050595"/>
                  </a:ext>
                </a:extLst>
              </a:tr>
              <a:tr h="335492">
                <a:tc>
                  <a:txBody>
                    <a:bodyPr/>
                    <a:lstStyle/>
                    <a:p>
                      <a:r>
                        <a:rPr lang="en-US" sz="1400" dirty="0"/>
                        <a:t>Tamil Nadu</a:t>
                      </a:r>
                    </a:p>
                  </a:txBody>
                  <a:tcPr/>
                </a:tc>
                <a:tc>
                  <a:txBody>
                    <a:bodyPr/>
                    <a:lstStyle/>
                    <a:p>
                      <a:r>
                        <a:rPr lang="en-US" sz="1400" dirty="0" err="1"/>
                        <a:t>Thiruvallur</a:t>
                      </a:r>
                      <a:endParaRPr lang="en-US" sz="1400" dirty="0"/>
                    </a:p>
                  </a:txBody>
                  <a:tcPr/>
                </a:tc>
                <a:tc>
                  <a:txBody>
                    <a:bodyPr/>
                    <a:lstStyle/>
                    <a:p>
                      <a:r>
                        <a:rPr lang="en-US" sz="1400" dirty="0"/>
                        <a:t>50.98%</a:t>
                      </a:r>
                    </a:p>
                  </a:txBody>
                  <a:tcPr/>
                </a:tc>
                <a:extLst>
                  <a:ext uri="{0D108BD9-81ED-4DB2-BD59-A6C34878D82A}">
                    <a16:rowId xmlns:a16="http://schemas.microsoft.com/office/drawing/2014/main" val="2005368204"/>
                  </a:ext>
                </a:extLst>
              </a:tr>
              <a:tr h="335492">
                <a:tc>
                  <a:txBody>
                    <a:bodyPr/>
                    <a:lstStyle/>
                    <a:p>
                      <a:r>
                        <a:rPr lang="en-US" sz="1400" dirty="0"/>
                        <a:t>Tamil Nadu</a:t>
                      </a:r>
                    </a:p>
                  </a:txBody>
                  <a:tcPr/>
                </a:tc>
                <a:tc>
                  <a:txBody>
                    <a:bodyPr/>
                    <a:lstStyle/>
                    <a:p>
                      <a:r>
                        <a:rPr lang="en-US" sz="1400" dirty="0" err="1"/>
                        <a:t>Krishnagiri</a:t>
                      </a:r>
                      <a:endParaRPr lang="en-US" sz="1400" dirty="0"/>
                    </a:p>
                  </a:txBody>
                  <a:tcPr/>
                </a:tc>
                <a:tc>
                  <a:txBody>
                    <a:bodyPr/>
                    <a:lstStyle/>
                    <a:p>
                      <a:r>
                        <a:rPr lang="en-US" sz="1400" dirty="0"/>
                        <a:t>49.00%</a:t>
                      </a:r>
                    </a:p>
                  </a:txBody>
                  <a:tcPr/>
                </a:tc>
                <a:extLst>
                  <a:ext uri="{0D108BD9-81ED-4DB2-BD59-A6C34878D82A}">
                    <a16:rowId xmlns:a16="http://schemas.microsoft.com/office/drawing/2014/main" val="75244924"/>
                  </a:ext>
                </a:extLst>
              </a:tr>
            </a:tbl>
          </a:graphicData>
        </a:graphic>
      </p:graphicFrame>
      <p:sp>
        <p:nvSpPr>
          <p:cNvPr id="6" name="TextBox 5">
            <a:extLst>
              <a:ext uri="{FF2B5EF4-FFF2-40B4-BE49-F238E27FC236}">
                <a16:creationId xmlns:a16="http://schemas.microsoft.com/office/drawing/2014/main" id="{45EF5536-CBEB-B293-032B-D2C0DC26E7F0}"/>
              </a:ext>
            </a:extLst>
          </p:cNvPr>
          <p:cNvSpPr txBox="1"/>
          <p:nvPr/>
        </p:nvSpPr>
        <p:spPr>
          <a:xfrm>
            <a:off x="1003609" y="5597912"/>
            <a:ext cx="10459845" cy="9233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BJP has a strong and growing influence in West Bengal.</a:t>
            </a:r>
          </a:p>
          <a:p>
            <a:pPr marL="285750" indent="-285750">
              <a:buFont typeface="Arial" panose="020B0604020202020204" pitchFamily="34" charset="0"/>
              <a:buChar char="•"/>
            </a:pPr>
            <a:r>
              <a:rPr lang="en-IN" dirty="0">
                <a:solidFill>
                  <a:schemeClr val="bg1"/>
                </a:solidFill>
              </a:rPr>
              <a:t>INC has a significant foothold in South India, especially in Tamil Nadu.</a:t>
            </a:r>
          </a:p>
          <a:p>
            <a:endParaRPr lang="en-US" dirty="0"/>
          </a:p>
        </p:txBody>
      </p:sp>
      <p:sp>
        <p:nvSpPr>
          <p:cNvPr id="8" name="TextBox 7">
            <a:extLst>
              <a:ext uri="{FF2B5EF4-FFF2-40B4-BE49-F238E27FC236}">
                <a16:creationId xmlns:a16="http://schemas.microsoft.com/office/drawing/2014/main" id="{C8F4862A-0B96-73D5-5720-A51E28D6BAC3}"/>
              </a:ext>
            </a:extLst>
          </p:cNvPr>
          <p:cNvSpPr txBox="1"/>
          <p:nvPr/>
        </p:nvSpPr>
        <p:spPr>
          <a:xfrm>
            <a:off x="6557276" y="1949584"/>
            <a:ext cx="4906177" cy="369332"/>
          </a:xfrm>
          <a:prstGeom prst="rect">
            <a:avLst/>
          </a:prstGeom>
          <a:noFill/>
        </p:spPr>
        <p:txBody>
          <a:bodyPr wrap="square" rtlCol="0">
            <a:spAutoFit/>
          </a:bodyPr>
          <a:lstStyle/>
          <a:p>
            <a:pPr algn="ctr"/>
            <a:r>
              <a:rPr lang="en-US" dirty="0">
                <a:solidFill>
                  <a:schemeClr val="bg1"/>
                </a:solidFill>
              </a:rPr>
              <a:t>INDIAN NATIONAL CONGRESS</a:t>
            </a:r>
          </a:p>
        </p:txBody>
      </p:sp>
    </p:spTree>
    <p:extLst>
      <p:ext uri="{BB962C8B-B14F-4D97-AF65-F5344CB8AC3E}">
        <p14:creationId xmlns:p14="http://schemas.microsoft.com/office/powerpoint/2010/main" val="4048878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646331"/>
          </a:xfrm>
          <a:prstGeom prst="rect">
            <a:avLst/>
          </a:prstGeom>
          <a:noFill/>
        </p:spPr>
        <p:txBody>
          <a:bodyPr wrap="square" rtlCol="0">
            <a:spAutoFit/>
          </a:bodyPr>
          <a:lstStyle/>
          <a:p>
            <a:pPr algn="ctr"/>
            <a:r>
              <a:rPr lang="en-US" dirty="0">
                <a:solidFill>
                  <a:schemeClr val="bg1"/>
                </a:solidFill>
              </a:rPr>
              <a:t>Q9. LIST TOP 5 CONSTITUENCIES FOR TWO MAJOR NATIONAL PARTIES WHERE THEY HAVE LOST  VOTE SHARE IN 2019 AS COMPARED TO 2014.</a:t>
            </a:r>
          </a:p>
        </p:txBody>
      </p:sp>
      <p:sp>
        <p:nvSpPr>
          <p:cNvPr id="3" name="TextBox 2">
            <a:extLst>
              <a:ext uri="{FF2B5EF4-FFF2-40B4-BE49-F238E27FC236}">
                <a16:creationId xmlns:a16="http://schemas.microsoft.com/office/drawing/2014/main" id="{2D26D376-192B-5768-F3C1-E60817D7D625}"/>
              </a:ext>
            </a:extLst>
          </p:cNvPr>
          <p:cNvSpPr txBox="1"/>
          <p:nvPr/>
        </p:nvSpPr>
        <p:spPr>
          <a:xfrm>
            <a:off x="590777" y="1949584"/>
            <a:ext cx="5259896" cy="369332"/>
          </a:xfrm>
          <a:prstGeom prst="rect">
            <a:avLst/>
          </a:prstGeom>
          <a:noFill/>
        </p:spPr>
        <p:txBody>
          <a:bodyPr wrap="square" rtlCol="0">
            <a:spAutoFit/>
          </a:bodyPr>
          <a:lstStyle/>
          <a:p>
            <a:pPr algn="ctr"/>
            <a:r>
              <a:rPr lang="en-US" dirty="0">
                <a:solidFill>
                  <a:schemeClr val="bg1"/>
                </a:solidFill>
              </a:rPr>
              <a:t>BHARATIYA JANTA PARTY</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2712437963"/>
              </p:ext>
            </p:extLst>
          </p:nvPr>
        </p:nvGraphicFramePr>
        <p:xfrm>
          <a:off x="590777" y="2494806"/>
          <a:ext cx="5259896" cy="2531841"/>
        </p:xfrm>
        <a:graphic>
          <a:graphicData uri="http://schemas.openxmlformats.org/drawingml/2006/table">
            <a:tbl>
              <a:tblPr firstRow="1" bandRow="1">
                <a:tableStyleId>{073A0DAA-6AF3-43AB-8588-CEC1D06C72B9}</a:tableStyleId>
              </a:tblPr>
              <a:tblGrid>
                <a:gridCol w="1693530">
                  <a:extLst>
                    <a:ext uri="{9D8B030D-6E8A-4147-A177-3AD203B41FA5}">
                      <a16:colId xmlns:a16="http://schemas.microsoft.com/office/drawing/2014/main" val="2686164601"/>
                    </a:ext>
                  </a:extLst>
                </a:gridCol>
                <a:gridCol w="1666773">
                  <a:extLst>
                    <a:ext uri="{9D8B030D-6E8A-4147-A177-3AD203B41FA5}">
                      <a16:colId xmlns:a16="http://schemas.microsoft.com/office/drawing/2014/main" val="3277175571"/>
                    </a:ext>
                  </a:extLst>
                </a:gridCol>
                <a:gridCol w="1899593">
                  <a:extLst>
                    <a:ext uri="{9D8B030D-6E8A-4147-A177-3AD203B41FA5}">
                      <a16:colId xmlns:a16="http://schemas.microsoft.com/office/drawing/2014/main" val="1084988745"/>
                    </a:ext>
                  </a:extLst>
                </a:gridCol>
              </a:tblGrid>
              <a:tr h="703609">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 Loss in Vote Share</a:t>
                      </a:r>
                    </a:p>
                  </a:txBody>
                  <a:tcPr/>
                </a:tc>
                <a:extLst>
                  <a:ext uri="{0D108BD9-81ED-4DB2-BD59-A6C34878D82A}">
                    <a16:rowId xmlns:a16="http://schemas.microsoft.com/office/drawing/2014/main" val="2915477490"/>
                  </a:ext>
                </a:extLst>
              </a:tr>
              <a:tr h="373295">
                <a:tc>
                  <a:txBody>
                    <a:bodyPr/>
                    <a:lstStyle/>
                    <a:p>
                      <a:r>
                        <a:rPr lang="en-US" sz="1400" dirty="0"/>
                        <a:t>Andhra Pradesh</a:t>
                      </a:r>
                    </a:p>
                  </a:txBody>
                  <a:tcPr/>
                </a:tc>
                <a:tc>
                  <a:txBody>
                    <a:bodyPr/>
                    <a:lstStyle/>
                    <a:p>
                      <a:r>
                        <a:rPr lang="en-US" sz="1400" dirty="0" err="1"/>
                        <a:t>Narsapuram</a:t>
                      </a:r>
                      <a:endParaRPr lang="en-US" sz="1400" dirty="0"/>
                    </a:p>
                  </a:txBody>
                  <a:tcPr/>
                </a:tc>
                <a:tc>
                  <a:txBody>
                    <a:bodyPr/>
                    <a:lstStyle/>
                    <a:p>
                      <a:r>
                        <a:rPr lang="en-US" sz="1400" dirty="0"/>
                        <a:t>48.56%</a:t>
                      </a:r>
                    </a:p>
                  </a:txBody>
                  <a:tcPr/>
                </a:tc>
                <a:extLst>
                  <a:ext uri="{0D108BD9-81ED-4DB2-BD59-A6C34878D82A}">
                    <a16:rowId xmlns:a16="http://schemas.microsoft.com/office/drawing/2014/main" val="1657663507"/>
                  </a:ext>
                </a:extLst>
              </a:tr>
              <a:tr h="373295">
                <a:tc>
                  <a:txBody>
                    <a:bodyPr/>
                    <a:lstStyle/>
                    <a:p>
                      <a:r>
                        <a:rPr lang="en-US" sz="1400" dirty="0"/>
                        <a:t>Andhra Pradesh</a:t>
                      </a:r>
                    </a:p>
                  </a:txBody>
                  <a:tcPr/>
                </a:tc>
                <a:tc>
                  <a:txBody>
                    <a:bodyPr/>
                    <a:lstStyle/>
                    <a:p>
                      <a:r>
                        <a:rPr lang="en-US" sz="1400" dirty="0"/>
                        <a:t>Visakhapatnam</a:t>
                      </a:r>
                    </a:p>
                  </a:txBody>
                  <a:tcPr/>
                </a:tc>
                <a:tc>
                  <a:txBody>
                    <a:bodyPr/>
                    <a:lstStyle/>
                    <a:p>
                      <a:r>
                        <a:rPr lang="en-US" sz="1400" dirty="0"/>
                        <a:t>45.98%</a:t>
                      </a:r>
                    </a:p>
                  </a:txBody>
                  <a:tcPr/>
                </a:tc>
                <a:extLst>
                  <a:ext uri="{0D108BD9-81ED-4DB2-BD59-A6C34878D82A}">
                    <a16:rowId xmlns:a16="http://schemas.microsoft.com/office/drawing/2014/main" val="1087871807"/>
                  </a:ext>
                </a:extLst>
              </a:tr>
              <a:tr h="373295">
                <a:tc>
                  <a:txBody>
                    <a:bodyPr/>
                    <a:lstStyle/>
                    <a:p>
                      <a:r>
                        <a:rPr lang="en-US" sz="1400" dirty="0"/>
                        <a:t>Andhra Pradesh</a:t>
                      </a:r>
                    </a:p>
                  </a:txBody>
                  <a:tcPr/>
                </a:tc>
                <a:tc>
                  <a:txBody>
                    <a:bodyPr/>
                    <a:lstStyle/>
                    <a:p>
                      <a:r>
                        <a:rPr lang="en-US" sz="1400" dirty="0"/>
                        <a:t>Tirupati</a:t>
                      </a:r>
                    </a:p>
                  </a:txBody>
                  <a:tcPr/>
                </a:tc>
                <a:tc>
                  <a:txBody>
                    <a:bodyPr/>
                    <a:lstStyle/>
                    <a:p>
                      <a:r>
                        <a:rPr lang="en-US" sz="1400" dirty="0"/>
                        <a:t>43.53%</a:t>
                      </a:r>
                    </a:p>
                  </a:txBody>
                  <a:tcPr/>
                </a:tc>
                <a:extLst>
                  <a:ext uri="{0D108BD9-81ED-4DB2-BD59-A6C34878D82A}">
                    <a16:rowId xmlns:a16="http://schemas.microsoft.com/office/drawing/2014/main" val="1930050595"/>
                  </a:ext>
                </a:extLst>
              </a:tr>
              <a:tr h="373295">
                <a:tc>
                  <a:txBody>
                    <a:bodyPr/>
                    <a:lstStyle/>
                    <a:p>
                      <a:r>
                        <a:rPr lang="en-US" sz="1400" dirty="0"/>
                        <a:t>Maharashtra</a:t>
                      </a:r>
                    </a:p>
                  </a:txBody>
                  <a:tcPr/>
                </a:tc>
                <a:tc>
                  <a:txBody>
                    <a:bodyPr/>
                    <a:lstStyle/>
                    <a:p>
                      <a:r>
                        <a:rPr lang="en-US" sz="1400" dirty="0" err="1"/>
                        <a:t>Sangli</a:t>
                      </a:r>
                      <a:endParaRPr lang="en-US" sz="1400" dirty="0"/>
                    </a:p>
                  </a:txBody>
                  <a:tcPr/>
                </a:tc>
                <a:tc>
                  <a:txBody>
                    <a:bodyPr/>
                    <a:lstStyle/>
                    <a:p>
                      <a:r>
                        <a:rPr lang="en-US" sz="1400" dirty="0"/>
                        <a:t>15.66%</a:t>
                      </a:r>
                    </a:p>
                  </a:txBody>
                  <a:tcPr/>
                </a:tc>
                <a:extLst>
                  <a:ext uri="{0D108BD9-81ED-4DB2-BD59-A6C34878D82A}">
                    <a16:rowId xmlns:a16="http://schemas.microsoft.com/office/drawing/2014/main" val="2005368204"/>
                  </a:ext>
                </a:extLst>
              </a:tr>
              <a:tr h="335052">
                <a:tc>
                  <a:txBody>
                    <a:bodyPr/>
                    <a:lstStyle/>
                    <a:p>
                      <a:r>
                        <a:rPr lang="en-US" sz="1400" dirty="0"/>
                        <a:t>Daman &amp; Diu</a:t>
                      </a:r>
                    </a:p>
                  </a:txBody>
                  <a:tcPr/>
                </a:tc>
                <a:tc>
                  <a:txBody>
                    <a:bodyPr/>
                    <a:lstStyle/>
                    <a:p>
                      <a:r>
                        <a:rPr lang="en-US" sz="1400" dirty="0"/>
                        <a:t>Daman &amp; Diu</a:t>
                      </a:r>
                    </a:p>
                  </a:txBody>
                  <a:tcPr/>
                </a:tc>
                <a:tc>
                  <a:txBody>
                    <a:bodyPr/>
                    <a:lstStyle/>
                    <a:p>
                      <a:r>
                        <a:rPr lang="en-US" sz="1400" dirty="0"/>
                        <a:t>10.85%</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1069004623"/>
              </p:ext>
            </p:extLst>
          </p:nvPr>
        </p:nvGraphicFramePr>
        <p:xfrm>
          <a:off x="6207512" y="2494805"/>
          <a:ext cx="5501265" cy="2531843"/>
        </p:xfrm>
        <a:graphic>
          <a:graphicData uri="http://schemas.openxmlformats.org/drawingml/2006/table">
            <a:tbl>
              <a:tblPr firstRow="1" bandRow="1">
                <a:tableStyleId>{073A0DAA-6AF3-43AB-8588-CEC1D06C72B9}</a:tableStyleId>
              </a:tblPr>
              <a:tblGrid>
                <a:gridCol w="1820982">
                  <a:extLst>
                    <a:ext uri="{9D8B030D-6E8A-4147-A177-3AD203B41FA5}">
                      <a16:colId xmlns:a16="http://schemas.microsoft.com/office/drawing/2014/main" val="2686164601"/>
                    </a:ext>
                  </a:extLst>
                </a:gridCol>
                <a:gridCol w="2045948">
                  <a:extLst>
                    <a:ext uri="{9D8B030D-6E8A-4147-A177-3AD203B41FA5}">
                      <a16:colId xmlns:a16="http://schemas.microsoft.com/office/drawing/2014/main" val="3277175571"/>
                    </a:ext>
                  </a:extLst>
                </a:gridCol>
                <a:gridCol w="1634335">
                  <a:extLst>
                    <a:ext uri="{9D8B030D-6E8A-4147-A177-3AD203B41FA5}">
                      <a16:colId xmlns:a16="http://schemas.microsoft.com/office/drawing/2014/main" val="1084988745"/>
                    </a:ext>
                  </a:extLst>
                </a:gridCol>
              </a:tblGrid>
              <a:tr h="588493">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 Loss in Vote Share</a:t>
                      </a:r>
                    </a:p>
                  </a:txBody>
                  <a:tcPr/>
                </a:tc>
                <a:extLst>
                  <a:ext uri="{0D108BD9-81ED-4DB2-BD59-A6C34878D82A}">
                    <a16:rowId xmlns:a16="http://schemas.microsoft.com/office/drawing/2014/main" val="2915477490"/>
                  </a:ext>
                </a:extLst>
              </a:tr>
              <a:tr h="672563">
                <a:tc>
                  <a:txBody>
                    <a:bodyPr/>
                    <a:lstStyle/>
                    <a:p>
                      <a:r>
                        <a:rPr lang="en-US" sz="1400" dirty="0"/>
                        <a:t>Dadra &amp; Nagar Haveli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Dadra &amp; Nagar Haveli</a:t>
                      </a:r>
                    </a:p>
                  </a:txBody>
                  <a:tcPr/>
                </a:tc>
                <a:tc>
                  <a:txBody>
                    <a:bodyPr/>
                    <a:lstStyle/>
                    <a:p>
                      <a:r>
                        <a:rPr lang="en-US" sz="1400" dirty="0"/>
                        <a:t>40.79%</a:t>
                      </a:r>
                    </a:p>
                  </a:txBody>
                  <a:tcPr/>
                </a:tc>
                <a:extLst>
                  <a:ext uri="{0D108BD9-81ED-4DB2-BD59-A6C34878D82A}">
                    <a16:rowId xmlns:a16="http://schemas.microsoft.com/office/drawing/2014/main" val="1657663507"/>
                  </a:ext>
                </a:extLst>
              </a:tr>
              <a:tr h="280235">
                <a:tc>
                  <a:txBody>
                    <a:bodyPr/>
                    <a:lstStyle/>
                    <a:p>
                      <a:r>
                        <a:rPr lang="en-US" sz="1400" dirty="0"/>
                        <a:t>Maharashtra</a:t>
                      </a:r>
                    </a:p>
                  </a:txBody>
                  <a:tcPr/>
                </a:tc>
                <a:tc>
                  <a:txBody>
                    <a:bodyPr/>
                    <a:lstStyle/>
                    <a:p>
                      <a:r>
                        <a:rPr lang="en-US" sz="1400" dirty="0"/>
                        <a:t>Ratnagiri Sindhudurg</a:t>
                      </a:r>
                    </a:p>
                  </a:txBody>
                  <a:tcPr/>
                </a:tc>
                <a:tc>
                  <a:txBody>
                    <a:bodyPr/>
                    <a:lstStyle/>
                    <a:p>
                      <a:r>
                        <a:rPr lang="en-US" sz="1400" dirty="0"/>
                        <a:t>31.25%</a:t>
                      </a:r>
                    </a:p>
                  </a:txBody>
                  <a:tcPr/>
                </a:tc>
                <a:extLst>
                  <a:ext uri="{0D108BD9-81ED-4DB2-BD59-A6C34878D82A}">
                    <a16:rowId xmlns:a16="http://schemas.microsoft.com/office/drawing/2014/main" val="1087871807"/>
                  </a:ext>
                </a:extLst>
              </a:tr>
              <a:tr h="280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Maharashtra</a:t>
                      </a:r>
                    </a:p>
                  </a:txBody>
                  <a:tcPr/>
                </a:tc>
                <a:tc>
                  <a:txBody>
                    <a:bodyPr/>
                    <a:lstStyle/>
                    <a:p>
                      <a:r>
                        <a:rPr lang="en-US" sz="1400" dirty="0"/>
                        <a:t>Aurangabad</a:t>
                      </a:r>
                    </a:p>
                  </a:txBody>
                  <a:tcPr/>
                </a:tc>
                <a:tc>
                  <a:txBody>
                    <a:bodyPr/>
                    <a:lstStyle/>
                    <a:p>
                      <a:r>
                        <a:rPr lang="en-US" sz="1400" dirty="0"/>
                        <a:t>28.85%</a:t>
                      </a:r>
                    </a:p>
                  </a:txBody>
                  <a:tcPr/>
                </a:tc>
                <a:extLst>
                  <a:ext uri="{0D108BD9-81ED-4DB2-BD59-A6C34878D82A}">
                    <a16:rowId xmlns:a16="http://schemas.microsoft.com/office/drawing/2014/main" val="1930050595"/>
                  </a:ext>
                </a:extLst>
              </a:tr>
              <a:tr h="280235">
                <a:tc>
                  <a:txBody>
                    <a:bodyPr/>
                    <a:lstStyle/>
                    <a:p>
                      <a:r>
                        <a:rPr lang="en-US" sz="1400" dirty="0"/>
                        <a:t>Arunachal Pradesh</a:t>
                      </a:r>
                    </a:p>
                  </a:txBody>
                  <a:tcPr/>
                </a:tc>
                <a:tc>
                  <a:txBody>
                    <a:bodyPr/>
                    <a:lstStyle/>
                    <a:p>
                      <a:r>
                        <a:rPr lang="en-US" sz="1400" dirty="0"/>
                        <a:t>Arunachal West</a:t>
                      </a:r>
                    </a:p>
                  </a:txBody>
                  <a:tcPr/>
                </a:tc>
                <a:tc>
                  <a:txBody>
                    <a:bodyPr/>
                    <a:lstStyle/>
                    <a:p>
                      <a:r>
                        <a:rPr lang="en-US" sz="1400" dirty="0"/>
                        <a:t>23.80</a:t>
                      </a:r>
                    </a:p>
                  </a:txBody>
                  <a:tcPr/>
                </a:tc>
                <a:extLst>
                  <a:ext uri="{0D108BD9-81ED-4DB2-BD59-A6C34878D82A}">
                    <a16:rowId xmlns:a16="http://schemas.microsoft.com/office/drawing/2014/main" val="2005368204"/>
                  </a:ext>
                </a:extLst>
              </a:tr>
              <a:tr h="280235">
                <a:tc>
                  <a:txBody>
                    <a:bodyPr/>
                    <a:lstStyle/>
                    <a:p>
                      <a:r>
                        <a:rPr lang="en-US" sz="1400" dirty="0"/>
                        <a:t>West Bengal</a:t>
                      </a:r>
                    </a:p>
                  </a:txBody>
                  <a:tcPr/>
                </a:tc>
                <a:tc>
                  <a:txBody>
                    <a:bodyPr/>
                    <a:lstStyle/>
                    <a:p>
                      <a:r>
                        <a:rPr lang="en-US" sz="1400" dirty="0" err="1"/>
                        <a:t>Raiganj</a:t>
                      </a:r>
                      <a:endParaRPr lang="en-US" sz="1400" dirty="0"/>
                    </a:p>
                  </a:txBody>
                  <a:tcPr/>
                </a:tc>
                <a:tc>
                  <a:txBody>
                    <a:bodyPr/>
                    <a:lstStyle/>
                    <a:p>
                      <a:r>
                        <a:rPr lang="en-US" sz="1400" dirty="0"/>
                        <a:t>21.95</a:t>
                      </a:r>
                    </a:p>
                  </a:txBody>
                  <a:tcPr/>
                </a:tc>
                <a:extLst>
                  <a:ext uri="{0D108BD9-81ED-4DB2-BD59-A6C34878D82A}">
                    <a16:rowId xmlns:a16="http://schemas.microsoft.com/office/drawing/2014/main" val="75244924"/>
                  </a:ext>
                </a:extLst>
              </a:tr>
            </a:tbl>
          </a:graphicData>
        </a:graphic>
      </p:graphicFrame>
      <p:sp>
        <p:nvSpPr>
          <p:cNvPr id="6" name="TextBox 5">
            <a:extLst>
              <a:ext uri="{FF2B5EF4-FFF2-40B4-BE49-F238E27FC236}">
                <a16:creationId xmlns:a16="http://schemas.microsoft.com/office/drawing/2014/main" id="{45EF5536-CBEB-B293-032B-D2C0DC26E7F0}"/>
              </a:ext>
            </a:extLst>
          </p:cNvPr>
          <p:cNvSpPr txBox="1"/>
          <p:nvPr/>
        </p:nvSpPr>
        <p:spPr>
          <a:xfrm>
            <a:off x="796413" y="5228580"/>
            <a:ext cx="11217167" cy="9233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BJP is experiencing a significant loss in vote share primarily in Andhra Pradesh constituencies. </a:t>
            </a:r>
          </a:p>
          <a:p>
            <a:pPr marL="285750" indent="-285750">
              <a:buFont typeface="Arial" panose="020B0604020202020204" pitchFamily="34" charset="0"/>
              <a:buChar char="•"/>
            </a:pPr>
            <a:r>
              <a:rPr lang="en-IN" dirty="0">
                <a:solidFill>
                  <a:schemeClr val="bg1"/>
                </a:solidFill>
              </a:rPr>
              <a:t>INC is losing its vote share across various states, reflecting a broader challenge in maintaining its voter base nationwide.</a:t>
            </a:r>
          </a:p>
        </p:txBody>
      </p:sp>
      <p:sp>
        <p:nvSpPr>
          <p:cNvPr id="8" name="TextBox 7">
            <a:extLst>
              <a:ext uri="{FF2B5EF4-FFF2-40B4-BE49-F238E27FC236}">
                <a16:creationId xmlns:a16="http://schemas.microsoft.com/office/drawing/2014/main" id="{C8F4862A-0B96-73D5-5720-A51E28D6BAC3}"/>
              </a:ext>
            </a:extLst>
          </p:cNvPr>
          <p:cNvSpPr txBox="1"/>
          <p:nvPr/>
        </p:nvSpPr>
        <p:spPr>
          <a:xfrm>
            <a:off x="6557276" y="1949584"/>
            <a:ext cx="4906177" cy="369332"/>
          </a:xfrm>
          <a:prstGeom prst="rect">
            <a:avLst/>
          </a:prstGeom>
          <a:noFill/>
        </p:spPr>
        <p:txBody>
          <a:bodyPr wrap="square" rtlCol="0">
            <a:spAutoFit/>
          </a:bodyPr>
          <a:lstStyle/>
          <a:p>
            <a:pPr algn="ctr"/>
            <a:r>
              <a:rPr lang="en-US" dirty="0">
                <a:solidFill>
                  <a:schemeClr val="bg1"/>
                </a:solidFill>
              </a:rPr>
              <a:t>INDIAN NATIONAL CONGRESS</a:t>
            </a:r>
          </a:p>
        </p:txBody>
      </p:sp>
    </p:spTree>
    <p:extLst>
      <p:ext uri="{BB962C8B-B14F-4D97-AF65-F5344CB8AC3E}">
        <p14:creationId xmlns:p14="http://schemas.microsoft.com/office/powerpoint/2010/main" val="766743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184E38-71D0-F5A3-F9DF-70BCDCD148FE}"/>
              </a:ext>
            </a:extLst>
          </p:cNvPr>
          <p:cNvSpPr txBox="1"/>
          <p:nvPr/>
        </p:nvSpPr>
        <p:spPr>
          <a:xfrm>
            <a:off x="5881814" y="2054482"/>
            <a:ext cx="5267195" cy="2616101"/>
          </a:xfrm>
          <a:prstGeom prst="rect">
            <a:avLst/>
          </a:prstGeom>
          <a:noFill/>
        </p:spPr>
        <p:txBody>
          <a:bodyPr wrap="square" rtlCol="0">
            <a:spAutoFit/>
          </a:bodyPr>
          <a:lstStyle/>
          <a:p>
            <a:pPr algn="ctr"/>
            <a:r>
              <a:rPr lang="en-IN" sz="4400" b="0" i="0">
                <a:solidFill>
                  <a:schemeClr val="bg1"/>
                </a:solidFill>
                <a:effectLst/>
                <a:latin typeface="Aldhabi" pitchFamily="2" charset="-78"/>
                <a:cs typeface="Aldhabi" pitchFamily="2" charset="-78"/>
              </a:rPr>
              <a:t>Provide insights from Lok Sabha elections data to a media company.</a:t>
            </a:r>
            <a:br>
              <a:rPr lang="en-IN" sz="3200"/>
            </a:br>
            <a:endParaRPr lang="en-US" sz="3200" dirty="0">
              <a:solidFill>
                <a:schemeClr val="bg1"/>
              </a:solidFill>
            </a:endParaRPr>
          </a:p>
        </p:txBody>
      </p:sp>
      <p:sp>
        <p:nvSpPr>
          <p:cNvPr id="4" name="Rectangle 3">
            <a:extLst>
              <a:ext uri="{FF2B5EF4-FFF2-40B4-BE49-F238E27FC236}">
                <a16:creationId xmlns:a16="http://schemas.microsoft.com/office/drawing/2014/main" id="{575520BC-214B-E892-DAE0-5086D737089E}"/>
              </a:ext>
            </a:extLst>
          </p:cNvPr>
          <p:cNvSpPr/>
          <p:nvPr/>
        </p:nvSpPr>
        <p:spPr>
          <a:xfrm>
            <a:off x="260271" y="1963334"/>
            <a:ext cx="5102564" cy="2585323"/>
          </a:xfrm>
          <a:prstGeom prst="rect">
            <a:avLst/>
          </a:prstGeom>
          <a:noFill/>
        </p:spPr>
        <p:txBody>
          <a:bodyPr wrap="squar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Aparajita" panose="02020603050405020304" pitchFamily="18" charset="0"/>
                <a:cs typeface="Aparajita" panose="02020603050405020304" pitchFamily="18" charset="0"/>
              </a:rPr>
              <a:t>LOK SABHA ELECTIONS ANALYSIS</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cxnSp>
        <p:nvCxnSpPr>
          <p:cNvPr id="6" name="Straight Connector 5">
            <a:extLst>
              <a:ext uri="{FF2B5EF4-FFF2-40B4-BE49-F238E27FC236}">
                <a16:creationId xmlns:a16="http://schemas.microsoft.com/office/drawing/2014/main" id="{8CC6CC07-9B25-9E5C-EEC6-3FB889D7E3EB}"/>
              </a:ext>
            </a:extLst>
          </p:cNvPr>
          <p:cNvCxnSpPr>
            <a:cxnSpLocks/>
          </p:cNvCxnSpPr>
          <p:nvPr/>
        </p:nvCxnSpPr>
        <p:spPr>
          <a:xfrm>
            <a:off x="5622324" y="844854"/>
            <a:ext cx="0" cy="511990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8072114"/>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wrap="square" rtlCol="0">
            <a:spAutoFit/>
          </a:bodyPr>
          <a:lstStyle/>
          <a:p>
            <a:pPr algn="ctr"/>
            <a:r>
              <a:rPr lang="en-US" dirty="0">
                <a:solidFill>
                  <a:schemeClr val="bg1"/>
                </a:solidFill>
              </a:rPr>
              <a:t>Q10. WHICH CONSTITUENCY HAS VOTED THE MOST FOR NOTA?</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2589051959"/>
              </p:ext>
            </p:extLst>
          </p:nvPr>
        </p:nvGraphicFramePr>
        <p:xfrm>
          <a:off x="1880838" y="2126166"/>
          <a:ext cx="7850457" cy="2157954"/>
        </p:xfrm>
        <a:graphic>
          <a:graphicData uri="http://schemas.openxmlformats.org/drawingml/2006/table">
            <a:tbl>
              <a:tblPr firstRow="1" bandRow="1">
                <a:tableStyleId>{073A0DAA-6AF3-43AB-8588-CEC1D06C72B9}</a:tableStyleId>
              </a:tblPr>
              <a:tblGrid>
                <a:gridCol w="1467587">
                  <a:extLst>
                    <a:ext uri="{9D8B030D-6E8A-4147-A177-3AD203B41FA5}">
                      <a16:colId xmlns:a16="http://schemas.microsoft.com/office/drawing/2014/main" val="2686164601"/>
                    </a:ext>
                  </a:extLst>
                </a:gridCol>
                <a:gridCol w="1444399">
                  <a:extLst>
                    <a:ext uri="{9D8B030D-6E8A-4147-A177-3AD203B41FA5}">
                      <a16:colId xmlns:a16="http://schemas.microsoft.com/office/drawing/2014/main" val="3277175571"/>
                    </a:ext>
                  </a:extLst>
                </a:gridCol>
                <a:gridCol w="1646157">
                  <a:extLst>
                    <a:ext uri="{9D8B030D-6E8A-4147-A177-3AD203B41FA5}">
                      <a16:colId xmlns:a16="http://schemas.microsoft.com/office/drawing/2014/main" val="1583007514"/>
                    </a:ext>
                  </a:extLst>
                </a:gridCol>
                <a:gridCol w="1646157">
                  <a:extLst>
                    <a:ext uri="{9D8B030D-6E8A-4147-A177-3AD203B41FA5}">
                      <a16:colId xmlns:a16="http://schemas.microsoft.com/office/drawing/2014/main" val="1404378625"/>
                    </a:ext>
                  </a:extLst>
                </a:gridCol>
                <a:gridCol w="1646157">
                  <a:extLst>
                    <a:ext uri="{9D8B030D-6E8A-4147-A177-3AD203B41FA5}">
                      <a16:colId xmlns:a16="http://schemas.microsoft.com/office/drawing/2014/main" val="1084988745"/>
                    </a:ext>
                  </a:extLst>
                </a:gridCol>
              </a:tblGrid>
              <a:tr h="562942">
                <a:tc>
                  <a:txBody>
                    <a:bodyPr/>
                    <a:lstStyle/>
                    <a:p>
                      <a:pPr algn="ctr"/>
                      <a:r>
                        <a:rPr lang="en-US" dirty="0">
                          <a:solidFill>
                            <a:schemeClr val="bg1"/>
                          </a:solidFill>
                        </a:rPr>
                        <a:t>Year</a:t>
                      </a:r>
                    </a:p>
                  </a:txBody>
                  <a:tcPr/>
                </a:tc>
                <a:tc>
                  <a:txBody>
                    <a:bodyPr/>
                    <a:lstStyle/>
                    <a:p>
                      <a:pPr algn="ctr"/>
                      <a:r>
                        <a:rPr lang="en-US" dirty="0"/>
                        <a:t>State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Constituency</a:t>
                      </a:r>
                    </a:p>
                    <a:p>
                      <a:pPr algn="ctr"/>
                      <a:endParaRPr lang="en-US" dirty="0"/>
                    </a:p>
                  </a:txBody>
                  <a:tcPr/>
                </a:tc>
                <a:tc>
                  <a:txBody>
                    <a:bodyPr/>
                    <a:lstStyle/>
                    <a:p>
                      <a:pPr algn="ctr"/>
                      <a:r>
                        <a:rPr lang="en-US" dirty="0"/>
                        <a:t>No. of Votes</a:t>
                      </a:r>
                    </a:p>
                  </a:txBody>
                  <a:tcPr/>
                </a:tc>
                <a:tc>
                  <a:txBody>
                    <a:bodyPr/>
                    <a:lstStyle/>
                    <a:p>
                      <a:pPr algn="ctr"/>
                      <a:r>
                        <a:rPr lang="en-US" dirty="0"/>
                        <a:t>NOTA Vote Share % in Constituency</a:t>
                      </a:r>
                    </a:p>
                  </a:txBody>
                  <a:tcPr/>
                </a:tc>
                <a:extLst>
                  <a:ext uri="{0D108BD9-81ED-4DB2-BD59-A6C34878D82A}">
                    <a16:rowId xmlns:a16="http://schemas.microsoft.com/office/drawing/2014/main" val="2915477490"/>
                  </a:ext>
                </a:extLst>
              </a:tr>
              <a:tr h="621777">
                <a:tc>
                  <a:txBody>
                    <a:bodyPr/>
                    <a:lstStyle/>
                    <a:p>
                      <a:r>
                        <a:rPr lang="en-US" sz="1400" dirty="0"/>
                        <a:t>2014</a:t>
                      </a:r>
                    </a:p>
                  </a:txBody>
                  <a:tcPr/>
                </a:tc>
                <a:tc>
                  <a:txBody>
                    <a:bodyPr/>
                    <a:lstStyle/>
                    <a:p>
                      <a:r>
                        <a:rPr lang="en-US" sz="1400" dirty="0"/>
                        <a:t>Tamil Nadu</a:t>
                      </a:r>
                    </a:p>
                  </a:txBody>
                  <a:tcPr/>
                </a:tc>
                <a:tc>
                  <a:txBody>
                    <a:bodyPr/>
                    <a:lstStyle/>
                    <a:p>
                      <a:r>
                        <a:rPr lang="en-US" sz="1400" dirty="0"/>
                        <a:t>Nilgiris</a:t>
                      </a:r>
                    </a:p>
                  </a:txBody>
                  <a:tcPr/>
                </a:tc>
                <a:tc>
                  <a:txBody>
                    <a:bodyPr/>
                    <a:lstStyle/>
                    <a:p>
                      <a:r>
                        <a:rPr lang="en-US" sz="1400" dirty="0"/>
                        <a:t>46559</a:t>
                      </a:r>
                    </a:p>
                  </a:txBody>
                  <a:tcPr/>
                </a:tc>
                <a:tc>
                  <a:txBody>
                    <a:bodyPr/>
                    <a:lstStyle/>
                    <a:p>
                      <a:r>
                        <a:rPr lang="en-US" sz="1400" dirty="0"/>
                        <a:t>4.99%</a:t>
                      </a:r>
                    </a:p>
                  </a:txBody>
                  <a:tcPr/>
                </a:tc>
                <a:extLst>
                  <a:ext uri="{0D108BD9-81ED-4DB2-BD59-A6C34878D82A}">
                    <a16:rowId xmlns:a16="http://schemas.microsoft.com/office/drawing/2014/main" val="1657663507"/>
                  </a:ext>
                </a:extLst>
              </a:tr>
              <a:tr h="621777">
                <a:tc>
                  <a:txBody>
                    <a:bodyPr/>
                    <a:lstStyle/>
                    <a:p>
                      <a:r>
                        <a:rPr lang="en-US" sz="1400" dirty="0"/>
                        <a:t>2019</a:t>
                      </a:r>
                    </a:p>
                  </a:txBody>
                  <a:tcPr/>
                </a:tc>
                <a:tc>
                  <a:txBody>
                    <a:bodyPr/>
                    <a:lstStyle/>
                    <a:p>
                      <a:r>
                        <a:rPr lang="en-US" sz="1400" dirty="0"/>
                        <a:t>Bihar</a:t>
                      </a:r>
                    </a:p>
                  </a:txBody>
                  <a:tcPr/>
                </a:tc>
                <a:tc>
                  <a:txBody>
                    <a:bodyPr/>
                    <a:lstStyle/>
                    <a:p>
                      <a:r>
                        <a:rPr lang="en-US" sz="1400" dirty="0"/>
                        <a:t>Gopalganj</a:t>
                      </a:r>
                    </a:p>
                  </a:txBody>
                  <a:tcPr/>
                </a:tc>
                <a:tc>
                  <a:txBody>
                    <a:bodyPr/>
                    <a:lstStyle/>
                    <a:p>
                      <a:r>
                        <a:rPr lang="en-US" sz="1400" dirty="0"/>
                        <a:t>51660</a:t>
                      </a:r>
                    </a:p>
                  </a:txBody>
                  <a:tcPr/>
                </a:tc>
                <a:tc>
                  <a:txBody>
                    <a:bodyPr/>
                    <a:lstStyle/>
                    <a:p>
                      <a:r>
                        <a:rPr lang="en-US" sz="1400" dirty="0"/>
                        <a:t>5.04%</a:t>
                      </a:r>
                    </a:p>
                  </a:txBody>
                  <a:tcPr/>
                </a:tc>
                <a:extLst>
                  <a:ext uri="{0D108BD9-81ED-4DB2-BD59-A6C34878D82A}">
                    <a16:rowId xmlns:a16="http://schemas.microsoft.com/office/drawing/2014/main" val="1087871807"/>
                  </a:ext>
                </a:extLst>
              </a:tr>
            </a:tbl>
          </a:graphicData>
        </a:graphic>
      </p:graphicFrame>
    </p:spTree>
    <p:extLst>
      <p:ext uri="{BB962C8B-B14F-4D97-AF65-F5344CB8AC3E}">
        <p14:creationId xmlns:p14="http://schemas.microsoft.com/office/powerpoint/2010/main" val="41477813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646331"/>
          </a:xfrm>
          <a:prstGeom prst="rect">
            <a:avLst/>
          </a:prstGeom>
          <a:noFill/>
        </p:spPr>
        <p:txBody>
          <a:bodyPr wrap="square" rtlCol="0">
            <a:spAutoFit/>
          </a:bodyPr>
          <a:lstStyle/>
          <a:p>
            <a:pPr algn="ctr"/>
            <a:r>
              <a:rPr lang="en-US" dirty="0">
                <a:solidFill>
                  <a:schemeClr val="bg1"/>
                </a:solidFill>
              </a:rPr>
              <a:t>Q11. WHICH CONSTITUENCIES HAVE ELECTED CANDIDATES WHOSE PARTY HAS LESS THAN 10% VOTE SHARE AT STATE LEVEL IN 2019? </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E8180191-7EF0-E677-6999-E0CF7B42D5F2}"/>
                  </a:ext>
                </a:extLst>
              </p:cNvPr>
              <p:cNvGraphicFramePr/>
              <p:nvPr>
                <p:extLst>
                  <p:ext uri="{D42A27DB-BD31-4B8C-83A1-F6EECF244321}">
                    <p14:modId xmlns:p14="http://schemas.microsoft.com/office/powerpoint/2010/main" val="1582940769"/>
                  </p:ext>
                </p:extLst>
              </p:nvPr>
            </p:nvGraphicFramePr>
            <p:xfrm>
              <a:off x="0" y="1092820"/>
              <a:ext cx="11775688" cy="5635082"/>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5" name="Chart 4">
                <a:extLst>
                  <a:ext uri="{FF2B5EF4-FFF2-40B4-BE49-F238E27FC236}">
                    <a16:creationId xmlns:a16="http://schemas.microsoft.com/office/drawing/2014/main" id="{E8180191-7EF0-E677-6999-E0CF7B42D5F2}"/>
                  </a:ext>
                </a:extLst>
              </p:cNvPr>
              <p:cNvPicPr>
                <a:picLocks noGrp="1" noRot="1" noChangeAspect="1" noMove="1" noResize="1" noEditPoints="1" noAdjustHandles="1" noChangeArrowheads="1" noChangeShapeType="1"/>
              </p:cNvPicPr>
              <p:nvPr/>
            </p:nvPicPr>
            <p:blipFill>
              <a:blip r:embed="rId6"/>
              <a:stretch>
                <a:fillRect/>
              </a:stretch>
            </p:blipFill>
            <p:spPr>
              <a:xfrm>
                <a:off x="0" y="1092820"/>
                <a:ext cx="11775688" cy="5635082"/>
              </a:xfrm>
              <a:prstGeom prst="rect">
                <a:avLst/>
              </a:prstGeom>
            </p:spPr>
          </p:pic>
        </mc:Fallback>
      </mc:AlternateContent>
    </p:spTree>
    <p:extLst>
      <p:ext uri="{BB962C8B-B14F-4D97-AF65-F5344CB8AC3E}">
        <p14:creationId xmlns:p14="http://schemas.microsoft.com/office/powerpoint/2010/main" val="1334558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92675-8F14-4A1C-BAF8-DA031CA60C1B}"/>
              </a:ext>
            </a:extLst>
          </p:cNvPr>
          <p:cNvSpPr txBox="1"/>
          <p:nvPr/>
        </p:nvSpPr>
        <p:spPr>
          <a:xfrm>
            <a:off x="3519487" y="2728800"/>
            <a:ext cx="5153025" cy="1400400"/>
          </a:xfrm>
          <a:prstGeom prst="rect">
            <a:avLst/>
          </a:prstGeom>
        </p:spPr>
        <p:txBody>
          <a:bodyPr vert="horz" wrap="square" lIns="91440" tIns="45720" rIns="91440" bIns="45720" rtlCol="0" anchor="b">
            <a:normAutofit fontScale="85000" lnSpcReduction="20000"/>
          </a:bodyPr>
          <a:lstStyle/>
          <a:p>
            <a:pPr algn="ctr">
              <a:lnSpc>
                <a:spcPct val="90000"/>
              </a:lnSpc>
              <a:spcBef>
                <a:spcPct val="0"/>
              </a:spcBef>
              <a:spcAft>
                <a:spcPts val="600"/>
              </a:spcAft>
            </a:pPr>
            <a:r>
              <a:rPr lang="en-US" sz="6600" b="1" dirty="0">
                <a:ln w="22225">
                  <a:solidFill>
                    <a:schemeClr val="accent2"/>
                  </a:solidFill>
                  <a:prstDash val="solid"/>
                </a:ln>
                <a:solidFill>
                  <a:schemeClr val="bg1"/>
                </a:solidFill>
                <a:latin typeface="+mj-lt"/>
                <a:ea typeface="+mj-ea"/>
                <a:cs typeface="+mj-cs"/>
              </a:rPr>
              <a:t>SECONDARY QUESTIONS</a:t>
            </a:r>
          </a:p>
        </p:txBody>
      </p:sp>
    </p:spTree>
    <p:extLst>
      <p:ext uri="{BB962C8B-B14F-4D97-AF65-F5344CB8AC3E}">
        <p14:creationId xmlns:p14="http://schemas.microsoft.com/office/powerpoint/2010/main" val="1833241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wrap="square" rtlCol="0">
            <a:spAutoFit/>
          </a:bodyPr>
          <a:lstStyle/>
          <a:p>
            <a:pPr algn="ctr"/>
            <a:r>
              <a:rPr lang="en-US" dirty="0">
                <a:solidFill>
                  <a:schemeClr val="bg1"/>
                </a:solidFill>
              </a:rPr>
              <a:t>Q1. IS THERE A CORRELATION BETWEEN POSTAL VOTES % AND VOTER TURNOUT % ?</a:t>
            </a:r>
          </a:p>
        </p:txBody>
      </p:sp>
      <p:pic>
        <p:nvPicPr>
          <p:cNvPr id="5" name="Picture 4" descr="A screenshot of a computer screen&#10;&#10;Description automatically generated">
            <a:extLst>
              <a:ext uri="{FF2B5EF4-FFF2-40B4-BE49-F238E27FC236}">
                <a16:creationId xmlns:a16="http://schemas.microsoft.com/office/drawing/2014/main" id="{409BDEF3-FE12-A637-F20B-D92A40CC8D12}"/>
              </a:ext>
            </a:extLst>
          </p:cNvPr>
          <p:cNvPicPr>
            <a:picLocks noChangeAspect="1"/>
          </p:cNvPicPr>
          <p:nvPr/>
        </p:nvPicPr>
        <p:blipFill rotWithShape="1">
          <a:blip r:embed="rId5"/>
          <a:srcRect l="22" t="3908" r="70705" b="54535"/>
          <a:stretch/>
        </p:blipFill>
        <p:spPr>
          <a:xfrm>
            <a:off x="1605775" y="1650380"/>
            <a:ext cx="4007005" cy="2720897"/>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5E300BC5-35C8-EDF8-48AE-DCB7FA8E559A}"/>
              </a:ext>
            </a:extLst>
          </p:cNvPr>
          <p:cNvPicPr>
            <a:picLocks noChangeAspect="1"/>
          </p:cNvPicPr>
          <p:nvPr/>
        </p:nvPicPr>
        <p:blipFill rotWithShape="1">
          <a:blip r:embed="rId5"/>
          <a:srcRect l="140" t="55455" r="69040" b="35"/>
          <a:stretch/>
        </p:blipFill>
        <p:spPr>
          <a:xfrm>
            <a:off x="6096000" y="1650380"/>
            <a:ext cx="3961179" cy="2720897"/>
          </a:xfrm>
          <a:prstGeom prst="rect">
            <a:avLst/>
          </a:prstGeom>
        </p:spPr>
      </p:pic>
      <p:sp>
        <p:nvSpPr>
          <p:cNvPr id="8" name="TextBox 7">
            <a:extLst>
              <a:ext uri="{FF2B5EF4-FFF2-40B4-BE49-F238E27FC236}">
                <a16:creationId xmlns:a16="http://schemas.microsoft.com/office/drawing/2014/main" id="{3C473D34-42D2-FF52-B49C-38E00F4C5D9F}"/>
              </a:ext>
            </a:extLst>
          </p:cNvPr>
          <p:cNvSpPr txBox="1"/>
          <p:nvPr/>
        </p:nvSpPr>
        <p:spPr>
          <a:xfrm>
            <a:off x="237894" y="4839629"/>
            <a:ext cx="11173522" cy="1754326"/>
          </a:xfrm>
          <a:prstGeom prst="rect">
            <a:avLst/>
          </a:prstGeom>
          <a:noFill/>
        </p:spPr>
        <p:txBody>
          <a:bodyPr wrap="square" rtlCol="0">
            <a:spAutoFit/>
          </a:bodyPr>
          <a:lstStyle/>
          <a:p>
            <a:pPr algn="ctr"/>
            <a:r>
              <a:rPr lang="en-IN" dirty="0">
                <a:solidFill>
                  <a:schemeClr val="bg1"/>
                </a:solidFill>
              </a:rPr>
              <a:t>The correlation coefficient between Voter turnout % and Postal Vote % for the year 2014 and 2019 is 0.22437 and 0.00273 respectively. This means there's a weak positive relationship between the two. In simple terms, as the percentage of postal votes goes up, voter turnout tends to increase slightly. However, since the correlation is weak, many other factors likely influence voter turnout, and this relationship isn't very strong. This finding suggests that while postal voting might have some impact, we should look at other variables to understand voter turnout better.</a:t>
            </a:r>
            <a:endParaRPr lang="en-US" dirty="0">
              <a:solidFill>
                <a:schemeClr val="bg1"/>
              </a:solidFill>
            </a:endParaRPr>
          </a:p>
        </p:txBody>
      </p:sp>
      <p:sp>
        <p:nvSpPr>
          <p:cNvPr id="9" name="TextBox 8">
            <a:extLst>
              <a:ext uri="{FF2B5EF4-FFF2-40B4-BE49-F238E27FC236}">
                <a16:creationId xmlns:a16="http://schemas.microsoft.com/office/drawing/2014/main" id="{A2F4C466-406C-2081-61AA-C910B6F9A6A9}"/>
              </a:ext>
            </a:extLst>
          </p:cNvPr>
          <p:cNvSpPr txBox="1"/>
          <p:nvPr/>
        </p:nvSpPr>
        <p:spPr>
          <a:xfrm>
            <a:off x="1605775" y="1129990"/>
            <a:ext cx="4067588" cy="369332"/>
          </a:xfrm>
          <a:prstGeom prst="rect">
            <a:avLst/>
          </a:prstGeom>
          <a:noFill/>
        </p:spPr>
        <p:txBody>
          <a:bodyPr wrap="square" rtlCol="0">
            <a:spAutoFit/>
          </a:bodyPr>
          <a:lstStyle/>
          <a:p>
            <a:pPr algn="ctr"/>
            <a:r>
              <a:rPr lang="en-US" dirty="0">
                <a:solidFill>
                  <a:schemeClr val="bg1"/>
                </a:solidFill>
              </a:rPr>
              <a:t>2014: Postal Vote % VS Voter Turnout %</a:t>
            </a:r>
          </a:p>
        </p:txBody>
      </p:sp>
      <p:sp>
        <p:nvSpPr>
          <p:cNvPr id="10" name="TextBox 9">
            <a:extLst>
              <a:ext uri="{FF2B5EF4-FFF2-40B4-BE49-F238E27FC236}">
                <a16:creationId xmlns:a16="http://schemas.microsoft.com/office/drawing/2014/main" id="{45C4BEA6-E89C-AE11-E184-A7D6DE11A9D1}"/>
              </a:ext>
            </a:extLst>
          </p:cNvPr>
          <p:cNvSpPr txBox="1"/>
          <p:nvPr/>
        </p:nvSpPr>
        <p:spPr>
          <a:xfrm>
            <a:off x="6096000" y="1129990"/>
            <a:ext cx="4067588" cy="646331"/>
          </a:xfrm>
          <a:prstGeom prst="rect">
            <a:avLst/>
          </a:prstGeom>
          <a:noFill/>
        </p:spPr>
        <p:txBody>
          <a:bodyPr wrap="none" rtlCol="0">
            <a:spAutoFit/>
          </a:bodyPr>
          <a:lstStyle/>
          <a:p>
            <a:r>
              <a:rPr lang="en-US" dirty="0">
                <a:solidFill>
                  <a:schemeClr val="bg1"/>
                </a:solidFill>
              </a:rPr>
              <a:t>2019: Postal Vote % VS Voter Turnout %</a:t>
            </a:r>
          </a:p>
          <a:p>
            <a:endParaRPr lang="en-US" dirty="0"/>
          </a:p>
        </p:txBody>
      </p:sp>
    </p:spTree>
    <p:extLst>
      <p:ext uri="{BB962C8B-B14F-4D97-AF65-F5344CB8AC3E}">
        <p14:creationId xmlns:p14="http://schemas.microsoft.com/office/powerpoint/2010/main" val="518446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wrap="square" rtlCol="0">
            <a:spAutoFit/>
          </a:bodyPr>
          <a:lstStyle/>
          <a:p>
            <a:pPr algn="ctr"/>
            <a:r>
              <a:rPr lang="en-US" dirty="0">
                <a:solidFill>
                  <a:schemeClr val="bg1"/>
                </a:solidFill>
              </a:rPr>
              <a:t>Q2. IS THERE ANY CORRELATION BETWEEN GDP OF A STATE AND VOTER TURNOUT % ?</a:t>
            </a:r>
          </a:p>
        </p:txBody>
      </p:sp>
      <p:sp>
        <p:nvSpPr>
          <p:cNvPr id="8" name="TextBox 7">
            <a:extLst>
              <a:ext uri="{FF2B5EF4-FFF2-40B4-BE49-F238E27FC236}">
                <a16:creationId xmlns:a16="http://schemas.microsoft.com/office/drawing/2014/main" id="{3C473D34-42D2-FF52-B49C-38E00F4C5D9F}"/>
              </a:ext>
            </a:extLst>
          </p:cNvPr>
          <p:cNvSpPr txBox="1"/>
          <p:nvPr/>
        </p:nvSpPr>
        <p:spPr>
          <a:xfrm>
            <a:off x="899531" y="3537996"/>
            <a:ext cx="11054575" cy="3139321"/>
          </a:xfrm>
          <a:prstGeom prst="rect">
            <a:avLst/>
          </a:prstGeom>
          <a:noFill/>
        </p:spPr>
        <p:txBody>
          <a:bodyPr wrap="square" rtlCol="0">
            <a:spAutoFit/>
          </a:bodyPr>
          <a:lstStyle/>
          <a:p>
            <a:r>
              <a:rPr lang="en-IN" b="1" dirty="0">
                <a:solidFill>
                  <a:schemeClr val="bg1"/>
                </a:solidFill>
              </a:rPr>
              <a:t>2014:</a:t>
            </a:r>
            <a:endParaRPr lang="en-IN" dirty="0">
              <a:solidFill>
                <a:schemeClr val="bg1"/>
              </a:solidFill>
            </a:endParaRPr>
          </a:p>
          <a:p>
            <a:pPr>
              <a:buFont typeface="Arial" panose="020B0604020202020204" pitchFamily="34" charset="0"/>
              <a:buChar char="•"/>
            </a:pPr>
            <a:r>
              <a:rPr lang="en-IN" b="1" dirty="0">
                <a:solidFill>
                  <a:schemeClr val="bg1"/>
                </a:solidFill>
              </a:rPr>
              <a:t>Correlation Coefficient:</a:t>
            </a:r>
            <a:r>
              <a:rPr lang="en-IN" dirty="0">
                <a:solidFill>
                  <a:schemeClr val="bg1"/>
                </a:solidFill>
              </a:rPr>
              <a:t> -0.70</a:t>
            </a:r>
          </a:p>
          <a:p>
            <a:pPr>
              <a:buFont typeface="Arial" panose="020B0604020202020204" pitchFamily="34" charset="0"/>
              <a:buChar char="•"/>
            </a:pPr>
            <a:r>
              <a:rPr lang="en-IN" b="1" dirty="0">
                <a:solidFill>
                  <a:schemeClr val="bg1"/>
                </a:solidFill>
              </a:rPr>
              <a:t>Interpretation:</a:t>
            </a:r>
            <a:r>
              <a:rPr lang="en-IN" dirty="0">
                <a:solidFill>
                  <a:schemeClr val="bg1"/>
                </a:solidFill>
              </a:rPr>
              <a:t> Strong negative relationship between voter turnout percentage and state GDP.</a:t>
            </a:r>
          </a:p>
          <a:p>
            <a:pPr>
              <a:buFont typeface="Arial" panose="020B0604020202020204" pitchFamily="34" charset="0"/>
              <a:buChar char="•"/>
            </a:pPr>
            <a:r>
              <a:rPr lang="en-IN" b="1" dirty="0">
                <a:solidFill>
                  <a:schemeClr val="bg1"/>
                </a:solidFill>
              </a:rPr>
              <a:t>Insight:</a:t>
            </a:r>
            <a:r>
              <a:rPr lang="en-IN" dirty="0">
                <a:solidFill>
                  <a:schemeClr val="bg1"/>
                </a:solidFill>
              </a:rPr>
              <a:t> States with higher GDP generally had lower voter turnout.</a:t>
            </a:r>
          </a:p>
          <a:p>
            <a:r>
              <a:rPr lang="en-IN" b="1" dirty="0">
                <a:solidFill>
                  <a:schemeClr val="bg1"/>
                </a:solidFill>
              </a:rPr>
              <a:t>2019:</a:t>
            </a:r>
            <a:endParaRPr lang="en-IN" dirty="0">
              <a:solidFill>
                <a:schemeClr val="bg1"/>
              </a:solidFill>
            </a:endParaRPr>
          </a:p>
          <a:p>
            <a:pPr>
              <a:buFont typeface="Arial" panose="020B0604020202020204" pitchFamily="34" charset="0"/>
              <a:buChar char="•"/>
            </a:pPr>
            <a:r>
              <a:rPr lang="en-IN" b="1" dirty="0">
                <a:solidFill>
                  <a:schemeClr val="bg1"/>
                </a:solidFill>
              </a:rPr>
              <a:t>Correlation Coefficient:</a:t>
            </a:r>
            <a:r>
              <a:rPr lang="en-IN" dirty="0">
                <a:solidFill>
                  <a:schemeClr val="bg1"/>
                </a:solidFill>
              </a:rPr>
              <a:t> -0.33</a:t>
            </a:r>
          </a:p>
          <a:p>
            <a:pPr>
              <a:buFont typeface="Arial" panose="020B0604020202020204" pitchFamily="34" charset="0"/>
              <a:buChar char="•"/>
            </a:pPr>
            <a:r>
              <a:rPr lang="en-IN" b="1" dirty="0">
                <a:solidFill>
                  <a:schemeClr val="bg1"/>
                </a:solidFill>
              </a:rPr>
              <a:t>Interpretation:</a:t>
            </a:r>
            <a:r>
              <a:rPr lang="en-IN" dirty="0">
                <a:solidFill>
                  <a:schemeClr val="bg1"/>
                </a:solidFill>
              </a:rPr>
              <a:t> Weaker negative relationship between voter turnout percentage and state GDP.</a:t>
            </a:r>
          </a:p>
          <a:p>
            <a:pPr>
              <a:buFont typeface="Arial" panose="020B0604020202020204" pitchFamily="34" charset="0"/>
              <a:buChar char="•"/>
            </a:pPr>
            <a:r>
              <a:rPr lang="en-IN" b="1" dirty="0">
                <a:solidFill>
                  <a:schemeClr val="bg1"/>
                </a:solidFill>
              </a:rPr>
              <a:t>Insight:</a:t>
            </a:r>
            <a:r>
              <a:rPr lang="en-IN" dirty="0">
                <a:solidFill>
                  <a:schemeClr val="bg1"/>
                </a:solidFill>
              </a:rPr>
              <a:t> Although higher GDP still corresponds to lower voter turnout, the relationship is less strong than in 2014.</a:t>
            </a:r>
          </a:p>
          <a:p>
            <a:r>
              <a:rPr lang="en-IN" b="1" dirty="0">
                <a:solidFill>
                  <a:schemeClr val="bg1"/>
                </a:solidFill>
              </a:rPr>
              <a:t>Overall Insight:</a:t>
            </a:r>
            <a:endParaRPr lang="en-IN" dirty="0">
              <a:solidFill>
                <a:schemeClr val="bg1"/>
              </a:solidFill>
            </a:endParaRPr>
          </a:p>
          <a:p>
            <a:r>
              <a:rPr lang="en-IN" dirty="0">
                <a:solidFill>
                  <a:schemeClr val="bg1"/>
                </a:solidFill>
              </a:rPr>
              <a:t>Economic factors might influence voter behaviour, but their impact has decreased over time.</a:t>
            </a:r>
          </a:p>
        </p:txBody>
      </p:sp>
      <p:pic>
        <p:nvPicPr>
          <p:cNvPr id="4" name="Picture 3" descr="A screenshot of a computer screen&#10;&#10;Description automatically generated">
            <a:extLst>
              <a:ext uri="{FF2B5EF4-FFF2-40B4-BE49-F238E27FC236}">
                <a16:creationId xmlns:a16="http://schemas.microsoft.com/office/drawing/2014/main" id="{F28BCBDA-5CAE-C546-3766-7DA951DF80FD}"/>
              </a:ext>
            </a:extLst>
          </p:cNvPr>
          <p:cNvPicPr>
            <a:picLocks noChangeAspect="1"/>
          </p:cNvPicPr>
          <p:nvPr/>
        </p:nvPicPr>
        <p:blipFill rotWithShape="1">
          <a:blip r:embed="rId5"/>
          <a:srcRect l="34174" t="48" r="35245" b="53627"/>
          <a:stretch/>
        </p:blipFill>
        <p:spPr>
          <a:xfrm>
            <a:off x="1843669" y="850247"/>
            <a:ext cx="3248722" cy="2578753"/>
          </a:xfrm>
          <a:prstGeom prst="rect">
            <a:avLst/>
          </a:prstGeom>
        </p:spPr>
      </p:pic>
      <p:pic>
        <p:nvPicPr>
          <p:cNvPr id="14" name="Picture 13" descr="A screenshot of a computer screen&#10;&#10;Description automatically generated">
            <a:extLst>
              <a:ext uri="{FF2B5EF4-FFF2-40B4-BE49-F238E27FC236}">
                <a16:creationId xmlns:a16="http://schemas.microsoft.com/office/drawing/2014/main" id="{5A56BC06-51AB-2B47-2B82-F229D4656CE6}"/>
              </a:ext>
            </a:extLst>
          </p:cNvPr>
          <p:cNvPicPr>
            <a:picLocks noChangeAspect="1"/>
          </p:cNvPicPr>
          <p:nvPr/>
        </p:nvPicPr>
        <p:blipFill rotWithShape="1">
          <a:blip r:embed="rId5"/>
          <a:srcRect l="33816" t="51369" r="35363" b="489"/>
          <a:stretch/>
        </p:blipFill>
        <p:spPr>
          <a:xfrm>
            <a:off x="5783764" y="841268"/>
            <a:ext cx="3248721" cy="2578752"/>
          </a:xfrm>
          <a:prstGeom prst="rect">
            <a:avLst/>
          </a:prstGeom>
        </p:spPr>
      </p:pic>
    </p:spTree>
    <p:extLst>
      <p:ext uri="{BB962C8B-B14F-4D97-AF65-F5344CB8AC3E}">
        <p14:creationId xmlns:p14="http://schemas.microsoft.com/office/powerpoint/2010/main" val="1823403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369332"/>
          </a:xfrm>
          <a:prstGeom prst="rect">
            <a:avLst/>
          </a:prstGeom>
          <a:noFill/>
        </p:spPr>
        <p:txBody>
          <a:bodyPr wrap="square" rtlCol="0">
            <a:spAutoFit/>
          </a:bodyPr>
          <a:lstStyle/>
          <a:p>
            <a:pPr algn="ctr"/>
            <a:r>
              <a:rPr lang="en-US" dirty="0">
                <a:solidFill>
                  <a:schemeClr val="bg1"/>
                </a:solidFill>
              </a:rPr>
              <a:t>Q3. IS THERE ANY CORRELATION BETWEEN LITERACY % OF A STATE AND VOTER TURNOUT % ?</a:t>
            </a:r>
          </a:p>
        </p:txBody>
      </p:sp>
      <p:sp>
        <p:nvSpPr>
          <p:cNvPr id="8" name="TextBox 7">
            <a:extLst>
              <a:ext uri="{FF2B5EF4-FFF2-40B4-BE49-F238E27FC236}">
                <a16:creationId xmlns:a16="http://schemas.microsoft.com/office/drawing/2014/main" id="{3C473D34-42D2-FF52-B49C-38E00F4C5D9F}"/>
              </a:ext>
            </a:extLst>
          </p:cNvPr>
          <p:cNvSpPr txBox="1"/>
          <p:nvPr/>
        </p:nvSpPr>
        <p:spPr>
          <a:xfrm>
            <a:off x="796413" y="4155030"/>
            <a:ext cx="11054575" cy="1200329"/>
          </a:xfrm>
          <a:prstGeom prst="rect">
            <a:avLst/>
          </a:prstGeom>
          <a:noFill/>
        </p:spPr>
        <p:txBody>
          <a:bodyPr wrap="square" rtlCol="0">
            <a:spAutoFit/>
          </a:bodyPr>
          <a:lstStyle/>
          <a:p>
            <a:pPr>
              <a:buFont typeface="Arial" panose="020B0604020202020204" pitchFamily="34" charset="0"/>
              <a:buChar char="•"/>
            </a:pPr>
            <a:r>
              <a:rPr lang="en-IN" dirty="0">
                <a:solidFill>
                  <a:schemeClr val="bg1"/>
                </a:solidFill>
              </a:rPr>
              <a:t>Weak positive relationship between literacy rate and voter turnout ratio.</a:t>
            </a:r>
            <a:r>
              <a:rPr lang="en-IN" b="1" dirty="0">
                <a:solidFill>
                  <a:schemeClr val="bg1"/>
                </a:solidFill>
              </a:rPr>
              <a:t> </a:t>
            </a:r>
          </a:p>
          <a:p>
            <a:pPr>
              <a:buFont typeface="Arial" panose="020B0604020202020204" pitchFamily="34" charset="0"/>
              <a:buChar char="•"/>
            </a:pPr>
            <a:r>
              <a:rPr lang="en-IN" dirty="0">
                <a:solidFill>
                  <a:schemeClr val="bg1"/>
                </a:solidFill>
              </a:rPr>
              <a:t>A higher literacy rate is slightly associated with higher voter turnout.</a:t>
            </a:r>
          </a:p>
          <a:p>
            <a:pPr>
              <a:buFont typeface="Arial" panose="020B0604020202020204" pitchFamily="34" charset="0"/>
              <a:buChar char="•"/>
            </a:pPr>
            <a:r>
              <a:rPr lang="en-IN" dirty="0">
                <a:solidFill>
                  <a:schemeClr val="bg1"/>
                </a:solidFill>
              </a:rPr>
              <a:t>The relationship is weak, indicating that literacy rate alone is not a strong predictor of voter turnout.</a:t>
            </a:r>
          </a:p>
          <a:p>
            <a:pPr>
              <a:buFont typeface="Arial" panose="020B0604020202020204" pitchFamily="34" charset="0"/>
              <a:buChar char="•"/>
            </a:pPr>
            <a:r>
              <a:rPr lang="en-IN" dirty="0">
                <a:solidFill>
                  <a:schemeClr val="bg1"/>
                </a:solidFill>
              </a:rPr>
              <a:t>Other factors likely play a more significant role in influencing voter turnout.</a:t>
            </a:r>
          </a:p>
        </p:txBody>
      </p:sp>
      <p:pic>
        <p:nvPicPr>
          <p:cNvPr id="5" name="Picture 4" descr="A screenshot of a computer screen&#10;&#10;Description automatically generated">
            <a:extLst>
              <a:ext uri="{FF2B5EF4-FFF2-40B4-BE49-F238E27FC236}">
                <a16:creationId xmlns:a16="http://schemas.microsoft.com/office/drawing/2014/main" id="{416DB760-8FC5-7B67-3777-BEFD33E66B0D}"/>
              </a:ext>
            </a:extLst>
          </p:cNvPr>
          <p:cNvPicPr>
            <a:picLocks noChangeAspect="1"/>
          </p:cNvPicPr>
          <p:nvPr/>
        </p:nvPicPr>
        <p:blipFill rotWithShape="1">
          <a:blip r:embed="rId5"/>
          <a:srcRect l="68682" t="27299" r="22" b="27739"/>
          <a:stretch/>
        </p:blipFill>
        <p:spPr>
          <a:xfrm>
            <a:off x="3085173" y="906967"/>
            <a:ext cx="5913126" cy="2668200"/>
          </a:xfrm>
          <a:prstGeom prst="rect">
            <a:avLst/>
          </a:prstGeom>
        </p:spPr>
      </p:pic>
    </p:spTree>
    <p:extLst>
      <p:ext uri="{BB962C8B-B14F-4D97-AF65-F5344CB8AC3E}">
        <p14:creationId xmlns:p14="http://schemas.microsoft.com/office/powerpoint/2010/main" val="7434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636" y="4577975"/>
            <a:ext cx="11482938"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7C98718-795E-A064-676C-59F86215614A}"/>
              </a:ext>
            </a:extLst>
          </p:cNvPr>
          <p:cNvSpPr txBox="1"/>
          <p:nvPr/>
        </p:nvSpPr>
        <p:spPr>
          <a:xfrm>
            <a:off x="607325" y="4741948"/>
            <a:ext cx="10825663" cy="86203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kern="1200">
                <a:ln w="22225">
                  <a:solidFill>
                    <a:schemeClr val="accent2"/>
                  </a:solidFill>
                  <a:prstDash val="solid"/>
                </a:ln>
                <a:solidFill>
                  <a:srgbClr val="FFFFFF"/>
                </a:solidFill>
                <a:latin typeface="+mj-lt"/>
                <a:ea typeface="+mj-ea"/>
                <a:cs typeface="+mj-cs"/>
              </a:rPr>
              <a:t>DASHBOARD OVERVIEW</a:t>
            </a:r>
          </a:p>
        </p:txBody>
      </p:sp>
      <p:pic>
        <p:nvPicPr>
          <p:cNvPr id="3" name="Picture 2" descr="A screenshot of a website&#10;&#10;Description automatically generated">
            <a:extLst>
              <a:ext uri="{FF2B5EF4-FFF2-40B4-BE49-F238E27FC236}">
                <a16:creationId xmlns:a16="http://schemas.microsoft.com/office/drawing/2014/main" id="{B35AA541-F152-086E-978B-B34162A862DC}"/>
              </a:ext>
            </a:extLst>
          </p:cNvPr>
          <p:cNvPicPr>
            <a:picLocks noChangeAspect="1"/>
          </p:cNvPicPr>
          <p:nvPr/>
        </p:nvPicPr>
        <p:blipFill rotWithShape="1">
          <a:blip r:embed="rId2"/>
          <a:srcRect l="-4" t="22" r="7" b="44"/>
          <a:stretch/>
        </p:blipFill>
        <p:spPr>
          <a:xfrm>
            <a:off x="-8307" y="0"/>
            <a:ext cx="4958021" cy="2706914"/>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269DAB98-627B-9F5A-694A-61CBE5FAEB66}"/>
              </a:ext>
            </a:extLst>
          </p:cNvPr>
          <p:cNvPicPr>
            <a:picLocks noChangeAspect="1"/>
          </p:cNvPicPr>
          <p:nvPr/>
        </p:nvPicPr>
        <p:blipFill rotWithShape="1">
          <a:blip r:embed="rId3"/>
          <a:srcRect l="-5" t="39" r="6" b="9"/>
          <a:stretch/>
        </p:blipFill>
        <p:spPr>
          <a:xfrm>
            <a:off x="4194958" y="1"/>
            <a:ext cx="4958021" cy="2885310"/>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6588544C-D4AE-F630-8DC3-AD08F3E7CD3E}"/>
              </a:ext>
            </a:extLst>
          </p:cNvPr>
          <p:cNvPicPr>
            <a:picLocks noChangeAspect="1"/>
          </p:cNvPicPr>
          <p:nvPr/>
        </p:nvPicPr>
        <p:blipFill rotWithShape="1">
          <a:blip r:embed="rId4"/>
          <a:srcRect t="39" b="20"/>
          <a:stretch/>
        </p:blipFill>
        <p:spPr>
          <a:xfrm>
            <a:off x="8086176" y="0"/>
            <a:ext cx="4715424" cy="270691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86FD525-2556-897B-D4ED-B0B79B1DF842}"/>
              </a:ext>
            </a:extLst>
          </p:cNvPr>
          <p:cNvPicPr>
            <a:picLocks noChangeAspect="1"/>
          </p:cNvPicPr>
          <p:nvPr/>
        </p:nvPicPr>
        <p:blipFill rotWithShape="1">
          <a:blip r:embed="rId5"/>
          <a:srcRect l="-2" t="5" r="3" b="19"/>
          <a:stretch/>
        </p:blipFill>
        <p:spPr>
          <a:xfrm>
            <a:off x="-166915" y="2621249"/>
            <a:ext cx="5827485" cy="1811399"/>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AFB5A9C9-4253-7BA5-762D-90AC426194AE}"/>
              </a:ext>
            </a:extLst>
          </p:cNvPr>
          <p:cNvPicPr>
            <a:picLocks noChangeAspect="1"/>
          </p:cNvPicPr>
          <p:nvPr/>
        </p:nvPicPr>
        <p:blipFill rotWithShape="1">
          <a:blip r:embed="rId6"/>
          <a:srcRect l="-2" t="40" r="3" b="27"/>
          <a:stretch/>
        </p:blipFill>
        <p:spPr>
          <a:xfrm>
            <a:off x="5283200" y="2626125"/>
            <a:ext cx="2701740" cy="1809773"/>
          </a:xfrm>
          <a:prstGeom prst="rect">
            <a:avLst/>
          </a:prstGeom>
        </p:spPr>
      </p:pic>
      <p:pic>
        <p:nvPicPr>
          <p:cNvPr id="14" name="Picture 13" descr="A screenshot of a computer screen&#10;&#10;Description automatically generated">
            <a:extLst>
              <a:ext uri="{FF2B5EF4-FFF2-40B4-BE49-F238E27FC236}">
                <a16:creationId xmlns:a16="http://schemas.microsoft.com/office/drawing/2014/main" id="{064D5FE6-8803-F688-5ED8-3EFA536F8BC5}"/>
              </a:ext>
            </a:extLst>
          </p:cNvPr>
          <p:cNvPicPr>
            <a:picLocks noChangeAspect="1"/>
          </p:cNvPicPr>
          <p:nvPr/>
        </p:nvPicPr>
        <p:blipFill rotWithShape="1">
          <a:blip r:embed="rId7"/>
          <a:srcRect l="-5" t="33" r="6" b="20"/>
          <a:stretch/>
        </p:blipFill>
        <p:spPr>
          <a:xfrm>
            <a:off x="7453086" y="2622875"/>
            <a:ext cx="5080000" cy="1809773"/>
          </a:xfrm>
          <a:prstGeom prst="rect">
            <a:avLst/>
          </a:prstGeom>
        </p:spPr>
      </p:pic>
      <p:cxnSp>
        <p:nvCxnSpPr>
          <p:cNvPr id="44" name="Straight Connector 43">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963" y="5694097"/>
            <a:ext cx="91440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41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C98718-795E-A064-676C-59F86215614A}"/>
              </a:ext>
            </a:extLst>
          </p:cNvPr>
          <p:cNvSpPr txBox="1"/>
          <p:nvPr/>
        </p:nvSpPr>
        <p:spPr>
          <a:xfrm>
            <a:off x="3519487" y="2728800"/>
            <a:ext cx="5153025" cy="1400400"/>
          </a:xfrm>
          <a:prstGeom prst="rect">
            <a:avLst/>
          </a:prstGeom>
        </p:spPr>
        <p:txBody>
          <a:bodyPr vert="horz" wrap="square" lIns="91440" tIns="45720" rIns="91440" bIns="45720" rtlCol="0" anchor="b">
            <a:noAutofit/>
          </a:bodyPr>
          <a:lstStyle/>
          <a:p>
            <a:pPr algn="ctr">
              <a:lnSpc>
                <a:spcPct val="90000"/>
              </a:lnSpc>
              <a:spcBef>
                <a:spcPct val="0"/>
              </a:spcBef>
              <a:spcAft>
                <a:spcPts val="600"/>
              </a:spcAft>
            </a:pPr>
            <a:r>
              <a:rPr lang="en-US" sz="6600" b="1" dirty="0">
                <a:ln w="22225">
                  <a:solidFill>
                    <a:schemeClr val="accent2"/>
                  </a:solidFill>
                  <a:prstDash val="solid"/>
                </a:ln>
                <a:solidFill>
                  <a:schemeClr val="bg1"/>
                </a:solidFill>
                <a:latin typeface="+mj-lt"/>
                <a:ea typeface="+mj-ea"/>
                <a:cs typeface="+mj-cs"/>
              </a:rPr>
              <a:t>INSIGHTS</a:t>
            </a:r>
          </a:p>
        </p:txBody>
      </p:sp>
    </p:spTree>
    <p:extLst>
      <p:ext uri="{BB962C8B-B14F-4D97-AF65-F5344CB8AC3E}">
        <p14:creationId xmlns:p14="http://schemas.microsoft.com/office/powerpoint/2010/main" val="728069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04DFF-0ABA-5FD2-567C-1741BA03A254}"/>
              </a:ext>
            </a:extLst>
          </p:cNvPr>
          <p:cNvSpPr txBox="1"/>
          <p:nvPr/>
        </p:nvSpPr>
        <p:spPr>
          <a:xfrm>
            <a:off x="802887" y="349405"/>
            <a:ext cx="10140176" cy="2923877"/>
          </a:xfrm>
          <a:prstGeom prst="rect">
            <a:avLst/>
          </a:prstGeom>
          <a:solidFill>
            <a:schemeClr val="tx1">
              <a:lumMod val="95000"/>
              <a:lumOff val="5000"/>
            </a:schemeClr>
          </a:solidFill>
          <a:ln>
            <a:solidFill>
              <a:schemeClr val="bg2"/>
            </a:solidFill>
          </a:ln>
        </p:spPr>
        <p:txBody>
          <a:bodyPr wrap="square" rtlCol="0">
            <a:spAutoFit/>
          </a:bodyPr>
          <a:lstStyle/>
          <a:p>
            <a:r>
              <a:rPr lang="en-IN" sz="2800" b="1" dirty="0">
                <a:solidFill>
                  <a:srgbClr val="FFC000"/>
                </a:solidFill>
              </a:rPr>
              <a:t>Voter Turnout</a:t>
            </a:r>
          </a:p>
          <a:p>
            <a:endParaRPr lang="en-IN" b="1" dirty="0">
              <a:solidFill>
                <a:schemeClr val="bg1"/>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The voter turnout was approximately 66.06%, the highest ever recorded in the history of Indian general elections at that time.</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The voter turnout further increased to about 67.35%, showing a continued trend of growing electoral participation.</a:t>
            </a:r>
          </a:p>
          <a:p>
            <a:endParaRPr lang="en-US" dirty="0"/>
          </a:p>
        </p:txBody>
      </p:sp>
      <p:sp>
        <p:nvSpPr>
          <p:cNvPr id="6" name="TextBox 5">
            <a:extLst>
              <a:ext uri="{FF2B5EF4-FFF2-40B4-BE49-F238E27FC236}">
                <a16:creationId xmlns:a16="http://schemas.microsoft.com/office/drawing/2014/main" id="{1DE416EB-E503-9E9C-E78C-D11A1A1E3E56}"/>
              </a:ext>
            </a:extLst>
          </p:cNvPr>
          <p:cNvSpPr txBox="1"/>
          <p:nvPr/>
        </p:nvSpPr>
        <p:spPr>
          <a:xfrm>
            <a:off x="802887" y="3492385"/>
            <a:ext cx="10140176" cy="2431435"/>
          </a:xfrm>
          <a:prstGeom prst="rect">
            <a:avLst/>
          </a:prstGeom>
          <a:solidFill>
            <a:schemeClr val="tx1"/>
          </a:solidFill>
          <a:ln>
            <a:solidFill>
              <a:schemeClr val="bg1"/>
            </a:solidFill>
          </a:ln>
        </p:spPr>
        <p:txBody>
          <a:bodyPr wrap="square" rtlCol="0">
            <a:spAutoFit/>
          </a:bodyPr>
          <a:lstStyle/>
          <a:p>
            <a:r>
              <a:rPr lang="en-IN" sz="2800" b="1" dirty="0">
                <a:solidFill>
                  <a:srgbClr val="FFC000"/>
                </a:solidFill>
              </a:rPr>
              <a:t>Gender Participation</a:t>
            </a:r>
          </a:p>
          <a:p>
            <a:endParaRPr lang="en-IN" sz="2800" b="1" dirty="0">
              <a:solidFill>
                <a:srgbClr val="FFC000"/>
              </a:solidFill>
            </a:endParaRPr>
          </a:p>
          <a:p>
            <a:r>
              <a:rPr lang="en-IN" sz="2400" b="1" dirty="0">
                <a:solidFill>
                  <a:schemeClr val="bg1"/>
                </a:solidFill>
              </a:rPr>
              <a:t>2014</a:t>
            </a:r>
            <a:r>
              <a:rPr lang="en-IN" sz="2400" dirty="0">
                <a:solidFill>
                  <a:schemeClr val="bg1"/>
                </a:solidFill>
              </a:rPr>
              <a:t>: Women voters accounted for 65.63% of the total voter turnout.</a:t>
            </a:r>
          </a:p>
          <a:p>
            <a:endParaRPr lang="en-IN" sz="2400" b="1" dirty="0">
              <a:solidFill>
                <a:schemeClr val="bg1"/>
              </a:solidFill>
            </a:endParaRPr>
          </a:p>
          <a:p>
            <a:r>
              <a:rPr lang="en-IN" sz="2400" b="1" dirty="0">
                <a:solidFill>
                  <a:schemeClr val="bg1"/>
                </a:solidFill>
              </a:rPr>
              <a:t>2019</a:t>
            </a:r>
            <a:r>
              <a:rPr lang="en-IN" sz="2400" dirty="0">
                <a:solidFill>
                  <a:schemeClr val="bg1"/>
                </a:solidFill>
              </a:rPr>
              <a:t>: There was a notable increase in women's participation, with women voters accounting for 67.18% of the total voter turnout.</a:t>
            </a:r>
            <a:endParaRPr lang="en-US" dirty="0">
              <a:solidFill>
                <a:schemeClr val="bg1"/>
              </a:solidFill>
            </a:endParaRPr>
          </a:p>
        </p:txBody>
      </p:sp>
    </p:spTree>
    <p:extLst>
      <p:ext uri="{BB962C8B-B14F-4D97-AF65-F5344CB8AC3E}">
        <p14:creationId xmlns:p14="http://schemas.microsoft.com/office/powerpoint/2010/main" val="3579427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04DFF-0ABA-5FD2-567C-1741BA03A254}"/>
              </a:ext>
            </a:extLst>
          </p:cNvPr>
          <p:cNvSpPr txBox="1"/>
          <p:nvPr/>
        </p:nvSpPr>
        <p:spPr>
          <a:xfrm>
            <a:off x="802887" y="349405"/>
            <a:ext cx="10140176" cy="3077766"/>
          </a:xfrm>
          <a:prstGeom prst="rect">
            <a:avLst/>
          </a:prstGeom>
          <a:solidFill>
            <a:schemeClr val="tx1">
              <a:lumMod val="95000"/>
              <a:lumOff val="5000"/>
            </a:schemeClr>
          </a:solidFill>
          <a:ln>
            <a:solidFill>
              <a:schemeClr val="bg2"/>
            </a:solidFill>
          </a:ln>
        </p:spPr>
        <p:txBody>
          <a:bodyPr wrap="square" rtlCol="0">
            <a:spAutoFit/>
          </a:bodyPr>
          <a:lstStyle/>
          <a:p>
            <a:r>
              <a:rPr lang="en-IN" sz="2800" b="1" dirty="0">
                <a:solidFill>
                  <a:srgbClr val="FFC000"/>
                </a:solidFill>
              </a:rPr>
              <a:t>Youth Participation</a:t>
            </a:r>
          </a:p>
          <a:p>
            <a:endParaRPr lang="en-IN" sz="2800" b="1" dirty="0">
              <a:solidFill>
                <a:srgbClr val="FFC000"/>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A significant portion of the electorate comprised first-time voters, with about 23 million new voters aged 18-19.</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The number of first-time voters increased to 45 million, reflecting the growing political engagement among youth.</a:t>
            </a:r>
          </a:p>
          <a:p>
            <a:endParaRPr lang="en-US" dirty="0"/>
          </a:p>
        </p:txBody>
      </p:sp>
      <p:sp>
        <p:nvSpPr>
          <p:cNvPr id="6" name="TextBox 5">
            <a:extLst>
              <a:ext uri="{FF2B5EF4-FFF2-40B4-BE49-F238E27FC236}">
                <a16:creationId xmlns:a16="http://schemas.microsoft.com/office/drawing/2014/main" id="{1DE416EB-E503-9E9C-E78C-D11A1A1E3E56}"/>
              </a:ext>
            </a:extLst>
          </p:cNvPr>
          <p:cNvSpPr txBox="1"/>
          <p:nvPr/>
        </p:nvSpPr>
        <p:spPr>
          <a:xfrm>
            <a:off x="802887" y="3492385"/>
            <a:ext cx="10140176" cy="2800767"/>
          </a:xfrm>
          <a:prstGeom prst="rect">
            <a:avLst/>
          </a:prstGeom>
          <a:solidFill>
            <a:schemeClr val="tx1"/>
          </a:solidFill>
          <a:ln>
            <a:solidFill>
              <a:schemeClr val="bg1"/>
            </a:solidFill>
          </a:ln>
        </p:spPr>
        <p:txBody>
          <a:bodyPr wrap="square" rtlCol="0">
            <a:spAutoFit/>
          </a:bodyPr>
          <a:lstStyle/>
          <a:p>
            <a:r>
              <a:rPr lang="en-IN" sz="2800" b="1" dirty="0">
                <a:solidFill>
                  <a:srgbClr val="FFC000"/>
                </a:solidFill>
              </a:rPr>
              <a:t>Winning Margins</a:t>
            </a:r>
          </a:p>
          <a:p>
            <a:endParaRPr lang="en-IN" sz="2800" b="1" dirty="0">
              <a:solidFill>
                <a:srgbClr val="FFC000"/>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Several constituencies had narrow winning margins, indicating highly competitive elections.</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The trend continued with close contests in many constituencies, but some saw increased winning margins due to stronger party influence.</a:t>
            </a:r>
          </a:p>
        </p:txBody>
      </p:sp>
    </p:spTree>
    <p:extLst>
      <p:ext uri="{BB962C8B-B14F-4D97-AF65-F5344CB8AC3E}">
        <p14:creationId xmlns:p14="http://schemas.microsoft.com/office/powerpoint/2010/main" val="352814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6B961CA-D244-0E48-5785-D40CF7D1AE64}"/>
              </a:ext>
            </a:extLst>
          </p:cNvPr>
          <p:cNvSpPr txBox="1"/>
          <p:nvPr/>
        </p:nvSpPr>
        <p:spPr>
          <a:xfrm>
            <a:off x="315096" y="2529355"/>
            <a:ext cx="3713206" cy="923330"/>
          </a:xfrm>
          <a:prstGeom prst="rect">
            <a:avLst/>
          </a:prstGeom>
          <a:noFill/>
        </p:spPr>
        <p:txBody>
          <a:bodyPr wrap="square">
            <a:spAutoFit/>
          </a:bodyPr>
          <a:lstStyle/>
          <a:p>
            <a:pPr algn="ctr"/>
            <a:r>
              <a:rPr lang="en-GB"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Agenda : </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TextBox 11">
            <a:extLst>
              <a:ext uri="{FF2B5EF4-FFF2-40B4-BE49-F238E27FC236}">
                <a16:creationId xmlns:a16="http://schemas.microsoft.com/office/drawing/2014/main" id="{A3712C40-2DFF-23F3-6E52-A8B3E8405BB9}"/>
              </a:ext>
            </a:extLst>
          </p:cNvPr>
          <p:cNvSpPr txBox="1"/>
          <p:nvPr/>
        </p:nvSpPr>
        <p:spPr>
          <a:xfrm>
            <a:off x="4584357" y="698085"/>
            <a:ext cx="6487297" cy="5509200"/>
          </a:xfrm>
          <a:prstGeom prst="rect">
            <a:avLst/>
          </a:prstGeom>
          <a:noFill/>
          <a:ln>
            <a:solidFill>
              <a:schemeClr val="bg2"/>
            </a:solidFill>
          </a:ln>
        </p:spPr>
        <p:txBody>
          <a:bodyPr wrap="square" rtlCol="0">
            <a:spAutoFit/>
          </a:bodyPr>
          <a:lstStyle/>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PROBLEM STATEMENT</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BACKGROUND</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PROJECT OVERVIEW</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PRIMARY QUESTIONS</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SECONDARY QUESTIONS</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DASHBOARD SHOWCASE</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INSIGHTS</a:t>
            </a:r>
          </a:p>
          <a:p>
            <a:pPr marL="285750" indent="-285750">
              <a:buFont typeface="Arial" panose="020B0604020202020204" pitchFamily="34" charset="0"/>
              <a:buChar char="•"/>
            </a:pPr>
            <a:r>
              <a:rPr lang="en-US" sz="4400" dirty="0">
                <a:solidFill>
                  <a:schemeClr val="bg1"/>
                </a:solidFill>
                <a:latin typeface="Aldhabi" panose="020F0502020204030204" pitchFamily="34" charset="0"/>
                <a:cs typeface="Aldhabi" panose="020F0502020204030204" pitchFamily="34" charset="0"/>
              </a:rPr>
              <a:t>RECOMMENDATIONS</a:t>
            </a:r>
          </a:p>
        </p:txBody>
      </p:sp>
    </p:spTree>
    <p:extLst>
      <p:ext uri="{BB962C8B-B14F-4D97-AF65-F5344CB8AC3E}">
        <p14:creationId xmlns:p14="http://schemas.microsoft.com/office/powerpoint/2010/main" val="2503311800"/>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04DFF-0ABA-5FD2-567C-1741BA03A254}"/>
              </a:ext>
            </a:extLst>
          </p:cNvPr>
          <p:cNvSpPr txBox="1"/>
          <p:nvPr/>
        </p:nvSpPr>
        <p:spPr>
          <a:xfrm>
            <a:off x="802887" y="59474"/>
            <a:ext cx="10140176" cy="3447098"/>
          </a:xfrm>
          <a:prstGeom prst="rect">
            <a:avLst/>
          </a:prstGeom>
          <a:solidFill>
            <a:schemeClr val="tx1">
              <a:lumMod val="95000"/>
              <a:lumOff val="5000"/>
            </a:schemeClr>
          </a:solidFill>
          <a:ln>
            <a:solidFill>
              <a:schemeClr val="bg2"/>
            </a:solidFill>
          </a:ln>
        </p:spPr>
        <p:txBody>
          <a:bodyPr wrap="square" rtlCol="0">
            <a:spAutoFit/>
          </a:bodyPr>
          <a:lstStyle/>
          <a:p>
            <a:r>
              <a:rPr lang="en-IN" sz="2800" b="1" dirty="0">
                <a:solidFill>
                  <a:srgbClr val="FFC000"/>
                </a:solidFill>
              </a:rPr>
              <a:t>Party Performance</a:t>
            </a:r>
          </a:p>
          <a:p>
            <a:endParaRPr lang="en-IN" sz="2800" b="1" dirty="0">
              <a:solidFill>
                <a:srgbClr val="FFC000"/>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a:t>
            </a:r>
            <a:r>
              <a:rPr lang="en-IN" sz="2400" dirty="0" err="1">
                <a:solidFill>
                  <a:schemeClr val="bg1"/>
                </a:solidFill>
              </a:rPr>
              <a:t>Bharatiya</a:t>
            </a:r>
            <a:r>
              <a:rPr lang="en-IN" sz="2400" dirty="0">
                <a:solidFill>
                  <a:schemeClr val="bg1"/>
                </a:solidFill>
              </a:rPr>
              <a:t> Janata Party (BJP) won 282 seats, securing a majority on its own. The Indian National Congress (INC) faced a significant defeat, winning only 44 seats.</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BJP further increased its tally to 303 seats, while INC improved slightly but remained far behind with 52 seats.</a:t>
            </a:r>
          </a:p>
          <a:p>
            <a:endParaRPr lang="en-US" dirty="0"/>
          </a:p>
        </p:txBody>
      </p:sp>
      <p:sp>
        <p:nvSpPr>
          <p:cNvPr id="6" name="TextBox 5">
            <a:extLst>
              <a:ext uri="{FF2B5EF4-FFF2-40B4-BE49-F238E27FC236}">
                <a16:creationId xmlns:a16="http://schemas.microsoft.com/office/drawing/2014/main" id="{1DE416EB-E503-9E9C-E78C-D11A1A1E3E56}"/>
              </a:ext>
            </a:extLst>
          </p:cNvPr>
          <p:cNvSpPr txBox="1"/>
          <p:nvPr/>
        </p:nvSpPr>
        <p:spPr>
          <a:xfrm>
            <a:off x="802887" y="3626346"/>
            <a:ext cx="10140176" cy="3231654"/>
          </a:xfrm>
          <a:prstGeom prst="rect">
            <a:avLst/>
          </a:prstGeom>
          <a:solidFill>
            <a:schemeClr val="tx1"/>
          </a:solidFill>
          <a:ln>
            <a:solidFill>
              <a:schemeClr val="bg1"/>
            </a:solidFill>
          </a:ln>
        </p:spPr>
        <p:txBody>
          <a:bodyPr wrap="square" rtlCol="0">
            <a:spAutoFit/>
          </a:bodyPr>
          <a:lstStyle/>
          <a:p>
            <a:r>
              <a:rPr lang="en-IN" sz="2800" b="1" dirty="0">
                <a:solidFill>
                  <a:srgbClr val="FFC000"/>
                </a:solidFill>
              </a:rPr>
              <a:t>Regional Parties</a:t>
            </a:r>
          </a:p>
          <a:p>
            <a:endParaRPr lang="en-IN" sz="2800" b="1" dirty="0">
              <a:solidFill>
                <a:srgbClr val="FFC000"/>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Regional parties like All India Trinamool Congress (AITC) and AIADMK performed well in their respective states.</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Regional parties continued to hold sway in various states, with AITC, YSR Congress, and DMK making significant gains in West Bengal, Andhra Pradesh, and Tamil Nadu, </a:t>
            </a:r>
            <a:r>
              <a:rPr lang="en-IN" sz="2800" dirty="0"/>
              <a:t>respectively.</a:t>
            </a:r>
          </a:p>
        </p:txBody>
      </p:sp>
    </p:spTree>
    <p:extLst>
      <p:ext uri="{BB962C8B-B14F-4D97-AF65-F5344CB8AC3E}">
        <p14:creationId xmlns:p14="http://schemas.microsoft.com/office/powerpoint/2010/main" val="439127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04DFF-0ABA-5FD2-567C-1741BA03A254}"/>
              </a:ext>
            </a:extLst>
          </p:cNvPr>
          <p:cNvSpPr txBox="1"/>
          <p:nvPr/>
        </p:nvSpPr>
        <p:spPr>
          <a:xfrm>
            <a:off x="1025912" y="1509132"/>
            <a:ext cx="10140176" cy="3447098"/>
          </a:xfrm>
          <a:prstGeom prst="rect">
            <a:avLst/>
          </a:prstGeom>
          <a:solidFill>
            <a:schemeClr val="tx1">
              <a:lumMod val="95000"/>
              <a:lumOff val="5000"/>
            </a:schemeClr>
          </a:solidFill>
          <a:ln>
            <a:solidFill>
              <a:schemeClr val="bg2"/>
            </a:solidFill>
          </a:ln>
        </p:spPr>
        <p:txBody>
          <a:bodyPr wrap="square" rtlCol="0">
            <a:spAutoFit/>
          </a:bodyPr>
          <a:lstStyle/>
          <a:p>
            <a:r>
              <a:rPr lang="en-IN" sz="2800" b="1" dirty="0">
                <a:solidFill>
                  <a:srgbClr val="FFC000"/>
                </a:solidFill>
              </a:rPr>
              <a:t>Voter Turnout by State</a:t>
            </a:r>
          </a:p>
          <a:p>
            <a:endParaRPr lang="en-IN" sz="2800" b="1" dirty="0">
              <a:solidFill>
                <a:srgbClr val="FFC000"/>
              </a:solidFill>
            </a:endParaRPr>
          </a:p>
          <a:p>
            <a:pPr>
              <a:buFont typeface="Arial" panose="020B0604020202020204" pitchFamily="34" charset="0"/>
              <a:buChar char="•"/>
            </a:pPr>
            <a:r>
              <a:rPr lang="en-IN" sz="2400" b="1" dirty="0">
                <a:solidFill>
                  <a:schemeClr val="bg1"/>
                </a:solidFill>
              </a:rPr>
              <a:t>2014</a:t>
            </a:r>
            <a:r>
              <a:rPr lang="en-IN" sz="2400" dirty="0">
                <a:solidFill>
                  <a:schemeClr val="bg1"/>
                </a:solidFill>
              </a:rPr>
              <a:t>: States like West Bengal, Kerala, and Tamil Nadu saw higher than average voter turnout.</a:t>
            </a:r>
          </a:p>
          <a:p>
            <a:pPr>
              <a:buFont typeface="Arial" panose="020B0604020202020204" pitchFamily="34" charset="0"/>
              <a:buChar char="•"/>
            </a:pPr>
            <a:endParaRPr lang="en-IN" sz="2400" dirty="0">
              <a:solidFill>
                <a:schemeClr val="bg1"/>
              </a:solidFill>
            </a:endParaRPr>
          </a:p>
          <a:p>
            <a:pPr>
              <a:buFont typeface="Arial" panose="020B0604020202020204" pitchFamily="34" charset="0"/>
              <a:buChar char="•"/>
            </a:pPr>
            <a:r>
              <a:rPr lang="en-IN" sz="2400" b="1" dirty="0">
                <a:solidFill>
                  <a:schemeClr val="bg1"/>
                </a:solidFill>
              </a:rPr>
              <a:t>2019</a:t>
            </a:r>
            <a:r>
              <a:rPr lang="en-IN" sz="2400" dirty="0">
                <a:solidFill>
                  <a:schemeClr val="bg1"/>
                </a:solidFill>
              </a:rPr>
              <a:t>: Similar patterns were observed, with these states maintaining high voter engagement, while states like Bihar and Uttar Pradesh saw improvements in voter turnout compared to previous elections.</a:t>
            </a:r>
          </a:p>
          <a:p>
            <a:endParaRPr lang="en-US" dirty="0"/>
          </a:p>
        </p:txBody>
      </p:sp>
    </p:spTree>
    <p:extLst>
      <p:ext uri="{BB962C8B-B14F-4D97-AF65-F5344CB8AC3E}">
        <p14:creationId xmlns:p14="http://schemas.microsoft.com/office/powerpoint/2010/main" val="125262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915359" y="585778"/>
            <a:ext cx="9763432" cy="592535"/>
          </a:xfrm>
          <a:prstGeom prst="rect">
            <a:avLst/>
          </a:prstGeom>
          <a:noFill/>
        </p:spPr>
        <p:txBody>
          <a:bodyPr wrap="square" rtlCol="0">
            <a:spAutoFit/>
          </a:bodyPr>
          <a:lstStyle/>
          <a:p>
            <a:pPr algn="ctr">
              <a:lnSpc>
                <a:spcPct val="90000"/>
              </a:lnSpc>
              <a:spcBef>
                <a:spcPct val="0"/>
              </a:spcBef>
              <a:spcAft>
                <a:spcPts val="600"/>
              </a:spcAft>
            </a:pPr>
            <a:r>
              <a:rPr lang="en-US" sz="1800" dirty="0">
                <a:solidFill>
                  <a:schemeClr val="bg1"/>
                </a:solidFill>
                <a:latin typeface="+mj-lt"/>
                <a:ea typeface="+mj-ea"/>
                <a:cs typeface="+mj-cs"/>
              </a:rPr>
              <a:t>Q4. PROVIDE 3 RECOMMENDATIONS ON WHAT THE ELECTION COMMISSION/ GOVERNMENT CAN DO TO INCREASE THE VOTER TURNOUT % ?</a:t>
            </a:r>
          </a:p>
        </p:txBody>
      </p:sp>
      <p:pic>
        <p:nvPicPr>
          <p:cNvPr id="6" name="Picture 5" descr="Close-up of hands holding each other&#10;&#10;Description automatically generated">
            <a:extLst>
              <a:ext uri="{FF2B5EF4-FFF2-40B4-BE49-F238E27FC236}">
                <a16:creationId xmlns:a16="http://schemas.microsoft.com/office/drawing/2014/main" id="{51C90653-DD90-4416-FD08-14FED5ED8FA0}"/>
              </a:ext>
            </a:extLst>
          </p:cNvPr>
          <p:cNvPicPr>
            <a:picLocks noChangeAspect="1"/>
          </p:cNvPicPr>
          <p:nvPr/>
        </p:nvPicPr>
        <p:blipFill>
          <a:blip r:embed="rId5"/>
          <a:stretch>
            <a:fillRect/>
          </a:stretch>
        </p:blipFill>
        <p:spPr>
          <a:xfrm>
            <a:off x="10132741" y="2646555"/>
            <a:ext cx="1873405" cy="20242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aphicFrame>
        <p:nvGraphicFramePr>
          <p:cNvPr id="8" name="TextBox 2">
            <a:extLst>
              <a:ext uri="{FF2B5EF4-FFF2-40B4-BE49-F238E27FC236}">
                <a16:creationId xmlns:a16="http://schemas.microsoft.com/office/drawing/2014/main" id="{2FD6A593-CECD-6832-0253-799E9E79D123}"/>
              </a:ext>
            </a:extLst>
          </p:cNvPr>
          <p:cNvGraphicFramePr/>
          <p:nvPr/>
        </p:nvGraphicFramePr>
        <p:xfrm>
          <a:off x="215591" y="2170770"/>
          <a:ext cx="9917150" cy="399494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063884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1A4568-AABB-DDA3-6FA7-5822D00EEB2F}"/>
              </a:ext>
            </a:extLst>
          </p:cNvPr>
          <p:cNvSpPr txBox="1"/>
          <p:nvPr/>
        </p:nvSpPr>
        <p:spPr>
          <a:xfrm>
            <a:off x="306557" y="356840"/>
            <a:ext cx="5962785" cy="5329470"/>
          </a:xfrm>
          <a:prstGeom prst="rect">
            <a:avLst/>
          </a:prstGeom>
        </p:spPr>
        <p:txBody>
          <a:bodyPr vert="horz" lIns="91440" tIns="45720" rIns="91440" bIns="45720" rtlCol="0">
            <a:normAutofit fontScale="25000" lnSpcReduction="20000"/>
          </a:bodyPr>
          <a:lstStyle/>
          <a:p>
            <a:pPr>
              <a:lnSpc>
                <a:spcPct val="90000"/>
              </a:lnSpc>
              <a:spcAft>
                <a:spcPts val="600"/>
              </a:spcAft>
            </a:pPr>
            <a:r>
              <a:rPr lang="en-US" sz="6400" b="1" dirty="0">
                <a:solidFill>
                  <a:schemeClr val="bg1"/>
                </a:solidFill>
              </a:rPr>
              <a:t>The first Lok Sabha election in 1951-52 was a historic event in Indian democracy, with several important insights:</a:t>
            </a:r>
          </a:p>
          <a:p>
            <a:pPr indent="-228600">
              <a:lnSpc>
                <a:spcPct val="90000"/>
              </a:lnSpc>
              <a:spcAft>
                <a:spcPts val="600"/>
              </a:spcAft>
              <a:buFont typeface="Arial" panose="020B0604020202020204" pitchFamily="34" charset="0"/>
              <a:buChar char="•"/>
            </a:pPr>
            <a:endParaRPr lang="en-US" sz="6400" dirty="0">
              <a:solidFill>
                <a:schemeClr val="bg1"/>
              </a:solidFill>
            </a:endParaRPr>
          </a:p>
          <a:p>
            <a:pPr indent="-228600">
              <a:lnSpc>
                <a:spcPct val="90000"/>
              </a:lnSpc>
              <a:spcAft>
                <a:spcPts val="600"/>
              </a:spcAft>
              <a:buFont typeface="Arial" panose="020B0604020202020204" pitchFamily="34" charset="0"/>
              <a:buChar char="•"/>
            </a:pPr>
            <a:r>
              <a:rPr lang="en-US" sz="6400" b="1" dirty="0">
                <a:solidFill>
                  <a:schemeClr val="bg1"/>
                </a:solidFill>
              </a:rPr>
              <a:t>Massive Participation</a:t>
            </a:r>
            <a:r>
              <a:rPr lang="en-US" sz="6400" dirty="0">
                <a:solidFill>
                  <a:schemeClr val="bg1"/>
                </a:solidFill>
              </a:rPr>
              <a:t>: It marked the first time that Indian citizens exercised their democratic right to vote on such a large scale. Over 173 million people were eligible to vote, and the voter turnout was an impressive 45.7%.</a:t>
            </a:r>
          </a:p>
          <a:p>
            <a:pPr indent="-228600">
              <a:lnSpc>
                <a:spcPct val="90000"/>
              </a:lnSpc>
              <a:spcAft>
                <a:spcPts val="600"/>
              </a:spcAft>
              <a:buFont typeface="Arial" panose="020B0604020202020204" pitchFamily="34" charset="0"/>
              <a:buChar char="•"/>
            </a:pPr>
            <a:endParaRPr lang="en-US" sz="6400" dirty="0">
              <a:solidFill>
                <a:schemeClr val="bg1"/>
              </a:solidFill>
            </a:endParaRPr>
          </a:p>
          <a:p>
            <a:pPr indent="-228600">
              <a:lnSpc>
                <a:spcPct val="90000"/>
              </a:lnSpc>
              <a:spcAft>
                <a:spcPts val="600"/>
              </a:spcAft>
              <a:buFont typeface="Arial" panose="020B0604020202020204" pitchFamily="34" charset="0"/>
              <a:buChar char="•"/>
            </a:pPr>
            <a:r>
              <a:rPr lang="en-US" sz="6400" b="1" dirty="0">
                <a:solidFill>
                  <a:schemeClr val="bg1"/>
                </a:solidFill>
              </a:rPr>
              <a:t>Diverse Representation</a:t>
            </a:r>
            <a:r>
              <a:rPr lang="en-US" sz="6400" dirty="0">
                <a:solidFill>
                  <a:schemeClr val="bg1"/>
                </a:solidFill>
              </a:rPr>
              <a:t>: The election saw a diverse range of candidates and parties, representing various regions, communities, and ideologies. This diversity reflected India's pluralistic society and democratic ethos.</a:t>
            </a:r>
          </a:p>
          <a:p>
            <a:pPr indent="-228600">
              <a:lnSpc>
                <a:spcPct val="90000"/>
              </a:lnSpc>
              <a:spcAft>
                <a:spcPts val="600"/>
              </a:spcAft>
              <a:buFont typeface="Arial" panose="020B0604020202020204" pitchFamily="34" charset="0"/>
              <a:buChar char="•"/>
            </a:pPr>
            <a:endParaRPr lang="en-US" sz="6400" dirty="0">
              <a:solidFill>
                <a:schemeClr val="bg1"/>
              </a:solidFill>
            </a:endParaRPr>
          </a:p>
          <a:p>
            <a:pPr indent="-228600">
              <a:lnSpc>
                <a:spcPct val="90000"/>
              </a:lnSpc>
              <a:spcAft>
                <a:spcPts val="600"/>
              </a:spcAft>
              <a:buFont typeface="Arial" panose="020B0604020202020204" pitchFamily="34" charset="0"/>
              <a:buChar char="•"/>
            </a:pPr>
            <a:r>
              <a:rPr lang="en-US" sz="6400" b="1" dirty="0">
                <a:solidFill>
                  <a:schemeClr val="bg1"/>
                </a:solidFill>
              </a:rPr>
              <a:t>Congress Dominance</a:t>
            </a:r>
            <a:r>
              <a:rPr lang="en-US" sz="6400" dirty="0">
                <a:solidFill>
                  <a:schemeClr val="bg1"/>
                </a:solidFill>
              </a:rPr>
              <a:t>: The Indian National Congress (INC) emerged as the dominant party, winning 364 out of 489 seats. This landslide victory laid the foundation for Congress's long-standing dominance in Indian politics in the initial years after independence.</a:t>
            </a:r>
          </a:p>
          <a:p>
            <a:pPr indent="-228600">
              <a:lnSpc>
                <a:spcPct val="90000"/>
              </a:lnSpc>
              <a:spcAft>
                <a:spcPts val="600"/>
              </a:spcAft>
              <a:buFont typeface="Arial" panose="020B0604020202020204" pitchFamily="34" charset="0"/>
              <a:buChar char="•"/>
            </a:pPr>
            <a:endParaRPr lang="en-US" sz="6400" dirty="0">
              <a:solidFill>
                <a:schemeClr val="bg1"/>
              </a:solidFill>
            </a:endParaRPr>
          </a:p>
          <a:p>
            <a:pPr indent="-228600">
              <a:lnSpc>
                <a:spcPct val="90000"/>
              </a:lnSpc>
              <a:spcAft>
                <a:spcPts val="600"/>
              </a:spcAft>
              <a:buFont typeface="Arial" panose="020B0604020202020204" pitchFamily="34" charset="0"/>
              <a:buChar char="•"/>
            </a:pPr>
            <a:r>
              <a:rPr lang="en-US" sz="6400" b="1" dirty="0">
                <a:solidFill>
                  <a:schemeClr val="bg1"/>
                </a:solidFill>
              </a:rPr>
              <a:t>Role of States</a:t>
            </a:r>
            <a:r>
              <a:rPr lang="en-US" sz="6400" dirty="0">
                <a:solidFill>
                  <a:schemeClr val="bg1"/>
                </a:solidFill>
              </a:rPr>
              <a:t>: While Congress performed well at the national level, regional parties and movements also gained prominence in some states, highlighting the importance of regional aspirations in Indian politics.</a:t>
            </a:r>
          </a:p>
          <a:p>
            <a:pPr indent="-228600">
              <a:lnSpc>
                <a:spcPct val="90000"/>
              </a:lnSpc>
              <a:spcAft>
                <a:spcPts val="600"/>
              </a:spcAft>
              <a:buFont typeface="Arial" panose="020B0604020202020204" pitchFamily="34" charset="0"/>
              <a:buChar char="•"/>
            </a:pPr>
            <a:r>
              <a:rPr lang="en-US" sz="6400" b="1" dirty="0">
                <a:solidFill>
                  <a:schemeClr val="bg1"/>
                </a:solidFill>
              </a:rPr>
              <a:t>Constitutional Framework</a:t>
            </a:r>
            <a:r>
              <a:rPr lang="en-US" sz="6400" dirty="0">
                <a:solidFill>
                  <a:schemeClr val="bg1"/>
                </a:solidFill>
              </a:rPr>
              <a:t>: The successful conduct of the election demonstrated the effective implementation of the constitutional framework for elections, establishing the Election Commission of India as a robust and independent electoral body.</a:t>
            </a:r>
          </a:p>
          <a:p>
            <a:pPr indent="-228600">
              <a:lnSpc>
                <a:spcPct val="90000"/>
              </a:lnSpc>
              <a:spcAft>
                <a:spcPts val="600"/>
              </a:spcAft>
              <a:buFont typeface="Arial" panose="020B0604020202020204" pitchFamily="34" charset="0"/>
              <a:buChar char="•"/>
            </a:pPr>
            <a:r>
              <a:rPr lang="en-US" sz="6400" b="1" dirty="0">
                <a:solidFill>
                  <a:schemeClr val="bg1"/>
                </a:solidFill>
              </a:rPr>
              <a:t>Women's Participation</a:t>
            </a:r>
            <a:r>
              <a:rPr lang="en-US" sz="6400" dirty="0">
                <a:solidFill>
                  <a:schemeClr val="bg1"/>
                </a:solidFill>
              </a:rPr>
              <a:t>: Although the participation of women voters was relatively low, the election marked the beginning of women's political empowerment in India, with several women candidates winning seats in the Lok Sabha.</a:t>
            </a:r>
          </a:p>
          <a:p>
            <a:pPr indent="-228600">
              <a:lnSpc>
                <a:spcPct val="90000"/>
              </a:lnSpc>
              <a:spcAft>
                <a:spcPts val="600"/>
              </a:spcAft>
              <a:buFont typeface="Arial" panose="020B0604020202020204" pitchFamily="34" charset="0"/>
              <a:buChar char="•"/>
            </a:pPr>
            <a:endParaRPr lang="en-US" sz="800" dirty="0">
              <a:solidFill>
                <a:srgbClr val="FFFFFF"/>
              </a:solidFill>
            </a:endParaRPr>
          </a:p>
        </p:txBody>
      </p:sp>
      <p:pic>
        <p:nvPicPr>
          <p:cNvPr id="8" name="Picture 7" descr="A person holding a flag&#10;&#10;Description automatically generated">
            <a:extLst>
              <a:ext uri="{FF2B5EF4-FFF2-40B4-BE49-F238E27FC236}">
                <a16:creationId xmlns:a16="http://schemas.microsoft.com/office/drawing/2014/main" id="{1657FADB-CE85-7418-A4CE-348BBB82AFC3}"/>
              </a:ext>
            </a:extLst>
          </p:cNvPr>
          <p:cNvPicPr>
            <a:picLocks noChangeAspect="1"/>
          </p:cNvPicPr>
          <p:nvPr/>
        </p:nvPicPr>
        <p:blipFill rotWithShape="1">
          <a:blip r:embed="rId4"/>
          <a:srcRect l="126" r="31"/>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40099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261224" y="4577975"/>
            <a:ext cx="7539349"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6" name="Picture 45" descr="A hand with a finger pointing up&#10;&#10;Description automatically generated">
            <a:extLst>
              <a:ext uri="{FF2B5EF4-FFF2-40B4-BE49-F238E27FC236}">
                <a16:creationId xmlns:a16="http://schemas.microsoft.com/office/drawing/2014/main" id="{163A9D13-46D0-1A53-89DE-31D6F5FF820C}"/>
              </a:ext>
            </a:extLst>
          </p:cNvPr>
          <p:cNvPicPr>
            <a:picLocks noChangeAspect="1"/>
          </p:cNvPicPr>
          <p:nvPr/>
        </p:nvPicPr>
        <p:blipFill rotWithShape="1">
          <a:blip r:embed="rId3"/>
          <a:srcRect r="32" b="-1"/>
          <a:stretch/>
        </p:blipFill>
        <p:spPr>
          <a:xfrm>
            <a:off x="510792" y="321734"/>
            <a:ext cx="3411257" cy="2010551"/>
          </a:xfrm>
          <a:prstGeom prst="rect">
            <a:avLst/>
          </a:prstGeom>
        </p:spPr>
      </p:pic>
      <p:pic>
        <p:nvPicPr>
          <p:cNvPr id="5" name="Picture 4" descr="A thank you card with an indian flag&#10;&#10;Description automatically generated">
            <a:extLst>
              <a:ext uri="{FF2B5EF4-FFF2-40B4-BE49-F238E27FC236}">
                <a16:creationId xmlns:a16="http://schemas.microsoft.com/office/drawing/2014/main" id="{9EACAAE5-E5EB-D9C2-2775-5E52946787CE}"/>
              </a:ext>
            </a:extLst>
          </p:cNvPr>
          <p:cNvPicPr>
            <a:picLocks noChangeAspect="1"/>
          </p:cNvPicPr>
          <p:nvPr/>
        </p:nvPicPr>
        <p:blipFill rotWithShape="1">
          <a:blip r:embed="rId4"/>
          <a:srcRect t="38" r="-3" b="-3"/>
          <a:stretch/>
        </p:blipFill>
        <p:spPr>
          <a:xfrm>
            <a:off x="4288192" y="2377393"/>
            <a:ext cx="3797984" cy="1975394"/>
          </a:xfrm>
          <a:prstGeom prst="rect">
            <a:avLst/>
          </a:prstGeom>
        </p:spPr>
      </p:pic>
      <p:cxnSp>
        <p:nvCxnSpPr>
          <p:cNvPr id="53" name="Straight Connector 52">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19934" y="5694097"/>
            <a:ext cx="54864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pic>
        <p:nvPicPr>
          <p:cNvPr id="37" name="Picture 36" descr="A person holding up a sign&#10;&#10;Description automatically generated">
            <a:extLst>
              <a:ext uri="{FF2B5EF4-FFF2-40B4-BE49-F238E27FC236}">
                <a16:creationId xmlns:a16="http://schemas.microsoft.com/office/drawing/2014/main" id="{A05A3883-33CA-731F-2213-C22510E22A8C}"/>
              </a:ext>
            </a:extLst>
          </p:cNvPr>
          <p:cNvPicPr>
            <a:picLocks noChangeAspect="1"/>
          </p:cNvPicPr>
          <p:nvPr/>
        </p:nvPicPr>
        <p:blipFill rotWithShape="1">
          <a:blip r:embed="rId5"/>
          <a:srcRect l="11903" r="11905" b="1"/>
          <a:stretch/>
        </p:blipFill>
        <p:spPr>
          <a:xfrm>
            <a:off x="851810" y="4525715"/>
            <a:ext cx="2726408" cy="2010551"/>
          </a:xfrm>
          <a:prstGeom prst="rect">
            <a:avLst/>
          </a:prstGeom>
        </p:spPr>
      </p:pic>
      <p:sp>
        <p:nvSpPr>
          <p:cNvPr id="6" name="TextBox 5">
            <a:extLst>
              <a:ext uri="{FF2B5EF4-FFF2-40B4-BE49-F238E27FC236}">
                <a16:creationId xmlns:a16="http://schemas.microsoft.com/office/drawing/2014/main" id="{C1A67828-E711-ECC7-D321-F31FE00F5CED}"/>
              </a:ext>
            </a:extLst>
          </p:cNvPr>
          <p:cNvSpPr txBox="1"/>
          <p:nvPr/>
        </p:nvSpPr>
        <p:spPr>
          <a:xfrm>
            <a:off x="4601497" y="4798142"/>
            <a:ext cx="5968180" cy="707886"/>
          </a:xfrm>
          <a:prstGeom prst="rect">
            <a:avLst/>
          </a:prstGeom>
          <a:noFill/>
        </p:spPr>
        <p:txBody>
          <a:bodyPr wrap="square" rtlCol="0">
            <a:spAutoFit/>
          </a:bodyPr>
          <a:lstStyle/>
          <a:p>
            <a:r>
              <a:rPr lang="en-IN" sz="2000" dirty="0">
                <a:solidFill>
                  <a:schemeClr val="bg1"/>
                </a:solidFill>
                <a:latin typeface="Algerian" panose="04020705040A02060702" pitchFamily="82" charset="0"/>
              </a:rPr>
              <a:t>Presented by:</a:t>
            </a:r>
          </a:p>
          <a:p>
            <a:r>
              <a:rPr lang="en-IN" sz="2000" dirty="0">
                <a:solidFill>
                  <a:schemeClr val="bg1"/>
                </a:solidFill>
                <a:latin typeface="Algerian" panose="04020705040A02060702" pitchFamily="82" charset="0"/>
              </a:rPr>
              <a:t>SONIA SHAHARE</a:t>
            </a:r>
          </a:p>
        </p:txBody>
      </p:sp>
    </p:spTree>
    <p:extLst>
      <p:ext uri="{BB962C8B-B14F-4D97-AF65-F5344CB8AC3E}">
        <p14:creationId xmlns:p14="http://schemas.microsoft.com/office/powerpoint/2010/main" val="125075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2F73A3-4882-5E18-E9A0-895FE3A19490}"/>
              </a:ext>
            </a:extLst>
          </p:cNvPr>
          <p:cNvSpPr txBox="1"/>
          <p:nvPr/>
        </p:nvSpPr>
        <p:spPr>
          <a:xfrm>
            <a:off x="93609" y="2533476"/>
            <a:ext cx="4754986" cy="3572356"/>
          </a:xfrm>
          <a:prstGeom prst="rect">
            <a:avLst/>
          </a:prstGeom>
        </p:spPr>
        <p:txBody>
          <a:bodyPr vert="horz" lIns="91440" tIns="45720" rIns="91440" bIns="45720" rtlCol="0" anchor="t">
            <a:noAutofit/>
          </a:bodyPr>
          <a:lstStyle/>
          <a:p>
            <a:pPr algn="ctr">
              <a:lnSpc>
                <a:spcPct val="90000"/>
              </a:lnSpc>
              <a:spcAft>
                <a:spcPts val="600"/>
              </a:spcAft>
            </a:pPr>
            <a:r>
              <a:rPr lang="en-US" dirty="0">
                <a:solidFill>
                  <a:schemeClr val="bg1"/>
                </a:solidFill>
              </a:rPr>
              <a:t>Pathos Media, a private media company, aims to telecast an insightful show on the Lok Sabha elections 2024 in India, focusing on unbiased analysis rather than predicting the winners. As a data analyst, I will take on the role of Amol Sharma to examine data from the 2014 and 2019 elections to uncover significant insights and explore themes like voter turnout percentages. Guided by primary and secondary questions from my manager, Arjun Reddy, I will use various analytical tools to craft a compelling and concise presentation for chief editor Austin </a:t>
            </a:r>
            <a:r>
              <a:rPr lang="en-US" dirty="0" err="1">
                <a:solidFill>
                  <a:schemeClr val="bg1"/>
                </a:solidFill>
              </a:rPr>
              <a:t>RodrIguez</a:t>
            </a:r>
            <a:r>
              <a:rPr lang="en-US" dirty="0">
                <a:solidFill>
                  <a:schemeClr val="bg1"/>
                </a:solidFill>
              </a:rPr>
              <a:t>, who values strong storytelling.</a:t>
            </a:r>
          </a:p>
        </p:txBody>
      </p:sp>
      <p:pic>
        <p:nvPicPr>
          <p:cNvPr id="13" name="Picture 12" descr="A movie camera on a tripod&#10;&#10;Description automatically generated">
            <a:extLst>
              <a:ext uri="{FF2B5EF4-FFF2-40B4-BE49-F238E27FC236}">
                <a16:creationId xmlns:a16="http://schemas.microsoft.com/office/drawing/2014/main" id="{351C93DE-78D3-5885-6F48-C18285819775}"/>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b="39"/>
          <a:stretch/>
        </p:blipFill>
        <p:spPr>
          <a:xfrm>
            <a:off x="5073981" y="12"/>
            <a:ext cx="7032825" cy="4378805"/>
          </a:xfrm>
          <a:prstGeom prst="rect">
            <a:avLst/>
          </a:prstGeom>
        </p:spPr>
      </p:pic>
      <p:pic>
        <p:nvPicPr>
          <p:cNvPr id="8" name="Picture 7" descr="A person with glasses and a beard surrounded by cameras&#10;&#10;Description automatically generated">
            <a:extLst>
              <a:ext uri="{FF2B5EF4-FFF2-40B4-BE49-F238E27FC236}">
                <a16:creationId xmlns:a16="http://schemas.microsoft.com/office/drawing/2014/main" id="{133C367B-A028-1DC5-C0BC-CF86F828654D}"/>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23" r="22" b="-1"/>
          <a:stretch/>
        </p:blipFill>
        <p:spPr>
          <a:xfrm>
            <a:off x="5048735" y="4428000"/>
            <a:ext cx="3524828" cy="2479183"/>
          </a:xfrm>
          <a:prstGeom prst="rect">
            <a:avLst/>
          </a:prstGeom>
        </p:spPr>
      </p:pic>
      <p:pic>
        <p:nvPicPr>
          <p:cNvPr id="15" name="Picture 14" descr="A person looking at another person&#10;&#10;Description automatically generated">
            <a:extLst>
              <a:ext uri="{FF2B5EF4-FFF2-40B4-BE49-F238E27FC236}">
                <a16:creationId xmlns:a16="http://schemas.microsoft.com/office/drawing/2014/main" id="{39678582-DB16-1921-B1EA-B1009E1028A3}"/>
              </a:ext>
            </a:extLst>
          </p:cNvPr>
          <p:cNvPicPr>
            <a:picLocks noChangeAspect="1"/>
          </p:cNvPicPr>
          <p:nvPr/>
        </p:nvPicPr>
        <p:blipFill rotWithShape="1">
          <a:blip r:embed="rId7">
            <a:extLst>
              <a:ext uri="{837473B0-CC2E-450A-ABE3-18F120FF3D39}">
                <a1611:picAttrSrcUrl xmlns:a1611="http://schemas.microsoft.com/office/drawing/2016/11/main" r:id="rId8"/>
              </a:ext>
            </a:extLst>
          </a:blip>
          <a:srcRect l="49" r="85" b="4"/>
          <a:stretch/>
        </p:blipFill>
        <p:spPr>
          <a:xfrm>
            <a:off x="8573563" y="4378818"/>
            <a:ext cx="3524828" cy="2479182"/>
          </a:xfrm>
          <a:prstGeom prst="rect">
            <a:avLst/>
          </a:prstGeom>
        </p:spPr>
      </p:pic>
      <p:pic>
        <p:nvPicPr>
          <p:cNvPr id="17" name="Picture 16" descr="A logo with a circle and a letter&#10;&#10;Description automatically generated">
            <a:extLst>
              <a:ext uri="{FF2B5EF4-FFF2-40B4-BE49-F238E27FC236}">
                <a16:creationId xmlns:a16="http://schemas.microsoft.com/office/drawing/2014/main" id="{A21B2D8C-A689-DDF9-4297-9B74AC5AFFFA}"/>
              </a:ext>
            </a:extLst>
          </p:cNvPr>
          <p:cNvPicPr>
            <a:picLocks noChangeAspect="1"/>
          </p:cNvPicPr>
          <p:nvPr/>
        </p:nvPicPr>
        <p:blipFill>
          <a:blip r:embed="rId9"/>
          <a:stretch>
            <a:fillRect/>
          </a:stretch>
        </p:blipFill>
        <p:spPr>
          <a:xfrm>
            <a:off x="501582" y="112677"/>
            <a:ext cx="750217" cy="703429"/>
          </a:xfrm>
          <a:prstGeom prst="rect">
            <a:avLst/>
          </a:prstGeom>
        </p:spPr>
      </p:pic>
      <p:sp>
        <p:nvSpPr>
          <p:cNvPr id="19" name="TextBox 18">
            <a:extLst>
              <a:ext uri="{FF2B5EF4-FFF2-40B4-BE49-F238E27FC236}">
                <a16:creationId xmlns:a16="http://schemas.microsoft.com/office/drawing/2014/main" id="{2617A91B-3BA9-A070-C59C-510541885937}"/>
              </a:ext>
            </a:extLst>
          </p:cNvPr>
          <p:cNvSpPr txBox="1"/>
          <p:nvPr/>
        </p:nvSpPr>
        <p:spPr>
          <a:xfrm>
            <a:off x="505473" y="279725"/>
            <a:ext cx="2820971" cy="369332"/>
          </a:xfrm>
          <a:prstGeom prst="rect">
            <a:avLst/>
          </a:prstGeom>
          <a:noFill/>
        </p:spPr>
        <p:txBody>
          <a:bodyPr wrap="square" rtlCol="0">
            <a:spAutoFit/>
          </a:bodyPr>
          <a:lstStyle/>
          <a:p>
            <a:pPr algn="ctr"/>
            <a:r>
              <a:rPr lang="en-US" b="1" dirty="0">
                <a:solidFill>
                  <a:schemeClr val="bg1"/>
                </a:solidFill>
                <a:latin typeface="Abadi" panose="020F0502020204030204" pitchFamily="34" charset="0"/>
              </a:rPr>
              <a:t>    PATHOS</a:t>
            </a:r>
            <a:r>
              <a:rPr lang="en-US" sz="1200" b="1" dirty="0">
                <a:solidFill>
                  <a:schemeClr val="bg1"/>
                </a:solidFill>
                <a:latin typeface="Abadi" panose="020F0502020204030204" pitchFamily="34" charset="0"/>
              </a:rPr>
              <a:t> </a:t>
            </a:r>
            <a:r>
              <a:rPr lang="en-US" b="1" dirty="0">
                <a:solidFill>
                  <a:schemeClr val="bg1"/>
                </a:solidFill>
                <a:latin typeface="Abadi" panose="020F0502020204030204" pitchFamily="34" charset="0"/>
              </a:rPr>
              <a:t>MEDIA</a:t>
            </a:r>
          </a:p>
        </p:txBody>
      </p:sp>
      <p:sp>
        <p:nvSpPr>
          <p:cNvPr id="28" name="TextBox 27">
            <a:extLst>
              <a:ext uri="{FF2B5EF4-FFF2-40B4-BE49-F238E27FC236}">
                <a16:creationId xmlns:a16="http://schemas.microsoft.com/office/drawing/2014/main" id="{62F1A983-ED9B-D8BC-3146-A3B3D48EC7D4}"/>
              </a:ext>
            </a:extLst>
          </p:cNvPr>
          <p:cNvSpPr txBox="1"/>
          <p:nvPr/>
        </p:nvSpPr>
        <p:spPr>
          <a:xfrm>
            <a:off x="0" y="279725"/>
            <a:ext cx="4980785" cy="2150275"/>
          </a:xfrm>
          <a:prstGeom prst="rect">
            <a:avLst/>
          </a:prstGeom>
        </p:spPr>
        <p:txBody>
          <a:bodyPr vert="horz" wrap="square" lIns="91440" tIns="45720" rIns="91440" bIns="45720" rtlCol="0" anchor="b">
            <a:normAutofit/>
          </a:bodyPr>
          <a:lstStyle/>
          <a:p>
            <a:pPr algn="ctr">
              <a:lnSpc>
                <a:spcPct val="90000"/>
              </a:lnSpc>
              <a:spcBef>
                <a:spcPct val="0"/>
              </a:spcBef>
              <a:spcAft>
                <a:spcPts val="600"/>
              </a:spcAft>
            </a:pPr>
            <a:r>
              <a:rPr lang="en-US" sz="4300" b="1" dirty="0">
                <a:ln w="22225">
                  <a:solidFill>
                    <a:schemeClr val="accent2"/>
                  </a:solidFill>
                  <a:prstDash val="solid"/>
                </a:ln>
                <a:solidFill>
                  <a:schemeClr val="bg1"/>
                </a:solidFill>
                <a:latin typeface="+mj-lt"/>
                <a:ea typeface="+mj-ea"/>
                <a:cs typeface="+mj-cs"/>
              </a:rPr>
              <a:t>PROBLEM STATEMENT</a:t>
            </a:r>
          </a:p>
        </p:txBody>
      </p:sp>
    </p:spTree>
    <p:extLst>
      <p:ext uri="{BB962C8B-B14F-4D97-AF65-F5344CB8AC3E}">
        <p14:creationId xmlns:p14="http://schemas.microsoft.com/office/powerpoint/2010/main" val="319549787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4" name="Picture 3" descr="A red circular building with white columns&#10;&#10;Description automatically generated">
            <a:extLst>
              <a:ext uri="{FF2B5EF4-FFF2-40B4-BE49-F238E27FC236}">
                <a16:creationId xmlns:a16="http://schemas.microsoft.com/office/drawing/2014/main" id="{D5C2D991-137C-0790-AE6C-F50131399F7A}"/>
              </a:ext>
            </a:extLst>
          </p:cNvPr>
          <p:cNvPicPr>
            <a:picLocks noChangeAspect="1"/>
          </p:cNvPicPr>
          <p:nvPr/>
        </p:nvPicPr>
        <p:blipFill>
          <a:blip r:embed="rId4"/>
          <a:stretch>
            <a:fillRect/>
          </a:stretch>
        </p:blipFill>
        <p:spPr>
          <a:xfrm>
            <a:off x="1643411" y="1357086"/>
            <a:ext cx="10548589" cy="5500914"/>
          </a:xfrm>
          <a:prstGeom prst="rect">
            <a:avLst/>
          </a:prstGeom>
        </p:spPr>
      </p:pic>
      <p:sp>
        <p:nvSpPr>
          <p:cNvPr id="5" name="TextBox 4">
            <a:extLst>
              <a:ext uri="{FF2B5EF4-FFF2-40B4-BE49-F238E27FC236}">
                <a16:creationId xmlns:a16="http://schemas.microsoft.com/office/drawing/2014/main" id="{581E03CE-3DD4-1230-5683-6968C8DAE1BD}"/>
              </a:ext>
            </a:extLst>
          </p:cNvPr>
          <p:cNvSpPr txBox="1"/>
          <p:nvPr/>
        </p:nvSpPr>
        <p:spPr>
          <a:xfrm>
            <a:off x="345920" y="802709"/>
            <a:ext cx="10548589" cy="1575816"/>
          </a:xfrm>
          <a:prstGeom prst="rect">
            <a:avLst/>
          </a:prstGeom>
          <a:noFill/>
        </p:spPr>
        <p:txBody>
          <a:bodyPr wrap="square" rtlCol="0">
            <a:spAutoFit/>
          </a:bodyPr>
          <a:lstStyle/>
          <a:p>
            <a:pPr algn="ctr">
              <a:lnSpc>
                <a:spcPct val="90000"/>
              </a:lnSpc>
              <a:spcAft>
                <a:spcPts val="600"/>
              </a:spcAft>
            </a:pPr>
            <a:r>
              <a:rPr lang="en-US" sz="1600" dirty="0">
                <a:solidFill>
                  <a:schemeClr val="bg1"/>
                </a:solidFill>
              </a:rPr>
              <a:t>The Lok Sabha election, held every five years in India, is a significant event where citizens vote to elect representatives to the lower house of Parliament. This election decides the makeup of the 543-member Lok Sabha, which is essential for shaping the country's laws and forming the government. It features dynamic political campaigns, active voter engagement, and showcases the democratic spirit of India's diverse population.</a:t>
            </a:r>
          </a:p>
          <a:p>
            <a:pPr indent="-228600" algn="ctr">
              <a:lnSpc>
                <a:spcPct val="90000"/>
              </a:lnSpc>
              <a:spcAft>
                <a:spcPts val="600"/>
              </a:spcAft>
              <a:buFont typeface="Arial" panose="020B0604020202020204" pitchFamily="34" charset="0"/>
              <a:buChar char="•"/>
            </a:pPr>
            <a:endParaRPr lang="en-US" sz="1200" dirty="0">
              <a:solidFill>
                <a:schemeClr val="bg1"/>
              </a:solidFill>
            </a:endParaRPr>
          </a:p>
          <a:p>
            <a:pPr algn="ctr"/>
            <a:endParaRPr lang="en-US" dirty="0"/>
          </a:p>
        </p:txBody>
      </p:sp>
      <p:sp>
        <p:nvSpPr>
          <p:cNvPr id="7" name="TextBox 6">
            <a:extLst>
              <a:ext uri="{FF2B5EF4-FFF2-40B4-BE49-F238E27FC236}">
                <a16:creationId xmlns:a16="http://schemas.microsoft.com/office/drawing/2014/main" id="{B00CD637-88C9-BE88-082B-553801B5078E}"/>
              </a:ext>
            </a:extLst>
          </p:cNvPr>
          <p:cNvSpPr txBox="1"/>
          <p:nvPr/>
        </p:nvSpPr>
        <p:spPr>
          <a:xfrm>
            <a:off x="350754" y="2073773"/>
            <a:ext cx="4160766" cy="4539704"/>
          </a:xfrm>
          <a:prstGeom prst="rect">
            <a:avLst/>
          </a:prstGeom>
          <a:noFill/>
          <a:ln>
            <a:solidFill>
              <a:schemeClr val="bg1"/>
            </a:solidFill>
          </a:ln>
        </p:spPr>
        <p:txBody>
          <a:bodyPr wrap="square" rtlCol="0">
            <a:spAutoFit/>
          </a:bodyPr>
          <a:lstStyle/>
          <a:p>
            <a:pPr>
              <a:lnSpc>
                <a:spcPct val="90000"/>
              </a:lnSpc>
              <a:spcAft>
                <a:spcPts val="600"/>
              </a:spcAft>
            </a:pPr>
            <a:r>
              <a:rPr lang="en-US" sz="1200" b="1" dirty="0">
                <a:solidFill>
                  <a:schemeClr val="bg1"/>
                </a:solidFill>
              </a:rPr>
              <a:t>Key points about the Lok Sabha election:</a:t>
            </a:r>
          </a:p>
          <a:p>
            <a:pPr indent="-228600">
              <a:lnSpc>
                <a:spcPct val="90000"/>
              </a:lnSpc>
              <a:spcAft>
                <a:spcPts val="600"/>
              </a:spcAft>
              <a:buFont typeface="Arial" panose="020B0604020202020204" pitchFamily="34" charset="0"/>
              <a:buChar char="•"/>
            </a:pPr>
            <a:endParaRPr lang="en-US" sz="1200" dirty="0">
              <a:solidFill>
                <a:schemeClr val="bg1"/>
              </a:solidFill>
            </a:endParaRPr>
          </a:p>
          <a:p>
            <a:pPr indent="-228600">
              <a:lnSpc>
                <a:spcPct val="90000"/>
              </a:lnSpc>
              <a:spcAft>
                <a:spcPts val="600"/>
              </a:spcAft>
              <a:buFont typeface="Arial" panose="020B0604020202020204" pitchFamily="34" charset="0"/>
              <a:buChar char="•"/>
            </a:pPr>
            <a:r>
              <a:rPr lang="en-US" sz="1200" b="1" dirty="0">
                <a:solidFill>
                  <a:schemeClr val="bg1"/>
                </a:solidFill>
              </a:rPr>
              <a:t>Winning Requirement</a:t>
            </a:r>
            <a:r>
              <a:rPr lang="en-US" sz="1200" dirty="0">
                <a:solidFill>
                  <a:schemeClr val="bg1"/>
                </a:solidFill>
              </a:rPr>
              <a:t>: A party or coalition needs at least 272 seats to form a majority in the 543-member Lok Sabha.</a:t>
            </a:r>
          </a:p>
          <a:p>
            <a:pPr indent="-228600">
              <a:lnSpc>
                <a:spcPct val="90000"/>
              </a:lnSpc>
              <a:spcAft>
                <a:spcPts val="600"/>
              </a:spcAft>
              <a:buFont typeface="Arial" panose="020B0604020202020204" pitchFamily="34" charset="0"/>
              <a:buChar char="•"/>
            </a:pPr>
            <a:endParaRPr lang="en-US" sz="1200" dirty="0">
              <a:solidFill>
                <a:schemeClr val="bg1"/>
              </a:solidFill>
            </a:endParaRPr>
          </a:p>
          <a:p>
            <a:pPr indent="-228600">
              <a:lnSpc>
                <a:spcPct val="90000"/>
              </a:lnSpc>
              <a:spcAft>
                <a:spcPts val="600"/>
              </a:spcAft>
              <a:buFont typeface="Arial" panose="020B0604020202020204" pitchFamily="34" charset="0"/>
              <a:buChar char="•"/>
            </a:pPr>
            <a:r>
              <a:rPr lang="en-US" sz="1200" b="1" dirty="0">
                <a:solidFill>
                  <a:schemeClr val="bg1"/>
                </a:solidFill>
              </a:rPr>
              <a:t>Coalition Governments</a:t>
            </a:r>
            <a:r>
              <a:rPr lang="en-US" sz="1200" dirty="0">
                <a:solidFill>
                  <a:schemeClr val="bg1"/>
                </a:solidFill>
              </a:rPr>
              <a:t>: If no party achieves a majority, parties may form coalitions to create a government.</a:t>
            </a:r>
          </a:p>
          <a:p>
            <a:pPr indent="-228600">
              <a:lnSpc>
                <a:spcPct val="90000"/>
              </a:lnSpc>
              <a:spcAft>
                <a:spcPts val="600"/>
              </a:spcAft>
              <a:buFont typeface="Arial" panose="020B0604020202020204" pitchFamily="34" charset="0"/>
              <a:buChar char="•"/>
            </a:pPr>
            <a:endParaRPr lang="en-US" sz="1200" dirty="0">
              <a:solidFill>
                <a:schemeClr val="bg1"/>
              </a:solidFill>
            </a:endParaRPr>
          </a:p>
          <a:p>
            <a:pPr indent="-228600">
              <a:lnSpc>
                <a:spcPct val="90000"/>
              </a:lnSpc>
              <a:spcAft>
                <a:spcPts val="600"/>
              </a:spcAft>
              <a:buFont typeface="Arial" panose="020B0604020202020204" pitchFamily="34" charset="0"/>
              <a:buChar char="•"/>
            </a:pPr>
            <a:r>
              <a:rPr lang="en-US" sz="1200" b="1" dirty="0">
                <a:solidFill>
                  <a:schemeClr val="bg1"/>
                </a:solidFill>
              </a:rPr>
              <a:t>Role of the President</a:t>
            </a:r>
            <a:r>
              <a:rPr lang="en-US" sz="1200" dirty="0">
                <a:solidFill>
                  <a:schemeClr val="bg1"/>
                </a:solidFill>
              </a:rPr>
              <a:t>: In case of a hung parliament, where no clear majority is achieved, the President of India may invite the largest party or coalition to prove its majority in the house.</a:t>
            </a:r>
          </a:p>
          <a:p>
            <a:pPr indent="-228600">
              <a:lnSpc>
                <a:spcPct val="90000"/>
              </a:lnSpc>
              <a:spcAft>
                <a:spcPts val="600"/>
              </a:spcAft>
              <a:buFont typeface="Arial" panose="020B0604020202020204" pitchFamily="34" charset="0"/>
              <a:buChar char="•"/>
            </a:pPr>
            <a:endParaRPr lang="en-US" sz="1200" dirty="0">
              <a:solidFill>
                <a:schemeClr val="bg1"/>
              </a:solidFill>
            </a:endParaRPr>
          </a:p>
          <a:p>
            <a:pPr indent="-228600">
              <a:lnSpc>
                <a:spcPct val="90000"/>
              </a:lnSpc>
              <a:spcAft>
                <a:spcPts val="600"/>
              </a:spcAft>
              <a:buFont typeface="Arial" panose="020B0604020202020204" pitchFamily="34" charset="0"/>
              <a:buChar char="•"/>
            </a:pPr>
            <a:r>
              <a:rPr lang="en-US" sz="1200" b="1" dirty="0">
                <a:solidFill>
                  <a:schemeClr val="bg1"/>
                </a:solidFill>
              </a:rPr>
              <a:t>Government Formation</a:t>
            </a:r>
            <a:r>
              <a:rPr lang="en-US" sz="1200" dirty="0">
                <a:solidFill>
                  <a:schemeClr val="bg1"/>
                </a:solidFill>
              </a:rPr>
              <a:t>: The party or coalition with a majority forms the government, with the leader becoming the Prime Minister.</a:t>
            </a:r>
          </a:p>
          <a:p>
            <a:pPr indent="-228600">
              <a:lnSpc>
                <a:spcPct val="90000"/>
              </a:lnSpc>
              <a:spcAft>
                <a:spcPts val="600"/>
              </a:spcAft>
              <a:buFont typeface="Arial" panose="020B0604020202020204" pitchFamily="34" charset="0"/>
              <a:buChar char="•"/>
            </a:pPr>
            <a:endParaRPr lang="en-US" sz="1200" dirty="0">
              <a:solidFill>
                <a:schemeClr val="bg1"/>
              </a:solidFill>
            </a:endParaRPr>
          </a:p>
          <a:p>
            <a:pPr indent="-228600">
              <a:lnSpc>
                <a:spcPct val="90000"/>
              </a:lnSpc>
              <a:spcAft>
                <a:spcPts val="600"/>
              </a:spcAft>
              <a:buFont typeface="Arial" panose="020B0604020202020204" pitchFamily="34" charset="0"/>
              <a:buChar char="•"/>
            </a:pPr>
            <a:r>
              <a:rPr lang="en-US" sz="1200" b="1" dirty="0">
                <a:solidFill>
                  <a:schemeClr val="bg1"/>
                </a:solidFill>
              </a:rPr>
              <a:t>Impact</a:t>
            </a:r>
            <a:r>
              <a:rPr lang="en-US" sz="1200" dirty="0">
                <a:solidFill>
                  <a:schemeClr val="bg1"/>
                </a:solidFill>
              </a:rPr>
              <a:t>: The election influences the country's legislative agenda and policy direction for the next five years.</a:t>
            </a:r>
          </a:p>
          <a:p>
            <a:endParaRPr lang="en-US" dirty="0"/>
          </a:p>
        </p:txBody>
      </p:sp>
      <p:sp>
        <p:nvSpPr>
          <p:cNvPr id="3" name="TextBox 2">
            <a:extLst>
              <a:ext uri="{FF2B5EF4-FFF2-40B4-BE49-F238E27FC236}">
                <a16:creationId xmlns:a16="http://schemas.microsoft.com/office/drawing/2014/main" id="{16391560-8F34-E62C-7D08-D88BBA2516CD}"/>
              </a:ext>
            </a:extLst>
          </p:cNvPr>
          <p:cNvSpPr txBox="1"/>
          <p:nvPr/>
        </p:nvSpPr>
        <p:spPr>
          <a:xfrm>
            <a:off x="3519487" y="2728800"/>
            <a:ext cx="3844574" cy="398308"/>
          </a:xfrm>
          <a:prstGeom prst="rect">
            <a:avLst/>
          </a:prstGeom>
        </p:spPr>
        <p:txBody>
          <a:bodyPr vert="horz" wrap="square" lIns="91440" tIns="45720" rIns="91440" bIns="45720" rtlCol="0" anchor="b">
            <a:noAutofit/>
          </a:bodyPr>
          <a:lstStyle/>
          <a:p>
            <a:pPr algn="ctr">
              <a:lnSpc>
                <a:spcPct val="90000"/>
              </a:lnSpc>
              <a:spcBef>
                <a:spcPct val="0"/>
              </a:spcBef>
              <a:spcAft>
                <a:spcPts val="600"/>
              </a:spcAft>
            </a:pPr>
            <a:endParaRPr lang="en-US" sz="6600" b="1" dirty="0">
              <a:ln w="22225">
                <a:solidFill>
                  <a:schemeClr val="accent2"/>
                </a:solidFill>
                <a:prstDash val="solid"/>
              </a:ln>
              <a:solidFill>
                <a:schemeClr val="bg1"/>
              </a:solidFill>
              <a:latin typeface="+mj-lt"/>
              <a:ea typeface="+mj-ea"/>
              <a:cs typeface="+mj-cs"/>
            </a:endParaRPr>
          </a:p>
        </p:txBody>
      </p:sp>
      <p:sp>
        <p:nvSpPr>
          <p:cNvPr id="8" name="TextBox 7">
            <a:extLst>
              <a:ext uri="{FF2B5EF4-FFF2-40B4-BE49-F238E27FC236}">
                <a16:creationId xmlns:a16="http://schemas.microsoft.com/office/drawing/2014/main" id="{A364FAD6-15E1-AA01-C130-7D4182EC1CEB}"/>
              </a:ext>
            </a:extLst>
          </p:cNvPr>
          <p:cNvSpPr txBox="1"/>
          <p:nvPr/>
        </p:nvSpPr>
        <p:spPr>
          <a:xfrm>
            <a:off x="2409775" y="117465"/>
            <a:ext cx="7464813" cy="486114"/>
          </a:xfrm>
          <a:prstGeom prst="rect">
            <a:avLst/>
          </a:prstGeom>
        </p:spPr>
        <p:txBody>
          <a:bodyPr vert="horz" wrap="square" lIns="91440" tIns="45720" rIns="91440" bIns="45720" rtlCol="0" anchor="b">
            <a:noAutofit/>
          </a:bodyPr>
          <a:lstStyle/>
          <a:p>
            <a:pPr algn="ctr">
              <a:lnSpc>
                <a:spcPct val="90000"/>
              </a:lnSpc>
              <a:spcBef>
                <a:spcPct val="0"/>
              </a:spcBef>
              <a:spcAft>
                <a:spcPts val="600"/>
              </a:spcAft>
            </a:pPr>
            <a:r>
              <a:rPr lang="en-US" sz="3200" b="1" dirty="0">
                <a:ln w="22225">
                  <a:solidFill>
                    <a:schemeClr val="accent2"/>
                  </a:solidFill>
                  <a:prstDash val="solid"/>
                </a:ln>
                <a:solidFill>
                  <a:schemeClr val="bg1"/>
                </a:solidFill>
                <a:latin typeface="+mj-lt"/>
                <a:ea typeface="+mj-ea"/>
                <a:cs typeface="+mj-cs"/>
              </a:rPr>
              <a:t>BACKGROUND</a:t>
            </a:r>
          </a:p>
        </p:txBody>
      </p:sp>
    </p:spTree>
    <p:extLst>
      <p:ext uri="{BB962C8B-B14F-4D97-AF65-F5344CB8AC3E}">
        <p14:creationId xmlns:p14="http://schemas.microsoft.com/office/powerpoint/2010/main" val="3313909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D7786-8EE1-ECF2-826B-46E784329112}"/>
              </a:ext>
            </a:extLst>
          </p:cNvPr>
          <p:cNvSpPr txBox="1"/>
          <p:nvPr/>
        </p:nvSpPr>
        <p:spPr>
          <a:xfrm>
            <a:off x="78991" y="749289"/>
            <a:ext cx="11888876" cy="5539978"/>
          </a:xfrm>
          <a:prstGeom prst="rect">
            <a:avLst/>
          </a:prstGeom>
          <a:noFill/>
        </p:spPr>
        <p:txBody>
          <a:bodyPr wrap="square" rtlCol="0">
            <a:spAutoFit/>
          </a:bodyP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sz="2400" b="1" dirty="0">
                <a:solidFill>
                  <a:schemeClr val="bg1"/>
                </a:solidFill>
              </a:rPr>
              <a:t>Objective</a:t>
            </a:r>
            <a:r>
              <a:rPr lang="en-IN" b="1" dirty="0">
                <a:solidFill>
                  <a:schemeClr val="bg1"/>
                </a:solidFill>
              </a:rPr>
              <a:t>:</a:t>
            </a:r>
            <a:r>
              <a:rPr lang="en-IN" dirty="0">
                <a:solidFill>
                  <a:schemeClr val="bg1"/>
                </a:solidFill>
              </a:rPr>
              <a:t> Conduct a comprehensive analysis of the datasets of 2014 and 2019 Lok Sabha election results.</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sz="2400" b="1" dirty="0">
                <a:solidFill>
                  <a:schemeClr val="bg1"/>
                </a:solidFill>
              </a:rPr>
              <a:t>Focus</a:t>
            </a:r>
            <a:r>
              <a:rPr lang="en-IN" b="1" dirty="0">
                <a:solidFill>
                  <a:schemeClr val="bg1"/>
                </a:solidFill>
              </a:rPr>
              <a:t>:</a:t>
            </a:r>
            <a:r>
              <a:rPr lang="en-IN" dirty="0">
                <a:solidFill>
                  <a:schemeClr val="bg1"/>
                </a:solidFill>
              </a:rPr>
              <a:t> Analyze constituency-wise results and state codes sourced from the Election Commission of India.</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sz="2400" b="1" dirty="0">
                <a:solidFill>
                  <a:schemeClr val="bg1"/>
                </a:solidFill>
              </a:rPr>
              <a:t>Datasets</a:t>
            </a:r>
            <a:r>
              <a:rPr lang="en-IN" b="1" dirty="0">
                <a:solidFill>
                  <a:schemeClr val="bg1"/>
                </a:solidFill>
              </a:rPr>
              <a:t>:</a:t>
            </a:r>
            <a:r>
              <a:rPr lang="en-IN" dirty="0">
                <a:solidFill>
                  <a:schemeClr val="bg1"/>
                </a:solidFill>
              </a:rPr>
              <a:t> Include detailed information on candidates, votes received, and party affiliations, providing valuable insights for the electoral study.</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sz="2400" b="1" dirty="0">
                <a:solidFill>
                  <a:schemeClr val="bg1"/>
                </a:solidFill>
              </a:rPr>
              <a:t>Data Correction:</a:t>
            </a:r>
            <a:endParaRPr lang="en-IN" sz="2400" dirty="0">
              <a:solidFill>
                <a:schemeClr val="bg1"/>
              </a:solidFill>
            </a:endParaRPr>
          </a:p>
          <a:p>
            <a:pPr marL="742950" lvl="1" indent="-285750">
              <a:buFont typeface="Arial" panose="020B0604020202020204" pitchFamily="34" charset="0"/>
              <a:buChar char="•"/>
            </a:pPr>
            <a:r>
              <a:rPr lang="en-IN" dirty="0">
                <a:solidFill>
                  <a:schemeClr val="bg1"/>
                </a:solidFill>
              </a:rPr>
              <a:t>Address spelling mistakes.</a:t>
            </a:r>
          </a:p>
          <a:p>
            <a:pPr marL="742950" lvl="1" indent="-285750">
              <a:buFont typeface="Arial" panose="020B0604020202020204" pitchFamily="34" charset="0"/>
              <a:buChar char="•"/>
            </a:pPr>
            <a:r>
              <a:rPr lang="en-IN" dirty="0">
                <a:solidFill>
                  <a:schemeClr val="bg1"/>
                </a:solidFill>
              </a:rPr>
              <a:t>Standardize case formats.</a:t>
            </a:r>
          </a:p>
          <a:p>
            <a:pPr marL="742950" lvl="1" indent="-285750">
              <a:buFont typeface="Arial" panose="020B0604020202020204" pitchFamily="34" charset="0"/>
              <a:buChar char="•"/>
            </a:pPr>
            <a:r>
              <a:rPr lang="en-IN" dirty="0">
                <a:solidFill>
                  <a:schemeClr val="bg1"/>
                </a:solidFill>
              </a:rPr>
              <a:t>Remove trailing spaces.</a:t>
            </a:r>
          </a:p>
          <a:p>
            <a:pPr marL="742950" lvl="1"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sz="2400" b="1" dirty="0">
                <a:solidFill>
                  <a:schemeClr val="bg1"/>
                </a:solidFill>
              </a:rPr>
              <a:t>Data Completeness:</a:t>
            </a:r>
            <a:endParaRPr lang="en-IN" sz="2400" dirty="0">
              <a:solidFill>
                <a:schemeClr val="bg1"/>
              </a:solidFill>
            </a:endParaRPr>
          </a:p>
          <a:p>
            <a:pPr marL="742950" lvl="1" indent="-285750">
              <a:buFont typeface="Arial" panose="020B0604020202020204" pitchFamily="34" charset="0"/>
              <a:buChar char="•"/>
            </a:pPr>
            <a:r>
              <a:rPr lang="en-IN" dirty="0">
                <a:solidFill>
                  <a:schemeClr val="bg1"/>
                </a:solidFill>
              </a:rPr>
              <a:t>In the 2014 dataset, information on constituencies in Telangana was initially missing due to Andhra Pradesh's bifurcation. This data was later mapped using the 2019 dataset.</a:t>
            </a:r>
          </a:p>
          <a:p>
            <a:pPr marL="742950" lvl="1" indent="-285750">
              <a:buFont typeface="Arial" panose="020B0604020202020204" pitchFamily="34" charset="0"/>
              <a:buChar char="•"/>
            </a:pPr>
            <a:r>
              <a:rPr lang="en-IN" dirty="0">
                <a:solidFill>
                  <a:schemeClr val="bg1"/>
                </a:solidFill>
              </a:rPr>
              <a:t>Details regarding constituencies in Odisha and Chhattisgarh are not available in the 2014 dataset.</a:t>
            </a:r>
          </a:p>
          <a:p>
            <a:endParaRPr lang="en-US" dirty="0">
              <a:solidFill>
                <a:schemeClr val="bg1"/>
              </a:solidFill>
            </a:endParaRPr>
          </a:p>
        </p:txBody>
      </p:sp>
      <p:sp>
        <p:nvSpPr>
          <p:cNvPr id="3" name="TextBox 2">
            <a:extLst>
              <a:ext uri="{FF2B5EF4-FFF2-40B4-BE49-F238E27FC236}">
                <a16:creationId xmlns:a16="http://schemas.microsoft.com/office/drawing/2014/main" id="{7AB6FB36-7984-8C1F-B2AB-E338A229057D}"/>
              </a:ext>
            </a:extLst>
          </p:cNvPr>
          <p:cNvSpPr txBox="1"/>
          <p:nvPr/>
        </p:nvSpPr>
        <p:spPr>
          <a:xfrm>
            <a:off x="-159884" y="-137887"/>
            <a:ext cx="3287714" cy="616743"/>
          </a:xfrm>
          <a:prstGeom prst="rect">
            <a:avLst/>
          </a:prstGeom>
        </p:spPr>
        <p:txBody>
          <a:bodyPr vert="horz" wrap="square" lIns="91440" tIns="45720" rIns="91440" bIns="45720" rtlCol="0" anchor="b">
            <a:normAutofit/>
          </a:bodyPr>
          <a:lstStyle/>
          <a:p>
            <a:pPr algn="ctr">
              <a:lnSpc>
                <a:spcPct val="90000"/>
              </a:lnSpc>
              <a:spcBef>
                <a:spcPct val="0"/>
              </a:spcBef>
              <a:spcAft>
                <a:spcPts val="600"/>
              </a:spcAft>
            </a:pPr>
            <a:r>
              <a:rPr lang="en-US" sz="2800" b="1" dirty="0">
                <a:ln w="22225">
                  <a:solidFill>
                    <a:schemeClr val="accent2"/>
                  </a:solidFill>
                  <a:prstDash val="solid"/>
                </a:ln>
                <a:solidFill>
                  <a:schemeClr val="bg1"/>
                </a:solidFill>
                <a:latin typeface="+mj-lt"/>
                <a:ea typeface="+mj-ea"/>
                <a:cs typeface="+mj-cs"/>
              </a:rPr>
              <a:t>Project overview</a:t>
            </a:r>
          </a:p>
        </p:txBody>
      </p:sp>
    </p:spTree>
    <p:extLst>
      <p:ext uri="{BB962C8B-B14F-4D97-AF65-F5344CB8AC3E}">
        <p14:creationId xmlns:p14="http://schemas.microsoft.com/office/powerpoint/2010/main" val="9484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88EB8-5AA6-69D7-E1D8-9DF602D1DCD9}"/>
              </a:ext>
            </a:extLst>
          </p:cNvPr>
          <p:cNvSpPr txBox="1"/>
          <p:nvPr/>
        </p:nvSpPr>
        <p:spPr>
          <a:xfrm>
            <a:off x="1251799" y="816105"/>
            <a:ext cx="8918113" cy="4402666"/>
          </a:xfrm>
          <a:prstGeom prst="rect">
            <a:avLst/>
          </a:prstGeom>
        </p:spPr>
        <p:txBody>
          <a:bodyPr vert="horz" lIns="91440" tIns="45720" rIns="91440" bIns="45720" rtlCol="0" anchor="b">
            <a:normAutofit/>
          </a:bodyPr>
          <a:lstStyle/>
          <a:p>
            <a:pPr algn="ctr">
              <a:spcBef>
                <a:spcPct val="0"/>
              </a:spcBef>
              <a:spcAft>
                <a:spcPts val="600"/>
              </a:spcAft>
            </a:pPr>
            <a:endParaRPr lang="en-US" sz="6000" b="1" kern="1200" dirty="0">
              <a:ln w="22225">
                <a:solidFill>
                  <a:schemeClr val="accent2"/>
                </a:solidFill>
                <a:prstDash val="solid"/>
              </a:ln>
              <a:solidFill>
                <a:schemeClr val="tx1"/>
              </a:solidFill>
              <a:latin typeface="+mj-lt"/>
              <a:ea typeface="+mj-ea"/>
              <a:cs typeface="+mj-cs"/>
            </a:endParaRPr>
          </a:p>
        </p:txBody>
      </p:sp>
      <p:sp>
        <p:nvSpPr>
          <p:cNvPr id="5" name="TextBox 4">
            <a:extLst>
              <a:ext uri="{FF2B5EF4-FFF2-40B4-BE49-F238E27FC236}">
                <a16:creationId xmlns:a16="http://schemas.microsoft.com/office/drawing/2014/main" id="{EBD68D8D-2AB9-E291-DE45-C0B8512B0CC5}"/>
              </a:ext>
            </a:extLst>
          </p:cNvPr>
          <p:cNvSpPr txBox="1"/>
          <p:nvPr/>
        </p:nvSpPr>
        <p:spPr>
          <a:xfrm>
            <a:off x="3519487" y="2728800"/>
            <a:ext cx="5153025" cy="1400400"/>
          </a:xfrm>
          <a:prstGeom prst="rect">
            <a:avLst/>
          </a:prstGeom>
        </p:spPr>
        <p:txBody>
          <a:bodyPr vert="horz" wrap="square" lIns="91440" tIns="45720" rIns="91440" bIns="45720" rtlCol="0" anchor="b">
            <a:normAutofit fontScale="85000" lnSpcReduction="20000"/>
          </a:bodyPr>
          <a:lstStyle/>
          <a:p>
            <a:pPr algn="ctr">
              <a:lnSpc>
                <a:spcPct val="90000"/>
              </a:lnSpc>
              <a:spcBef>
                <a:spcPct val="0"/>
              </a:spcBef>
              <a:spcAft>
                <a:spcPts val="600"/>
              </a:spcAft>
            </a:pPr>
            <a:r>
              <a:rPr lang="en-US" sz="6600" b="1" dirty="0">
                <a:ln w="22225">
                  <a:solidFill>
                    <a:schemeClr val="accent2"/>
                  </a:solidFill>
                  <a:prstDash val="solid"/>
                </a:ln>
                <a:solidFill>
                  <a:schemeClr val="bg1"/>
                </a:solidFill>
                <a:latin typeface="+mj-lt"/>
                <a:ea typeface="+mj-ea"/>
                <a:cs typeface="+mj-cs"/>
              </a:rPr>
              <a:t>PRIMARY QUESTIONS</a:t>
            </a:r>
          </a:p>
        </p:txBody>
      </p:sp>
    </p:spTree>
    <p:extLst>
      <p:ext uri="{BB962C8B-B14F-4D97-AF65-F5344CB8AC3E}">
        <p14:creationId xmlns:p14="http://schemas.microsoft.com/office/powerpoint/2010/main" val="4318694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646331"/>
          </a:xfrm>
          <a:prstGeom prst="rect">
            <a:avLst/>
          </a:prstGeom>
          <a:noFill/>
        </p:spPr>
        <p:txBody>
          <a:bodyPr wrap="square" rtlCol="0">
            <a:spAutoFit/>
          </a:bodyPr>
          <a:lstStyle/>
          <a:p>
            <a:pPr algn="ctr"/>
            <a:r>
              <a:rPr lang="en-US" dirty="0">
                <a:solidFill>
                  <a:schemeClr val="bg1"/>
                </a:solidFill>
              </a:rPr>
              <a:t>Q1. LIST TOP 5 / BOTTTOM  5 CONSTITUENCIES OF 2014 AND 2019 IN TERMS OF VOTER TURNOUT RATIO?</a:t>
            </a:r>
          </a:p>
        </p:txBody>
      </p:sp>
      <p:sp>
        <p:nvSpPr>
          <p:cNvPr id="3" name="TextBox 2">
            <a:extLst>
              <a:ext uri="{FF2B5EF4-FFF2-40B4-BE49-F238E27FC236}">
                <a16:creationId xmlns:a16="http://schemas.microsoft.com/office/drawing/2014/main" id="{2D26D376-192B-5768-F3C1-E60817D7D625}"/>
              </a:ext>
            </a:extLst>
          </p:cNvPr>
          <p:cNvSpPr txBox="1"/>
          <p:nvPr/>
        </p:nvSpPr>
        <p:spPr>
          <a:xfrm>
            <a:off x="590777" y="1983969"/>
            <a:ext cx="5259896" cy="369332"/>
          </a:xfrm>
          <a:prstGeom prst="rect">
            <a:avLst/>
          </a:prstGeom>
          <a:noFill/>
        </p:spPr>
        <p:txBody>
          <a:bodyPr wrap="square" rtlCol="0">
            <a:spAutoFit/>
          </a:bodyPr>
          <a:lstStyle/>
          <a:p>
            <a:pPr algn="ctr"/>
            <a:r>
              <a:rPr lang="en-US" dirty="0">
                <a:solidFill>
                  <a:schemeClr val="bg1"/>
                </a:solidFill>
              </a:rPr>
              <a:t>TOP 5 CONSTITUENCIES IN 2014</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574461962"/>
              </p:ext>
            </p:extLst>
          </p:nvPr>
        </p:nvGraphicFramePr>
        <p:xfrm>
          <a:off x="590777" y="2494806"/>
          <a:ext cx="5259896" cy="2381994"/>
        </p:xfrm>
        <a:graphic>
          <a:graphicData uri="http://schemas.openxmlformats.org/drawingml/2006/table">
            <a:tbl>
              <a:tblPr firstRow="1" bandRow="1">
                <a:tableStyleId>{073A0DAA-6AF3-43AB-8588-CEC1D06C72B9}</a:tableStyleId>
              </a:tblPr>
              <a:tblGrid>
                <a:gridCol w="1693530">
                  <a:extLst>
                    <a:ext uri="{9D8B030D-6E8A-4147-A177-3AD203B41FA5}">
                      <a16:colId xmlns:a16="http://schemas.microsoft.com/office/drawing/2014/main" val="2686164601"/>
                    </a:ext>
                  </a:extLst>
                </a:gridCol>
                <a:gridCol w="1666773">
                  <a:extLst>
                    <a:ext uri="{9D8B030D-6E8A-4147-A177-3AD203B41FA5}">
                      <a16:colId xmlns:a16="http://schemas.microsoft.com/office/drawing/2014/main" val="3277175571"/>
                    </a:ext>
                  </a:extLst>
                </a:gridCol>
                <a:gridCol w="1899593">
                  <a:extLst>
                    <a:ext uri="{9D8B030D-6E8A-4147-A177-3AD203B41FA5}">
                      <a16:colId xmlns:a16="http://schemas.microsoft.com/office/drawing/2014/main" val="1084988745"/>
                    </a:ext>
                  </a:extLst>
                </a:gridCol>
              </a:tblGrid>
              <a:tr h="617139">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339590">
                <a:tc>
                  <a:txBody>
                    <a:bodyPr/>
                    <a:lstStyle/>
                    <a:p>
                      <a:r>
                        <a:rPr lang="en-US" sz="1400" dirty="0"/>
                        <a:t>Assam</a:t>
                      </a:r>
                    </a:p>
                  </a:txBody>
                  <a:tcPr/>
                </a:tc>
                <a:tc>
                  <a:txBody>
                    <a:bodyPr/>
                    <a:lstStyle/>
                    <a:p>
                      <a:r>
                        <a:rPr lang="en-US" sz="1400" dirty="0"/>
                        <a:t>Dhubri</a:t>
                      </a:r>
                    </a:p>
                  </a:txBody>
                  <a:tcPr/>
                </a:tc>
                <a:tc>
                  <a:txBody>
                    <a:bodyPr/>
                    <a:lstStyle/>
                    <a:p>
                      <a:r>
                        <a:rPr lang="en-US" sz="1400" dirty="0"/>
                        <a:t>88.35%</a:t>
                      </a:r>
                    </a:p>
                  </a:txBody>
                  <a:tcPr/>
                </a:tc>
                <a:extLst>
                  <a:ext uri="{0D108BD9-81ED-4DB2-BD59-A6C34878D82A}">
                    <a16:rowId xmlns:a16="http://schemas.microsoft.com/office/drawing/2014/main" val="1657663507"/>
                  </a:ext>
                </a:extLst>
              </a:tr>
              <a:tr h="339590">
                <a:tc>
                  <a:txBody>
                    <a:bodyPr/>
                    <a:lstStyle/>
                    <a:p>
                      <a:r>
                        <a:rPr lang="en-US" sz="1400" dirty="0"/>
                        <a:t>Nagaland</a:t>
                      </a:r>
                    </a:p>
                  </a:txBody>
                  <a:tcPr/>
                </a:tc>
                <a:tc>
                  <a:txBody>
                    <a:bodyPr/>
                    <a:lstStyle/>
                    <a:p>
                      <a:r>
                        <a:rPr lang="en-US" sz="1400" dirty="0"/>
                        <a:t>Nagaland</a:t>
                      </a:r>
                    </a:p>
                  </a:txBody>
                  <a:tcPr/>
                </a:tc>
                <a:tc>
                  <a:txBody>
                    <a:bodyPr/>
                    <a:lstStyle/>
                    <a:p>
                      <a:r>
                        <a:rPr lang="en-US" sz="1400" dirty="0"/>
                        <a:t>87.82%</a:t>
                      </a:r>
                    </a:p>
                  </a:txBody>
                  <a:tcPr/>
                </a:tc>
                <a:extLst>
                  <a:ext uri="{0D108BD9-81ED-4DB2-BD59-A6C34878D82A}">
                    <a16:rowId xmlns:a16="http://schemas.microsoft.com/office/drawing/2014/main" val="1087871807"/>
                  </a:ext>
                </a:extLst>
              </a:tr>
              <a:tr h="339590">
                <a:tc>
                  <a:txBody>
                    <a:bodyPr/>
                    <a:lstStyle/>
                    <a:p>
                      <a:r>
                        <a:rPr lang="en-US" sz="1400" dirty="0"/>
                        <a:t>West Bengal</a:t>
                      </a:r>
                    </a:p>
                  </a:txBody>
                  <a:tcPr/>
                </a:tc>
                <a:tc>
                  <a:txBody>
                    <a:bodyPr/>
                    <a:lstStyle/>
                    <a:p>
                      <a:r>
                        <a:rPr lang="en-US" sz="1400" dirty="0" err="1"/>
                        <a:t>Tamluk</a:t>
                      </a:r>
                      <a:endParaRPr lang="en-US" sz="1400" dirty="0"/>
                    </a:p>
                  </a:txBody>
                  <a:tcPr/>
                </a:tc>
                <a:tc>
                  <a:txBody>
                    <a:bodyPr/>
                    <a:lstStyle/>
                    <a:p>
                      <a:r>
                        <a:rPr lang="en-US" sz="1400" dirty="0"/>
                        <a:t>87.59%</a:t>
                      </a:r>
                    </a:p>
                  </a:txBody>
                  <a:tcPr/>
                </a:tc>
                <a:extLst>
                  <a:ext uri="{0D108BD9-81ED-4DB2-BD59-A6C34878D82A}">
                    <a16:rowId xmlns:a16="http://schemas.microsoft.com/office/drawing/2014/main" val="1930050595"/>
                  </a:ext>
                </a:extLst>
              </a:tr>
              <a:tr h="339590">
                <a:tc>
                  <a:txBody>
                    <a:bodyPr/>
                    <a:lstStyle/>
                    <a:p>
                      <a:r>
                        <a:rPr lang="en-US" sz="1400" dirty="0"/>
                        <a:t>West Bengal</a:t>
                      </a:r>
                    </a:p>
                  </a:txBody>
                  <a:tcPr/>
                </a:tc>
                <a:tc>
                  <a:txBody>
                    <a:bodyPr/>
                    <a:lstStyle/>
                    <a:p>
                      <a:r>
                        <a:rPr lang="en-US" sz="1400" dirty="0"/>
                        <a:t>Bishnupur</a:t>
                      </a:r>
                    </a:p>
                  </a:txBody>
                  <a:tcPr/>
                </a:tc>
                <a:tc>
                  <a:txBody>
                    <a:bodyPr/>
                    <a:lstStyle/>
                    <a:p>
                      <a:r>
                        <a:rPr lang="en-US" sz="1400" dirty="0"/>
                        <a:t>86.72%</a:t>
                      </a:r>
                    </a:p>
                  </a:txBody>
                  <a:tcPr/>
                </a:tc>
                <a:extLst>
                  <a:ext uri="{0D108BD9-81ED-4DB2-BD59-A6C34878D82A}">
                    <a16:rowId xmlns:a16="http://schemas.microsoft.com/office/drawing/2014/main" val="2005368204"/>
                  </a:ext>
                </a:extLst>
              </a:tr>
              <a:tr h="383554">
                <a:tc>
                  <a:txBody>
                    <a:bodyPr/>
                    <a:lstStyle/>
                    <a:p>
                      <a:r>
                        <a:rPr lang="en-US" sz="1400" dirty="0"/>
                        <a:t>Lakshadweep</a:t>
                      </a:r>
                    </a:p>
                  </a:txBody>
                  <a:tcPr/>
                </a:tc>
                <a:tc>
                  <a:txBody>
                    <a:bodyPr/>
                    <a:lstStyle/>
                    <a:p>
                      <a:r>
                        <a:rPr lang="en-US" sz="1400" dirty="0"/>
                        <a:t>Lakshadweep</a:t>
                      </a:r>
                    </a:p>
                  </a:txBody>
                  <a:tcPr/>
                </a:tc>
                <a:tc>
                  <a:txBody>
                    <a:bodyPr/>
                    <a:lstStyle/>
                    <a:p>
                      <a:r>
                        <a:rPr lang="en-US" sz="1400" dirty="0"/>
                        <a:t>86.61%</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43929454"/>
              </p:ext>
            </p:extLst>
          </p:nvPr>
        </p:nvGraphicFramePr>
        <p:xfrm>
          <a:off x="6557277" y="2494806"/>
          <a:ext cx="4906177" cy="2377440"/>
        </p:xfrm>
        <a:graphic>
          <a:graphicData uri="http://schemas.openxmlformats.org/drawingml/2006/table">
            <a:tbl>
              <a:tblPr firstRow="1" bandRow="1">
                <a:tableStyleId>{073A0DAA-6AF3-43AB-8588-CEC1D06C72B9}</a:tableStyleId>
              </a:tblPr>
              <a:tblGrid>
                <a:gridCol w="1624001">
                  <a:extLst>
                    <a:ext uri="{9D8B030D-6E8A-4147-A177-3AD203B41FA5}">
                      <a16:colId xmlns:a16="http://schemas.microsoft.com/office/drawing/2014/main" val="2686164601"/>
                    </a:ext>
                  </a:extLst>
                </a:gridCol>
                <a:gridCol w="1598342">
                  <a:extLst>
                    <a:ext uri="{9D8B030D-6E8A-4147-A177-3AD203B41FA5}">
                      <a16:colId xmlns:a16="http://schemas.microsoft.com/office/drawing/2014/main" val="3277175571"/>
                    </a:ext>
                  </a:extLst>
                </a:gridCol>
                <a:gridCol w="1683834">
                  <a:extLst>
                    <a:ext uri="{9D8B030D-6E8A-4147-A177-3AD203B41FA5}">
                      <a16:colId xmlns:a16="http://schemas.microsoft.com/office/drawing/2014/main" val="1084988745"/>
                    </a:ext>
                  </a:extLst>
                </a:gridCol>
              </a:tblGrid>
              <a:tr h="0">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0">
                <a:tc>
                  <a:txBody>
                    <a:bodyPr/>
                    <a:lstStyle/>
                    <a:p>
                      <a:r>
                        <a:rPr lang="en-US" sz="1400" dirty="0"/>
                        <a:t>Assam</a:t>
                      </a:r>
                    </a:p>
                  </a:txBody>
                  <a:tcPr/>
                </a:tc>
                <a:tc>
                  <a:txBody>
                    <a:bodyPr/>
                    <a:lstStyle/>
                    <a:p>
                      <a:r>
                        <a:rPr lang="en-US" sz="1400" dirty="0"/>
                        <a:t>Dhubri</a:t>
                      </a:r>
                    </a:p>
                  </a:txBody>
                  <a:tcPr/>
                </a:tc>
                <a:tc>
                  <a:txBody>
                    <a:bodyPr/>
                    <a:lstStyle/>
                    <a:p>
                      <a:r>
                        <a:rPr lang="en-US" sz="1400" dirty="0"/>
                        <a:t>90.66%</a:t>
                      </a:r>
                    </a:p>
                  </a:txBody>
                  <a:tcPr/>
                </a:tc>
                <a:extLst>
                  <a:ext uri="{0D108BD9-81ED-4DB2-BD59-A6C34878D82A}">
                    <a16:rowId xmlns:a16="http://schemas.microsoft.com/office/drawing/2014/main" val="1657663507"/>
                  </a:ext>
                </a:extLst>
              </a:tr>
              <a:tr h="0">
                <a:tc>
                  <a:txBody>
                    <a:bodyPr/>
                    <a:lstStyle/>
                    <a:p>
                      <a:r>
                        <a:rPr lang="en-US" sz="1400" dirty="0"/>
                        <a:t>West Bengal</a:t>
                      </a:r>
                    </a:p>
                  </a:txBody>
                  <a:tcPr/>
                </a:tc>
                <a:tc>
                  <a:txBody>
                    <a:bodyPr/>
                    <a:lstStyle/>
                    <a:p>
                      <a:r>
                        <a:rPr lang="en-US" sz="1400" dirty="0"/>
                        <a:t>Bishnupur</a:t>
                      </a:r>
                    </a:p>
                  </a:txBody>
                  <a:tcPr/>
                </a:tc>
                <a:tc>
                  <a:txBody>
                    <a:bodyPr/>
                    <a:lstStyle/>
                    <a:p>
                      <a:r>
                        <a:rPr lang="en-US" sz="1400" dirty="0"/>
                        <a:t>87.31%</a:t>
                      </a:r>
                    </a:p>
                  </a:txBody>
                  <a:tcPr/>
                </a:tc>
                <a:extLst>
                  <a:ext uri="{0D108BD9-81ED-4DB2-BD59-A6C34878D82A}">
                    <a16:rowId xmlns:a16="http://schemas.microsoft.com/office/drawing/2014/main" val="1087871807"/>
                  </a:ext>
                </a:extLst>
              </a:tr>
              <a:tr h="0">
                <a:tc>
                  <a:txBody>
                    <a:bodyPr/>
                    <a:lstStyle/>
                    <a:p>
                      <a:r>
                        <a:rPr lang="en-US" sz="1400" dirty="0"/>
                        <a:t>Assam</a:t>
                      </a:r>
                    </a:p>
                  </a:txBody>
                  <a:tcPr/>
                </a:tc>
                <a:tc>
                  <a:txBody>
                    <a:bodyPr/>
                    <a:lstStyle/>
                    <a:p>
                      <a:r>
                        <a:rPr lang="en-US" sz="1400" dirty="0" err="1"/>
                        <a:t>Barpeta</a:t>
                      </a:r>
                      <a:endParaRPr lang="en-US" sz="1400" dirty="0"/>
                    </a:p>
                  </a:txBody>
                  <a:tcPr/>
                </a:tc>
                <a:tc>
                  <a:txBody>
                    <a:bodyPr/>
                    <a:lstStyle/>
                    <a:p>
                      <a:r>
                        <a:rPr lang="en-US" sz="1400" dirty="0"/>
                        <a:t>86.55%</a:t>
                      </a:r>
                    </a:p>
                  </a:txBody>
                  <a:tcPr/>
                </a:tc>
                <a:extLst>
                  <a:ext uri="{0D108BD9-81ED-4DB2-BD59-A6C34878D82A}">
                    <a16:rowId xmlns:a16="http://schemas.microsoft.com/office/drawing/2014/main" val="1930050595"/>
                  </a:ext>
                </a:extLst>
              </a:tr>
              <a:tr h="0">
                <a:tc>
                  <a:txBody>
                    <a:bodyPr/>
                    <a:lstStyle/>
                    <a:p>
                      <a:r>
                        <a:rPr lang="en-US" sz="1400" dirty="0"/>
                        <a:t>West Bengal</a:t>
                      </a:r>
                    </a:p>
                  </a:txBody>
                  <a:tcPr/>
                </a:tc>
                <a:tc>
                  <a:txBody>
                    <a:bodyPr/>
                    <a:lstStyle/>
                    <a:p>
                      <a:r>
                        <a:rPr lang="en-US" sz="1400" dirty="0"/>
                        <a:t>Jalpaiguri</a:t>
                      </a:r>
                    </a:p>
                  </a:txBody>
                  <a:tcPr/>
                </a:tc>
                <a:tc>
                  <a:txBody>
                    <a:bodyPr/>
                    <a:lstStyle/>
                    <a:p>
                      <a:r>
                        <a:rPr lang="en-US" sz="1400" dirty="0"/>
                        <a:t>86.49%</a:t>
                      </a:r>
                    </a:p>
                  </a:txBody>
                  <a:tcPr/>
                </a:tc>
                <a:extLst>
                  <a:ext uri="{0D108BD9-81ED-4DB2-BD59-A6C34878D82A}">
                    <a16:rowId xmlns:a16="http://schemas.microsoft.com/office/drawing/2014/main" val="2005368204"/>
                  </a:ext>
                </a:extLst>
              </a:tr>
              <a:tr h="0">
                <a:tc>
                  <a:txBody>
                    <a:bodyPr/>
                    <a:lstStyle/>
                    <a:p>
                      <a:r>
                        <a:rPr lang="en-US" sz="1400" dirty="0"/>
                        <a:t>Arunachal Pradesh</a:t>
                      </a:r>
                    </a:p>
                  </a:txBody>
                  <a:tcPr/>
                </a:tc>
                <a:tc>
                  <a:txBody>
                    <a:bodyPr/>
                    <a:lstStyle/>
                    <a:p>
                      <a:r>
                        <a:rPr lang="en-US" sz="1400" dirty="0"/>
                        <a:t>Arunachal East</a:t>
                      </a:r>
                    </a:p>
                  </a:txBody>
                  <a:tcPr/>
                </a:tc>
                <a:tc>
                  <a:txBody>
                    <a:bodyPr/>
                    <a:lstStyle/>
                    <a:p>
                      <a:r>
                        <a:rPr lang="en-US" sz="1400" dirty="0"/>
                        <a:t>86.46%</a:t>
                      </a:r>
                    </a:p>
                  </a:txBody>
                  <a:tcPr/>
                </a:tc>
                <a:extLst>
                  <a:ext uri="{0D108BD9-81ED-4DB2-BD59-A6C34878D82A}">
                    <a16:rowId xmlns:a16="http://schemas.microsoft.com/office/drawing/2014/main" val="75244924"/>
                  </a:ext>
                </a:extLst>
              </a:tr>
            </a:tbl>
          </a:graphicData>
        </a:graphic>
      </p:graphicFrame>
      <p:sp>
        <p:nvSpPr>
          <p:cNvPr id="7" name="TextBox 6">
            <a:extLst>
              <a:ext uri="{FF2B5EF4-FFF2-40B4-BE49-F238E27FC236}">
                <a16:creationId xmlns:a16="http://schemas.microsoft.com/office/drawing/2014/main" id="{0B65EDCA-4755-EFF8-68EE-455ED987DE7B}"/>
              </a:ext>
            </a:extLst>
          </p:cNvPr>
          <p:cNvSpPr txBox="1"/>
          <p:nvPr/>
        </p:nvSpPr>
        <p:spPr>
          <a:xfrm>
            <a:off x="6557277" y="1983969"/>
            <a:ext cx="4906177" cy="369332"/>
          </a:xfrm>
          <a:prstGeom prst="rect">
            <a:avLst/>
          </a:prstGeom>
          <a:noFill/>
        </p:spPr>
        <p:txBody>
          <a:bodyPr wrap="square" rtlCol="0">
            <a:spAutoFit/>
          </a:bodyPr>
          <a:lstStyle/>
          <a:p>
            <a:pPr algn="ctr"/>
            <a:r>
              <a:rPr lang="en-US" dirty="0">
                <a:solidFill>
                  <a:schemeClr val="bg1"/>
                </a:solidFill>
              </a:rPr>
              <a:t>TOP 5 CONSTITUENCIES IN 2019</a:t>
            </a:r>
          </a:p>
        </p:txBody>
      </p:sp>
    </p:spTree>
    <p:extLst>
      <p:ext uri="{BB962C8B-B14F-4D97-AF65-F5344CB8AC3E}">
        <p14:creationId xmlns:p14="http://schemas.microsoft.com/office/powerpoint/2010/main" val="1525268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1000"/>
                    </a14:imgEffect>
                    <a14:imgEffect>
                      <a14:brightnessContrast bright="42000" contrast="3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4E76D-C026-C947-ECB4-08E104CD088C}"/>
              </a:ext>
            </a:extLst>
          </p:cNvPr>
          <p:cNvSpPr txBox="1"/>
          <p:nvPr/>
        </p:nvSpPr>
        <p:spPr>
          <a:xfrm>
            <a:off x="796413" y="353960"/>
            <a:ext cx="9763432" cy="646331"/>
          </a:xfrm>
          <a:prstGeom prst="rect">
            <a:avLst/>
          </a:prstGeom>
          <a:noFill/>
        </p:spPr>
        <p:txBody>
          <a:bodyPr wrap="square" rtlCol="0">
            <a:spAutoFit/>
          </a:bodyPr>
          <a:lstStyle/>
          <a:p>
            <a:pPr algn="ctr"/>
            <a:r>
              <a:rPr lang="en-US" dirty="0">
                <a:solidFill>
                  <a:schemeClr val="bg1"/>
                </a:solidFill>
              </a:rPr>
              <a:t>Q1. LIST TOP 5 / BOTTTOM  5 CONSTITUENCIES OF 2014 AND 2019 IN TERMS OF VOTER TURNOUT RATIO?</a:t>
            </a:r>
          </a:p>
        </p:txBody>
      </p:sp>
      <p:sp>
        <p:nvSpPr>
          <p:cNvPr id="3" name="TextBox 2">
            <a:extLst>
              <a:ext uri="{FF2B5EF4-FFF2-40B4-BE49-F238E27FC236}">
                <a16:creationId xmlns:a16="http://schemas.microsoft.com/office/drawing/2014/main" id="{2D26D376-192B-5768-F3C1-E60817D7D625}"/>
              </a:ext>
            </a:extLst>
          </p:cNvPr>
          <p:cNvSpPr txBox="1"/>
          <p:nvPr/>
        </p:nvSpPr>
        <p:spPr>
          <a:xfrm>
            <a:off x="590776" y="1799303"/>
            <a:ext cx="5780527" cy="369332"/>
          </a:xfrm>
          <a:prstGeom prst="rect">
            <a:avLst/>
          </a:prstGeom>
          <a:noFill/>
        </p:spPr>
        <p:txBody>
          <a:bodyPr wrap="square" rtlCol="0">
            <a:spAutoFit/>
          </a:bodyPr>
          <a:lstStyle/>
          <a:p>
            <a:pPr algn="ctr"/>
            <a:r>
              <a:rPr lang="en-US" dirty="0">
                <a:solidFill>
                  <a:schemeClr val="bg1"/>
                </a:solidFill>
              </a:rPr>
              <a:t>BOTTOM  5 CONSTITUENCIES IN 2014</a:t>
            </a:r>
          </a:p>
        </p:txBody>
      </p:sp>
      <p:graphicFrame>
        <p:nvGraphicFramePr>
          <p:cNvPr id="4" name="Table 3">
            <a:extLst>
              <a:ext uri="{FF2B5EF4-FFF2-40B4-BE49-F238E27FC236}">
                <a16:creationId xmlns:a16="http://schemas.microsoft.com/office/drawing/2014/main" id="{90BC977D-ACC1-7D26-9875-B63AACCC3E2A}"/>
              </a:ext>
            </a:extLst>
          </p:cNvPr>
          <p:cNvGraphicFramePr>
            <a:graphicFrameLocks noGrp="1"/>
          </p:cNvGraphicFramePr>
          <p:nvPr>
            <p:extLst>
              <p:ext uri="{D42A27DB-BD31-4B8C-83A1-F6EECF244321}">
                <p14:modId xmlns:p14="http://schemas.microsoft.com/office/powerpoint/2010/main" val="863126857"/>
              </p:ext>
            </p:extLst>
          </p:nvPr>
        </p:nvGraphicFramePr>
        <p:xfrm>
          <a:off x="639337" y="2494807"/>
          <a:ext cx="5211336" cy="2972268"/>
        </p:xfrm>
        <a:graphic>
          <a:graphicData uri="http://schemas.openxmlformats.org/drawingml/2006/table">
            <a:tbl>
              <a:tblPr firstRow="1" bandRow="1">
                <a:tableStyleId>{073A0DAA-6AF3-43AB-8588-CEC1D06C72B9}</a:tableStyleId>
              </a:tblPr>
              <a:tblGrid>
                <a:gridCol w="1644970">
                  <a:extLst>
                    <a:ext uri="{9D8B030D-6E8A-4147-A177-3AD203B41FA5}">
                      <a16:colId xmlns:a16="http://schemas.microsoft.com/office/drawing/2014/main" val="2686164601"/>
                    </a:ext>
                  </a:extLst>
                </a:gridCol>
                <a:gridCol w="1666773">
                  <a:extLst>
                    <a:ext uri="{9D8B030D-6E8A-4147-A177-3AD203B41FA5}">
                      <a16:colId xmlns:a16="http://schemas.microsoft.com/office/drawing/2014/main" val="3277175571"/>
                    </a:ext>
                  </a:extLst>
                </a:gridCol>
                <a:gridCol w="1899593">
                  <a:extLst>
                    <a:ext uri="{9D8B030D-6E8A-4147-A177-3AD203B41FA5}">
                      <a16:colId xmlns:a16="http://schemas.microsoft.com/office/drawing/2014/main" val="1084988745"/>
                    </a:ext>
                  </a:extLst>
                </a:gridCol>
              </a:tblGrid>
              <a:tr h="650246">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494214">
                <a:tc>
                  <a:txBody>
                    <a:bodyPr/>
                    <a:lstStyle/>
                    <a:p>
                      <a:r>
                        <a:rPr lang="en-US" sz="1400" dirty="0"/>
                        <a:t>Jammu &amp; Kashmir</a:t>
                      </a:r>
                    </a:p>
                  </a:txBody>
                  <a:tcPr/>
                </a:tc>
                <a:tc>
                  <a:txBody>
                    <a:bodyPr/>
                    <a:lstStyle/>
                    <a:p>
                      <a:r>
                        <a:rPr lang="en-US" sz="1400" dirty="0"/>
                        <a:t>Srinagar</a:t>
                      </a:r>
                    </a:p>
                  </a:txBody>
                  <a:tcPr/>
                </a:tc>
                <a:tc>
                  <a:txBody>
                    <a:bodyPr/>
                    <a:lstStyle/>
                    <a:p>
                      <a:r>
                        <a:rPr lang="en-US" sz="1400" dirty="0"/>
                        <a:t>25.86%</a:t>
                      </a:r>
                    </a:p>
                  </a:txBody>
                  <a:tcPr/>
                </a:tc>
                <a:extLst>
                  <a:ext uri="{0D108BD9-81ED-4DB2-BD59-A6C34878D82A}">
                    <a16:rowId xmlns:a16="http://schemas.microsoft.com/office/drawing/2014/main" val="1657663507"/>
                  </a:ext>
                </a:extLst>
              </a:tr>
              <a:tr h="494214">
                <a:tc>
                  <a:txBody>
                    <a:bodyPr/>
                    <a:lstStyle/>
                    <a:p>
                      <a:r>
                        <a:rPr lang="en-US" sz="1400" dirty="0"/>
                        <a:t>Jammu &amp; Kashmir</a:t>
                      </a:r>
                    </a:p>
                  </a:txBody>
                  <a:tcPr/>
                </a:tc>
                <a:tc>
                  <a:txBody>
                    <a:bodyPr/>
                    <a:lstStyle/>
                    <a:p>
                      <a:r>
                        <a:rPr lang="en-US" sz="1400" dirty="0"/>
                        <a:t>Anantnag</a:t>
                      </a:r>
                    </a:p>
                  </a:txBody>
                  <a:tcPr/>
                </a:tc>
                <a:tc>
                  <a:txBody>
                    <a:bodyPr/>
                    <a:lstStyle/>
                    <a:p>
                      <a:r>
                        <a:rPr lang="en-US" sz="1400" dirty="0"/>
                        <a:t>28.84%</a:t>
                      </a:r>
                    </a:p>
                  </a:txBody>
                  <a:tcPr/>
                </a:tc>
                <a:extLst>
                  <a:ext uri="{0D108BD9-81ED-4DB2-BD59-A6C34878D82A}">
                    <a16:rowId xmlns:a16="http://schemas.microsoft.com/office/drawing/2014/main" val="1087871807"/>
                  </a:ext>
                </a:extLst>
              </a:tr>
              <a:tr h="7060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Jammu &amp; Kashmir</a:t>
                      </a:r>
                    </a:p>
                    <a:p>
                      <a:endParaRPr lang="en-US" sz="1400" dirty="0"/>
                    </a:p>
                  </a:txBody>
                  <a:tcPr/>
                </a:tc>
                <a:tc>
                  <a:txBody>
                    <a:bodyPr/>
                    <a:lstStyle/>
                    <a:p>
                      <a:r>
                        <a:rPr lang="en-US" sz="1400" dirty="0"/>
                        <a:t>Baramulla</a:t>
                      </a:r>
                    </a:p>
                  </a:txBody>
                  <a:tcPr/>
                </a:tc>
                <a:tc>
                  <a:txBody>
                    <a:bodyPr/>
                    <a:lstStyle/>
                    <a:p>
                      <a:r>
                        <a:rPr lang="en-US" sz="1400" dirty="0"/>
                        <a:t>39.13%</a:t>
                      </a:r>
                    </a:p>
                  </a:txBody>
                  <a:tcPr/>
                </a:tc>
                <a:extLst>
                  <a:ext uri="{0D108BD9-81ED-4DB2-BD59-A6C34878D82A}">
                    <a16:rowId xmlns:a16="http://schemas.microsoft.com/office/drawing/2014/main" val="1930050595"/>
                  </a:ext>
                </a:extLst>
              </a:tr>
              <a:tr h="313787">
                <a:tc>
                  <a:txBody>
                    <a:bodyPr/>
                    <a:lstStyle/>
                    <a:p>
                      <a:r>
                        <a:rPr lang="en-US" sz="1400" dirty="0"/>
                        <a:t>Maharashtra</a:t>
                      </a:r>
                    </a:p>
                  </a:txBody>
                  <a:tcPr/>
                </a:tc>
                <a:tc>
                  <a:txBody>
                    <a:bodyPr/>
                    <a:lstStyle/>
                    <a:p>
                      <a:r>
                        <a:rPr lang="en-US" sz="1400" dirty="0"/>
                        <a:t>Kalyan</a:t>
                      </a:r>
                    </a:p>
                  </a:txBody>
                  <a:tcPr/>
                </a:tc>
                <a:tc>
                  <a:txBody>
                    <a:bodyPr/>
                    <a:lstStyle/>
                    <a:p>
                      <a:r>
                        <a:rPr lang="en-US" sz="1400" dirty="0"/>
                        <a:t>42.88%</a:t>
                      </a:r>
                    </a:p>
                  </a:txBody>
                  <a:tcPr/>
                </a:tc>
                <a:extLst>
                  <a:ext uri="{0D108BD9-81ED-4DB2-BD59-A6C34878D82A}">
                    <a16:rowId xmlns:a16="http://schemas.microsoft.com/office/drawing/2014/main" val="2005368204"/>
                  </a:ext>
                </a:extLst>
              </a:tr>
              <a:tr h="313787">
                <a:tc>
                  <a:txBody>
                    <a:bodyPr/>
                    <a:lstStyle/>
                    <a:p>
                      <a:r>
                        <a:rPr lang="en-US" sz="1400" dirty="0"/>
                        <a:t>Bihar</a:t>
                      </a:r>
                    </a:p>
                  </a:txBody>
                  <a:tcPr/>
                </a:tc>
                <a:tc>
                  <a:txBody>
                    <a:bodyPr/>
                    <a:lstStyle/>
                    <a:p>
                      <a:r>
                        <a:rPr lang="en-US" sz="1400" dirty="0"/>
                        <a:t>Patna Sahib</a:t>
                      </a:r>
                    </a:p>
                  </a:txBody>
                  <a:tcPr/>
                </a:tc>
                <a:tc>
                  <a:txBody>
                    <a:bodyPr/>
                    <a:lstStyle/>
                    <a:p>
                      <a:r>
                        <a:rPr lang="en-US" sz="1400" dirty="0"/>
                        <a:t>45.33%</a:t>
                      </a:r>
                    </a:p>
                  </a:txBody>
                  <a:tcPr/>
                </a:tc>
                <a:extLst>
                  <a:ext uri="{0D108BD9-81ED-4DB2-BD59-A6C34878D82A}">
                    <a16:rowId xmlns:a16="http://schemas.microsoft.com/office/drawing/2014/main" val="75244924"/>
                  </a:ext>
                </a:extLst>
              </a:tr>
            </a:tbl>
          </a:graphicData>
        </a:graphic>
      </p:graphicFrame>
      <p:graphicFrame>
        <p:nvGraphicFramePr>
          <p:cNvPr id="5" name="Table 4">
            <a:extLst>
              <a:ext uri="{FF2B5EF4-FFF2-40B4-BE49-F238E27FC236}">
                <a16:creationId xmlns:a16="http://schemas.microsoft.com/office/drawing/2014/main" id="{BC5FB25D-6684-4F27-6DB1-68E5AD0DC5BB}"/>
              </a:ext>
            </a:extLst>
          </p:cNvPr>
          <p:cNvGraphicFramePr>
            <a:graphicFrameLocks noGrp="1"/>
          </p:cNvGraphicFramePr>
          <p:nvPr>
            <p:extLst>
              <p:ext uri="{D42A27DB-BD31-4B8C-83A1-F6EECF244321}">
                <p14:modId xmlns:p14="http://schemas.microsoft.com/office/powerpoint/2010/main" val="919836255"/>
              </p:ext>
            </p:extLst>
          </p:nvPr>
        </p:nvGraphicFramePr>
        <p:xfrm>
          <a:off x="5980295" y="2494808"/>
          <a:ext cx="5490593" cy="2972268"/>
        </p:xfrm>
        <a:graphic>
          <a:graphicData uri="http://schemas.openxmlformats.org/drawingml/2006/table">
            <a:tbl>
              <a:tblPr firstRow="1" bandRow="1">
                <a:tableStyleId>{073A0DAA-6AF3-43AB-8588-CEC1D06C72B9}</a:tableStyleId>
              </a:tblPr>
              <a:tblGrid>
                <a:gridCol w="1817450">
                  <a:extLst>
                    <a:ext uri="{9D8B030D-6E8A-4147-A177-3AD203B41FA5}">
                      <a16:colId xmlns:a16="http://schemas.microsoft.com/office/drawing/2014/main" val="2686164601"/>
                    </a:ext>
                  </a:extLst>
                </a:gridCol>
                <a:gridCol w="1788733">
                  <a:extLst>
                    <a:ext uri="{9D8B030D-6E8A-4147-A177-3AD203B41FA5}">
                      <a16:colId xmlns:a16="http://schemas.microsoft.com/office/drawing/2014/main" val="3277175571"/>
                    </a:ext>
                  </a:extLst>
                </a:gridCol>
                <a:gridCol w="1884410">
                  <a:extLst>
                    <a:ext uri="{9D8B030D-6E8A-4147-A177-3AD203B41FA5}">
                      <a16:colId xmlns:a16="http://schemas.microsoft.com/office/drawing/2014/main" val="1084988745"/>
                    </a:ext>
                  </a:extLst>
                </a:gridCol>
              </a:tblGrid>
              <a:tr h="656985">
                <a:tc>
                  <a:txBody>
                    <a:bodyPr/>
                    <a:lstStyle/>
                    <a:p>
                      <a:pPr algn="ctr"/>
                      <a:r>
                        <a:rPr lang="en-US" dirty="0">
                          <a:solidFill>
                            <a:schemeClr val="bg1"/>
                          </a:solidFill>
                        </a:rPr>
                        <a:t>State</a:t>
                      </a:r>
                    </a:p>
                  </a:txBody>
                  <a:tcPr/>
                </a:tc>
                <a:tc>
                  <a:txBody>
                    <a:bodyPr/>
                    <a:lstStyle/>
                    <a:p>
                      <a:pPr algn="ctr"/>
                      <a:r>
                        <a:rPr lang="en-US" dirty="0"/>
                        <a:t>Constituency</a:t>
                      </a:r>
                    </a:p>
                  </a:txBody>
                  <a:tcPr/>
                </a:tc>
                <a:tc>
                  <a:txBody>
                    <a:bodyPr/>
                    <a:lstStyle/>
                    <a:p>
                      <a:pPr algn="ctr"/>
                      <a:r>
                        <a:rPr lang="en-US" dirty="0"/>
                        <a:t>Voter Turnout Ratio %</a:t>
                      </a:r>
                    </a:p>
                  </a:txBody>
                  <a:tcPr/>
                </a:tc>
                <a:extLst>
                  <a:ext uri="{0D108BD9-81ED-4DB2-BD59-A6C34878D82A}">
                    <a16:rowId xmlns:a16="http://schemas.microsoft.com/office/drawing/2014/main" val="2915477490"/>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Jammu &amp; Kashmir</a:t>
                      </a:r>
                    </a:p>
                    <a:p>
                      <a:endParaRPr lang="en-US" sz="1400" dirty="0"/>
                    </a:p>
                  </a:txBody>
                  <a:tcPr/>
                </a:tc>
                <a:tc>
                  <a:txBody>
                    <a:bodyPr/>
                    <a:lstStyle/>
                    <a:p>
                      <a:r>
                        <a:rPr lang="en-US" sz="1400" dirty="0"/>
                        <a:t>Anantnag</a:t>
                      </a:r>
                    </a:p>
                  </a:txBody>
                  <a:tcPr/>
                </a:tc>
                <a:tc>
                  <a:txBody>
                    <a:bodyPr/>
                    <a:lstStyle/>
                    <a:p>
                      <a:r>
                        <a:rPr lang="en-US" sz="1400" dirty="0"/>
                        <a:t>8.94%</a:t>
                      </a:r>
                    </a:p>
                  </a:txBody>
                  <a:tcPr/>
                </a:tc>
                <a:extLst>
                  <a:ext uri="{0D108BD9-81ED-4DB2-BD59-A6C34878D82A}">
                    <a16:rowId xmlns:a16="http://schemas.microsoft.com/office/drawing/2014/main" val="16576635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Jammu &amp; Kashmir</a:t>
                      </a:r>
                    </a:p>
                    <a:p>
                      <a:endParaRPr lang="en-US" sz="1400" dirty="0"/>
                    </a:p>
                  </a:txBody>
                  <a:tcPr/>
                </a:tc>
                <a:tc>
                  <a:txBody>
                    <a:bodyPr/>
                    <a:lstStyle/>
                    <a:p>
                      <a:r>
                        <a:rPr lang="en-US" sz="1400" dirty="0"/>
                        <a:t>Srinagar</a:t>
                      </a:r>
                    </a:p>
                  </a:txBody>
                  <a:tcPr/>
                </a:tc>
                <a:tc>
                  <a:txBody>
                    <a:bodyPr/>
                    <a:lstStyle/>
                    <a:p>
                      <a:r>
                        <a:rPr lang="en-US" sz="1400" dirty="0"/>
                        <a:t>14.43%</a:t>
                      </a:r>
                    </a:p>
                  </a:txBody>
                  <a:tcPr/>
                </a:tc>
                <a:extLst>
                  <a:ext uri="{0D108BD9-81ED-4DB2-BD59-A6C34878D82A}">
                    <a16:rowId xmlns:a16="http://schemas.microsoft.com/office/drawing/2014/main" val="1087871807"/>
                  </a:ext>
                </a:extLst>
              </a:tr>
              <a:tr h="568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Jammu &amp; Kashmir</a:t>
                      </a:r>
                    </a:p>
                    <a:p>
                      <a:endParaRPr lang="en-US" sz="1400" dirty="0"/>
                    </a:p>
                  </a:txBody>
                  <a:tcPr/>
                </a:tc>
                <a:tc>
                  <a:txBody>
                    <a:bodyPr/>
                    <a:lstStyle/>
                    <a:p>
                      <a:r>
                        <a:rPr lang="en-US" sz="1400" dirty="0"/>
                        <a:t>Baramulla</a:t>
                      </a:r>
                    </a:p>
                  </a:txBody>
                  <a:tcPr/>
                </a:tc>
                <a:tc>
                  <a:txBody>
                    <a:bodyPr/>
                    <a:lstStyle/>
                    <a:p>
                      <a:r>
                        <a:rPr lang="en-US" sz="1400" dirty="0"/>
                        <a:t>34.57%</a:t>
                      </a:r>
                    </a:p>
                  </a:txBody>
                  <a:tcPr/>
                </a:tc>
                <a:extLst>
                  <a:ext uri="{0D108BD9-81ED-4DB2-BD59-A6C34878D82A}">
                    <a16:rowId xmlns:a16="http://schemas.microsoft.com/office/drawing/2014/main" val="1930050595"/>
                  </a:ext>
                </a:extLst>
              </a:tr>
              <a:tr h="281565">
                <a:tc>
                  <a:txBody>
                    <a:bodyPr/>
                    <a:lstStyle/>
                    <a:p>
                      <a:r>
                        <a:rPr lang="en-US" sz="1400" dirty="0"/>
                        <a:t>Telangana</a:t>
                      </a:r>
                    </a:p>
                  </a:txBody>
                  <a:tcPr/>
                </a:tc>
                <a:tc>
                  <a:txBody>
                    <a:bodyPr/>
                    <a:lstStyle/>
                    <a:p>
                      <a:r>
                        <a:rPr lang="en-US" sz="1400" dirty="0"/>
                        <a:t>Hyderabad</a:t>
                      </a:r>
                    </a:p>
                  </a:txBody>
                  <a:tcPr/>
                </a:tc>
                <a:tc>
                  <a:txBody>
                    <a:bodyPr/>
                    <a:lstStyle/>
                    <a:p>
                      <a:r>
                        <a:rPr lang="en-US" sz="1400" dirty="0"/>
                        <a:t>44.84%</a:t>
                      </a:r>
                    </a:p>
                  </a:txBody>
                  <a:tcPr/>
                </a:tc>
                <a:extLst>
                  <a:ext uri="{0D108BD9-81ED-4DB2-BD59-A6C34878D82A}">
                    <a16:rowId xmlns:a16="http://schemas.microsoft.com/office/drawing/2014/main" val="2005368204"/>
                  </a:ext>
                </a:extLst>
              </a:tr>
              <a:tr h="281565">
                <a:tc>
                  <a:txBody>
                    <a:bodyPr/>
                    <a:lstStyle/>
                    <a:p>
                      <a:r>
                        <a:rPr lang="en-US" sz="1400" dirty="0"/>
                        <a:t>Maharashtra</a:t>
                      </a:r>
                    </a:p>
                  </a:txBody>
                  <a:tcPr/>
                </a:tc>
                <a:tc>
                  <a:txBody>
                    <a:bodyPr/>
                    <a:lstStyle/>
                    <a:p>
                      <a:r>
                        <a:rPr lang="en-US" sz="1400" dirty="0"/>
                        <a:t>Kalyan</a:t>
                      </a:r>
                    </a:p>
                  </a:txBody>
                  <a:tcPr/>
                </a:tc>
                <a:tc>
                  <a:txBody>
                    <a:bodyPr/>
                    <a:lstStyle/>
                    <a:p>
                      <a:r>
                        <a:rPr lang="en-US" sz="1400" dirty="0"/>
                        <a:t>45.29%</a:t>
                      </a:r>
                    </a:p>
                  </a:txBody>
                  <a:tcPr/>
                </a:tc>
                <a:extLst>
                  <a:ext uri="{0D108BD9-81ED-4DB2-BD59-A6C34878D82A}">
                    <a16:rowId xmlns:a16="http://schemas.microsoft.com/office/drawing/2014/main" val="75244924"/>
                  </a:ext>
                </a:extLst>
              </a:tr>
            </a:tbl>
          </a:graphicData>
        </a:graphic>
      </p:graphicFrame>
      <p:sp>
        <p:nvSpPr>
          <p:cNvPr id="7" name="TextBox 6">
            <a:extLst>
              <a:ext uri="{FF2B5EF4-FFF2-40B4-BE49-F238E27FC236}">
                <a16:creationId xmlns:a16="http://schemas.microsoft.com/office/drawing/2014/main" id="{0B65EDCA-4755-EFF8-68EE-455ED987DE7B}"/>
              </a:ext>
            </a:extLst>
          </p:cNvPr>
          <p:cNvSpPr txBox="1"/>
          <p:nvPr/>
        </p:nvSpPr>
        <p:spPr>
          <a:xfrm>
            <a:off x="6557277" y="1799303"/>
            <a:ext cx="5043947" cy="369332"/>
          </a:xfrm>
          <a:prstGeom prst="rect">
            <a:avLst/>
          </a:prstGeom>
          <a:noFill/>
        </p:spPr>
        <p:txBody>
          <a:bodyPr wrap="square" rtlCol="0">
            <a:spAutoFit/>
          </a:bodyPr>
          <a:lstStyle/>
          <a:p>
            <a:pPr algn="ctr"/>
            <a:r>
              <a:rPr lang="en-US" dirty="0">
                <a:solidFill>
                  <a:schemeClr val="bg1"/>
                </a:solidFill>
              </a:rPr>
              <a:t>BOTTOM 5 CONSTITUENCIES IN 2019</a:t>
            </a:r>
          </a:p>
        </p:txBody>
      </p:sp>
    </p:spTree>
    <p:extLst>
      <p:ext uri="{BB962C8B-B14F-4D97-AF65-F5344CB8AC3E}">
        <p14:creationId xmlns:p14="http://schemas.microsoft.com/office/powerpoint/2010/main" val="2497637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2058</TotalTime>
  <Words>2701</Words>
  <Application>Microsoft Office PowerPoint</Application>
  <PresentationFormat>Widescreen</PresentationFormat>
  <Paragraphs>519</Paragraphs>
  <Slides>34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Abadi</vt:lpstr>
      <vt:lpstr>Aldhabi</vt:lpstr>
      <vt:lpstr>Algerian</vt:lpstr>
      <vt:lpstr>Aparajita</vt: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 Ravi (राज, रवि)</dc:creator>
  <cp:lastModifiedBy>Sonia Shahare</cp:lastModifiedBy>
  <cp:revision>5</cp:revision>
  <dcterms:created xsi:type="dcterms:W3CDTF">2024-06-09T07:16:34Z</dcterms:created>
  <dcterms:modified xsi:type="dcterms:W3CDTF">2024-08-07T14:54:41Z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2205387</vt:lpwstr>
  </property>
  <property fmtid="{D5CDD505-2E9C-101B-9397-08002B2CF9AE}" pid="3" name="NXPowerLiteSettings">
    <vt:lpwstr>F7000400038000</vt:lpwstr>
  </property>
  <property fmtid="{D5CDD505-2E9C-101B-9397-08002B2CF9AE}" pid="4" name="NXPowerLiteVersion">
    <vt:lpwstr>S10.2.0</vt:lpwstr>
  </property>
</Properties>
</file>