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5" r:id="rId1"/>
  </p:sldMasterIdLst>
  <p:sldIdLst>
    <p:sldId id="256" r:id="rId2"/>
    <p:sldId id="262" r:id="rId3"/>
    <p:sldId id="257" r:id="rId4"/>
    <p:sldId id="258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1"/>
    <p:restoredTop sz="95934"/>
  </p:normalViewPr>
  <p:slideViewPr>
    <p:cSldViewPr snapToGrid="0" snapToObjects="1">
      <p:cViewPr varScale="1">
        <p:scale>
          <a:sx n="66" d="100"/>
          <a:sy n="66" d="100"/>
        </p:scale>
        <p:origin x="-572" y="-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595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328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395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463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757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162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870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360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161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363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28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xmlns="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xmlns="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7/12/2021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7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14" r:id="rId6"/>
    <p:sldLayoutId id="2147483809" r:id="rId7"/>
    <p:sldLayoutId id="2147483810" r:id="rId8"/>
    <p:sldLayoutId id="2147483811" r:id="rId9"/>
    <p:sldLayoutId id="2147483813" r:id="rId10"/>
    <p:sldLayoutId id="214748381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247A131F-D5DE-41A5-B4CF-4F345319B4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3AF4666D-BD98-40A5-A75F-478B982010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68680585-71F9-4721-A998-4974171D2E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xmlns="" id="{12BC95C2-2EEC-4F59-ABA8-660B0D059C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6" name="Graphic 141">
            <a:extLst>
              <a:ext uri="{FF2B5EF4-FFF2-40B4-BE49-F238E27FC236}">
                <a16:creationId xmlns:a16="http://schemas.microsoft.com/office/drawing/2014/main" xmlns="" id="{03E9870D-4BBA-43AF-8D44-BBADF020CF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34BC5055-C77D-43CD-BB1D-A77B6779CD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DB12D0B8-9385-489A-85AE-3D14AD0BA2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D158A14A-147E-4130-A5E2-38FD84B181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75B8B1EB-5E2B-472C-AE60-2EC5961F1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B4F5BD77-58D7-4B61-A666-1B4139A63A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F5CBEC6B-EDB6-40B8-8771-E5AF41B8D6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91BD0EE8-AA47-4044-9251-9F5A4B8201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aphic 157">
            <a:extLst>
              <a:ext uri="{FF2B5EF4-FFF2-40B4-BE49-F238E27FC236}">
                <a16:creationId xmlns:a16="http://schemas.microsoft.com/office/drawing/2014/main" xmlns="" id="{C3279E8D-2BAA-4CB1-834B-09FADD54DE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3456F18E-4F61-486D-9CD6-65B30372C5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318DDF45-08F0-46B6-A0B7-133735C94F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B9D0CC0F-710D-43F4-BC86-7637674201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6FB36AB6-CB81-495A-8A33-C0BCE67D6F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1993F7E6-ABF6-482D-BEA5-B4E607DDB4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DCA0B097-C21A-40B4-95E4-2FFA9697F8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AB2AF0F5-7EAA-4BAB-8DE2-D84E124170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xmlns="" id="{8651CFA9-6065-4243-AC48-858E35978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37962AE0-6A1C-4B76-9D52-10E5E6D7D3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8" name="Top left">
            <a:extLst>
              <a:ext uri="{FF2B5EF4-FFF2-40B4-BE49-F238E27FC236}">
                <a16:creationId xmlns:a16="http://schemas.microsoft.com/office/drawing/2014/main" xmlns="" id="{5089F41F-380F-4E05-9A56-4C8F456E81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AA95964E-B60E-42AA-AAF3-91A4345B39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6C9A41BA-B255-49A5-9A9C-46B951135C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A5076F12-9630-46F2-ADAF-617D354893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81DD2B33-B10F-441B-A5DE-95F578BE72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E1C0380C-3C12-4AD4-A59D-9F4A5B5273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4012F9BC-0D26-4714-96A0-BB74332F97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70BDD384-5C35-40DD-81BD-260F7CD7C9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B9813DFC-2118-4F9F-B162-1DD0A32B45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1059C8-A4BF-6245-B72B-F505C8F85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167" y="2999676"/>
            <a:ext cx="4969133" cy="166457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Visual Data </a:t>
            </a:r>
            <a:r>
              <a:rPr lang="en-US" sz="44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Analytics</a:t>
            </a:r>
            <a:br>
              <a:rPr lang="en-US" sz="44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400" dirty="0" smtClean="0"/>
              <a:t>using</a:t>
            </a:r>
            <a:br>
              <a:rPr lang="en-US" sz="4400" dirty="0" smtClean="0"/>
            </a:br>
            <a:r>
              <a:rPr lang="en-US" sz="4400" dirty="0" smtClean="0"/>
              <a:t>Tableau</a:t>
            </a:r>
            <a:endParaRPr lang="en-US" sz="4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picture containing text, sign, screenshot, vector graphics&#10;&#10;Description automatically generated">
            <a:extLst>
              <a:ext uri="{FF2B5EF4-FFF2-40B4-BE49-F238E27FC236}">
                <a16:creationId xmlns:a16="http://schemas.microsoft.com/office/drawing/2014/main" xmlns="" id="{38375860-76D8-404B-A6BA-D46CCE2EB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12" r="14222" b="1"/>
          <a:stretch/>
        </p:blipFill>
        <p:spPr>
          <a:xfrm>
            <a:off x="5829300" y="1"/>
            <a:ext cx="6286122" cy="6841058"/>
          </a:xfrm>
          <a:prstGeom prst="rect">
            <a:avLst/>
          </a:prstGeom>
        </p:spPr>
      </p:pic>
      <p:grpSp>
        <p:nvGrpSpPr>
          <p:cNvPr id="78" name="Bottom Right">
            <a:extLst>
              <a:ext uri="{FF2B5EF4-FFF2-40B4-BE49-F238E27FC236}">
                <a16:creationId xmlns:a16="http://schemas.microsoft.com/office/drawing/2014/main" xmlns="" id="{FF8C87E7-85A6-4119-B524-84AA9C0AAB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6795C3BD-3FC3-4E1B-AD87-32CDB6EECF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0" name="Graphic 157">
              <a:extLst>
                <a:ext uri="{FF2B5EF4-FFF2-40B4-BE49-F238E27FC236}">
                  <a16:creationId xmlns:a16="http://schemas.microsoft.com/office/drawing/2014/main" xmlns="" id="{48C556CD-2C4A-474F-9FF7-77BBE788F6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xmlns="" id="{15ADB469-31B7-4DEF-BB35-B16F50DBE85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5B70D859-00C6-4B2A-934C-68F32BA7C54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8AC0917A-2A49-4846-9772-79EEA1C9944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4DD6C017-B6D4-4DDE-90B4-DBA925B4892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xmlns="" id="{330A4B39-910B-4EB2-997D-208FB20D15A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05DCA9C3-2763-4D68-BBAE-82D1DA0E9E5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756A41BA-B004-4C26-806A-B2AAA1E2856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660C5622-37F7-4A22-A941-BAAFD864F9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682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C5ED23-D293-BA4B-A041-D00D15A1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Topic Selected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2B92C2-0767-D74D-9979-20855AD88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E" sz="4800" dirty="0"/>
              <a:t>Is there any product category that is making or losing money?</a:t>
            </a:r>
          </a:p>
        </p:txBody>
      </p:sp>
    </p:spTree>
    <p:extLst>
      <p:ext uri="{BB962C8B-B14F-4D97-AF65-F5344CB8AC3E}">
        <p14:creationId xmlns:p14="http://schemas.microsoft.com/office/powerpoint/2010/main" xmlns="" val="108804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C2C491-2D26-FE4F-B17C-4BE0210DB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423" y="864524"/>
            <a:ext cx="2787804" cy="648082"/>
          </a:xfrm>
        </p:spPr>
        <p:txBody>
          <a:bodyPr>
            <a:normAutofit fontScale="90000"/>
          </a:bodyPr>
          <a:lstStyle/>
          <a:p>
            <a:pPr algn="ctr"/>
            <a:r>
              <a:rPr lang="en-AE" dirty="0"/>
              <a:t>Findings </a:t>
            </a:r>
          </a:p>
        </p:txBody>
      </p:sp>
      <p:pic>
        <p:nvPicPr>
          <p:cNvPr id="5" name="Content Placeholder 4" descr="A picture containing indoor, orange, accessory&#10;&#10;Description automatically generated">
            <a:extLst>
              <a:ext uri="{FF2B5EF4-FFF2-40B4-BE49-F238E27FC236}">
                <a16:creationId xmlns:a16="http://schemas.microsoft.com/office/drawing/2014/main" xmlns="" id="{DA3C59DD-C22B-D94F-88D4-22A5914AE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25242"/>
            <a:ext cx="2520176" cy="118927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C0128D-AFBE-DD45-9ADC-E56105C249AC}"/>
              </a:ext>
            </a:extLst>
          </p:cNvPr>
          <p:cNvSpPr txBox="1"/>
          <p:nvPr/>
        </p:nvSpPr>
        <p:spPr>
          <a:xfrm>
            <a:off x="5876599" y="2382106"/>
            <a:ext cx="4617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E" dirty="0"/>
          </a:p>
          <a:p>
            <a:endParaRPr lang="en-AE" dirty="0"/>
          </a:p>
          <a:p>
            <a:endParaRPr lang="en-A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96BA07F-F91F-4075-88DD-928ABFF3F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01" y="2023182"/>
            <a:ext cx="4892226" cy="394802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1BEB8559-12DB-458D-BC5A-B3BF32EB3D6E}"/>
              </a:ext>
            </a:extLst>
          </p:cNvPr>
          <p:cNvSpPr txBox="1">
            <a:spLocks/>
          </p:cNvSpPr>
          <p:nvPr/>
        </p:nvSpPr>
        <p:spPr>
          <a:xfrm>
            <a:off x="5417227" y="2245565"/>
            <a:ext cx="5931588" cy="478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  <a:p>
            <a:pPr algn="ctr"/>
            <a:r>
              <a:rPr lang="en-AE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9C7CAF4-CE83-4118-9135-F3C7B03846AB}"/>
              </a:ext>
            </a:extLst>
          </p:cNvPr>
          <p:cNvSpPr txBox="1"/>
          <p:nvPr/>
        </p:nvSpPr>
        <p:spPr>
          <a:xfrm>
            <a:off x="5682953" y="3110669"/>
            <a:ext cx="5452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Technology is making the most profit, especially Copiers (258,568 USD)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Furniture is making the least profit, especially Tables (-64,083 USD)</a:t>
            </a:r>
          </a:p>
        </p:txBody>
      </p:sp>
    </p:spTree>
    <p:extLst>
      <p:ext uri="{BB962C8B-B14F-4D97-AF65-F5344CB8AC3E}">
        <p14:creationId xmlns:p14="http://schemas.microsoft.com/office/powerpoint/2010/main" xmlns="" val="414228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74B1CC-B090-0148-8B75-AA24BA5C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            The What </a:t>
            </a:r>
          </a:p>
        </p:txBody>
      </p:sp>
      <p:pic>
        <p:nvPicPr>
          <p:cNvPr id="5" name="Content Placeholder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xmlns="" id="{E2E1B155-D7A2-A149-A42B-9FA10519A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13517"/>
            <a:ext cx="2486025" cy="102877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8004ACD-64F5-6142-8FA7-C8380D92B1CB}"/>
              </a:ext>
            </a:extLst>
          </p:cNvPr>
          <p:cNvSpPr txBox="1"/>
          <p:nvPr/>
        </p:nvSpPr>
        <p:spPr>
          <a:xfrm>
            <a:off x="2486025" y="1690686"/>
            <a:ext cx="535328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600" dirty="0"/>
              <a:t>-What is the dataset type?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E" sz="1600" dirty="0"/>
              <a:t>Table ( Contains Attributes and Items)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E" sz="1600" dirty="0"/>
              <a:t>Geometry (Contains Position)</a:t>
            </a:r>
          </a:p>
          <a:p>
            <a:pPr lvl="1"/>
            <a:r>
              <a:rPr lang="en-AE" sz="1600" dirty="0"/>
              <a:t> </a:t>
            </a:r>
          </a:p>
          <a:p>
            <a:r>
              <a:rPr lang="en-AE" sz="1600" dirty="0"/>
              <a:t>-What is the data type?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E" sz="1600" dirty="0"/>
              <a:t>Items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E" sz="1600" dirty="0"/>
              <a:t>Attributes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E" sz="1600" dirty="0"/>
              <a:t>Positions</a:t>
            </a:r>
          </a:p>
          <a:p>
            <a:pPr lvl="1"/>
            <a:endParaRPr lang="en-AE" sz="1600" dirty="0"/>
          </a:p>
          <a:p>
            <a:r>
              <a:rPr lang="en-AE" sz="1600" dirty="0"/>
              <a:t>-What is t</a:t>
            </a:r>
            <a:r>
              <a:rPr lang="en-US" sz="1600" dirty="0"/>
              <a:t>he</a:t>
            </a:r>
            <a:r>
              <a:rPr lang="en-AE" sz="1600" dirty="0"/>
              <a:t> attribute type?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E" sz="1600" dirty="0"/>
              <a:t>Qualitative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E" sz="1600" dirty="0"/>
              <a:t>Categorical  ( Product Name/ Category)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E" sz="1600" dirty="0"/>
              <a:t>Quantitative 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E" sz="1600" dirty="0"/>
              <a:t>Continuous (Profit, Discount, Quantity, Sales, Shipping cost)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AE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AE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AE" dirty="0"/>
          </a:p>
          <a:p>
            <a:endParaRPr lang="en-AE" dirty="0"/>
          </a:p>
          <a:p>
            <a:endParaRPr lang="en-A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FAE973-424D-406D-81B6-24655FDAB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654" y="1466352"/>
            <a:ext cx="2029108" cy="15718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99F4616-51F1-484F-B44A-FB004744E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229" y="3038196"/>
            <a:ext cx="2237733" cy="166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792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48F1C2-A361-0D44-B7EF-B85FFD68D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             The Why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DB2DBE0-CA07-D34B-9152-91DF963D4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74487"/>
            <a:ext cx="2509024" cy="11068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08F2001-1451-9D40-95F8-8A5C017B9B70}"/>
              </a:ext>
            </a:extLst>
          </p:cNvPr>
          <p:cNvSpPr txBox="1"/>
          <p:nvPr/>
        </p:nvSpPr>
        <p:spPr>
          <a:xfrm>
            <a:off x="2080338" y="1784714"/>
            <a:ext cx="75873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dirty="0"/>
              <a:t>Visualization Showcase: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E" dirty="0"/>
              <a:t>Most/least profitable Category.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E" dirty="0"/>
              <a:t>Most/least profitable Sub Category.</a:t>
            </a:r>
          </a:p>
          <a:p>
            <a:r>
              <a:rPr lang="en-US" dirty="0"/>
              <a:t>Actions: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Analyze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Even though technology sells the least quantity with the least discount offered, its making the most profit in comparison to the other two categories.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Search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Copiers in technology are making the most profit with the least amount of items sold, while tables are making a loss in furniture.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Query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Cannon image class 2200 copiers are making the most profit, while Bevis round tables are causing the most loss</a:t>
            </a:r>
          </a:p>
          <a:p>
            <a:r>
              <a:rPr lang="en-US" dirty="0"/>
              <a:t>-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xmlns="" val="144112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48F1C2-A361-0D44-B7EF-B85FFD68D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             The Why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DB2DBE0-CA07-D34B-9152-91DF963D4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74487"/>
            <a:ext cx="2509024" cy="11068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08F2001-1451-9D40-95F8-8A5C017B9B70}"/>
              </a:ext>
            </a:extLst>
          </p:cNvPr>
          <p:cNvSpPr txBox="1"/>
          <p:nvPr/>
        </p:nvSpPr>
        <p:spPr>
          <a:xfrm>
            <a:off x="2414533" y="2321549"/>
            <a:ext cx="75873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Targets</a:t>
            </a:r>
          </a:p>
          <a:p>
            <a:endParaRPr lang="en-US" dirty="0"/>
          </a:p>
          <a:p>
            <a:r>
              <a:rPr lang="en-US" dirty="0"/>
              <a:t>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 looking at an Exponential curve, we can see that there is an rapid exponential increase in technology profit wise, while that doesn’t reflect in other categories </a:t>
            </a:r>
          </a:p>
          <a:p>
            <a:r>
              <a:rPr lang="en-US" dirty="0"/>
              <a:t>Attribute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no correlation between profit and quantity.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a correlation between profit and quantity for technology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A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E1EEF27-ADAD-47A3-B7EA-B7B0AD09B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908" y="507820"/>
            <a:ext cx="3869728" cy="252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7995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2979BB-1449-E145-9140-0CF6972A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             The how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91DCD9B-A52B-C040-AB4A-A6064FB13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41034"/>
            <a:ext cx="2532179" cy="11737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C492341-B267-6342-9C95-BE8622FB9784}"/>
              </a:ext>
            </a:extLst>
          </p:cNvPr>
          <p:cNvSpPr txBox="1"/>
          <p:nvPr/>
        </p:nvSpPr>
        <p:spPr>
          <a:xfrm>
            <a:off x="399256" y="1985963"/>
            <a:ext cx="665957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Drill-down approach for finding out the root cause for Technology making the most profit as compared to the other categories.</a:t>
            </a:r>
          </a:p>
          <a:p>
            <a:r>
              <a:rPr lang="en-US" dirty="0"/>
              <a:t>Dashboard: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The Technology category is making the most money. In contrast, Furniture is the making the least, as shown below tables are making negative profit</a:t>
            </a:r>
            <a:r>
              <a:rPr lang="en-US" dirty="0">
                <a:effectLst/>
              </a:rPr>
              <a:t>.</a:t>
            </a:r>
          </a:p>
          <a:p>
            <a:r>
              <a:rPr lang="en-US" dirty="0"/>
              <a:t>Charts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Donut Chart (Profit Comparison)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Stacked Bar Chart (Cross Category Comparison)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Maps (Country Profitability)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 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Categories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Sub-categories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Countries </a:t>
            </a:r>
          </a:p>
          <a:p>
            <a:endParaRPr lang="en-A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4822A82-D53B-4662-84CE-6B99230CB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826" y="1614778"/>
            <a:ext cx="4650886" cy="3482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8019A7C-B455-4AB4-872E-345C07D70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524" y="3753439"/>
            <a:ext cx="3349557" cy="259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6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47A131F-D5DE-41A5-B4CF-4F345319B4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3AF4666D-BD98-40A5-A75F-478B982010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68680585-71F9-4721-A998-4974171D2E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12BC95C2-2EEC-4F59-ABA8-660B0D059C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xmlns="" id="{03E9870D-4BBA-43AF-8D44-BBADF020CF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34BC5055-C77D-43CD-BB1D-A77B6779CD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DB12D0B8-9385-489A-85AE-3D14AD0BA2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158A14A-147E-4130-A5E2-38FD84B181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75B8B1EB-5E2B-472C-AE60-2EC5961F1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B4F5BD77-58D7-4B61-A666-1B4139A63A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F5CBEC6B-EDB6-40B8-8771-E5AF41B8D6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91BD0EE8-AA47-4044-9251-9F5A4B8201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xmlns="" id="{C3279E8D-2BAA-4CB1-834B-09FADD54DE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3456F18E-4F61-486D-9CD6-65B30372C5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318DDF45-08F0-46B6-A0B7-133735C94F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B9D0CC0F-710D-43F4-BC86-7637674201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6FB36AB6-CB81-495A-8A33-C0BCE67D6F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993F7E6-ABF6-482D-BEA5-B4E607DDB4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DCA0B097-C21A-40B4-95E4-2FFA9697F8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AB2AF0F5-7EAA-4BAB-8DE2-D84E124170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F1174801-1395-44C5-9B00-CCAC45C056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996DFAFB-BCE1-4BEC-82FB-D574234DEF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60E728E6-A07E-4A6C-AB92-D56E1402F6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xmlns="" id="{D92108F6-A0FC-A74C-B3C3-C2D46D57B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90000"/>
          </a:blip>
          <a:srcRect r="5" b="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42" name="Graphic 141">
            <a:extLst>
              <a:ext uri="{FF2B5EF4-FFF2-40B4-BE49-F238E27FC236}">
                <a16:creationId xmlns:a16="http://schemas.microsoft.com/office/drawing/2014/main" xmlns="" id="{18579DB9-24B0-487B-81E3-8D02AD5F8C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7180CB2C-161F-4538-9214-24AF97B01A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EE25AFBE-8731-4348-B66F-FD7E38F76A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5F6C27D8-4E47-470F-B6B5-407CE7D1D7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66348964-B561-445E-A6A4-730FBA4285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C5D1A3FD-B031-4670-8F09-29E8E38D45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80BD3287-1860-4987-8CA5-8728EDBB6B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E1FEEEA6-82B5-4005-A3D5-FC2A152FDD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8F281804-17FE-49B9-9065-1A44CD473C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2" name="Graphic 157">
              <a:extLst>
                <a:ext uri="{FF2B5EF4-FFF2-40B4-BE49-F238E27FC236}">
                  <a16:creationId xmlns:a16="http://schemas.microsoft.com/office/drawing/2014/main" xmlns="" id="{737BB70B-7AAF-4229-8400-5AFF12A236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xmlns="" id="{9B992201-AA48-4BE7-ADC2-908B16934F4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xmlns="" id="{840E3649-4ED2-4501-AF92-DEC3DFF5C8D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xmlns="" id="{68B38FD5-4195-4693-8AB7-D01C58D21E3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xmlns="" id="{F0635352-3FD2-43A8-832C-705F1CB9173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xmlns="" id="{FBEAF61E-74F7-41BA-9576-39B19615014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xmlns="" id="{AB31D9B5-1401-4F40-BEE6-D4929199543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xmlns="" id="{8EDD38F5-BC63-401D-8C72-8D41A360A9F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05CE5B18-7300-438F-80EB-4F4E431C80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94812976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345</Words>
  <Application>Microsoft Office PowerPoint</Application>
  <PresentationFormat>Custom</PresentationFormat>
  <Paragraphs>67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ExploreVTI</vt:lpstr>
      <vt:lpstr>Visual Data Analytics using Tableau</vt:lpstr>
      <vt:lpstr>Topic Selected : </vt:lpstr>
      <vt:lpstr>Findings </vt:lpstr>
      <vt:lpstr>            The What </vt:lpstr>
      <vt:lpstr>             The Why </vt:lpstr>
      <vt:lpstr>             The Why </vt:lpstr>
      <vt:lpstr>             The how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Data Analytics</dc:title>
  <dc:creator>Lungile Nkosi</dc:creator>
  <cp:lastModifiedBy>sonia valeja</cp:lastModifiedBy>
  <cp:revision>15</cp:revision>
  <dcterms:created xsi:type="dcterms:W3CDTF">2020-11-07T15:43:47Z</dcterms:created>
  <dcterms:modified xsi:type="dcterms:W3CDTF">2021-07-12T15:05:47Z</dcterms:modified>
</cp:coreProperties>
</file>