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39" r:id="rId2"/>
    <p:sldId id="538" r:id="rId3"/>
    <p:sldId id="537" r:id="rId4"/>
    <p:sldId id="540" r:id="rId5"/>
    <p:sldId id="541" r:id="rId6"/>
    <p:sldId id="545" r:id="rId7"/>
    <p:sldId id="546" r:id="rId8"/>
    <p:sldId id="542" r:id="rId9"/>
    <p:sldId id="53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072" autoAdjust="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4/08/2023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4/08/2023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2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4/08/2023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4A4208-7DDE-681C-B3CE-D7CE52BA4A83}"/>
              </a:ext>
            </a:extLst>
          </p:cNvPr>
          <p:cNvSpPr txBox="1"/>
          <p:nvPr/>
        </p:nvSpPr>
        <p:spPr>
          <a:xfrm>
            <a:off x="995421" y="2551837"/>
            <a:ext cx="10189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b="1" i="0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Evidencia de producto: GA4-220501095-AA2-EV02 - Informe de entregables para el proyecto de desarrollo de software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61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97DC05-4A6B-3E0B-D2C7-E6FB8FE7B9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42"/>
          <a:stretch/>
        </p:blipFill>
        <p:spPr>
          <a:xfrm>
            <a:off x="6095999" y="-68162"/>
            <a:ext cx="8053085" cy="699432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65FDE73-C641-1100-C209-6B5902DCC3EC}"/>
              </a:ext>
            </a:extLst>
          </p:cNvPr>
          <p:cNvSpPr/>
          <p:nvPr/>
        </p:nvSpPr>
        <p:spPr>
          <a:xfrm>
            <a:off x="424851" y="481142"/>
            <a:ext cx="5417684" cy="34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424851" y="421096"/>
            <a:ext cx="932444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800" b="0" i="0" dirty="0">
                <a:solidFill>
                  <a:srgbClr val="374151"/>
                </a:solidFill>
                <a:effectLst/>
                <a:latin typeface="Söhne"/>
              </a:rPr>
              <a:t>Informe de Entregables del Proyecto</a:t>
            </a:r>
            <a:endParaRPr kumimoji="0" lang="es-CO" sz="2800" b="0" i="0" u="none" strike="noStrike" kern="1200" cap="none" spc="0" normalizeH="0" baseline="0" noProof="0" dirty="0">
              <a:ln>
                <a:noFill/>
              </a:ln>
              <a:solidFill>
                <a:srgbClr val="38AA00"/>
              </a:solidFill>
              <a:effectLst/>
              <a:uLnTx/>
              <a:uFillTx/>
              <a:latin typeface="Work Sans Light" pitchFamily="2" charset="77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424850" y="1157740"/>
            <a:ext cx="5244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El siguiente informe detalla los entregables planificados para el proyecto de desarrollo de software con el código GA4-220501. Estos entregables representan los productos y resultados que se entregarán a lo largo del proyecto para cumplir con los objetivos establecidos.</a:t>
            </a:r>
            <a:endParaRPr kumimoji="0" lang="es-CO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3CFD173B-3B37-4F8D-A445-02376B83BBF1}"/>
              </a:ext>
            </a:extLst>
          </p:cNvPr>
          <p:cNvSpPr txBox="1"/>
          <p:nvPr/>
        </p:nvSpPr>
        <p:spPr>
          <a:xfrm>
            <a:off x="424849" y="2481179"/>
            <a:ext cx="5244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Documento de requisitos del sistema: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1. Descripción: Documento detallado que especifica los requisitos funcionales y no funcionales del sistema a desarrollar.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Fecha de entrega: 17 de Agosto de 2023.</a:t>
            </a:r>
            <a:endParaRPr kumimoji="0" lang="es-CO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sp>
        <p:nvSpPr>
          <p:cNvPr id="10" name="CuadroTexto 6">
            <a:extLst>
              <a:ext uri="{FF2B5EF4-FFF2-40B4-BE49-F238E27FC236}">
                <a16:creationId xmlns:a16="http://schemas.microsoft.com/office/drawing/2014/main" id="{0EC1B1E6-1DAB-4984-AB6F-2641FCE8A718}"/>
              </a:ext>
            </a:extLst>
          </p:cNvPr>
          <p:cNvSpPr txBox="1"/>
          <p:nvPr/>
        </p:nvSpPr>
        <p:spPr>
          <a:xfrm>
            <a:off x="424848" y="4133974"/>
            <a:ext cx="5244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2. Diseño de arquitectura del sistema: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Descripción: Especificación de la arquitectura del sistema, incluyendo la estructura de componentes, interfaces y comunicación entre ellos.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Fecha de entrega:17 de Agosto</a:t>
            </a:r>
            <a:endParaRPr kumimoji="0" lang="es-CO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84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97DC05-4A6B-3E0B-D2C7-E6FB8FE7B9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42"/>
          <a:stretch/>
        </p:blipFill>
        <p:spPr>
          <a:xfrm>
            <a:off x="6095999" y="-68162"/>
            <a:ext cx="8053085" cy="699432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65FDE73-C641-1100-C209-6B5902DCC3EC}"/>
              </a:ext>
            </a:extLst>
          </p:cNvPr>
          <p:cNvSpPr/>
          <p:nvPr/>
        </p:nvSpPr>
        <p:spPr>
          <a:xfrm>
            <a:off x="424851" y="481142"/>
            <a:ext cx="5417684" cy="34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424851" y="421096"/>
            <a:ext cx="932444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800" b="0" i="0" dirty="0">
                <a:solidFill>
                  <a:srgbClr val="374151"/>
                </a:solidFill>
                <a:effectLst/>
                <a:latin typeface="Söhne"/>
              </a:rPr>
              <a:t>Informe de Entregables del Proyecto</a:t>
            </a:r>
            <a:endParaRPr kumimoji="0" lang="es-CO" sz="2800" b="0" i="0" u="none" strike="noStrike" kern="1200" cap="none" spc="0" normalizeH="0" baseline="0" noProof="0" dirty="0">
              <a:ln>
                <a:noFill/>
              </a:ln>
              <a:solidFill>
                <a:srgbClr val="38AA00"/>
              </a:solidFill>
              <a:effectLst/>
              <a:uLnTx/>
              <a:uFillTx/>
              <a:latin typeface="Work Sans Light" pitchFamily="2" charset="77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424850" y="1157740"/>
            <a:ext cx="5244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3. Prototipo funcional: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Descripción: Versión inicial del software con funcionalidades básicas implementadas para validar los requisitos y obtener retroalimentación temprana.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Fecha de entrega:17 de Agosto de 23</a:t>
            </a:r>
            <a:endParaRPr kumimoji="0" lang="es-CO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3CFD173B-3B37-4F8D-A445-02376B83BBF1}"/>
              </a:ext>
            </a:extLst>
          </p:cNvPr>
          <p:cNvSpPr txBox="1"/>
          <p:nvPr/>
        </p:nvSpPr>
        <p:spPr>
          <a:xfrm>
            <a:off x="437418" y="2727400"/>
            <a:ext cx="52444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4. Documento de requisitos del sistema: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Manual de usuario: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Descripción: Documento que proporciona instrucciones detalladas sobre cómo utilizar el software y sus características.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Fecha de entrega:17 de Septiembre de 23</a:t>
            </a:r>
            <a:endParaRPr kumimoji="0" lang="es-CO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sp>
        <p:nvSpPr>
          <p:cNvPr id="9" name="CuadroTexto 6">
            <a:extLst>
              <a:ext uri="{FF2B5EF4-FFF2-40B4-BE49-F238E27FC236}">
                <a16:creationId xmlns:a16="http://schemas.microsoft.com/office/drawing/2014/main" id="{65387C6A-7F95-40F1-BC22-C2148C5050AD}"/>
              </a:ext>
            </a:extLst>
          </p:cNvPr>
          <p:cNvSpPr txBox="1"/>
          <p:nvPr/>
        </p:nvSpPr>
        <p:spPr>
          <a:xfrm>
            <a:off x="437418" y="4867244"/>
            <a:ext cx="5244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5, Versión beta del software: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Descripción: Versión completa del software con todas las funcionalidades implementadas y listo para ser probado por usuarios finales en un entorno controlado.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Fecha de entrega: 17de septiembre de 2023.</a:t>
            </a:r>
          </a:p>
        </p:txBody>
      </p:sp>
    </p:spTree>
    <p:extLst>
      <p:ext uri="{BB962C8B-B14F-4D97-AF65-F5344CB8AC3E}">
        <p14:creationId xmlns:p14="http://schemas.microsoft.com/office/powerpoint/2010/main" val="336365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97DC05-4A6B-3E0B-D2C7-E6FB8FE7B9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42"/>
          <a:stretch/>
        </p:blipFill>
        <p:spPr>
          <a:xfrm>
            <a:off x="6095999" y="-68162"/>
            <a:ext cx="8053085" cy="699432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65FDE73-C641-1100-C209-6B5902DCC3EC}"/>
              </a:ext>
            </a:extLst>
          </p:cNvPr>
          <p:cNvSpPr/>
          <p:nvPr/>
        </p:nvSpPr>
        <p:spPr>
          <a:xfrm>
            <a:off x="424851" y="481142"/>
            <a:ext cx="5417684" cy="34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424851" y="421096"/>
            <a:ext cx="932444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800" b="0" i="0" dirty="0">
                <a:solidFill>
                  <a:srgbClr val="374151"/>
                </a:solidFill>
                <a:effectLst/>
                <a:latin typeface="Söhne"/>
              </a:rPr>
              <a:t>Informe de Entregables del Proyecto</a:t>
            </a:r>
            <a:endParaRPr kumimoji="0" lang="es-CO" sz="2800" b="0" i="0" u="none" strike="noStrike" kern="1200" cap="none" spc="0" normalizeH="0" baseline="0" noProof="0" dirty="0">
              <a:ln>
                <a:noFill/>
              </a:ln>
              <a:solidFill>
                <a:srgbClr val="38AA00"/>
              </a:solidFill>
              <a:effectLst/>
              <a:uLnTx/>
              <a:uFillTx/>
              <a:latin typeface="Work Sans Light" pitchFamily="2" charset="77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424850" y="1157740"/>
            <a:ext cx="5244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6. Informe de pruebas y correcciones: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Descripción: Documento que resume los resultados de las pruebas realizadas en la versión beta del software y las correcciones realizadas en base a los hallazgos.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Fecha de entrega: 30 de septiembre de 2023.</a:t>
            </a:r>
            <a:endParaRPr kumimoji="0" lang="es-CO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3CFD173B-3B37-4F8D-A445-02376B83BBF1}"/>
              </a:ext>
            </a:extLst>
          </p:cNvPr>
          <p:cNvSpPr txBox="1"/>
          <p:nvPr/>
        </p:nvSpPr>
        <p:spPr>
          <a:xfrm>
            <a:off x="437418" y="2727400"/>
            <a:ext cx="5244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</a:rPr>
              <a:t>7. Versión final del software: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</a:rPr>
              <a:t>Descripción: Versión final del software que incluye todas las correcciones y mejoras realizadas en base a las pruebas y retroalimentación recibida.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</a:rPr>
              <a:t>Fecha de entrega: 30 de octubre de 2023.</a:t>
            </a:r>
            <a:endParaRPr kumimoji="0" lang="es-CO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öhne"/>
            </a:endParaRPr>
          </a:p>
        </p:txBody>
      </p:sp>
      <p:sp>
        <p:nvSpPr>
          <p:cNvPr id="9" name="CuadroTexto 6">
            <a:extLst>
              <a:ext uri="{FF2B5EF4-FFF2-40B4-BE49-F238E27FC236}">
                <a16:creationId xmlns:a16="http://schemas.microsoft.com/office/drawing/2014/main" id="{65387C6A-7F95-40F1-BC22-C2148C5050AD}"/>
              </a:ext>
            </a:extLst>
          </p:cNvPr>
          <p:cNvSpPr txBox="1"/>
          <p:nvPr/>
        </p:nvSpPr>
        <p:spPr>
          <a:xfrm>
            <a:off x="424849" y="4357106"/>
            <a:ext cx="5244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8</a:t>
            </a:r>
            <a:r>
              <a:rPr lang="es-MX" sz="1600" dirty="0">
                <a:solidFill>
                  <a:srgbClr val="374151"/>
                </a:solidFill>
                <a:latin typeface="Söhne"/>
              </a:rPr>
              <a:t>. </a:t>
            </a: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Capacitación del personal:</a:t>
            </a:r>
          </a:p>
          <a:p>
            <a:pPr algn="l"/>
            <a:endParaRPr lang="es-MX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Descripción: Sesiones de capacitación para el personal que utilizará el software, con el objetivo de asegurar su correcto uso y aprovechamiento.</a:t>
            </a:r>
          </a:p>
          <a:p>
            <a:pPr algn="l"/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Fecha de entrega: 30 de Octubre de 2023.</a:t>
            </a:r>
          </a:p>
        </p:txBody>
      </p:sp>
    </p:spTree>
    <p:extLst>
      <p:ext uri="{BB962C8B-B14F-4D97-AF65-F5344CB8AC3E}">
        <p14:creationId xmlns:p14="http://schemas.microsoft.com/office/powerpoint/2010/main" val="14837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97DC05-4A6B-3E0B-D2C7-E6FB8FE7B9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42"/>
          <a:stretch/>
        </p:blipFill>
        <p:spPr>
          <a:xfrm>
            <a:off x="6095999" y="-68162"/>
            <a:ext cx="8053085" cy="699432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65FDE73-C641-1100-C209-6B5902DCC3EC}"/>
              </a:ext>
            </a:extLst>
          </p:cNvPr>
          <p:cNvSpPr/>
          <p:nvPr/>
        </p:nvSpPr>
        <p:spPr>
          <a:xfrm>
            <a:off x="424851" y="481142"/>
            <a:ext cx="5417684" cy="34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424851" y="421096"/>
            <a:ext cx="932444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800" b="0" i="0" dirty="0">
                <a:solidFill>
                  <a:srgbClr val="374151"/>
                </a:solidFill>
                <a:effectLst/>
                <a:latin typeface="Söhne"/>
              </a:rPr>
              <a:t>Informe de Entregables del Proyecto</a:t>
            </a:r>
            <a:endParaRPr kumimoji="0" lang="es-CO" sz="2800" b="0" i="0" u="none" strike="noStrike" kern="1200" cap="none" spc="0" normalizeH="0" baseline="0" noProof="0" dirty="0">
              <a:ln>
                <a:noFill/>
              </a:ln>
              <a:solidFill>
                <a:srgbClr val="38AA00"/>
              </a:solidFill>
              <a:effectLst/>
              <a:uLnTx/>
              <a:uFillTx/>
              <a:latin typeface="Work Sans Light" pitchFamily="2" charset="77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424850" y="1157740"/>
            <a:ext cx="5244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6. Informe de pruebas y correcciones: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Descripción: Documento que resume los resultados de las pruebas realizadas en la versión beta del software y las correcciones realizadas en base a los hallazgos.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Fecha de entrega: 30 Octubre de 2023.</a:t>
            </a:r>
            <a:endParaRPr kumimoji="0" lang="es-CO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3CFD173B-3B37-4F8D-A445-02376B83BBF1}"/>
              </a:ext>
            </a:extLst>
          </p:cNvPr>
          <p:cNvSpPr txBox="1"/>
          <p:nvPr/>
        </p:nvSpPr>
        <p:spPr>
          <a:xfrm>
            <a:off x="437418" y="2727400"/>
            <a:ext cx="5244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</a:rPr>
              <a:t>7. Versión final del software: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</a:rPr>
              <a:t>Descripción: Versión final del software que incluye todas las correcciones y mejoras realizadas en base a las pruebas y retroalimentación recibida.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</a:rPr>
              <a:t>Fecha de entrega: 30 de Octubre  de 2023.</a:t>
            </a:r>
            <a:endParaRPr kumimoji="0" lang="es-CO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öhne"/>
            </a:endParaRPr>
          </a:p>
        </p:txBody>
      </p:sp>
      <p:sp>
        <p:nvSpPr>
          <p:cNvPr id="9" name="CuadroTexto 6">
            <a:extLst>
              <a:ext uri="{FF2B5EF4-FFF2-40B4-BE49-F238E27FC236}">
                <a16:creationId xmlns:a16="http://schemas.microsoft.com/office/drawing/2014/main" id="{65387C6A-7F95-40F1-BC22-C2148C5050AD}"/>
              </a:ext>
            </a:extLst>
          </p:cNvPr>
          <p:cNvSpPr txBox="1"/>
          <p:nvPr/>
        </p:nvSpPr>
        <p:spPr>
          <a:xfrm>
            <a:off x="424849" y="4357106"/>
            <a:ext cx="5244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9. Documentación técnica completa:</a:t>
            </a:r>
          </a:p>
          <a:p>
            <a:pPr algn="l"/>
            <a:endParaRPr lang="es-MX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Descripción: Documentación detallada del software, incluyendo manuales técnicos, diagramas de flujo, descripción de componentes, entre otros.</a:t>
            </a:r>
          </a:p>
          <a:p>
            <a:pPr algn="l"/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Fecha de entrega: 30 de Agosto de 2023.</a:t>
            </a:r>
          </a:p>
        </p:txBody>
      </p:sp>
    </p:spTree>
    <p:extLst>
      <p:ext uri="{BB962C8B-B14F-4D97-AF65-F5344CB8AC3E}">
        <p14:creationId xmlns:p14="http://schemas.microsoft.com/office/powerpoint/2010/main" val="420708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1FC3-7188-4C25-B0F6-99EB3F0D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Actividad a Desarrollar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627A-38D3-4D2E-9B12-A97F36A1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/>
              <a:t>Elementos a tener cuenta en la actividad</a:t>
            </a:r>
          </a:p>
          <a:p>
            <a:pPr marL="0" indent="0">
              <a:buNone/>
            </a:pPr>
            <a:r>
              <a:rPr lang="es-MX" dirty="0"/>
              <a:t>Entregar el informe de análisis identificando las características del software a diseñar.</a:t>
            </a:r>
          </a:p>
          <a:p>
            <a:pPr marL="0" indent="0">
              <a:buNone/>
            </a:pPr>
            <a:r>
              <a:rPr lang="es-MX" dirty="0"/>
              <a:t>Definir las plataformas tecnológicas a emplear en el desarrollo de acuerdo con las condiciones del software desarrollado.</a:t>
            </a:r>
          </a:p>
          <a:p>
            <a:pPr marL="0" indent="0">
              <a:buNone/>
            </a:pPr>
            <a:r>
              <a:rPr lang="es-MX" dirty="0"/>
              <a:t>Definir los entregables de diseño siguiendo los conceptos y principios de orientación a objetos.</a:t>
            </a:r>
          </a:p>
          <a:p>
            <a:pPr marL="0" indent="0">
              <a:buNone/>
            </a:pPr>
            <a:r>
              <a:rPr lang="es-MX" dirty="0"/>
              <a:t>Se deben seguir las normas básicas de presentación de un documento escrito, es decir el documento debe tener como mínimo una portada, introducción y conclusiones</a:t>
            </a:r>
            <a:endParaRPr lang="es-C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E07F6-13ED-420F-A240-B3E946B2A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Los entregables son aquellos productos tangibles que se generan como resultado de los procesos del proyecto</a:t>
            </a:r>
          </a:p>
          <a:p>
            <a:r>
              <a:rPr lang="es-MX" dirty="0"/>
              <a:t>de software, sus descripciones, estados posibles y la fuente del producto (puede ser otro proceso o una entidad</a:t>
            </a:r>
          </a:p>
          <a:p>
            <a:r>
              <a:rPr lang="es-MX" dirty="0"/>
              <a:t>externa al proyecto, como el cliente). Ejemplo de algunos entregables Manuales de usuario, etc.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742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5F2E-29B0-4773-ACA7-F3630F7E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Lineamientos para la entrega del producto:</a:t>
            </a:r>
            <a:br>
              <a:rPr lang="es-CO" dirty="0"/>
            </a:b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BA6B-5427-43F8-8B31-1D3EFEEB99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/>
              <a:t>Producto para entregar: informe de entregables.</a:t>
            </a:r>
          </a:p>
          <a:p>
            <a:pPr marL="0" indent="0" algn="just">
              <a:buNone/>
            </a:pPr>
            <a:r>
              <a:rPr lang="es-MX" dirty="0"/>
              <a:t>Formato: PDF.</a:t>
            </a:r>
          </a:p>
          <a:p>
            <a:pPr marL="0" indent="0" algn="just">
              <a:buNone/>
            </a:pPr>
            <a:r>
              <a:rPr lang="es-MX" dirty="0"/>
              <a:t>Extensión: libre.</a:t>
            </a:r>
          </a:p>
          <a:p>
            <a:pPr marL="0" indent="0" algn="just">
              <a:buNone/>
            </a:pPr>
            <a:r>
              <a:rPr lang="es-MX" dirty="0"/>
              <a:t>Para hacer el envío del producto remítase al área de la actividad correspondiente y acceda al espacio para el envío de la evidencia: informe de entregables para el proyecto de desarrollo de software-</a:t>
            </a:r>
          </a:p>
          <a:p>
            <a:pPr marL="0" indent="0" algn="just">
              <a:buNone/>
            </a:pPr>
            <a:r>
              <a:rPr lang="es-MX" dirty="0"/>
              <a:t>GA4220501095-AA2-EV02</a:t>
            </a:r>
            <a:endParaRPr lang="es-C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7C670-4D5D-4298-A787-6FBEC6C0FC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9800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97DC05-4A6B-3E0B-D2C7-E6FB8FE7B9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42"/>
          <a:stretch/>
        </p:blipFill>
        <p:spPr>
          <a:xfrm>
            <a:off x="6095999" y="-68162"/>
            <a:ext cx="8053085" cy="699432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65FDE73-C641-1100-C209-6B5902DCC3EC}"/>
              </a:ext>
            </a:extLst>
          </p:cNvPr>
          <p:cNvSpPr/>
          <p:nvPr/>
        </p:nvSpPr>
        <p:spPr>
          <a:xfrm>
            <a:off x="424851" y="481142"/>
            <a:ext cx="5417684" cy="34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424851" y="421096"/>
            <a:ext cx="932444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800" b="0" i="0" dirty="0">
                <a:solidFill>
                  <a:srgbClr val="374151"/>
                </a:solidFill>
                <a:effectLst/>
                <a:latin typeface="Söhne"/>
              </a:rPr>
              <a:t>Conclusión</a:t>
            </a:r>
            <a:endParaRPr kumimoji="0" lang="es-CO" sz="2800" b="0" i="0" u="none" strike="noStrike" kern="1200" cap="none" spc="0" normalizeH="0" baseline="0" noProof="0" dirty="0">
              <a:ln>
                <a:noFill/>
              </a:ln>
              <a:solidFill>
                <a:srgbClr val="38AA00"/>
              </a:solidFill>
              <a:effectLst/>
              <a:uLnTx/>
              <a:uFillTx/>
              <a:latin typeface="Work Sans Light" pitchFamily="2" charset="77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511478" y="1793007"/>
            <a:ext cx="52444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374151"/>
                </a:solidFill>
                <a:effectLst/>
                <a:latin typeface="Söhne"/>
              </a:rPr>
              <a:t>Los entregables mencionados anteriormente representan los productos clave que se entregarán a lo largo del proyecto de desarrollo de software GA4-220501. Estos entregables están sujetos a revisiones y ajustes a medida que el proyecto avanza y se obtiene retroalimentación de los usuarios y las partes interesadas. El cumplimiento de los plazos establecidos y la calidad de los entregables serán fundamentales para el éxito del proyecto.</a:t>
            </a:r>
            <a:endParaRPr kumimoji="0" lang="es-CO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89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5088</TotalTime>
  <Words>771</Words>
  <Application>Microsoft Office PowerPoint</Application>
  <PresentationFormat>Panorámica</PresentationFormat>
  <Paragraphs>68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Work Sans Bold Roman</vt:lpstr>
      <vt:lpstr>Work Sans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Actividad a Desarrollar</vt:lpstr>
      <vt:lpstr>Lineamientos para la entrega del producto: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Sonia Yamile Ortega Carrillo</cp:lastModifiedBy>
  <cp:revision>69</cp:revision>
  <dcterms:created xsi:type="dcterms:W3CDTF">2020-10-01T23:51:28Z</dcterms:created>
  <dcterms:modified xsi:type="dcterms:W3CDTF">2023-08-04T15:34:56Z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