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9" autoAdjust="0"/>
    <p:restoredTop sz="94694"/>
  </p:normalViewPr>
  <p:slideViewPr>
    <p:cSldViewPr snapToGrid="0">
      <p:cViewPr varScale="1">
        <p:scale>
          <a:sx n="109" d="100"/>
          <a:sy n="109" d="100"/>
        </p:scale>
        <p:origin x="1040" y="192"/>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10/18/23</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10/18/23</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10/18/23</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10/18/23</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5727330" cy="864000"/>
          </a:xfrm>
        </p:spPr>
        <p:txBody>
          <a:bodyPr anchor="t"/>
          <a:lstStyle/>
          <a:p>
            <a:pPr algn="ctr"/>
            <a:r>
              <a:rPr lang="en-US" altLang="zh-CN" sz="2400" b="1" dirty="0">
                <a:effectLst/>
                <a:latin typeface="TimesNewRomanPS"/>
              </a:rPr>
              <a:t>Data-Driven Analytics for Obesity Management and Business Strategy </a:t>
            </a:r>
            <a:br>
              <a:rPr lang="en-US" b="1" dirty="0">
                <a:solidFill>
                  <a:srgbClr val="66B512"/>
                </a:solidFill>
              </a:rPr>
            </a:br>
            <a:r>
              <a:rPr lang="en-US" sz="1800" b="1" dirty="0">
                <a:solidFill>
                  <a:srgbClr val="FF0000"/>
                </a:solidFill>
              </a:rPr>
              <a:t>Oct.5 2023</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4030390584"/>
              </p:ext>
            </p:extLst>
          </p:nvPr>
        </p:nvGraphicFramePr>
        <p:xfrm>
          <a:off x="217730" y="5235326"/>
          <a:ext cx="6377379" cy="1565680"/>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i="0" u="none" strike="noStrike" kern="1200" cap="none" spc="0" normalizeH="0" baseline="0" noProof="0" dirty="0">
                          <a:ln>
                            <a:noFill/>
                          </a:ln>
                          <a:effectLst/>
                          <a:uLnTx/>
                          <a:uFillTx/>
                          <a:latin typeface="+mn-lt"/>
                          <a:cs typeface="+mn-cs"/>
                        </a:rPr>
                        <a:t>Nutrition companies and medical companies can design products that are more acceptable and effective for obese population based on their dietary habits</a:t>
                      </a:r>
                    </a:p>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i="0" u="none" strike="noStrike" kern="1200" cap="none" spc="0" normalizeH="0" baseline="0" noProof="0" dirty="0">
                          <a:ln>
                            <a:noFill/>
                          </a:ln>
                          <a:effectLst/>
                          <a:uLnTx/>
                          <a:uFillTx/>
                          <a:latin typeface="+mn-lt"/>
                          <a:cs typeface="+mn-cs"/>
                        </a:rPr>
                        <a:t>Rehabilitation </a:t>
                      </a:r>
                      <a:r>
                        <a:rPr lang="en-GB" sz="1000" b="1" i="0" u="none" strike="noStrike" kern="1200" cap="none" spc="0" normalizeH="0" baseline="0" noProof="0" dirty="0" err="1">
                          <a:ln>
                            <a:noFill/>
                          </a:ln>
                          <a:effectLst/>
                          <a:uLnTx/>
                          <a:uFillTx/>
                          <a:latin typeface="+mn-lt"/>
                          <a:cs typeface="+mn-cs"/>
                        </a:rPr>
                        <a:t>centers</a:t>
                      </a:r>
                      <a:r>
                        <a:rPr lang="en-GB" sz="1000" b="1" i="0" u="none" strike="noStrike" kern="1200" cap="none" spc="0" normalizeH="0" baseline="0" noProof="0" dirty="0">
                          <a:ln>
                            <a:noFill/>
                          </a:ln>
                          <a:effectLst/>
                          <a:uLnTx/>
                          <a:uFillTx/>
                          <a:latin typeface="+mn-lt"/>
                          <a:cs typeface="+mn-cs"/>
                        </a:rPr>
                        <a:t> can provide more personalized services for obesity in order to broaden their prospective customers</a:t>
                      </a:r>
                    </a:p>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i="0" u="none" strike="noStrike" kern="1200" cap="none" spc="0" normalizeH="0" baseline="0" noProof="0" dirty="0">
                          <a:ln>
                            <a:noFill/>
                          </a:ln>
                          <a:effectLst/>
                          <a:uLnTx/>
                          <a:uFillTx/>
                          <a:latin typeface="+mn-lt"/>
                          <a:cs typeface="+mn-cs"/>
                        </a:rPr>
                        <a:t>Internet companies can design mobile applications that can help potentially obese people to monitor their weights.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1204364505"/>
              </p:ext>
            </p:extLst>
          </p:nvPr>
        </p:nvGraphicFramePr>
        <p:xfrm>
          <a:off x="6656011" y="1664066"/>
          <a:ext cx="5357104" cy="4811452"/>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a:latin typeface="+mn-lt"/>
                          <a:cs typeface="+mn-cs"/>
                        </a:rPr>
                        <a:t>Checked validation of the dataset(missing value, valid data)</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Encoded the categorical data with one-hot encoding</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Normalized the data for later use</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Visualized the numerical data with histogram and categorical data with pie chart</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Used statistical approach and frequency-based detection to find the anomalies in the dataset</a:t>
                      </a:r>
                    </a:p>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kern="1200" noProof="0" dirty="0">
                          <a:solidFill>
                            <a:schemeClr val="tx1"/>
                          </a:solidFill>
                          <a:latin typeface="+mn-lt"/>
                          <a:ea typeface="+mn-ea"/>
                          <a:cs typeface="+mn-cs"/>
                        </a:rPr>
                        <a:t>Plan to construct classification models to first predict the obesity level based on </a:t>
                      </a:r>
                      <a:r>
                        <a:rPr lang="en-GB" sz="1000" b="1" kern="1200" noProof="0">
                          <a:solidFill>
                            <a:schemeClr val="tx1"/>
                          </a:solidFill>
                          <a:latin typeface="+mn-lt"/>
                          <a:ea typeface="+mn-ea"/>
                          <a:cs typeface="+mn-cs"/>
                        </a:rPr>
                        <a:t>eating behaviours </a:t>
                      </a:r>
                      <a:r>
                        <a:rPr lang="en-GB" sz="1000" b="1" kern="1200" noProof="0" dirty="0">
                          <a:solidFill>
                            <a:schemeClr val="tx1"/>
                          </a:solidFill>
                          <a:latin typeface="+mn-lt"/>
                          <a:ea typeface="+mn-ea"/>
                          <a:cs typeface="+mn-cs"/>
                        </a:rPr>
                        <a:t>and physical conditions and determine the features that contribute the most to obesity</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lang="en-GB" sz="1000" b="1" kern="1200" noProof="0" dirty="0">
                        <a:solidFill>
                          <a:schemeClr val="tx1"/>
                        </a:solidFill>
                        <a:latin typeface="+mn-lt"/>
                        <a:ea typeface="+mn-ea"/>
                        <a:cs typeface="+mn-cs"/>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3637687260"/>
              </p:ext>
            </p:extLst>
          </p:nvPr>
        </p:nvGraphicFramePr>
        <p:xfrm>
          <a:off x="5863590" y="214191"/>
          <a:ext cx="4166903" cy="83172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200" b="0" u="none" strike="noStrike" kern="1200" cap="none" normalizeH="0" baseline="0" noProof="0" dirty="0" err="1">
                          <a:ln>
                            <a:noFill/>
                          </a:ln>
                          <a:solidFill>
                            <a:schemeClr val="tx1"/>
                          </a:solidFill>
                          <a:effectLst/>
                          <a:latin typeface="+mn-lt"/>
                          <a:ea typeface="+mn-ea"/>
                          <a:cs typeface="+mn-cs"/>
                        </a:rPr>
                        <a:t>Mingqi</a:t>
                      </a:r>
                      <a:r>
                        <a:rPr kumimoji="0" lang="en-US" sz="1200" b="0" u="none" strike="noStrike" kern="1200" cap="none" normalizeH="0" baseline="0" noProof="0" dirty="0">
                          <a:ln>
                            <a:noFill/>
                          </a:ln>
                          <a:solidFill>
                            <a:schemeClr val="tx1"/>
                          </a:solidFill>
                          <a:effectLst/>
                          <a:latin typeface="+mn-lt"/>
                          <a:ea typeface="+mn-ea"/>
                          <a:cs typeface="+mn-cs"/>
                        </a:rPr>
                        <a:t> yang</a:t>
                      </a:r>
                    </a:p>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altLang="zh-CN" sz="1200" b="0" u="none" strike="noStrike" kern="1200" cap="none" normalizeH="0" baseline="0" noProof="0" dirty="0">
                          <a:ln>
                            <a:noFill/>
                          </a:ln>
                          <a:solidFill>
                            <a:schemeClr val="tx1"/>
                          </a:solidFill>
                          <a:effectLst/>
                          <a:latin typeface="+mn-lt"/>
                          <a:ea typeface="+mn-ea"/>
                          <a:cs typeface="+mn-cs"/>
                        </a:rPr>
                        <a:t>Zhetan Zhang</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200" b="0" i="0" u="none" strike="noStrike" cap="none" normalizeH="0" baseline="0" noProof="0" dirty="0">
                          <a:ln>
                            <a:noFill/>
                          </a:ln>
                          <a:solidFill>
                            <a:schemeClr val="tx1"/>
                          </a:solidFill>
                          <a:effectLst/>
                          <a:latin typeface="Arial" charset="0"/>
                          <a:cs typeface="Arial" charset="0"/>
                        </a:rPr>
                        <a:t>Life Science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3662737056"/>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1000" b="0" dirty="0">
                          <a:solidFill>
                            <a:schemeClr val="tx1"/>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endParaRPr lang="en-GB" sz="1200" b="1" dirty="0">
              <a:latin typeface="Arial"/>
              <a:cs typeface="Arial"/>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cs typeface="Arial"/>
              </a:rPr>
              <a:t>Decisions Impacted</a:t>
            </a:r>
          </a:p>
        </p:txBody>
      </p:sp>
      <p:sp>
        <p:nvSpPr>
          <p:cNvPr id="67" name="Rectangle 66"/>
          <p:cNvSpPr/>
          <p:nvPr/>
        </p:nvSpPr>
        <p:spPr bwMode="gray">
          <a:xfrm>
            <a:off x="4946487" y="2212238"/>
            <a:ext cx="1612348" cy="50133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err="1">
                <a:ln>
                  <a:noFill/>
                </a:ln>
                <a:solidFill>
                  <a:schemeClr val="tx1"/>
                </a:solidFill>
                <a:effectLst/>
                <a:uLnTx/>
                <a:uFillTx/>
                <a:latin typeface="Arial"/>
                <a:cs typeface="Arial"/>
              </a:rPr>
              <a:t>Does</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this</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person</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have</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obesity</a:t>
            </a:r>
            <a:r>
              <a:rPr lang="de-DE" sz="1000" b="1" dirty="0">
                <a:solidFill>
                  <a:schemeClr val="tx1"/>
                </a:solidFill>
                <a:latin typeface="Arial"/>
                <a:cs typeface="Arial"/>
              </a:rPr>
              <a:t>?</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68" name="Rectangle 67"/>
          <p:cNvSpPr/>
          <p:nvPr/>
        </p:nvSpPr>
        <p:spPr bwMode="gray">
          <a:xfrm>
            <a:off x="4934172" y="3434144"/>
            <a:ext cx="1612348" cy="72191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err="1">
                <a:ln>
                  <a:noFill/>
                </a:ln>
                <a:solidFill>
                  <a:schemeClr val="tx1"/>
                </a:solidFill>
                <a:effectLst/>
                <a:uLnTx/>
                <a:uFillTx/>
                <a:latin typeface="Arial"/>
                <a:cs typeface="Arial"/>
              </a:rPr>
              <a:t>What</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action</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should</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company</a:t>
            </a:r>
            <a:r>
              <a:rPr kumimoji="0" lang="de-DE" sz="1000" b="1" i="0" u="none" strike="noStrike" kern="1200" cap="none" spc="0" normalizeH="0" baseline="0" noProof="0" dirty="0">
                <a:ln>
                  <a:noFill/>
                </a:ln>
                <a:solidFill>
                  <a:schemeClr val="tx1"/>
                </a:solidFill>
                <a:effectLst/>
                <a:uLnTx/>
                <a:uFillTx/>
                <a:latin typeface="Arial"/>
                <a:cs typeface="Arial"/>
              </a:rPr>
              <a:t> do </a:t>
            </a:r>
            <a:r>
              <a:rPr kumimoji="0" lang="de-DE" sz="1000" b="1" i="0" u="none" strike="noStrike" kern="1200" cap="none" spc="0" normalizeH="0" baseline="0" noProof="0" dirty="0" err="1">
                <a:ln>
                  <a:noFill/>
                </a:ln>
                <a:solidFill>
                  <a:schemeClr val="tx1"/>
                </a:solidFill>
                <a:effectLst/>
                <a:uLnTx/>
                <a:uFillTx/>
                <a:latin typeface="Arial"/>
                <a:cs typeface="Arial"/>
              </a:rPr>
              <a:t>to</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help</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obesity</a:t>
            </a:r>
            <a:r>
              <a:rPr kumimoji="0" lang="de-DE" sz="1000" b="1" i="0" u="none" strike="noStrike" kern="1200" cap="none" spc="0" normalizeH="0" baseline="0" noProof="0" dirty="0">
                <a:ln>
                  <a:noFill/>
                </a:ln>
                <a:solidFill>
                  <a:schemeClr val="tx1"/>
                </a:solidFill>
                <a:effectLst/>
                <a:uLnTx/>
                <a:uFillTx/>
                <a:latin typeface="Arial"/>
                <a:cs typeface="Arial"/>
              </a:rPr>
              <a:t> </a:t>
            </a:r>
            <a:r>
              <a:rPr kumimoji="0" lang="de-DE" sz="1000" b="1" i="0" u="none" strike="noStrike" kern="1200" cap="none" spc="0" normalizeH="0" baseline="0" noProof="0" dirty="0" err="1">
                <a:ln>
                  <a:noFill/>
                </a:ln>
                <a:solidFill>
                  <a:schemeClr val="tx1"/>
                </a:solidFill>
                <a:effectLst/>
                <a:uLnTx/>
                <a:uFillTx/>
                <a:latin typeface="Arial"/>
                <a:cs typeface="Arial"/>
              </a:rPr>
              <a:t>people</a:t>
            </a:r>
            <a:r>
              <a:rPr kumimoji="0" lang="de-DE" sz="1000" b="1" i="0" u="none" strike="noStrike" kern="1200" cap="none" spc="0" normalizeH="0" baseline="0" noProof="0" dirty="0">
                <a:ln>
                  <a:noFill/>
                </a:ln>
                <a:solidFill>
                  <a:schemeClr val="tx1"/>
                </a:solidFill>
                <a:effectLst/>
                <a:uLnTx/>
                <a:uFillTx/>
                <a:latin typeface="Arial"/>
                <a:cs typeface="Arial"/>
              </a:rPr>
              <a:t>?</a:t>
            </a:r>
          </a:p>
        </p:txBody>
      </p:sp>
      <p:sp>
        <p:nvSpPr>
          <p:cNvPr id="69" name="Rectangle 68"/>
          <p:cNvSpPr/>
          <p:nvPr/>
        </p:nvSpPr>
        <p:spPr bwMode="gray">
          <a:xfrm>
            <a:off x="4934172" y="2777881"/>
            <a:ext cx="1612348" cy="61443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err="1">
                <a:ln>
                  <a:noFill/>
                </a:ln>
                <a:solidFill>
                  <a:schemeClr val="tx1"/>
                </a:solidFill>
                <a:effectLst/>
                <a:uLnTx/>
                <a:uFillTx/>
                <a:latin typeface="Arial"/>
                <a:cs typeface="Arial"/>
              </a:rPr>
              <a:t>How</a:t>
            </a:r>
            <a:r>
              <a:rPr lang="de-DE" sz="1000" b="1" dirty="0">
                <a:solidFill>
                  <a:schemeClr val="tx1"/>
                </a:solidFill>
                <a:latin typeface="Arial"/>
                <a:cs typeface="Arial"/>
              </a:rPr>
              <a:t> </a:t>
            </a:r>
            <a:r>
              <a:rPr lang="de-DE" sz="1000" b="1" dirty="0" err="1">
                <a:solidFill>
                  <a:schemeClr val="tx1"/>
                </a:solidFill>
                <a:latin typeface="Arial"/>
                <a:cs typeface="Arial"/>
              </a:rPr>
              <a:t>to</a:t>
            </a:r>
            <a:r>
              <a:rPr lang="de-DE" sz="1000" b="1" dirty="0">
                <a:solidFill>
                  <a:schemeClr val="tx1"/>
                </a:solidFill>
                <a:latin typeface="Arial"/>
                <a:cs typeface="Arial"/>
              </a:rPr>
              <a:t> </a:t>
            </a:r>
            <a:r>
              <a:rPr lang="de-DE" sz="1000" b="1" dirty="0" err="1">
                <a:solidFill>
                  <a:schemeClr val="tx1"/>
                </a:solidFill>
                <a:latin typeface="Arial"/>
                <a:cs typeface="Arial"/>
              </a:rPr>
              <a:t>prevent</a:t>
            </a:r>
            <a:r>
              <a:rPr lang="de-DE" sz="1000" b="1" dirty="0">
                <a:solidFill>
                  <a:schemeClr val="tx1"/>
                </a:solidFill>
                <a:latin typeface="Arial"/>
                <a:cs typeface="Arial"/>
              </a:rPr>
              <a:t> </a:t>
            </a:r>
            <a:r>
              <a:rPr lang="de-DE" sz="1000" b="1" dirty="0" err="1">
                <a:solidFill>
                  <a:schemeClr val="tx1"/>
                </a:solidFill>
                <a:latin typeface="Arial"/>
                <a:cs typeface="Arial"/>
              </a:rPr>
              <a:t>obesity</a:t>
            </a:r>
            <a:r>
              <a:rPr lang="de-DE" sz="1000" b="1" dirty="0">
                <a:solidFill>
                  <a:schemeClr val="tx1"/>
                </a:solidFill>
                <a:latin typeface="Arial"/>
                <a:cs typeface="Arial"/>
              </a:rPr>
              <a:t> </a:t>
            </a:r>
            <a:r>
              <a:rPr lang="de-DE" sz="1000" b="1" dirty="0" err="1">
                <a:solidFill>
                  <a:schemeClr val="tx1"/>
                </a:solidFill>
                <a:latin typeface="Arial"/>
                <a:cs typeface="Arial"/>
              </a:rPr>
              <a:t>by</a:t>
            </a:r>
            <a:r>
              <a:rPr lang="de-DE" sz="1000" b="1" dirty="0">
                <a:solidFill>
                  <a:schemeClr val="tx1"/>
                </a:solidFill>
                <a:latin typeface="Arial"/>
                <a:cs typeface="Arial"/>
              </a:rPr>
              <a:t> </a:t>
            </a:r>
            <a:r>
              <a:rPr lang="de-DE" sz="1000" b="1" dirty="0" err="1">
                <a:solidFill>
                  <a:schemeClr val="tx1"/>
                </a:solidFill>
                <a:latin typeface="Arial"/>
                <a:cs typeface="Arial"/>
              </a:rPr>
              <a:t>changing</a:t>
            </a:r>
            <a:r>
              <a:rPr lang="de-DE" sz="1000" b="1" dirty="0">
                <a:solidFill>
                  <a:schemeClr val="tx1"/>
                </a:solidFill>
                <a:latin typeface="Arial"/>
                <a:cs typeface="Arial"/>
              </a:rPr>
              <a:t> </a:t>
            </a:r>
            <a:r>
              <a:rPr lang="de-DE" sz="1000" b="1" dirty="0" err="1">
                <a:solidFill>
                  <a:schemeClr val="tx1"/>
                </a:solidFill>
                <a:latin typeface="Arial"/>
                <a:cs typeface="Arial"/>
              </a:rPr>
              <a:t>life</a:t>
            </a:r>
            <a:r>
              <a:rPr lang="de-DE" sz="1000" b="1" dirty="0">
                <a:solidFill>
                  <a:schemeClr val="tx1"/>
                </a:solidFill>
                <a:latin typeface="Arial"/>
                <a:cs typeface="Arial"/>
              </a:rPr>
              <a:t> style?</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34" name="Rectangle 33">
            <a:extLst>
              <a:ext uri="{FF2B5EF4-FFF2-40B4-BE49-F238E27FC236}">
                <a16:creationId xmlns:a16="http://schemas.microsoft.com/office/drawing/2014/main" id="{7FEF880A-B802-6143-8609-ABA8D0A18AE7}"/>
              </a:ext>
            </a:extLst>
          </p:cNvPr>
          <p:cNvSpPr/>
          <p:nvPr/>
        </p:nvSpPr>
        <p:spPr bwMode="gray">
          <a:xfrm>
            <a:off x="4934172" y="4239716"/>
            <a:ext cx="1612348" cy="56646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lang="de-DE" sz="1000" b="1" dirty="0" err="1">
                <a:solidFill>
                  <a:schemeClr val="tx1"/>
                </a:solidFill>
                <a:latin typeface="Arial"/>
                <a:cs typeface="Arial"/>
              </a:rPr>
              <a:t>What</a:t>
            </a:r>
            <a:r>
              <a:rPr lang="de-DE" sz="1000" b="1" dirty="0">
                <a:solidFill>
                  <a:schemeClr val="tx1"/>
                </a:solidFill>
                <a:latin typeface="Arial"/>
                <a:cs typeface="Arial"/>
              </a:rPr>
              <a:t> </a:t>
            </a:r>
            <a:r>
              <a:rPr lang="de-DE" sz="1000" b="1" dirty="0" err="1">
                <a:solidFill>
                  <a:schemeClr val="tx1"/>
                </a:solidFill>
                <a:latin typeface="Arial"/>
                <a:cs typeface="Arial"/>
              </a:rPr>
              <a:t>are</a:t>
            </a:r>
            <a:r>
              <a:rPr lang="de-DE" sz="1000" b="1" dirty="0">
                <a:solidFill>
                  <a:schemeClr val="tx1"/>
                </a:solidFill>
                <a:latin typeface="Arial"/>
                <a:cs typeface="Arial"/>
              </a:rPr>
              <a:t> </a:t>
            </a:r>
            <a:r>
              <a:rPr lang="de-DE" sz="1000" b="1" dirty="0" err="1">
                <a:solidFill>
                  <a:schemeClr val="tx1"/>
                </a:solidFill>
                <a:latin typeface="Arial"/>
                <a:cs typeface="Arial"/>
              </a:rPr>
              <a:t>the</a:t>
            </a:r>
            <a:r>
              <a:rPr lang="de-DE" sz="1000" b="1" dirty="0">
                <a:solidFill>
                  <a:schemeClr val="tx1"/>
                </a:solidFill>
                <a:latin typeface="Arial"/>
                <a:cs typeface="Arial"/>
              </a:rPr>
              <a:t> </a:t>
            </a:r>
            <a:r>
              <a:rPr lang="de-DE" sz="1000" b="1" dirty="0" err="1">
                <a:solidFill>
                  <a:schemeClr val="tx1"/>
                </a:solidFill>
                <a:latin typeface="Arial"/>
                <a:cs typeface="Arial"/>
              </a:rPr>
              <a:t>most</a:t>
            </a:r>
            <a:r>
              <a:rPr lang="de-DE" sz="1000" b="1" dirty="0">
                <a:solidFill>
                  <a:schemeClr val="tx1"/>
                </a:solidFill>
                <a:latin typeface="Arial"/>
                <a:cs typeface="Arial"/>
              </a:rPr>
              <a:t> </a:t>
            </a:r>
            <a:r>
              <a:rPr lang="de-DE" sz="1000" b="1" dirty="0" err="1">
                <a:solidFill>
                  <a:schemeClr val="tx1"/>
                </a:solidFill>
                <a:latin typeface="Arial"/>
                <a:cs typeface="Arial"/>
              </a:rPr>
              <a:t>important</a:t>
            </a:r>
            <a:r>
              <a:rPr lang="de-DE" sz="1000" b="1" dirty="0">
                <a:solidFill>
                  <a:schemeClr val="tx1"/>
                </a:solidFill>
                <a:latin typeface="Arial"/>
                <a:cs typeface="Arial"/>
              </a:rPr>
              <a:t> </a:t>
            </a:r>
            <a:r>
              <a:rPr lang="de-DE" sz="1000" b="1" dirty="0" err="1">
                <a:solidFill>
                  <a:schemeClr val="tx1"/>
                </a:solidFill>
                <a:latin typeface="Arial"/>
                <a:cs typeface="Arial"/>
              </a:rPr>
              <a:t>features</a:t>
            </a:r>
            <a:r>
              <a:rPr lang="de-DE" sz="1000" b="1" dirty="0">
                <a:solidFill>
                  <a:schemeClr val="tx1"/>
                </a:solidFill>
                <a:latin typeface="Arial"/>
                <a:cs typeface="Arial"/>
              </a:rPr>
              <a:t> </a:t>
            </a:r>
            <a:r>
              <a:rPr lang="de-DE" sz="1000" b="1" dirty="0" err="1">
                <a:solidFill>
                  <a:schemeClr val="tx1"/>
                </a:solidFill>
                <a:latin typeface="Arial"/>
                <a:cs typeface="Arial"/>
              </a:rPr>
              <a:t>that</a:t>
            </a:r>
            <a:r>
              <a:rPr lang="de-DE" sz="1000" b="1" dirty="0">
                <a:solidFill>
                  <a:schemeClr val="tx1"/>
                </a:solidFill>
                <a:latin typeface="Arial"/>
                <a:cs typeface="Arial"/>
              </a:rPr>
              <a:t> </a:t>
            </a:r>
            <a:r>
              <a:rPr lang="de-DE" sz="1000" b="1" dirty="0" err="1">
                <a:solidFill>
                  <a:schemeClr val="tx1"/>
                </a:solidFill>
                <a:latin typeface="Arial"/>
                <a:cs typeface="Arial"/>
              </a:rPr>
              <a:t>cause</a:t>
            </a:r>
            <a:r>
              <a:rPr lang="de-DE" sz="1000" b="1" dirty="0">
                <a:solidFill>
                  <a:schemeClr val="tx1"/>
                </a:solidFill>
                <a:latin typeface="Arial"/>
                <a:cs typeface="Arial"/>
              </a:rPr>
              <a:t> </a:t>
            </a:r>
            <a:r>
              <a:rPr lang="de-DE" sz="1000" b="1" dirty="0" err="1">
                <a:solidFill>
                  <a:schemeClr val="tx1"/>
                </a:solidFill>
                <a:latin typeface="Arial"/>
                <a:cs typeface="Arial"/>
              </a:rPr>
              <a:t>obesity</a:t>
            </a:r>
            <a:r>
              <a:rPr lang="de-DE" sz="1000" b="1" dirty="0">
                <a:solidFill>
                  <a:schemeClr val="tx1"/>
                </a:solidFill>
                <a:latin typeface="Arial"/>
                <a:cs typeface="Arial"/>
              </a:rPr>
              <a:t>?</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5" name="文本框 4">
            <a:extLst>
              <a:ext uri="{FF2B5EF4-FFF2-40B4-BE49-F238E27FC236}">
                <a16:creationId xmlns:a16="http://schemas.microsoft.com/office/drawing/2014/main" id="{5ABF283C-B910-80A9-4816-6B016D9017A3}"/>
              </a:ext>
            </a:extLst>
          </p:cNvPr>
          <p:cNvSpPr txBox="1"/>
          <p:nvPr/>
        </p:nvSpPr>
        <p:spPr bwMode="gray">
          <a:xfrm>
            <a:off x="316523" y="1715343"/>
            <a:ext cx="4569060" cy="3395358"/>
          </a:xfrm>
          <a:prstGeom prst="rect">
            <a:avLst/>
          </a:prstGeom>
          <a:noFill/>
        </p:spPr>
        <p:txBody>
          <a:bodyPr wrap="square" lIns="0" tIns="0" rIns="0" bIns="0" rtlCol="0">
            <a:noAutofit/>
          </a:bodyPr>
          <a:lstStyle/>
          <a:p>
            <a:pPr marL="70485" fontAlgn="base">
              <a:spcBef>
                <a:spcPct val="0"/>
              </a:spcBef>
              <a:spcAft>
                <a:spcPts val="315"/>
              </a:spcAft>
              <a:buClr>
                <a:srgbClr val="00BCFF"/>
              </a:buClr>
              <a:defRPr/>
            </a:pPr>
            <a:r>
              <a:rPr lang="en-US" altLang="zh-CN" sz="1200" dirty="0">
                <a:solidFill>
                  <a:srgbClr val="3A3A3A"/>
                </a:solidFill>
                <a:effectLst/>
                <a:latin typeface="TimesNewRomanPSMT"/>
              </a:rPr>
              <a:t>Our purpose of this project is to examine the impact of dietary choices, physical activity levels, and smoking habits on obesity prevalence. In addition, we aims to go beyond identifying obesity-related factors to propose actionable strategies for obesity prevention or decreasing the obesity rate. We going to investigate effective interventions through analyzing the data set and come up with recommendations not only for obese people’s lifestyle but also for companies(e.g. medical, transportation) to help obese people to change their lifestyle. </a:t>
            </a:r>
            <a:endParaRPr lang="en-US" altLang="zh-CN" sz="1200" dirty="0">
              <a:effectLst/>
            </a:endParaRPr>
          </a:p>
          <a:p>
            <a:pPr marL="70485" fontAlgn="base">
              <a:spcBef>
                <a:spcPct val="0"/>
              </a:spcBef>
              <a:spcAft>
                <a:spcPts val="315"/>
              </a:spcAft>
              <a:buClr>
                <a:srgbClr val="00BCFF"/>
              </a:buClr>
              <a:defRPr/>
            </a:pPr>
            <a:endParaRPr lang="en-GB" altLang="zh-CN" sz="1200" b="1" dirty="0">
              <a:latin typeface="Arial"/>
              <a:cs typeface="Arial"/>
            </a:endParaRPr>
          </a:p>
          <a:p>
            <a:endParaRPr kumimoji="1" lang="zh-CN" altLang="en-US" sz="1200" dirty="0" err="1"/>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3054</TotalTime>
  <Words>304</Words>
  <Application>Microsoft Macintosh PowerPoint</Application>
  <PresentationFormat>自定义</PresentationFormat>
  <Paragraphs>28</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8" baseType="lpstr">
      <vt:lpstr>TimesNewRomanPS</vt:lpstr>
      <vt:lpstr>TimesNewRomanPSMT</vt:lpstr>
      <vt:lpstr>Arial</vt:lpstr>
      <vt:lpstr>Calibri</vt:lpstr>
      <vt:lpstr>Wingdings</vt:lpstr>
      <vt:lpstr>PR_BAG_PPT-master_16-9_2017-11-20</vt:lpstr>
      <vt:lpstr>think-cell Slide</vt:lpstr>
      <vt:lpstr>Data-Driven Analytics for Obesity Management and Business Strategy  Oct.5 2023</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Zhang, Zhetan</cp:lastModifiedBy>
  <cp:revision>278</cp:revision>
  <cp:lastPrinted>2019-09-27T14:27:47Z</cp:lastPrinted>
  <dcterms:created xsi:type="dcterms:W3CDTF">2019-07-08T09:13:45Z</dcterms:created>
  <dcterms:modified xsi:type="dcterms:W3CDTF">2023-10-18T23:15:24Z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