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3849" r:id="rId6"/>
    <p:sldId id="3844" r:id="rId7"/>
    <p:sldId id="261" r:id="rId8"/>
    <p:sldId id="3846" r:id="rId9"/>
    <p:sldId id="3852" r:id="rId10"/>
    <p:sldId id="3853" r:id="rId11"/>
    <p:sldId id="3854" r:id="rId12"/>
    <p:sldId id="3855" r:id="rId13"/>
    <p:sldId id="3856" r:id="rId14"/>
    <p:sldId id="3857" r:id="rId15"/>
    <p:sldId id="3850" r:id="rId16"/>
    <p:sldId id="3858" r:id="rId17"/>
    <p:sldId id="38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94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297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2EA3C-C38C-834E-1436-B2B97C70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4C1FB3-BF37-A1FD-F5A5-BEE5050B7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AD50AE-37F2-FB11-E9EC-57FC7293F1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FC1F6-6226-51AE-45F4-D994740F7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0611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6FFF7-6A59-A6C1-C8BF-227C283FF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1852CA-CF93-28CF-C584-6D943E4BF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8CEA0-1D43-2AE1-CF98-D722DD5A0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3EA758-ED82-B0DB-D464-AE18635286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815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5383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513B2-46D1-49FB-92B0-9091A82068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406C9-EB78-E23F-ED61-289C18D937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711C5F-98DB-88F7-8D69-55227E6750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BA663-45C0-EFC3-619E-350858167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4709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AB2FC-B818-3847-6A21-B95363542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F3D629-718E-D61F-EDEC-9D7548C68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FFDB41-FD5F-544E-9237-A5AB38D93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02162-B245-1396-76F4-B23D0C19CE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086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56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93167-27BE-5165-6057-CB76D8D3C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7999BE-560A-A5B6-49BF-97ED765CB8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5FD41A-4EB3-840D-0E26-BC15AB6F15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5D4C5-A907-2586-6A4E-82FE5A6A0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961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66963-29DA-386A-E835-3953AB6C5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5A1762-7AF2-2DA5-09B7-12B175EBB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2BD22A-C6ED-E527-7A10-60A36AD1E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255C4-514F-46C2-C75E-3C80FD247C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098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65EF5E-8587-60EC-15D7-B7CB17F89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E85D27-4EDA-191B-2B44-E326E5BEC5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B506EA-0F73-A3C2-7B69-3E847A2E1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A85D8-A826-A9ED-7E02-10167AF2E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3632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D3636-1179-D080-9146-8EAD4A430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2B64E5-9D17-4260-C4E8-D52AC079C6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1F9005-C00F-44C7-0C56-4B8EBD98A1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DF197-296D-3556-07CC-D0465DA6D0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2317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 dirty="0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html/2411.15558v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arxiv.org/abs/2106.09685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047101-8D42-6100-9CEA-AEC0FAEAB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4474" y="2949739"/>
            <a:ext cx="6261291" cy="2396686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Optimizing Large Language Models for Specific Tasks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E14FF-BE29-BD4B-0832-F2B6CB63943F}"/>
              </a:ext>
            </a:extLst>
          </p:cNvPr>
          <p:cNvSpPr txBox="1"/>
          <p:nvPr/>
        </p:nvSpPr>
        <p:spPr>
          <a:xfrm>
            <a:off x="8268929" y="5400057"/>
            <a:ext cx="31768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chemeClr val="bg1"/>
                </a:solidFill>
              </a:rPr>
              <a:t>Kyle Henry</a:t>
            </a:r>
          </a:p>
        </p:txBody>
      </p:sp>
    </p:spTree>
    <p:extLst>
      <p:ext uri="{BB962C8B-B14F-4D97-AF65-F5344CB8AC3E}">
        <p14:creationId xmlns:p14="http://schemas.microsoft.com/office/powerpoint/2010/main" val="517426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C342A-F3A7-8799-A860-6E20227D9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8484B-A286-0CC0-606D-E71F2166B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 anchor="ctr">
            <a:normAutofit/>
          </a:bodyPr>
          <a:lstStyle/>
          <a:p>
            <a:r>
              <a:rPr lang="en-US" dirty="0"/>
              <a:t>PEFT: Parameter Efficient </a:t>
            </a:r>
            <a:br>
              <a:rPr lang="en-US" dirty="0"/>
            </a:br>
            <a:r>
              <a:rPr lang="en-US" dirty="0"/>
              <a:t>Fine-Tuning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4AF5E-763A-1DF3-8ECF-2DE70C1B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455" y="755171"/>
            <a:ext cx="4619937" cy="53150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vl="1"/>
            <a:r>
              <a:rPr lang="en-US" sz="2400" dirty="0"/>
              <a:t>Trains a subset of a LLM</a:t>
            </a:r>
          </a:p>
          <a:p>
            <a:pPr lvl="1"/>
            <a:r>
              <a:rPr lang="en-US" sz="2400" dirty="0"/>
              <a:t>Can be combined with Quantization to get peak performance</a:t>
            </a:r>
          </a:p>
          <a:p>
            <a:pPr lvl="1"/>
            <a:r>
              <a:rPr lang="en-US" sz="2400" dirty="0" err="1"/>
              <a:t>LoRA</a:t>
            </a:r>
            <a:r>
              <a:rPr lang="en-US" sz="2400" dirty="0"/>
              <a:t> (Low-Rank Adaptation) is the leading methodology for doing this.</a:t>
            </a:r>
          </a:p>
        </p:txBody>
      </p:sp>
    </p:spTree>
    <p:extLst>
      <p:ext uri="{BB962C8B-B14F-4D97-AF65-F5344CB8AC3E}">
        <p14:creationId xmlns:p14="http://schemas.microsoft.com/office/powerpoint/2010/main" val="229269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5E0834-F215-3133-3D45-C6521BA86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4141-1805-DF77-C796-9F6E53CE4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</p:spPr>
        <p:txBody>
          <a:bodyPr anchor="ctr">
            <a:normAutofit/>
          </a:bodyPr>
          <a:lstStyle/>
          <a:p>
            <a:r>
              <a:rPr lang="en-US" dirty="0"/>
              <a:t>Current Optimization Goal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720C06-4385-1E69-11E1-B4619F7AE5C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5" r="4739" b="-3"/>
          <a:stretch>
            <a:fillRect/>
          </a:stretch>
        </p:blipFill>
        <p:spPr>
          <a:xfrm>
            <a:off x="5801708" y="554942"/>
            <a:ext cx="5552091" cy="57682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48777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dirty="0"/>
              <a:t>Experimentation</a:t>
            </a:r>
          </a:p>
        </p:txBody>
      </p:sp>
    </p:spTree>
    <p:extLst>
      <p:ext uri="{BB962C8B-B14F-4D97-AF65-F5344CB8AC3E}">
        <p14:creationId xmlns:p14="http://schemas.microsoft.com/office/powerpoint/2010/main" val="3630989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2F371-7BB9-F456-F725-54167657E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1F55-82CF-1DB0-5711-A186452FC4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897425"/>
            <a:ext cx="6560142" cy="3063149"/>
          </a:xfrm>
          <a:noFill/>
        </p:spPr>
        <p:txBody>
          <a:bodyPr/>
          <a:lstStyle/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069818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4623CB-FCD9-7FC8-8E66-21F3E7547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08A0-1735-2612-DE57-78B1D3DAB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3AEF0-15DB-67CD-6711-38A5E56FEF3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/>
              <a:t>Lottery Ticket Hypothesis,"</a:t>
            </a:r>
            <a:r>
              <a:rPr lang="en-US" dirty="0"/>
              <a:t> Jonathan Frankle</a:t>
            </a:r>
          </a:p>
          <a:p>
            <a:r>
              <a:rPr lang="en-US" dirty="0">
                <a:hlinkClick r:id="rId3"/>
              </a:rPr>
              <a:t>Reassessing Layer Pruning in LLMs: New Insights and Methods</a:t>
            </a:r>
            <a:endParaRPr lang="en-US" dirty="0"/>
          </a:p>
          <a:p>
            <a:r>
              <a:rPr lang="en-US" dirty="0"/>
              <a:t>https://www.ibm.com/think/topics/quantization</a:t>
            </a:r>
          </a:p>
          <a:p>
            <a:r>
              <a:rPr lang="en-US" dirty="0"/>
              <a:t>"</a:t>
            </a:r>
            <a:r>
              <a:rPr lang="en-US" dirty="0" err="1"/>
              <a:t>LoRA</a:t>
            </a:r>
            <a:r>
              <a:rPr lang="en-US" dirty="0"/>
              <a:t>: Low-Rank Adaptation of Large Language Models"  </a:t>
            </a:r>
            <a:r>
              <a:rPr lang="en-US" dirty="0">
                <a:hlinkClick r:id="rId4"/>
              </a:rPr>
              <a:t>https://arxiv.org/abs/2106.09685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035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84736" cy="4619938"/>
          </a:xfrm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708" y="554942"/>
            <a:ext cx="5552091" cy="5768220"/>
          </a:xfrm>
          <a:noFill/>
        </p:spPr>
        <p:txBody>
          <a:bodyPr>
            <a:normAutofit/>
          </a:bodyPr>
          <a:lstStyle/>
          <a:p>
            <a:r>
              <a:rPr lang="en-US" dirty="0"/>
              <a:t>The Problem</a:t>
            </a:r>
          </a:p>
          <a:p>
            <a:r>
              <a:rPr lang="en-US" dirty="0"/>
              <a:t>Areas of Study</a:t>
            </a:r>
          </a:p>
          <a:p>
            <a:pPr lvl="1"/>
            <a:r>
              <a:rPr lang="en-US" dirty="0"/>
              <a:t>Pruning</a:t>
            </a:r>
          </a:p>
          <a:p>
            <a:pPr lvl="1"/>
            <a:r>
              <a:rPr lang="en-US" dirty="0"/>
              <a:t>Knowledge Distillation</a:t>
            </a:r>
          </a:p>
          <a:p>
            <a:pPr lvl="1"/>
            <a:r>
              <a:rPr lang="en-US" dirty="0"/>
              <a:t>Quantization</a:t>
            </a:r>
          </a:p>
          <a:p>
            <a:pPr lvl="1"/>
            <a:r>
              <a:rPr lang="en-US" dirty="0"/>
              <a:t>PEFT</a:t>
            </a:r>
          </a:p>
          <a:p>
            <a:r>
              <a:rPr lang="en-US" dirty="0"/>
              <a:t>Experimentation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5" descr="Boy playing in playground in front of apartment building&#10;">
            <a:extLst>
              <a:ext uri="{FF2B5EF4-FFF2-40B4-BE49-F238E27FC236}">
                <a16:creationId xmlns:a16="http://schemas.microsoft.com/office/drawing/2014/main" id="{46148692-01F9-F0AF-248D-A06D949F314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8168" y="923544"/>
            <a:ext cx="6455664" cy="5010912"/>
          </a:xfrm>
          <a:noFill/>
        </p:spPr>
        <p:txBody>
          <a:bodyPr anchor="ctr"/>
          <a:lstStyle/>
          <a:p>
            <a:r>
              <a:rPr lang="en-US" dirty="0"/>
              <a:t>The Problem</a:t>
            </a:r>
          </a:p>
        </p:txBody>
      </p:sp>
    </p:spTree>
    <p:extLst>
      <p:ext uri="{BB962C8B-B14F-4D97-AF65-F5344CB8AC3E}">
        <p14:creationId xmlns:p14="http://schemas.microsoft.com/office/powerpoint/2010/main" val="175612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LLMs have inherit tasks they have learned through training</a:t>
            </a:r>
          </a:p>
          <a:p>
            <a:r>
              <a:rPr lang="en-US" dirty="0"/>
              <a:t>LLMs are powerful tools that can be used for many text-based problems</a:t>
            </a:r>
          </a:p>
          <a:p>
            <a:r>
              <a:rPr lang="en-US" dirty="0"/>
              <a:t>LLMs are massive, requiring a lot of resources/capital to run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/>
          <a:p>
            <a:r>
              <a:rPr lang="en-US" dirty="0"/>
              <a:t>Areas of Study</a:t>
            </a:r>
          </a:p>
        </p:txBody>
      </p:sp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4024B-62E3-7A70-B739-E351095C3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BE470-EA3B-D455-B9BA-9A11283EC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Areas of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78CC4-F561-4522-C3B4-BB0F5C44AC4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/>
              <a:t>Pruning</a:t>
            </a:r>
          </a:p>
          <a:p>
            <a:pPr lvl="1"/>
            <a:r>
              <a:rPr lang="en-US" dirty="0"/>
              <a:t>Knowledge Distillation</a:t>
            </a:r>
          </a:p>
          <a:p>
            <a:pPr lvl="1"/>
            <a:r>
              <a:rPr lang="en-US" dirty="0"/>
              <a:t>Quantization</a:t>
            </a:r>
          </a:p>
          <a:p>
            <a:pPr lvl="1"/>
            <a:r>
              <a:rPr lang="en-US" dirty="0"/>
              <a:t>PEFT</a:t>
            </a:r>
          </a:p>
        </p:txBody>
      </p:sp>
    </p:spTree>
    <p:extLst>
      <p:ext uri="{BB962C8B-B14F-4D97-AF65-F5344CB8AC3E}">
        <p14:creationId xmlns:p14="http://schemas.microsoft.com/office/powerpoint/2010/main" val="2539043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A74B0-43FD-F012-F1DA-03ED6953F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60288-D962-83E8-E59A-10AFD96E6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0C59A-4088-3C47-9229-2B4B98CC1A9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/>
              <a:t>Used to reduce the number of parameters by removing redundant or unused parameters</a:t>
            </a:r>
          </a:p>
          <a:p>
            <a:pPr lvl="1"/>
            <a:r>
              <a:rPr lang="en-US" dirty="0"/>
              <a:t>Speed ups are dependent on the technique</a:t>
            </a:r>
          </a:p>
          <a:p>
            <a:pPr lvl="2"/>
            <a:r>
              <a:rPr lang="en-US" dirty="0"/>
              <a:t>Wanda</a:t>
            </a:r>
          </a:p>
          <a:p>
            <a:pPr lvl="2"/>
            <a:r>
              <a:rPr lang="en-US" dirty="0"/>
              <a:t>Layer Pruning</a:t>
            </a:r>
          </a:p>
          <a:p>
            <a:pPr lvl="1"/>
            <a:r>
              <a:rPr lang="en-US" dirty="0"/>
              <a:t>Hit or Miss when implemented</a:t>
            </a:r>
          </a:p>
        </p:txBody>
      </p:sp>
    </p:spTree>
    <p:extLst>
      <p:ext uri="{BB962C8B-B14F-4D97-AF65-F5344CB8AC3E}">
        <p14:creationId xmlns:p14="http://schemas.microsoft.com/office/powerpoint/2010/main" val="3998125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843AC-452E-5B22-8286-7333564FC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8A304-D840-BEAC-F137-4400BEB0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 dirty="0"/>
              <a:t>Knowledge Distillation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D8F97-66EB-0660-92A4-109E898EA5B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38200" y="1838099"/>
            <a:ext cx="8012113" cy="428488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lvl="1"/>
            <a:r>
              <a:rPr lang="en-US" dirty="0"/>
              <a:t>“Transfers” knowledge by training a smaller student model with the help of a larger teacher model</a:t>
            </a:r>
          </a:p>
          <a:p>
            <a:pPr lvl="1"/>
            <a:r>
              <a:rPr lang="en-US" dirty="0"/>
              <a:t>Use a dataset in conjunction with the teachers output to train the student</a:t>
            </a:r>
          </a:p>
          <a:p>
            <a:pPr lvl="1"/>
            <a:r>
              <a:rPr lang="en-US" dirty="0"/>
              <a:t>Marginal performance increase for the smaller model</a:t>
            </a:r>
          </a:p>
        </p:txBody>
      </p:sp>
    </p:spTree>
    <p:extLst>
      <p:ext uri="{BB962C8B-B14F-4D97-AF65-F5344CB8AC3E}">
        <p14:creationId xmlns:p14="http://schemas.microsoft.com/office/powerpoint/2010/main" val="711606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58092-5381-26AB-6EFC-A8F390FBE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9402-3E1D-1EB4-2459-1F352E60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Quantization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843488-252A-D0C1-6954-E030B10AE8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915163" cy="4297680"/>
          </a:xfr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en-US" dirty="0"/>
              <a:t>Reduces size of model inherently by reducing the precision of the parameters.</a:t>
            </a:r>
          </a:p>
          <a:p>
            <a:pPr lvl="2"/>
            <a:r>
              <a:rPr lang="en-US" dirty="0"/>
              <a:t>FP32 -&gt; INT8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880B39-7FC7-481F-047B-248C6ECA085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862"/>
          <a:stretch>
            <a:fillRect/>
          </a:stretch>
        </p:blipFill>
        <p:spPr>
          <a:xfrm>
            <a:off x="6147896" y="1816916"/>
            <a:ext cx="5212080" cy="429768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218609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30005B-6102-4F3C-A26F-485DF1BF9717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E60708A-6461-4D7F-883F-7E25D731D3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BC90B52-91C7-4BE9-8AE0-180FFFE110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{4D104C8E-88B6-4234-9194-9A779D353400}tf78504181_win32</Template>
  <TotalTime>84</TotalTime>
  <Words>259</Words>
  <Application>Microsoft Office PowerPoint</Application>
  <PresentationFormat>Widescreen</PresentationFormat>
  <Paragraphs>61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  <vt:lpstr>Optimizing Large Language Models for Specific Tasks</vt:lpstr>
      <vt:lpstr>Agenda</vt:lpstr>
      <vt:lpstr>The Problem</vt:lpstr>
      <vt:lpstr>The Problem</vt:lpstr>
      <vt:lpstr>Areas of Study</vt:lpstr>
      <vt:lpstr>Areas of Study</vt:lpstr>
      <vt:lpstr>Pruning</vt:lpstr>
      <vt:lpstr>Knowledge Distillation</vt:lpstr>
      <vt:lpstr>Quantization</vt:lpstr>
      <vt:lpstr>PEFT: Parameter Efficient  Fine-Tuning</vt:lpstr>
      <vt:lpstr>Current Optimization Goal</vt:lpstr>
      <vt:lpstr>Experimentation</vt:lpstr>
      <vt:lpstr>Conclusion</vt:lpstr>
      <vt:lpstr>Citations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Henry, Kyle Joseph</dc:creator>
  <cp:lastModifiedBy>Henry, Kyle Joseph</cp:lastModifiedBy>
  <cp:revision>1</cp:revision>
  <dcterms:created xsi:type="dcterms:W3CDTF">2025-08-06T14:17:28Z</dcterms:created>
  <dcterms:modified xsi:type="dcterms:W3CDTF">2025-08-06T15:41:57Z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