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59" r:id="rId3"/>
    <p:sldId id="257" r:id="rId4"/>
    <p:sldId id="272" r:id="rId5"/>
    <p:sldId id="271" r:id="rId6"/>
    <p:sldId id="261" r:id="rId7"/>
    <p:sldId id="258" r:id="rId8"/>
    <p:sldId id="266" r:id="rId9"/>
    <p:sldId id="263" r:id="rId10"/>
    <p:sldId id="270" r:id="rId11"/>
    <p:sldId id="268" r:id="rId12"/>
    <p:sldId id="267" r:id="rId13"/>
  </p:sldIdLst>
  <p:sldSz cx="12190413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108" d="100"/>
          <a:sy n="108" d="100"/>
        </p:scale>
        <p:origin x="6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7DE945-AF6E-474C-BBD1-0631CC17474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2D63616-49FC-4848-B1FC-2EDF5ED4EDE1}">
      <dgm:prSet phldrT="[Текст]" custT="1"/>
      <dgm:spPr>
        <a:gradFill rotWithShape="0">
          <a:gsLst>
            <a:gs pos="100000">
              <a:srgbClr val="5E9EFF">
                <a:lumMod val="94000"/>
                <a:alpha val="73000"/>
              </a:srgbClr>
            </a:gs>
            <a:gs pos="77000">
              <a:srgbClr val="85C2FF"/>
            </a:gs>
            <a:gs pos="37000">
              <a:srgbClr val="C4D6EB"/>
            </a:gs>
            <a:gs pos="16000">
              <a:srgbClr val="FFEBFA"/>
            </a:gs>
          </a:gsLst>
          <a:path path="rect">
            <a:fillToRect l="50000" t="50000" r="50000" b="50000"/>
          </a:path>
        </a:gradFill>
      </dgm:spPr>
      <dgm:t>
        <a:bodyPr/>
        <a:lstStyle/>
        <a:p>
          <a:r>
            <a:rPr lang="ru-RU" sz="2400" dirty="0">
              <a:solidFill>
                <a:schemeClr val="tx1"/>
              </a:solidFill>
            </a:rPr>
            <a:t>новый метод навигации по датчикам смартфона, а также трехконтурная архитектура инерциальной навигационной системы для мобильного устройства</a:t>
          </a:r>
        </a:p>
      </dgm:t>
    </dgm:pt>
    <dgm:pt modelId="{A3DF8D22-B8B5-44B0-B246-B0AF4AC2464B}" type="parTrans" cxnId="{B01741CB-C25D-4FC1-916A-A908E5C0FB2F}">
      <dgm:prSet/>
      <dgm:spPr/>
      <dgm:t>
        <a:bodyPr/>
        <a:lstStyle/>
        <a:p>
          <a:endParaRPr lang="ru-RU" sz="1800"/>
        </a:p>
      </dgm:t>
    </dgm:pt>
    <dgm:pt modelId="{57589D84-CE02-4717-8A01-944EDA386A2A}" type="sibTrans" cxnId="{B01741CB-C25D-4FC1-916A-A908E5C0FB2F}">
      <dgm:prSet/>
      <dgm:spPr/>
      <dgm:t>
        <a:bodyPr/>
        <a:lstStyle/>
        <a:p>
          <a:endParaRPr lang="ru-RU" sz="1800"/>
        </a:p>
      </dgm:t>
    </dgm:pt>
    <dgm:pt modelId="{513D8890-C164-41AB-A91F-6BAC2EB9EDF4}">
      <dgm:prSet phldrT="[Текст]" custT="1"/>
      <dgm:spPr>
        <a:gradFill rotWithShape="0">
          <a:gsLst>
            <a:gs pos="100000">
              <a:srgbClr val="5E9EFF">
                <a:lumMod val="94000"/>
                <a:alpha val="73000"/>
              </a:srgbClr>
            </a:gs>
            <a:gs pos="62000">
              <a:srgbClr val="85C2FF"/>
            </a:gs>
            <a:gs pos="32000">
              <a:srgbClr val="C4D6EB"/>
            </a:gs>
            <a:gs pos="0">
              <a:srgbClr val="FFEBFA"/>
            </a:gs>
          </a:gsLst>
          <a:path path="rect">
            <a:fillToRect l="50000" t="50000" r="50000" b="50000"/>
          </a:path>
        </a:gradFill>
      </dgm:spPr>
      <dgm:t>
        <a:bodyPr/>
        <a:lstStyle/>
        <a:p>
          <a:r>
            <a:rPr lang="ru-RU" sz="2400" dirty="0">
              <a:solidFill>
                <a:schemeClr val="tx1"/>
              </a:solidFill>
            </a:rPr>
            <a:t>алгоритмы функционирования и программное обеспечение автоматизированной системы, реализующие предложенный метод построения маршрута</a:t>
          </a:r>
        </a:p>
      </dgm:t>
    </dgm:pt>
    <dgm:pt modelId="{F334E567-17C7-42AB-9EAB-EEE93887308E}" type="parTrans" cxnId="{56571EEC-C122-4308-8DAB-F321F603702F}">
      <dgm:prSet/>
      <dgm:spPr/>
      <dgm:t>
        <a:bodyPr/>
        <a:lstStyle/>
        <a:p>
          <a:endParaRPr lang="ru-RU"/>
        </a:p>
      </dgm:t>
    </dgm:pt>
    <dgm:pt modelId="{31E6B00F-6F7A-4828-BBB5-35EC02AFA568}" type="sibTrans" cxnId="{56571EEC-C122-4308-8DAB-F321F603702F}">
      <dgm:prSet/>
      <dgm:spPr/>
      <dgm:t>
        <a:bodyPr/>
        <a:lstStyle/>
        <a:p>
          <a:endParaRPr lang="ru-RU"/>
        </a:p>
      </dgm:t>
    </dgm:pt>
    <dgm:pt modelId="{4E9ADEA8-8168-4C0E-90E6-31D66446B7DF}" type="pres">
      <dgm:prSet presAssocID="{477DE945-AF6E-474C-BBD1-0631CC17474C}" presName="diagram" presStyleCnt="0">
        <dgm:presLayoutVars>
          <dgm:dir/>
          <dgm:resizeHandles val="exact"/>
        </dgm:presLayoutVars>
      </dgm:prSet>
      <dgm:spPr/>
    </dgm:pt>
    <dgm:pt modelId="{EEC5429C-F05A-4F04-BCAF-94DC0C3D656D}" type="pres">
      <dgm:prSet presAssocID="{62D63616-49FC-4848-B1FC-2EDF5ED4EDE1}" presName="node" presStyleLbl="node1" presStyleIdx="0" presStyleCnt="2">
        <dgm:presLayoutVars>
          <dgm:bulletEnabled val="1"/>
        </dgm:presLayoutVars>
      </dgm:prSet>
      <dgm:spPr/>
    </dgm:pt>
    <dgm:pt modelId="{315E9DD5-D939-4B68-B7B2-A6C86AF10367}" type="pres">
      <dgm:prSet presAssocID="{57589D84-CE02-4717-8A01-944EDA386A2A}" presName="sibTrans" presStyleCnt="0"/>
      <dgm:spPr/>
    </dgm:pt>
    <dgm:pt modelId="{E4FF2E5D-BDB2-4113-9CEE-3B182029E05E}" type="pres">
      <dgm:prSet presAssocID="{513D8890-C164-41AB-A91F-6BAC2EB9EDF4}" presName="node" presStyleLbl="node1" presStyleIdx="1" presStyleCnt="2">
        <dgm:presLayoutVars>
          <dgm:bulletEnabled val="1"/>
        </dgm:presLayoutVars>
      </dgm:prSet>
      <dgm:spPr/>
    </dgm:pt>
  </dgm:ptLst>
  <dgm:cxnLst>
    <dgm:cxn modelId="{81383517-DC8D-4D76-80DE-EACD06EC8773}" type="presOf" srcId="{62D63616-49FC-4848-B1FC-2EDF5ED4EDE1}" destId="{EEC5429C-F05A-4F04-BCAF-94DC0C3D656D}" srcOrd="0" destOrd="0" presId="urn:microsoft.com/office/officeart/2005/8/layout/default"/>
    <dgm:cxn modelId="{3278C11D-2665-4E62-B0B3-7B8394788771}" type="presOf" srcId="{513D8890-C164-41AB-A91F-6BAC2EB9EDF4}" destId="{E4FF2E5D-BDB2-4113-9CEE-3B182029E05E}" srcOrd="0" destOrd="0" presId="urn:microsoft.com/office/officeart/2005/8/layout/default"/>
    <dgm:cxn modelId="{5C58079F-7C53-41C6-AA20-E3C3EF262AAC}" type="presOf" srcId="{477DE945-AF6E-474C-BBD1-0631CC17474C}" destId="{4E9ADEA8-8168-4C0E-90E6-31D66446B7DF}" srcOrd="0" destOrd="0" presId="urn:microsoft.com/office/officeart/2005/8/layout/default"/>
    <dgm:cxn modelId="{B01741CB-C25D-4FC1-916A-A908E5C0FB2F}" srcId="{477DE945-AF6E-474C-BBD1-0631CC17474C}" destId="{62D63616-49FC-4848-B1FC-2EDF5ED4EDE1}" srcOrd="0" destOrd="0" parTransId="{A3DF8D22-B8B5-44B0-B246-B0AF4AC2464B}" sibTransId="{57589D84-CE02-4717-8A01-944EDA386A2A}"/>
    <dgm:cxn modelId="{56571EEC-C122-4308-8DAB-F321F603702F}" srcId="{477DE945-AF6E-474C-BBD1-0631CC17474C}" destId="{513D8890-C164-41AB-A91F-6BAC2EB9EDF4}" srcOrd="1" destOrd="0" parTransId="{F334E567-17C7-42AB-9EAB-EEE93887308E}" sibTransId="{31E6B00F-6F7A-4828-BBB5-35EC02AFA568}"/>
    <dgm:cxn modelId="{D17C65D3-1A14-4D1D-9B94-1EC93A2A6CDB}" type="presParOf" srcId="{4E9ADEA8-8168-4C0E-90E6-31D66446B7DF}" destId="{EEC5429C-F05A-4F04-BCAF-94DC0C3D656D}" srcOrd="0" destOrd="0" presId="urn:microsoft.com/office/officeart/2005/8/layout/default"/>
    <dgm:cxn modelId="{8997C636-C5F1-4A21-ABCC-D1BD8540DA54}" type="presParOf" srcId="{4E9ADEA8-8168-4C0E-90E6-31D66446B7DF}" destId="{315E9DD5-D939-4B68-B7B2-A6C86AF10367}" srcOrd="1" destOrd="0" presId="urn:microsoft.com/office/officeart/2005/8/layout/default"/>
    <dgm:cxn modelId="{C27E4893-83D5-4604-94B2-1458583A86BC}" type="presParOf" srcId="{4E9ADEA8-8168-4C0E-90E6-31D66446B7DF}" destId="{E4FF2E5D-BDB2-4113-9CEE-3B182029E05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5429C-F05A-4F04-BCAF-94DC0C3D656D}">
      <dsp:nvSpPr>
        <dsp:cNvPr id="0" name=""/>
        <dsp:cNvSpPr/>
      </dsp:nvSpPr>
      <dsp:spPr>
        <a:xfrm>
          <a:off x="1371" y="593627"/>
          <a:ext cx="5347859" cy="3208715"/>
        </a:xfrm>
        <a:prstGeom prst="rect">
          <a:avLst/>
        </a:prstGeom>
        <a:gradFill rotWithShape="0">
          <a:gsLst>
            <a:gs pos="100000">
              <a:srgbClr val="5E9EFF">
                <a:lumMod val="94000"/>
                <a:alpha val="73000"/>
              </a:srgbClr>
            </a:gs>
            <a:gs pos="77000">
              <a:srgbClr val="85C2FF"/>
            </a:gs>
            <a:gs pos="37000">
              <a:srgbClr val="C4D6EB"/>
            </a:gs>
            <a:gs pos="16000">
              <a:srgbClr val="FFEBFA"/>
            </a:gs>
          </a:gsLst>
          <a:path path="rect">
            <a:fillToRect l="50000" t="50000" r="50000" b="50000"/>
          </a:path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tx1"/>
              </a:solidFill>
            </a:rPr>
            <a:t>новый метод навигации по датчикам смартфона, а также трехконтурная архитектура инерциальной навигационной системы для мобильного устройства</a:t>
          </a:r>
        </a:p>
      </dsp:txBody>
      <dsp:txXfrm>
        <a:off x="1371" y="593627"/>
        <a:ext cx="5347859" cy="3208715"/>
      </dsp:txXfrm>
    </dsp:sp>
    <dsp:sp modelId="{E4FF2E5D-BDB2-4113-9CEE-3B182029E05E}">
      <dsp:nvSpPr>
        <dsp:cNvPr id="0" name=""/>
        <dsp:cNvSpPr/>
      </dsp:nvSpPr>
      <dsp:spPr>
        <a:xfrm>
          <a:off x="5884016" y="593627"/>
          <a:ext cx="5347859" cy="3208715"/>
        </a:xfrm>
        <a:prstGeom prst="rect">
          <a:avLst/>
        </a:prstGeom>
        <a:gradFill rotWithShape="0">
          <a:gsLst>
            <a:gs pos="100000">
              <a:srgbClr val="5E9EFF">
                <a:lumMod val="94000"/>
                <a:alpha val="73000"/>
              </a:srgbClr>
            </a:gs>
            <a:gs pos="62000">
              <a:srgbClr val="85C2FF"/>
            </a:gs>
            <a:gs pos="32000">
              <a:srgbClr val="C4D6EB"/>
            </a:gs>
            <a:gs pos="0">
              <a:srgbClr val="FFEBFA"/>
            </a:gs>
          </a:gsLst>
          <a:path path="rect">
            <a:fillToRect l="50000" t="50000" r="50000" b="50000"/>
          </a:path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tx1"/>
              </a:solidFill>
            </a:rPr>
            <a:t>алгоритмы функционирования и программное обеспечение автоматизированной системы, реализующие предложенный метод построения маршрута</a:t>
          </a:r>
        </a:p>
      </dsp:txBody>
      <dsp:txXfrm>
        <a:off x="5884016" y="593627"/>
        <a:ext cx="5347859" cy="3208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77590-BFB8-41C1-9934-3E9D93CB747F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05AC2-8E73-4404-8B50-E99B37130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78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3" y="2130427"/>
            <a:ext cx="10361851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4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EAF3-9EA9-4E4D-ACE9-F210CFF472D4}" type="datetime1">
              <a:rPr lang="ru-RU" smtClean="0"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86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DF79-AD55-4BBF-AF0E-B3006BD9FC63}" type="datetime1">
              <a:rPr lang="ru-RU" smtClean="0"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5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051" y="274639"/>
            <a:ext cx="2742843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3" y="274639"/>
            <a:ext cx="8025355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9B17-A5AA-4114-B340-E9B3D535CAF1}" type="datetime1">
              <a:rPr lang="ru-RU" smtClean="0"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84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64E6-2A5B-429D-84D2-1CEB73CFD494}" type="datetime1">
              <a:rPr lang="ru-RU" smtClean="0"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2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61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61" y="2906714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6FD7-2330-440F-8729-44A50140D3A0}" type="datetime1">
              <a:rPr lang="ru-RU" smtClean="0"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86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522" y="1600202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6795" y="1600202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EAE2-7930-4E8D-B42F-C75B0C353EE8}" type="datetime1">
              <a:rPr lang="ru-RU" smtClean="0"/>
              <a:t>06.05.2021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4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521" y="2174876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2561" y="2174876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F513-D6BA-4B35-B772-88E770267A04}" type="datetime1">
              <a:rPr lang="ru-RU" smtClean="0"/>
              <a:t>06.05.2021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9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7C8F-3427-4E0C-8A2A-E5C00596762D}" type="datetime1">
              <a:rPr lang="ru-RU" smtClean="0"/>
              <a:t>06.05.2021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19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478E-AABB-42F7-8174-B5FAD693316E}" type="datetime1">
              <a:rPr lang="ru-RU" smtClean="0"/>
              <a:t>06.05.2021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27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115" y="273052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1" y="1435102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BB3D-0B3A-4730-BB8B-C96F0F23C850}" type="datetime1">
              <a:rPr lang="ru-RU" smtClean="0"/>
              <a:t>06.05.2021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05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0601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776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4F15-E020-44F3-BCC8-24320E990345}" type="datetime1">
              <a:rPr lang="ru-RU" smtClean="0"/>
              <a:t>06.05.2021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33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202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415F4-83CD-4779-9756-B7C80E8C6DAD}" type="datetime1">
              <a:rPr lang="ru-RU" smtClean="0"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60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65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22998" y="2567399"/>
            <a:ext cx="7751866" cy="114307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Исследование математического аппарата и технологий построения инерциальных навигационных систем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3024" y="4605755"/>
            <a:ext cx="5916758" cy="92333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b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</a:br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Докладчик: Мавлютов В.Д., студент гр. 6223-090401</a:t>
            </a:r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D</a:t>
            </a:r>
            <a:endParaRPr lang="en-US" u="sng" dirty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Научный руководитель: к.т.н.,  доц. каф. ИСТ Головнин О.К.</a:t>
            </a:r>
            <a:endParaRPr lang="ru-RU" u="sng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257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Прототип пользовательского интерфейса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10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4A74FC-9F08-49FB-B66D-B3F1ECAD9116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8" y="1300930"/>
            <a:ext cx="1828800" cy="435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FD4CF21-ED35-496F-AC86-5DBC51F0562D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04" y="1300930"/>
            <a:ext cx="1828800" cy="435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D95EAA-765A-4D9C-AE45-40A8DC717FB0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70" y="1187528"/>
            <a:ext cx="1828800" cy="448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CD0A00-EDFC-44CC-917D-63C9911AC4C8}"/>
              </a:ext>
            </a:extLst>
          </p:cNvPr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236" y="1300930"/>
            <a:ext cx="1828800" cy="435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D415073-831B-4BA7-BA79-1E56474F292F}"/>
              </a:ext>
            </a:extLst>
          </p:cNvPr>
          <p:cNvPicPr/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402" y="1300930"/>
            <a:ext cx="1828800" cy="4351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708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Заключение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7512" y="980728"/>
            <a:ext cx="11295387" cy="37856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800" dirty="0"/>
              <a:t>Проведен анализ предметной области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800" dirty="0"/>
              <a:t>Проведен обзор систем-аналогов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800" dirty="0"/>
              <a:t>Поставлена задача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800" dirty="0"/>
              <a:t>Разработаны прототипы пользовательского интерфейса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11</a:t>
            </a:fld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41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5046" y="3121627"/>
            <a:ext cx="7260321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+mj-lt"/>
              </a:rPr>
              <a:t>Спасибо за внимание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14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0590" y="1412776"/>
            <a:ext cx="11030303" cy="4392488"/>
          </a:xfrm>
        </p:spPr>
        <p:txBody>
          <a:bodyPr>
            <a:noAutofit/>
          </a:bodyPr>
          <a:lstStyle/>
          <a:p>
            <a:r>
              <a:rPr lang="ru-RU" sz="4400" dirty="0"/>
              <a:t>Рост вычислительной мощности смартфона</a:t>
            </a:r>
          </a:p>
          <a:p>
            <a:r>
              <a:rPr lang="ru-RU" sz="4400" dirty="0"/>
              <a:t>Внедрение передовых и точных датчиков на смартфон</a:t>
            </a:r>
          </a:p>
          <a:p>
            <a:r>
              <a:rPr lang="ru-RU" sz="4400" dirty="0"/>
              <a:t>Увеличение количества зданий, в которых необходимо вести навигацию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Актуальность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2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DB40C9-0CFA-4A02-A99F-0D0ABFA54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826" y="4365104"/>
            <a:ext cx="3358902" cy="188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4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590" y="908720"/>
            <a:ext cx="11208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Цель работы </a:t>
            </a:r>
            <a:r>
              <a:rPr lang="ru-RU" sz="2400" dirty="0"/>
              <a:t>– разработать навигационную систему, которая будет автономно и независимо от других систем вести навигацию внутри помещений.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134883299"/>
              </p:ext>
            </p:extLst>
          </p:nvPr>
        </p:nvGraphicFramePr>
        <p:xfrm>
          <a:off x="430583" y="2201383"/>
          <a:ext cx="11233248" cy="4395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51321" y="224589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Цели и задачи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521" y="1739717"/>
            <a:ext cx="11208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На защиту выносятся: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3</a:t>
            </a:fld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590" y="908720"/>
            <a:ext cx="11208508" cy="22510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/>
              <a:t>1. </a:t>
            </a:r>
            <a:r>
              <a:rPr lang="ru-RU" sz="2400" dirty="0"/>
              <a:t>Новый метод навигации по датчикам смартфона, а также трехконтурная архитектура инерциальной навигационной системы для мобильного устройства.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/>
              <a:t>2. </a:t>
            </a:r>
            <a:r>
              <a:rPr lang="ru-RU" sz="2400" dirty="0"/>
              <a:t>Алгоритмы функционирования и программное обеспечение автоматизированной системы, реализующие предложенный метод построения маршрута.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321" y="224589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Научная новизна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4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E7E061-527F-4523-8A6F-274448E65583}"/>
              </a:ext>
            </a:extLst>
          </p:cNvPr>
          <p:cNvSpPr txBox="1"/>
          <p:nvPr/>
        </p:nvSpPr>
        <p:spPr>
          <a:xfrm>
            <a:off x="504858" y="3462781"/>
            <a:ext cx="11180695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ru-RU" altLang="ru-RU" sz="2400" b="1" dirty="0"/>
              <a:t>Практическая ценность работы</a:t>
            </a:r>
            <a:r>
              <a:rPr lang="ru-RU" altLang="ru-RU" sz="2400" dirty="0"/>
              <a:t> заключается в разработке автоматизированной 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системы навигации внутри помещений с помощью инерциальной технологии локального позиционирования мобильных устройств, которая может применяться для решения задачи поиска и построения маршрута в помещениях, например, торговые центры.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79879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158B43-F518-4EF9-BBF0-31ABA90A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C2F41-0FAB-425F-9F24-C9B49BF1A4D7}"/>
              </a:ext>
            </a:extLst>
          </p:cNvPr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Цели работы (постановка задачи)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8AFD873-780F-4168-B60A-C8068E10D543}"/>
              </a:ext>
            </a:extLst>
          </p:cNvPr>
          <p:cNvSpPr/>
          <p:nvPr/>
        </p:nvSpPr>
        <p:spPr>
          <a:xfrm>
            <a:off x="838622" y="914722"/>
            <a:ext cx="10945216" cy="5565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40385" algn="l"/>
                <a:tab pos="589280" algn="l"/>
              </a:tabLst>
            </a:pPr>
            <a:r>
              <a:rPr lang="ru-RU" sz="2400" dirty="0">
                <a:ea typeface="Times New Roman" panose="02020603050405020304" pitchFamily="18" charset="0"/>
              </a:rPr>
              <a:t>Требуется разработать мобильное приложение, которое обеспечит инерциальную навигацию с использованием методов, технологий и датчиков.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Мобильное приложение должно: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 иметь карту;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строить маршруты;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вести базу данных пройденных маршрутов;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обеспечить доступ к данным;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предоставить пользователю настраивать гибкую настройку датчиков;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строить гладкий маршрут;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вести мониторинг показателей с датчиков. </a:t>
            </a:r>
          </a:p>
        </p:txBody>
      </p:sp>
    </p:spTree>
    <p:extLst>
      <p:ext uri="{BB962C8B-B14F-4D97-AF65-F5344CB8AC3E}">
        <p14:creationId xmlns:p14="http://schemas.microsoft.com/office/powerpoint/2010/main" val="108800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Системы-аналоги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620" y="1018787"/>
            <a:ext cx="2582438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ru-RU" dirty="0"/>
              <a:t>БИНС МЭМС «ГЛ-ВГ110»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6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10925FD-E0FA-48A1-802A-77079D834C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3377" y="1608203"/>
            <a:ext cx="3785602" cy="213909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05E239-8033-461C-B962-DBEC55CA1C57}"/>
              </a:ext>
            </a:extLst>
          </p:cNvPr>
          <p:cNvSpPr/>
          <p:nvPr/>
        </p:nvSpPr>
        <p:spPr>
          <a:xfrm>
            <a:off x="226440" y="3973457"/>
            <a:ext cx="39594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 CYR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Минус этой системы состоит в том, что это отдельный блок, который никак не интегрируешь в телефон и представляет интерес для компаний – разработчиков, интеграторов и производителей навигационного оборудования, систем и комплексов стабилизации и ориентации.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EAA32-CCD0-476E-A145-DD2AB49C7E35}"/>
              </a:ext>
            </a:extLst>
          </p:cNvPr>
          <p:cNvSpPr txBox="1"/>
          <p:nvPr/>
        </p:nvSpPr>
        <p:spPr>
          <a:xfrm>
            <a:off x="5242280" y="906156"/>
            <a:ext cx="1705852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GB" dirty="0" err="1"/>
              <a:t>Navigine</a:t>
            </a:r>
            <a:r>
              <a:rPr lang="en-GB" dirty="0"/>
              <a:t> Indoor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2A32763-C025-4580-AE76-8FEBE8431F7C}"/>
              </a:ext>
            </a:extLst>
          </p:cNvPr>
          <p:cNvSpPr/>
          <p:nvPr/>
        </p:nvSpPr>
        <p:spPr>
          <a:xfrm>
            <a:off x="4218896" y="3973457"/>
            <a:ext cx="39594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en-GB" dirty="0" err="1"/>
              <a:t>Главный</a:t>
            </a:r>
            <a:r>
              <a:rPr lang="en-GB" dirty="0"/>
              <a:t> </a:t>
            </a:r>
            <a:r>
              <a:rPr lang="en-GB" dirty="0" err="1"/>
              <a:t>недостаток</a:t>
            </a:r>
            <a:r>
              <a:rPr lang="en-GB" dirty="0"/>
              <a:t> </a:t>
            </a:r>
            <a:r>
              <a:rPr lang="en-GB" dirty="0" err="1"/>
              <a:t>системы</a:t>
            </a:r>
            <a:r>
              <a:rPr lang="en-GB" dirty="0"/>
              <a:t> </a:t>
            </a:r>
            <a:r>
              <a:rPr lang="en-GB" dirty="0" err="1"/>
              <a:t>заключается</a:t>
            </a:r>
            <a:r>
              <a:rPr lang="en-GB" dirty="0"/>
              <a:t> в </a:t>
            </a:r>
            <a:r>
              <a:rPr lang="en-GB" dirty="0" err="1"/>
              <a:t>том</a:t>
            </a:r>
            <a:r>
              <a:rPr lang="en-GB" dirty="0"/>
              <a:t>, </a:t>
            </a:r>
            <a:r>
              <a:rPr lang="en-GB" dirty="0" err="1"/>
              <a:t>что</a:t>
            </a:r>
            <a:r>
              <a:rPr lang="en-GB" dirty="0"/>
              <a:t> </a:t>
            </a:r>
            <a:r>
              <a:rPr lang="en-GB" dirty="0" err="1"/>
              <a:t>для</a:t>
            </a:r>
            <a:r>
              <a:rPr lang="en-GB" dirty="0"/>
              <a:t> </a:t>
            </a:r>
            <a:r>
              <a:rPr lang="en-GB" dirty="0" err="1"/>
              <a:t>навигации</a:t>
            </a:r>
            <a:r>
              <a:rPr lang="en-GB" dirty="0"/>
              <a:t> </a:t>
            </a:r>
            <a:r>
              <a:rPr lang="en-GB" dirty="0" err="1"/>
              <a:t>используются</a:t>
            </a:r>
            <a:r>
              <a:rPr lang="en-GB" dirty="0"/>
              <a:t> </a:t>
            </a:r>
            <a:r>
              <a:rPr lang="en-GB" dirty="0" err="1"/>
              <a:t>метки</a:t>
            </a:r>
            <a:r>
              <a:rPr lang="en-GB" dirty="0"/>
              <a:t>. </a:t>
            </a:r>
            <a:r>
              <a:rPr lang="en-GB" dirty="0" err="1"/>
              <a:t>Там</a:t>
            </a:r>
            <a:r>
              <a:rPr lang="en-GB" dirty="0"/>
              <a:t> </a:t>
            </a:r>
            <a:r>
              <a:rPr lang="en-GB" dirty="0" err="1"/>
              <a:t>где</a:t>
            </a:r>
            <a:r>
              <a:rPr lang="en-GB" dirty="0"/>
              <a:t> </a:t>
            </a:r>
            <a:r>
              <a:rPr lang="en-GB" dirty="0" err="1"/>
              <a:t>заканчиваются</a:t>
            </a:r>
            <a:r>
              <a:rPr lang="en-GB" dirty="0"/>
              <a:t> </a:t>
            </a:r>
            <a:r>
              <a:rPr lang="en-GB" dirty="0" err="1"/>
              <a:t>метки</a:t>
            </a:r>
            <a:r>
              <a:rPr lang="en-GB" dirty="0"/>
              <a:t>, </a:t>
            </a:r>
            <a:r>
              <a:rPr lang="en-GB" dirty="0" err="1"/>
              <a:t>заканчивается</a:t>
            </a:r>
            <a:r>
              <a:rPr lang="en-GB" dirty="0"/>
              <a:t>, и </a:t>
            </a:r>
            <a:r>
              <a:rPr lang="en-GB" dirty="0" err="1"/>
              <a:t>определятся</a:t>
            </a:r>
            <a:r>
              <a:rPr lang="en-GB" dirty="0"/>
              <a:t> </a:t>
            </a:r>
            <a:r>
              <a:rPr lang="en-GB" dirty="0" err="1"/>
              <a:t>местоположение</a:t>
            </a:r>
            <a:r>
              <a:rPr lang="en-GB" dirty="0"/>
              <a:t>. </a:t>
            </a:r>
            <a:r>
              <a:rPr lang="en-GB" dirty="0" err="1"/>
              <a:t>Данный</a:t>
            </a:r>
            <a:r>
              <a:rPr lang="en-GB" dirty="0"/>
              <a:t> </a:t>
            </a:r>
            <a:r>
              <a:rPr lang="en-GB" dirty="0" err="1"/>
              <a:t>метод</a:t>
            </a:r>
            <a:r>
              <a:rPr lang="en-GB" dirty="0"/>
              <a:t> </a:t>
            </a:r>
            <a:r>
              <a:rPr lang="en-GB" dirty="0" err="1"/>
              <a:t>не</a:t>
            </a:r>
            <a:r>
              <a:rPr lang="en-GB" dirty="0"/>
              <a:t> </a:t>
            </a:r>
            <a:r>
              <a:rPr lang="en-GB" dirty="0" err="1"/>
              <a:t>подходит</a:t>
            </a:r>
            <a:r>
              <a:rPr lang="en-GB" dirty="0"/>
              <a:t>, </a:t>
            </a:r>
            <a:r>
              <a:rPr lang="en-GB" dirty="0" err="1"/>
              <a:t>если</a:t>
            </a:r>
            <a:r>
              <a:rPr lang="en-GB" dirty="0"/>
              <a:t> </a:t>
            </a:r>
            <a:r>
              <a:rPr lang="en-GB" dirty="0" err="1"/>
              <a:t>осуществлять</a:t>
            </a:r>
            <a:r>
              <a:rPr lang="en-GB" dirty="0"/>
              <a:t> </a:t>
            </a:r>
            <a:r>
              <a:rPr lang="en-GB" dirty="0" err="1"/>
              <a:t>навигацию</a:t>
            </a:r>
            <a:r>
              <a:rPr lang="en-GB" dirty="0"/>
              <a:t> в </a:t>
            </a:r>
            <a:r>
              <a:rPr lang="en-GB" dirty="0" err="1"/>
              <a:t>любой</a:t>
            </a:r>
            <a:r>
              <a:rPr lang="en-GB" dirty="0"/>
              <a:t> </a:t>
            </a:r>
            <a:r>
              <a:rPr lang="en-GB" dirty="0" err="1"/>
              <a:t>точке</a:t>
            </a:r>
            <a:r>
              <a:rPr lang="en-GB" dirty="0"/>
              <a:t> </a:t>
            </a:r>
            <a:r>
              <a:rPr lang="en-GB" dirty="0" err="1"/>
              <a:t>мира</a:t>
            </a:r>
            <a:r>
              <a:rPr lang="en-GB" dirty="0"/>
              <a:t>.</a:t>
            </a:r>
            <a:endParaRPr lang="ru-RU" dirty="0">
              <a:latin typeface="Times New Roman CYR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 descr="https://modscheats.ru/uploads/posts/2017-08/thumbs/rossiyskaya-startap-kompaniya-navigine-privlekla-900-000-dollarov_1.png">
            <a:extLst>
              <a:ext uri="{FF2B5EF4-FFF2-40B4-BE49-F238E27FC236}">
                <a16:creationId xmlns:a16="http://schemas.microsoft.com/office/drawing/2014/main" id="{496EDE30-D37D-428E-B01D-F1C5CFDA0C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088" y="1713691"/>
            <a:ext cx="3393318" cy="213909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95893D-4636-4FDF-9E2D-55FE85D340E4}"/>
              </a:ext>
            </a:extLst>
          </p:cNvPr>
          <p:cNvSpPr txBox="1"/>
          <p:nvPr/>
        </p:nvSpPr>
        <p:spPr>
          <a:xfrm>
            <a:off x="8640451" y="834121"/>
            <a:ext cx="1609543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2"/>
            <a:r>
              <a:rPr lang="en-US" dirty="0" err="1"/>
              <a:t>DaRe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E314EFB-78EF-45DF-9C27-2856793B6774}"/>
              </a:ext>
            </a:extLst>
          </p:cNvPr>
          <p:cNvSpPr/>
          <p:nvPr/>
        </p:nvSpPr>
        <p:spPr>
          <a:xfrm>
            <a:off x="8144987" y="1342725"/>
            <a:ext cx="39594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 недостаткам данной системы необходимо отнести датчик обуви. Потому что это очень неудобно и не практично, так как отдельный датчик это повышение стоимости и сложности системы.</a:t>
            </a:r>
          </a:p>
        </p:txBody>
      </p:sp>
      <p:pic>
        <p:nvPicPr>
          <p:cNvPr id="19" name="Рисунок 18" descr="https://sun9-7.userapi.com/c857124/v857124560/4d5b6/zaqnGLipJ9c.jpg">
            <a:extLst>
              <a:ext uri="{FF2B5EF4-FFF2-40B4-BE49-F238E27FC236}">
                <a16:creationId xmlns:a16="http://schemas.microsoft.com/office/drawing/2014/main" id="{8F56BE9C-11D5-4990-94E8-FFFBE6BB1CB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526" y="3281244"/>
            <a:ext cx="2016224" cy="3286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53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9318" y="908719"/>
            <a:ext cx="3551632" cy="18457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400" dirty="0"/>
              <a:t>Акселерометр – </a:t>
            </a:r>
            <a:r>
              <a:rPr lang="en-GB" sz="2400" dirty="0" err="1"/>
              <a:t>это</a:t>
            </a:r>
            <a:r>
              <a:rPr lang="en-GB" sz="2400" dirty="0"/>
              <a:t> </a:t>
            </a:r>
            <a:r>
              <a:rPr lang="en-GB" sz="2400" dirty="0" err="1"/>
              <a:t>устройство</a:t>
            </a:r>
            <a:r>
              <a:rPr lang="en-GB" sz="2400" dirty="0"/>
              <a:t>, </a:t>
            </a:r>
            <a:r>
              <a:rPr lang="en-GB" sz="2400" dirty="0" err="1"/>
              <a:t>измеряющее</a:t>
            </a:r>
            <a:r>
              <a:rPr lang="en-GB" sz="2400" dirty="0"/>
              <a:t> </a:t>
            </a:r>
            <a:r>
              <a:rPr lang="en-GB" sz="2400" dirty="0" err="1"/>
              <a:t>проекцию</a:t>
            </a:r>
            <a:r>
              <a:rPr lang="en-GB" sz="2400" dirty="0"/>
              <a:t> </a:t>
            </a:r>
            <a:r>
              <a:rPr lang="en-GB" sz="2400" dirty="0" err="1"/>
              <a:t>кажущегося</a:t>
            </a:r>
            <a:r>
              <a:rPr lang="en-GB" sz="2400" dirty="0"/>
              <a:t> </a:t>
            </a:r>
            <a:r>
              <a:rPr lang="en-GB" sz="2400" dirty="0" err="1"/>
              <a:t>ускорения</a:t>
            </a:r>
            <a:r>
              <a:rPr lang="en-GB" sz="2400" dirty="0"/>
              <a:t> </a:t>
            </a:r>
            <a:r>
              <a:rPr lang="en-GB" sz="2400" dirty="0" err="1"/>
              <a:t>на</a:t>
            </a:r>
            <a:r>
              <a:rPr lang="en-GB" sz="2400" dirty="0"/>
              <a:t> </a:t>
            </a:r>
            <a:r>
              <a:rPr lang="en-GB" sz="2400" dirty="0" err="1"/>
              <a:t>одну</a:t>
            </a:r>
            <a:r>
              <a:rPr lang="en-GB" sz="2400" dirty="0"/>
              <a:t> </a:t>
            </a:r>
            <a:r>
              <a:rPr lang="en-GB" sz="2400" dirty="0" err="1"/>
              <a:t>или</a:t>
            </a:r>
            <a:r>
              <a:rPr lang="en-GB" sz="2400" dirty="0"/>
              <a:t> </a:t>
            </a:r>
            <a:r>
              <a:rPr lang="en-GB" sz="2400" dirty="0" err="1"/>
              <a:t>несколько</a:t>
            </a:r>
            <a:r>
              <a:rPr lang="en-GB" sz="2400" dirty="0"/>
              <a:t> </a:t>
            </a:r>
            <a:r>
              <a:rPr lang="en-GB" sz="2400" dirty="0" err="1"/>
              <a:t>осей</a:t>
            </a:r>
            <a:r>
              <a:rPr lang="ru-RU" sz="2400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Датчики смартфона</a:t>
            </a:r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7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9BE50F74-A7E4-431F-89D2-9888EE34A7BB}"/>
              </a:ext>
            </a:extLst>
          </p:cNvPr>
          <p:cNvSpPr txBox="1">
            <a:spLocks/>
          </p:cNvSpPr>
          <p:nvPr/>
        </p:nvSpPr>
        <p:spPr>
          <a:xfrm>
            <a:off x="8190807" y="946940"/>
            <a:ext cx="3851583" cy="1799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/>
              <a:t>Датчики Холла (или датчики положения) – это чувствительные элементы, реагирующие на величину воздействующего на них магнитного поля.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7AA40AC-87C3-4BB0-8790-D431B5241148}"/>
              </a:ext>
            </a:extLst>
          </p:cNvPr>
          <p:cNvSpPr/>
          <p:nvPr/>
        </p:nvSpPr>
        <p:spPr>
          <a:xfrm>
            <a:off x="4344146" y="940539"/>
            <a:ext cx="35516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Гироскоп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телефоне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это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специальный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датчик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предназначенный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определения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положения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устройства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пространстве</a:t>
            </a:r>
            <a:endParaRPr lang="ru-RU" sz="2400" dirty="0"/>
          </a:p>
        </p:txBody>
      </p:sp>
      <p:pic>
        <p:nvPicPr>
          <p:cNvPr id="1026" name="Picture 2" descr="https://avatars.mds.yandex.net/get-snippets_images/1408404/17a480efd9bbccdca3c288f7c6e1dbe3/414x310">
            <a:extLst>
              <a:ext uri="{FF2B5EF4-FFF2-40B4-BE49-F238E27FC236}">
                <a16:creationId xmlns:a16="http://schemas.microsoft.com/office/drawing/2014/main" id="{0D5B4070-AD8A-45AD-874E-B13BB21A9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470" y="3505631"/>
            <a:ext cx="29718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Акселерометр: что это и зачем нужен?">
            <a:extLst>
              <a:ext uri="{FF2B5EF4-FFF2-40B4-BE49-F238E27FC236}">
                <a16:creationId xmlns:a16="http://schemas.microsoft.com/office/drawing/2014/main" id="{A94D6D6E-32ED-4676-BD81-447680D59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74" y="3530801"/>
            <a:ext cx="76200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33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:\Users\monah\OneDrive\Рабочий стол\Диплом Магистра\ПИТ-2020\Схема работы.jpg">
            <a:extLst>
              <a:ext uri="{FF2B5EF4-FFF2-40B4-BE49-F238E27FC236}">
                <a16:creationId xmlns:a16="http://schemas.microsoft.com/office/drawing/2014/main" id="{F50D85A8-392F-41B8-904C-3C2A33E369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89" y="908719"/>
            <a:ext cx="11030304" cy="57338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Схема работы приложения</a:t>
            </a:r>
          </a:p>
        </p:txBody>
      </p:sp>
      <p:sp>
        <p:nvSpPr>
          <p:cNvPr id="6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8</a:t>
            </a:fld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2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Математическая модель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9</a:t>
            </a:fld>
            <a:endParaRPr lang="ru-RU" sz="20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A33115D6-7B22-43C5-8A89-131FAA6D815A}"/>
                  </a:ext>
                </a:extLst>
              </p:cNvPr>
              <p:cNvSpPr/>
              <p:nvPr/>
            </p:nvSpPr>
            <p:spPr>
              <a:xfrm>
                <a:off x="478582" y="980728"/>
                <a:ext cx="11305256" cy="671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Пусть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– измеренные ускорения по направлениям на север и восток,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и</a:t>
                </a:r>
                <a:r>
                  <a:rPr lang="ru-RU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– составляющие путевой скорости,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– пройденные расстояния по этим же направлениям. Тогда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A33115D6-7B22-43C5-8A89-131FAA6D8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82" y="980728"/>
                <a:ext cx="11305256" cy="671851"/>
              </a:xfrm>
              <a:prstGeom prst="rect">
                <a:avLst/>
              </a:prstGeom>
              <a:blipFill>
                <a:blip r:embed="rId2"/>
                <a:stretch>
                  <a:fillRect l="-485" t="-6364" r="-431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0E2B125-D6AA-46D7-AE7C-F9C547A143A2}"/>
                  </a:ext>
                </a:extLst>
              </p:cNvPr>
              <p:cNvSpPr/>
              <p:nvPr/>
            </p:nvSpPr>
            <p:spPr>
              <a:xfrm>
                <a:off x="4006974" y="1880316"/>
                <a:ext cx="3456394" cy="9237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;    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0E2B125-D6AA-46D7-AE7C-F9C547A14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974" y="1880316"/>
                <a:ext cx="3456394" cy="9237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DFE32F-19B1-4CD3-9EA2-3A337513C247}"/>
                  </a:ext>
                </a:extLst>
              </p:cNvPr>
              <p:cNvSpPr/>
              <p:nvPr/>
            </p:nvSpPr>
            <p:spPr>
              <a:xfrm>
                <a:off x="4049165" y="2967143"/>
                <a:ext cx="3372012" cy="9237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;    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DFE32F-19B1-4CD3-9EA2-3A337513C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165" y="2967143"/>
                <a:ext cx="3372012" cy="9237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38995F15-C9BF-4FBC-AA73-6EED4DAFCE51}"/>
                  </a:ext>
                </a:extLst>
              </p:cNvPr>
              <p:cNvSpPr/>
              <p:nvPr/>
            </p:nvSpPr>
            <p:spPr>
              <a:xfrm>
                <a:off x="334566" y="3717032"/>
                <a:ext cx="1152128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Современные ИНС осуществляют счисление в географической системе координат, то есть определяют широту и долготу. Если принять Землю за сферу, то текущие широта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 долгота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(в радианах) могут быть определены как: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38995F15-C9BF-4FBC-AA73-6EED4DAFC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66" y="3717032"/>
                <a:ext cx="11521280" cy="923330"/>
              </a:xfrm>
              <a:prstGeom prst="rect">
                <a:avLst/>
              </a:prstGeom>
              <a:blipFill>
                <a:blip r:embed="rId5"/>
                <a:stretch>
                  <a:fillRect l="-476" t="-3974" r="-423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7D9765DD-2FFF-4A8A-8820-618CA409D9FD}"/>
                  </a:ext>
                </a:extLst>
              </p:cNvPr>
              <p:cNvSpPr/>
              <p:nvPr/>
            </p:nvSpPr>
            <p:spPr>
              <a:xfrm>
                <a:off x="3430910" y="4629650"/>
                <a:ext cx="5171929" cy="9237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𝑙𝑡</m:t>
                          </m:r>
                        </m:fName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𝑙𝑡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nary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;   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𝑙𝑔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𝑙𝑔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co</m:t>
                                      </m:r>
                                      <m:func>
                                        <m:func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fName>
                                        <m:e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</m:e>
                                      </m:func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𝑙𝑡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  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7D9765DD-2FFF-4A8A-8820-618CA409D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10" y="4629650"/>
                <a:ext cx="5171929" cy="9237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E66B3D0-3649-4B5E-B0C2-EC4537F3EA3F}"/>
                  </a:ext>
                </a:extLst>
              </p:cNvPr>
              <p:cNvSpPr/>
              <p:nvPr/>
            </p:nvSpPr>
            <p:spPr>
              <a:xfrm>
                <a:off x="442578" y="5552980"/>
                <a:ext cx="1137726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где 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– радиус Земли,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4958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𝑙𝑡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𝑙𝑔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начальные координаты, получаемые с магнитометра.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49580"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Все расчеты выполняются цифровыми вычислителями, а именно процессором телефона.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E66B3D0-3649-4B5E-B0C2-EC4537F3E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78" y="5552980"/>
                <a:ext cx="11377264" cy="923330"/>
              </a:xfrm>
              <a:prstGeom prst="rect">
                <a:avLst/>
              </a:prstGeom>
              <a:blipFill>
                <a:blip r:embed="rId7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092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dirty="0">
            <a:solidFill>
              <a:srgbClr val="1F497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4509</TotalTime>
  <Words>584</Words>
  <Application>Microsoft Office PowerPoint</Application>
  <PresentationFormat>Произвольный</PresentationFormat>
  <Paragraphs>68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Elektra Text Pro</vt:lpstr>
      <vt:lpstr>Times New Roman</vt:lpstr>
      <vt:lpstr>Times New Roman CYR</vt:lpstr>
      <vt:lpstr>Тема Office</vt:lpstr>
      <vt:lpstr>Презентация PowerPoint</vt:lpstr>
      <vt:lpstr>Презентация PowerPoint</vt:lpstr>
      <vt:lpstr> 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Микроэлектронная система инвентаризации  технических средств организации дорожного движения  на основе технологии RFID</dc:title>
  <dc:creator>Пользователь</dc:creator>
  <cp:lastModifiedBy>Vladimir Mavlyutov</cp:lastModifiedBy>
  <cp:revision>88</cp:revision>
  <dcterms:created xsi:type="dcterms:W3CDTF">2018-10-29T12:25:40Z</dcterms:created>
  <dcterms:modified xsi:type="dcterms:W3CDTF">2021-05-06T07:50:24Z</dcterms:modified>
</cp:coreProperties>
</file>