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9" r:id="rId3"/>
    <p:sldId id="257" r:id="rId4"/>
    <p:sldId id="272" r:id="rId5"/>
    <p:sldId id="275" r:id="rId6"/>
    <p:sldId id="258" r:id="rId7"/>
    <p:sldId id="261" r:id="rId8"/>
    <p:sldId id="277" r:id="rId9"/>
    <p:sldId id="263" r:id="rId10"/>
    <p:sldId id="266" r:id="rId11"/>
    <p:sldId id="271" r:id="rId12"/>
    <p:sldId id="274" r:id="rId13"/>
    <p:sldId id="270" r:id="rId14"/>
    <p:sldId id="268" r:id="rId15"/>
    <p:sldId id="267" r:id="rId16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122" d="100"/>
          <a:sy n="122" d="100"/>
        </p:scale>
        <p:origin x="13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D63616-49FC-4848-B1FC-2EDF5ED4EDE1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ru-RU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новый метод навигации </a:t>
          </a:r>
          <a:r>
            <a: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по датчикам смартфона, а также трехконтурная архитектура инерциальной навигационной системы для мобильного устройства</a:t>
          </a:r>
        </a:p>
      </dgm:t>
    </dgm:pt>
    <dgm:pt modelId="{A3DF8D22-B8B5-44B0-B246-B0AF4AC2464B}" type="parTrans" cxnId="{B01741CB-C25D-4FC1-916A-A908E5C0FB2F}">
      <dgm:prSet/>
      <dgm:spPr/>
      <dgm:t>
        <a:bodyPr/>
        <a:lstStyle/>
        <a:p>
          <a:endParaRPr lang="ru-RU" sz="1800"/>
        </a:p>
      </dgm:t>
    </dgm:pt>
    <dgm:pt modelId="{57589D84-CE02-4717-8A01-944EDA386A2A}" type="sibTrans" cxnId="{B01741CB-C25D-4FC1-916A-A908E5C0FB2F}">
      <dgm:prSet/>
      <dgm:spPr/>
      <dgm:t>
        <a:bodyPr/>
        <a:lstStyle/>
        <a:p>
          <a:endParaRPr lang="ru-RU" sz="1800"/>
        </a:p>
      </dgm:t>
    </dgm:pt>
    <dgm:pt modelId="{513D8890-C164-41AB-A91F-6BAC2EB9EDF4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EC5429C-F05A-4F04-BCAF-94DC0C3D656D}" type="pres">
      <dgm:prSet presAssocID="{62D63616-49FC-4848-B1FC-2EDF5ED4EDE1}" presName="node" presStyleLbl="node1" presStyleIdx="0" presStyleCnt="2">
        <dgm:presLayoutVars>
          <dgm:bulletEnabled val="1"/>
        </dgm:presLayoutVars>
      </dgm:prSet>
      <dgm:spPr/>
    </dgm:pt>
    <dgm:pt modelId="{315E9DD5-D939-4B68-B7B2-A6C86AF10367}" type="pres">
      <dgm:prSet presAssocID="{57589D84-CE02-4717-8A01-944EDA386A2A}" presName="sibTrans" presStyleCnt="0"/>
      <dgm:spPr/>
    </dgm:pt>
    <dgm:pt modelId="{E4FF2E5D-BDB2-4113-9CEE-3B182029E05E}" type="pres">
      <dgm:prSet presAssocID="{513D8890-C164-41AB-A91F-6BAC2EB9EDF4}" presName="node" presStyleLbl="node1" presStyleIdx="1" presStyleCnt="2">
        <dgm:presLayoutVars>
          <dgm:bulletEnabled val="1"/>
        </dgm:presLayoutVars>
      </dgm:prSet>
      <dgm:spPr/>
    </dgm:pt>
  </dgm:ptLst>
  <dgm:cxnLst>
    <dgm:cxn modelId="{81383517-DC8D-4D76-80DE-EACD06EC8773}" type="presOf" srcId="{62D63616-49FC-4848-B1FC-2EDF5ED4EDE1}" destId="{EEC5429C-F05A-4F04-BCAF-94DC0C3D656D}" srcOrd="0" destOrd="0" presId="urn:microsoft.com/office/officeart/2005/8/layout/default"/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B01741CB-C25D-4FC1-916A-A908E5C0FB2F}" srcId="{477DE945-AF6E-474C-BBD1-0631CC17474C}" destId="{62D63616-49FC-4848-B1FC-2EDF5ED4EDE1}" srcOrd="0" destOrd="0" parTransId="{A3DF8D22-B8B5-44B0-B246-B0AF4AC2464B}" sibTransId="{57589D84-CE02-4717-8A01-944EDA386A2A}"/>
    <dgm:cxn modelId="{56571EEC-C122-4308-8DAB-F321F603702F}" srcId="{477DE945-AF6E-474C-BBD1-0631CC17474C}" destId="{513D8890-C164-41AB-A91F-6BAC2EB9EDF4}" srcOrd="1" destOrd="0" parTransId="{F334E567-17C7-42AB-9EAB-EEE93887308E}" sibTransId="{31E6B00F-6F7A-4828-BBB5-35EC02AFA568}"/>
    <dgm:cxn modelId="{D17C65D3-1A14-4D1D-9B94-1EC93A2A6CDB}" type="presParOf" srcId="{4E9ADEA8-8168-4C0E-90E6-31D66446B7DF}" destId="{EEC5429C-F05A-4F04-BCAF-94DC0C3D656D}" srcOrd="0" destOrd="0" presId="urn:microsoft.com/office/officeart/2005/8/layout/default"/>
    <dgm:cxn modelId="{8997C636-C5F1-4A21-ABCC-D1BD8540DA54}" type="presParOf" srcId="{4E9ADEA8-8168-4C0E-90E6-31D66446B7DF}" destId="{315E9DD5-D939-4B68-B7B2-A6C86AF10367}" srcOrd="1" destOrd="0" presId="urn:microsoft.com/office/officeart/2005/8/layout/default"/>
    <dgm:cxn modelId="{C27E4893-83D5-4604-94B2-1458583A86BC}" type="presParOf" srcId="{4E9ADEA8-8168-4C0E-90E6-31D66446B7DF}" destId="{E4FF2E5D-BDB2-4113-9CEE-3B182029E05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5429C-F05A-4F04-BCAF-94DC0C3D656D}">
      <dsp:nvSpPr>
        <dsp:cNvPr id="0" name=""/>
        <dsp:cNvSpPr/>
      </dsp:nvSpPr>
      <dsp:spPr>
        <a:xfrm>
          <a:off x="1371" y="593627"/>
          <a:ext cx="5347859" cy="320871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новый метод навигации </a:t>
          </a:r>
          <a:r>
            <a:rPr lang="ru-RU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по датчикам смартфона, а также трехконтурная архитектура инерциальной навигационной системы для мобильного устройства</a:t>
          </a:r>
        </a:p>
      </dsp:txBody>
      <dsp:txXfrm>
        <a:off x="1371" y="593627"/>
        <a:ext cx="5347859" cy="3208715"/>
      </dsp:txXfrm>
    </dsp:sp>
    <dsp:sp modelId="{E4FF2E5D-BDB2-4113-9CEE-3B182029E05E}">
      <dsp:nvSpPr>
        <dsp:cNvPr id="0" name=""/>
        <dsp:cNvSpPr/>
      </dsp:nvSpPr>
      <dsp:spPr>
        <a:xfrm>
          <a:off x="5884016" y="593627"/>
          <a:ext cx="5347859" cy="3208715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алгоритмы функционирования и программное обеспечение автоматизированной системы, реализующие предложенный метод построения маршрута</a:t>
          </a:r>
        </a:p>
      </dsp:txBody>
      <dsp:txXfrm>
        <a:off x="5884016" y="593627"/>
        <a:ext cx="5347859" cy="3208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Bluetooth/</a:t>
          </a:r>
          <a:b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15.05.2021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15.05.2021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15.05.2021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15.05.2021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15.05.2021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15.05.2021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702" y="2831181"/>
            <a:ext cx="7751866" cy="129586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АВТОМАТИЗИРОВАННАЯ СИСТЕМА НАВИГАЦИИ ВНУТРИ ПОМЕЩЕНИЙ С ПОМОЩЬЮ ИНЕРЦИАЛЬНОЙ ТЕХНОЛОГИИ ЛОКАЛЬНОГО ПОЗИЦИОНИРОВАНИЯ МОБИЛЬНЫХ УСТРОЙСТВ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412776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Обучающийся: Владимир Дмитриевич </a:t>
            </a:r>
            <a:r>
              <a:rPr lang="ru-RU" altLang="ru-RU" sz="1800" dirty="0" err="1">
                <a:solidFill>
                  <a:schemeClr val="bg1"/>
                </a:solidFill>
              </a:rPr>
              <a:t>Мавлютов</a:t>
            </a:r>
            <a:r>
              <a:rPr lang="ru-RU" altLang="ru-RU" sz="1800" dirty="0">
                <a:solidFill>
                  <a:schemeClr val="bg1"/>
                </a:solidFill>
              </a:rPr>
              <a:t>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гр. 6223-090401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Руководитель: Олег Константинович Головнин,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monah\OneDrive\Рабочий стол\Диплом Магистра\ПИТ-2020\Схема работы.jpg">
            <a:extLst>
              <a:ext uri="{FF2B5EF4-FFF2-40B4-BE49-F238E27FC236}">
                <a16:creationId xmlns:a16="http://schemas.microsoft.com/office/drawing/2014/main" id="{F50D85A8-392F-41B8-904C-3C2A33E369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9" y="908719"/>
            <a:ext cx="11030304" cy="57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  <a:latin typeface="Elektra Text Pro" panose="02000503030000020004" pitchFamily="50" charset="-52"/>
              </a:rPr>
              <a:t>Схема работы приложения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10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Функции системы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>
                <a:ea typeface="Times New Roman" panose="02020603050405020304" pitchFamily="18" charset="0"/>
              </a:rPr>
              <a:t>Требуется разработать </a:t>
            </a:r>
            <a:r>
              <a:rPr lang="ru-RU" sz="2400" dirty="0">
                <a:solidFill>
                  <a:srgbClr val="FF0000"/>
                </a:solidFill>
                <a:ea typeface="Times New Roman" panose="02020603050405020304" pitchFamily="18" charset="0"/>
              </a:rPr>
              <a:t>мобильное приложение</a:t>
            </a:r>
            <a:r>
              <a:rPr lang="ru-RU" sz="2400" dirty="0">
                <a:ea typeface="Times New Roman" panose="02020603050405020304" pitchFamily="18" charset="0"/>
              </a:rPr>
              <a:t>, которое обеспечит инерциальную навигацию с использованием методов, технологий и датчиков.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Мобильное приложение должно: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solidFill>
                  <a:srgbClr val="FF0000"/>
                </a:solidFill>
                <a:ea typeface="Times New Roman" panose="02020603050405020304" pitchFamily="18" charset="0"/>
                <a:cs typeface="Palatino Linotype" panose="02040502050505030304" pitchFamily="18" charset="0"/>
              </a:rPr>
              <a:t>иметь</a:t>
            </a: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 карту;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маршруты;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базу данных пройденных маршрутов;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обеспечить доступ к данным;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предоставить пользователю настраивать гибкую настройку датчиков;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строить </a:t>
            </a:r>
            <a:r>
              <a:rPr lang="ru-RU" sz="2400" dirty="0">
                <a:solidFill>
                  <a:srgbClr val="FF0000"/>
                </a:solidFill>
                <a:ea typeface="Times New Roman" panose="02020603050405020304" pitchFamily="18" charset="0"/>
                <a:cs typeface="Palatino Linotype" panose="02040502050505030304" pitchFamily="18" charset="0"/>
              </a:rPr>
              <a:t>гладкий</a:t>
            </a: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 маршрут;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ru-RU" sz="2400" dirty="0">
                <a:ea typeface="Times New Roman" panose="02020603050405020304" pitchFamily="18" charset="0"/>
                <a:cs typeface="Palatino Linotype" panose="02040502050505030304" pitchFamily="18" charset="0"/>
              </a:rPr>
              <a:t>вести мониторинг показателей с датчиков.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2187819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052736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2055969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30D4DEC6-3C30-40F5-ABD8-C0A7762DB992}"/>
              </a:ext>
            </a:extLst>
          </p:cNvPr>
          <p:cNvSpPr/>
          <p:nvPr/>
        </p:nvSpPr>
        <p:spPr>
          <a:xfrm>
            <a:off x="444737" y="1300930"/>
            <a:ext cx="1828799" cy="697134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форма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E3C50C2C-6593-4FD4-8372-4239573B44FF}"/>
              </a:ext>
            </a:extLst>
          </p:cNvPr>
          <p:cNvSpPr/>
          <p:nvPr/>
        </p:nvSpPr>
        <p:spPr>
          <a:xfrm>
            <a:off x="2710830" y="5517232"/>
            <a:ext cx="1728192" cy="1021681"/>
          </a:xfrm>
          <a:prstGeom prst="wedgeRectCallout">
            <a:avLst>
              <a:gd name="adj1" fmla="val 24373"/>
              <a:gd name="adj2" fmla="val -67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 просмотра пройденных маршрутов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7472DBB-F061-48CE-8F8A-87931869CDBA}"/>
              </a:ext>
            </a:extLst>
          </p:cNvPr>
          <p:cNvSpPr/>
          <p:nvPr/>
        </p:nvSpPr>
        <p:spPr>
          <a:xfrm>
            <a:off x="5106177" y="1052736"/>
            <a:ext cx="1540768" cy="792088"/>
          </a:xfrm>
          <a:prstGeom prst="wedgeRectCallout">
            <a:avLst>
              <a:gd name="adj1" fmla="val -16224"/>
              <a:gd name="adj2" fmla="val 9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Пройденный маршрут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F32013-BD9A-4453-850D-8F0A4EFCBEBC}"/>
              </a:ext>
            </a:extLst>
          </p:cNvPr>
          <p:cNvSpPr/>
          <p:nvPr/>
        </p:nvSpPr>
        <p:spPr>
          <a:xfrm>
            <a:off x="8111430" y="6021288"/>
            <a:ext cx="801606" cy="432048"/>
          </a:xfrm>
          <a:prstGeom prst="wedgeRectCallout">
            <a:avLst>
              <a:gd name="adj1" fmla="val 1069"/>
              <a:gd name="adj2" fmla="val -1779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путь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B62327B-030C-4C72-8139-D3B28EB3B3B6}"/>
              </a:ext>
            </a:extLst>
          </p:cNvPr>
          <p:cNvSpPr/>
          <p:nvPr/>
        </p:nvSpPr>
        <p:spPr>
          <a:xfrm>
            <a:off x="7084236" y="836712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56A53AFF-FA3F-4860-B6BA-391DCBE55794}"/>
              </a:ext>
            </a:extLst>
          </p:cNvPr>
          <p:cNvSpPr/>
          <p:nvPr/>
        </p:nvSpPr>
        <p:spPr>
          <a:xfrm>
            <a:off x="9407574" y="5924302"/>
            <a:ext cx="1828800" cy="529033"/>
          </a:xfrm>
          <a:prstGeom prst="wedgeRectCallout">
            <a:avLst>
              <a:gd name="adj1" fmla="val 26936"/>
              <a:gd name="adj2" fmla="val -1450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Остановить маршрут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56FFDE4F-A88B-423F-A3F1-728FD064173D}"/>
              </a:ext>
            </a:extLst>
          </p:cNvPr>
          <p:cNvSpPr/>
          <p:nvPr/>
        </p:nvSpPr>
        <p:spPr>
          <a:xfrm>
            <a:off x="9244278" y="825745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512" y="1319282"/>
            <a:ext cx="11295387" cy="31085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предметной области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Проведен обзор систем-аналогов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логическая и физическая модель данных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прототипы пользовательского интерфейса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азработана 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трехконтурная архитектура инерциальной навигационной системы для мобильного устройства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реализующие предложенный метод 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построения маршрута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F189D-0144-43B9-B496-F80F5AEC5184}"/>
              </a:ext>
            </a:extLst>
          </p:cNvPr>
          <p:cNvSpPr txBox="1"/>
          <p:nvPr/>
        </p:nvSpPr>
        <p:spPr>
          <a:xfrm>
            <a:off x="447512" y="4449311"/>
            <a:ext cx="110303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теме выпускной квалификационной работы опубликовано 7 научных рабо</a:t>
            </a: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т, одна из них — в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Scopus.</a:t>
            </a:r>
            <a:r>
              <a:rPr lang="ru-RU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Результаты работы докладывались на различных конференциях международного, областного и регионального уровней, отмечены дипломами о лучших докладах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046" y="3121627"/>
            <a:ext cx="7260321" cy="10156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+mj-lt"/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1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908720"/>
            <a:ext cx="10965122" cy="1296144"/>
          </a:xfrm>
        </p:spPr>
        <p:txBody>
          <a:bodyPr>
            <a:noAutofit/>
          </a:bodyPr>
          <a:lstStyle/>
          <a:p>
            <a:r>
              <a:rPr lang="ru-RU" sz="2400" dirty="0"/>
              <a:t>Рост вычислительной мощности смартфона</a:t>
            </a:r>
          </a:p>
          <a:p>
            <a:r>
              <a:rPr lang="ru-RU" sz="2400" dirty="0"/>
              <a:t>Внедрение передовых и точных датчиков на смартфон</a:t>
            </a:r>
          </a:p>
          <a:p>
            <a:r>
              <a:rPr lang="ru-RU" sz="2400" dirty="0">
                <a:solidFill>
                  <a:srgbClr val="FF0000"/>
                </a:solidFill>
              </a:rPr>
              <a:t>Увеличение количества зданий</a:t>
            </a:r>
            <a:r>
              <a:rPr lang="ru-RU" sz="2400" dirty="0"/>
              <a:t>, в которых необходимо вести навигацию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40C9-0CFA-4A02-A99F-0D0ABFA5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26" y="4365104"/>
            <a:ext cx="3358902" cy="18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2D445D-8D43-493B-9971-8DAADF16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062" y="2336840"/>
            <a:ext cx="2844430" cy="18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Цель работы – разработать навигационную систему, которая </a:t>
            </a:r>
            <a:r>
              <a:rPr lang="ru-RU" sz="2400" dirty="0">
                <a:solidFill>
                  <a:srgbClr val="FF0000"/>
                </a:solidFill>
              </a:rPr>
              <a:t>будет автономно и независимо от других систем </a:t>
            </a:r>
            <a:r>
              <a:rPr lang="ru-RU" sz="2400" dirty="0"/>
              <a:t>вести навигацию внутри помещений.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116099827"/>
              </p:ext>
            </p:extLst>
          </p:nvPr>
        </p:nvGraphicFramePr>
        <p:xfrm>
          <a:off x="430583" y="2201383"/>
          <a:ext cx="11233248" cy="439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1739717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На защиту выносятся: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Научная новизна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E061-527F-4523-8A6F-274448E65583}"/>
              </a:ext>
            </a:extLst>
          </p:cNvPr>
          <p:cNvSpPr txBox="1"/>
          <p:nvPr/>
        </p:nvSpPr>
        <p:spPr>
          <a:xfrm>
            <a:off x="504858" y="3462781"/>
            <a:ext cx="11180695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ru-RU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Практическая ценность работы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заключается в разработке автоматизированной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системы навигации внутри помещений с помощью инерциальной технологии локального позиционирования мобильных устройств, которая может применяться для решения задачи поиска и построения маршрута в помещениях, например, торговые центры.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9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78903"/>
              </p:ext>
            </p:extLst>
          </p:nvPr>
        </p:nvGraphicFramePr>
        <p:xfrm>
          <a:off x="6292792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406575" y="1124744"/>
            <a:ext cx="5598854" cy="1697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Навигация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ориентирования некоторого объекта в определённом пространстве.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65C5-0F63-4F21-B2AA-360BEEF73683}"/>
              </a:ext>
            </a:extLst>
          </p:cNvPr>
          <p:cNvSpPr txBox="1"/>
          <p:nvPr/>
        </p:nvSpPr>
        <p:spPr>
          <a:xfrm>
            <a:off x="406575" y="3207929"/>
            <a:ext cx="559885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приборов, алгоритмов и программного обеспечения, позволяющих произвести ориентирование объекта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Акселерометр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устройство, измеряющее проекцию кажущегося ускорения на одну или несколько осей.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Датчики Холла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(или датчики положения) 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Гироскоп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телефоне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специальный датчик, предназначенный для определения положения устройства в пространстве.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63" y="2850482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945732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129" y="906156"/>
            <a:ext cx="292778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226440" y="3973457"/>
            <a:ext cx="39594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Минус этой системы состоит в том, что это отдельный блок, который никак не интегрируешь в телефон и представляет интерес для компаний – разработчиков, интеграторов и производителей навигационного оборудования, систем и комплексов стабилизации и ориентации.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242280" y="906156"/>
            <a:ext cx="18004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Navigine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Indoor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218896" y="3973457"/>
            <a:ext cx="3959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Главный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системы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заключается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том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навигации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используются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метки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Там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где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заканчиваются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метки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заканчивается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и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определятся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местоположение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Данный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метод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подходит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если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осуществлять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навигацию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точке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мира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88" y="1713691"/>
            <a:ext cx="3393318" cy="213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571041" y="906156"/>
            <a:ext cx="18004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144987" y="1342725"/>
            <a:ext cx="39594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недостаткам данной системы необходимо отнести датчик обуви. Потому что это очень неудобно и не практично, так как отдельный датчик это повышение стоимости и сложности системы.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81244"/>
            <a:ext cx="2016224" cy="3286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(1)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8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/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Так, с помощью акселерометра можно получить ускорение по трем осям. В итоге получается множество данных акселерометра: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точка одного измерения в пространстве.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blipFill>
                <a:blip r:embed="rId2"/>
                <a:stretch>
                  <a:fillRect l="-270" r="-270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/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 помощью гироскопа можно получить гироскопический момент вращения ротора, возникающий при изменении направления оси. Он определяется следующим множеством: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данные с гироскопа, а именно угловая скорость относительно оси симметрии.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blipFill>
                <a:blip r:embed="rId3"/>
                <a:stretch>
                  <a:fillRect l="-271" r="-326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/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пространства.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Для определения магнитных полей используется магнитометр. В итоге получается множество данных: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данные с гироскопа, а именно индукция магнитного поля Земли в определённой точке;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blipFill>
                <a:blip r:embed="rId4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9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(2)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  <a:blipFill>
                <a:blip r:embed="rId2"/>
                <a:stretch>
                  <a:fillRect l="-324" t="-3125" r="-27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  <a:blipFill>
                <a:blip r:embed="rId5"/>
                <a:stretch>
                  <a:fillRect l="-317" t="-3125" r="-26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радиус Земли,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  <a:blipFill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842</Words>
  <Application>Microsoft Office PowerPoint</Application>
  <PresentationFormat>Произвольный</PresentationFormat>
  <Paragraphs>106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Oleg Golovnin</cp:lastModifiedBy>
  <cp:revision>107</cp:revision>
  <dcterms:created xsi:type="dcterms:W3CDTF">2018-10-29T12:25:40Z</dcterms:created>
  <dcterms:modified xsi:type="dcterms:W3CDTF">2021-05-15T07:36:21Z</dcterms:modified>
</cp:coreProperties>
</file>