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59" r:id="rId3"/>
    <p:sldId id="257" r:id="rId4"/>
    <p:sldId id="275" r:id="rId5"/>
    <p:sldId id="258" r:id="rId6"/>
    <p:sldId id="261" r:id="rId7"/>
    <p:sldId id="277" r:id="rId8"/>
    <p:sldId id="263" r:id="rId9"/>
    <p:sldId id="266" r:id="rId10"/>
    <p:sldId id="271" r:id="rId11"/>
    <p:sldId id="274" r:id="rId12"/>
    <p:sldId id="270" r:id="rId13"/>
    <p:sldId id="279" r:id="rId14"/>
    <p:sldId id="278" r:id="rId15"/>
    <p:sldId id="268" r:id="rId16"/>
    <p:sldId id="267" r:id="rId17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3D8890-C164-41AB-A91F-6BAC2EB9EDF4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1. Анализ исследуемой задачи и современных направлений ее решения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54317946-9AEE-41C3-A6B6-841B183D4919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2. 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F5385-0743-400B-9F82-50A9A9220C6F}" type="parTrans" cxnId="{C67E6FF0-8ADB-4066-9407-782DEA5FF4E6}">
      <dgm:prSet/>
      <dgm:spPr/>
      <dgm:t>
        <a:bodyPr/>
        <a:lstStyle/>
        <a:p>
          <a:endParaRPr lang="ru-RU"/>
        </a:p>
      </dgm:t>
    </dgm:pt>
    <dgm:pt modelId="{88B05F3B-FD2E-4945-A9F2-A3921A201954}" type="sibTrans" cxnId="{C67E6FF0-8ADB-4066-9407-782DEA5FF4E6}">
      <dgm:prSet/>
      <dgm:spPr/>
      <dgm:t>
        <a:bodyPr/>
        <a:lstStyle/>
        <a:p>
          <a:endParaRPr lang="ru-RU"/>
        </a:p>
      </dgm:t>
    </dgm:pt>
    <dgm:pt modelId="{400818C7-CB97-4FB7-BDDB-24592FCFB026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3. 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1DD3C-0BE5-493C-96DC-E3C816131C7D}" type="parTrans" cxnId="{99D17263-12E6-4471-B6F4-FBDDA337BDEE}">
      <dgm:prSet/>
      <dgm:spPr/>
      <dgm:t>
        <a:bodyPr/>
        <a:lstStyle/>
        <a:p>
          <a:endParaRPr lang="ru-RU"/>
        </a:p>
      </dgm:t>
    </dgm:pt>
    <dgm:pt modelId="{27C82A3D-C249-4F57-A880-A5CD741F5F55}" type="sibTrans" cxnId="{99D17263-12E6-4471-B6F4-FBDDA337BDEE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4FF2E5D-BDB2-4113-9CEE-3B182029E05E}" type="pres">
      <dgm:prSet presAssocID="{513D8890-C164-41AB-A91F-6BAC2EB9EDF4}" presName="node" presStyleLbl="node1" presStyleIdx="0" presStyleCnt="3" custScaleX="137408" custScaleY="139833">
        <dgm:presLayoutVars>
          <dgm:bulletEnabled val="1"/>
        </dgm:presLayoutVars>
      </dgm:prSet>
      <dgm:spPr/>
    </dgm:pt>
    <dgm:pt modelId="{96E00AA8-0C0D-4D2E-AE20-CF01BA4B9A57}" type="pres">
      <dgm:prSet presAssocID="{31E6B00F-6F7A-4828-BBB5-35EC02AFA568}" presName="sibTrans" presStyleCnt="0"/>
      <dgm:spPr/>
    </dgm:pt>
    <dgm:pt modelId="{0991A9D0-A838-4720-A150-12A7F2784782}" type="pres">
      <dgm:prSet presAssocID="{54317946-9AEE-41C3-A6B6-841B183D4919}" presName="node" presStyleLbl="node1" presStyleIdx="1" presStyleCnt="3" custScaleX="140219" custScaleY="134170" custLinFactNeighborX="-231" custLinFactNeighborY="494">
        <dgm:presLayoutVars>
          <dgm:bulletEnabled val="1"/>
        </dgm:presLayoutVars>
      </dgm:prSet>
      <dgm:spPr/>
    </dgm:pt>
    <dgm:pt modelId="{21C7C214-2CE4-4BA4-AEE9-1C82296B1802}" type="pres">
      <dgm:prSet presAssocID="{88B05F3B-FD2E-4945-A9F2-A3921A201954}" presName="sibTrans" presStyleCnt="0"/>
      <dgm:spPr/>
    </dgm:pt>
    <dgm:pt modelId="{30A29EF8-10E9-4049-823A-AFA586F3A09B}" type="pres">
      <dgm:prSet presAssocID="{400818C7-CB97-4FB7-BDDB-24592FCFB026}" presName="node" presStyleLbl="node1" presStyleIdx="2" presStyleCnt="3" custScaleX="152896" custScaleY="226563" custLinFactNeighborX="-2291" custLinFactNeighborY="-15690">
        <dgm:presLayoutVars>
          <dgm:bulletEnabled val="1"/>
        </dgm:presLayoutVars>
      </dgm:prSet>
      <dgm:spPr/>
    </dgm:pt>
  </dgm:ptLst>
  <dgm:cxnLst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99D17263-12E6-4471-B6F4-FBDDA337BDEE}" srcId="{477DE945-AF6E-474C-BBD1-0631CC17474C}" destId="{400818C7-CB97-4FB7-BDDB-24592FCFB026}" srcOrd="2" destOrd="0" parTransId="{EEE1DD3C-0BE5-493C-96DC-E3C816131C7D}" sibTransId="{27C82A3D-C249-4F57-A880-A5CD741F5F55}"/>
    <dgm:cxn modelId="{0FB1CB77-4B53-4378-9E34-DC0123588286}" type="presOf" srcId="{54317946-9AEE-41C3-A6B6-841B183D4919}" destId="{0991A9D0-A838-4720-A150-12A7F2784782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6B555DA9-2F33-4FC4-AA18-F1B814580642}" type="presOf" srcId="{400818C7-CB97-4FB7-BDDB-24592FCFB026}" destId="{30A29EF8-10E9-4049-823A-AFA586F3A09B}" srcOrd="0" destOrd="0" presId="urn:microsoft.com/office/officeart/2005/8/layout/default"/>
    <dgm:cxn modelId="{56571EEC-C122-4308-8DAB-F321F603702F}" srcId="{477DE945-AF6E-474C-BBD1-0631CC17474C}" destId="{513D8890-C164-41AB-A91F-6BAC2EB9EDF4}" srcOrd="0" destOrd="0" parTransId="{F334E567-17C7-42AB-9EAB-EEE93887308E}" sibTransId="{31E6B00F-6F7A-4828-BBB5-35EC02AFA568}"/>
    <dgm:cxn modelId="{C67E6FF0-8ADB-4066-9407-782DEA5FF4E6}" srcId="{477DE945-AF6E-474C-BBD1-0631CC17474C}" destId="{54317946-9AEE-41C3-A6B6-841B183D4919}" srcOrd="1" destOrd="0" parTransId="{5C1F5385-0743-400B-9F82-50A9A9220C6F}" sibTransId="{88B05F3B-FD2E-4945-A9F2-A3921A201954}"/>
    <dgm:cxn modelId="{C27E4893-83D5-4604-94B2-1458583A86BC}" type="presParOf" srcId="{4E9ADEA8-8168-4C0E-90E6-31D66446B7DF}" destId="{E4FF2E5D-BDB2-4113-9CEE-3B182029E05E}" srcOrd="0" destOrd="0" presId="urn:microsoft.com/office/officeart/2005/8/layout/default"/>
    <dgm:cxn modelId="{5AB1D713-E986-420B-971C-06F80E9387A2}" type="presParOf" srcId="{4E9ADEA8-8168-4C0E-90E6-31D66446B7DF}" destId="{96E00AA8-0C0D-4D2E-AE20-CF01BA4B9A57}" srcOrd="1" destOrd="0" presId="urn:microsoft.com/office/officeart/2005/8/layout/default"/>
    <dgm:cxn modelId="{FDF169C5-E5AF-4D72-87D5-B7C99FA9A42F}" type="presParOf" srcId="{4E9ADEA8-8168-4C0E-90E6-31D66446B7DF}" destId="{0991A9D0-A838-4720-A150-12A7F2784782}" srcOrd="2" destOrd="0" presId="urn:microsoft.com/office/officeart/2005/8/layout/default"/>
    <dgm:cxn modelId="{A5D2A1D6-968B-4C64-A0BC-BC3594DD11F7}" type="presParOf" srcId="{4E9ADEA8-8168-4C0E-90E6-31D66446B7DF}" destId="{21C7C214-2CE4-4BA4-AEE9-1C82296B1802}" srcOrd="3" destOrd="0" presId="urn:microsoft.com/office/officeart/2005/8/layout/default"/>
    <dgm:cxn modelId="{5A9A3406-E79E-48F1-9959-5D849438158D}" type="presParOf" srcId="{4E9ADEA8-8168-4C0E-90E6-31D66446B7DF}" destId="{30A29EF8-10E9-4049-823A-AFA586F3A0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2E5D-BDB2-4113-9CEE-3B182029E05E}">
      <dsp:nvSpPr>
        <dsp:cNvPr id="0" name=""/>
        <dsp:cNvSpPr/>
      </dsp:nvSpPr>
      <dsp:spPr>
        <a:xfrm>
          <a:off x="1036" y="962083"/>
          <a:ext cx="3472500" cy="212027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1. Анализ исследуемой задачи и современных направлений ее решения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6" y="962083"/>
        <a:ext cx="3472500" cy="2120270"/>
      </dsp:txXfrm>
    </dsp:sp>
    <dsp:sp modelId="{0991A9D0-A838-4720-A150-12A7F2784782}">
      <dsp:nvSpPr>
        <dsp:cNvPr id="0" name=""/>
        <dsp:cNvSpPr/>
      </dsp:nvSpPr>
      <dsp:spPr>
        <a:xfrm>
          <a:off x="3720413" y="1012507"/>
          <a:ext cx="3543538" cy="2034402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2. 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0413" y="1012507"/>
        <a:ext cx="3543538" cy="2034402"/>
      </dsp:txXfrm>
    </dsp:sp>
    <dsp:sp modelId="{30A29EF8-10E9-4049-823A-AFA586F3A09B}">
      <dsp:nvSpPr>
        <dsp:cNvPr id="0" name=""/>
        <dsp:cNvSpPr/>
      </dsp:nvSpPr>
      <dsp:spPr>
        <a:xfrm>
          <a:off x="7464607" y="66639"/>
          <a:ext cx="3863904" cy="343534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3. 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64607" y="66639"/>
        <a:ext cx="3863904" cy="3435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31.05.2021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31.05.2021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31.05.2021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31.05.2021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702" y="2831181"/>
            <a:ext cx="7751866" cy="129586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АВТОМАТИЗИРОВАННАЯ СИСТЕМА НАВИГАЦИИ ВНУТРИ ПОМЕЩЕНИЙ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 ПОМОЩЬЮ ИНЕРЦИАЛЬНОЙ ТЕХНОЛОГИИ ЛОКАЛЬНОГО ПОЗИЦИОНИРОВАНИЯ МОБИЛЬНЫХ УСТРОЙСТВ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412776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Обучающийся: Владимир Дмитриевич </a:t>
            </a:r>
            <a:r>
              <a:rPr lang="ru-RU" altLang="ru-RU" sz="1800" dirty="0" err="1">
                <a:solidFill>
                  <a:schemeClr val="bg1"/>
                </a:solidFill>
              </a:rPr>
              <a:t>Мавлютов</a:t>
            </a:r>
            <a:r>
              <a:rPr lang="ru-RU" altLang="ru-RU" sz="1800" dirty="0">
                <a:solidFill>
                  <a:schemeClr val="bg1"/>
                </a:solidFill>
              </a:rPr>
              <a:t>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гр. 6223-090401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Руководитель: Олег Константинович Головнин,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Функции мобильного приложения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/>
              <a:t>Система функционирует с использованием аппаратных средств смартфона (акселерометр, гироскоп, магнетометр) и обладает следующими функциональными возможностями: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и отображение направления, в котором осуществляется движение;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поиск маршрута;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просмотр, пройденных маршрутов пользователем;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осуществление замеров расстояния, на которое переместилось мобильное устройство;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местоположения при указании координат начальной точки.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2187819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052736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2055969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30D4DEC6-3C30-40F5-ABD8-C0A7762DB992}"/>
              </a:ext>
            </a:extLst>
          </p:cNvPr>
          <p:cNvSpPr/>
          <p:nvPr/>
        </p:nvSpPr>
        <p:spPr>
          <a:xfrm>
            <a:off x="444737" y="1300930"/>
            <a:ext cx="1828799" cy="697134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форма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E3C50C2C-6593-4FD4-8372-4239573B44FF}"/>
              </a:ext>
            </a:extLst>
          </p:cNvPr>
          <p:cNvSpPr/>
          <p:nvPr/>
        </p:nvSpPr>
        <p:spPr>
          <a:xfrm>
            <a:off x="2710830" y="5517232"/>
            <a:ext cx="1728192" cy="1021681"/>
          </a:xfrm>
          <a:prstGeom prst="wedgeRectCallout">
            <a:avLst>
              <a:gd name="adj1" fmla="val 24373"/>
              <a:gd name="adj2" fmla="val -67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 просмотра пройденных маршрутов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7472DBB-F061-48CE-8F8A-87931869CDBA}"/>
              </a:ext>
            </a:extLst>
          </p:cNvPr>
          <p:cNvSpPr/>
          <p:nvPr/>
        </p:nvSpPr>
        <p:spPr>
          <a:xfrm>
            <a:off x="5106177" y="1052736"/>
            <a:ext cx="1540768" cy="792088"/>
          </a:xfrm>
          <a:prstGeom prst="wedgeRectCallout">
            <a:avLst>
              <a:gd name="adj1" fmla="val -16224"/>
              <a:gd name="adj2" fmla="val 9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Пройденный маршрут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F32013-BD9A-4453-850D-8F0A4EFCBEBC}"/>
              </a:ext>
            </a:extLst>
          </p:cNvPr>
          <p:cNvSpPr/>
          <p:nvPr/>
        </p:nvSpPr>
        <p:spPr>
          <a:xfrm>
            <a:off x="8111430" y="6021288"/>
            <a:ext cx="801606" cy="432048"/>
          </a:xfrm>
          <a:prstGeom prst="wedgeRectCallout">
            <a:avLst>
              <a:gd name="adj1" fmla="val 1069"/>
              <a:gd name="adj2" fmla="val -1779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путь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B62327B-030C-4C72-8139-D3B28EB3B3B6}"/>
              </a:ext>
            </a:extLst>
          </p:cNvPr>
          <p:cNvSpPr/>
          <p:nvPr/>
        </p:nvSpPr>
        <p:spPr>
          <a:xfrm>
            <a:off x="7084236" y="836712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56A53AFF-FA3F-4860-B6BA-391DCBE55794}"/>
              </a:ext>
            </a:extLst>
          </p:cNvPr>
          <p:cNvSpPr/>
          <p:nvPr/>
        </p:nvSpPr>
        <p:spPr>
          <a:xfrm>
            <a:off x="9407574" y="5924302"/>
            <a:ext cx="1828800" cy="529033"/>
          </a:xfrm>
          <a:prstGeom prst="wedgeRectCallout">
            <a:avLst>
              <a:gd name="adj1" fmla="val 26936"/>
              <a:gd name="adj2" fmla="val -1450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Остановить маршрут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56FFDE4F-A88B-423F-A3F1-728FD064173D}"/>
              </a:ext>
            </a:extLst>
          </p:cNvPr>
          <p:cNvSpPr/>
          <p:nvPr/>
        </p:nvSpPr>
        <p:spPr>
          <a:xfrm>
            <a:off x="9244278" y="825745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Интерфейс мобильного приложения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un9-12.userapi.com/impg/SWADlh3RAN0XxpuH_CMY8qfYoDsFplZfhPrM5w/LCIi4ce3LFY.jpg?size=1156x2160&amp;quality=96&amp;sign=083bcaf5f8df910721ebb1eb708623bb&amp;type=album">
            <a:extLst>
              <a:ext uri="{FF2B5EF4-FFF2-40B4-BE49-F238E27FC236}">
                <a16:creationId xmlns:a16="http://schemas.microsoft.com/office/drawing/2014/main" id="{4FDDEF51-BAD7-4AED-B382-7D98469F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90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3.userapi.com/impg/RS_2D9c1gcn4vCOHiX201ehU9pJD75Xzh0sM2w/69jSLkNVBKQ.jpg?size=1156x2160&amp;quality=96&amp;sign=1717363674e9ede79b47ff4f9311d131&amp;type=album">
            <a:extLst>
              <a:ext uri="{FF2B5EF4-FFF2-40B4-BE49-F238E27FC236}">
                <a16:creationId xmlns:a16="http://schemas.microsoft.com/office/drawing/2014/main" id="{35712868-568E-408D-B2AF-D1BB49A1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37" y="1196752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6.userapi.com/impg/r0WasdIGI8-rH4OAj4RDy6QiQtwh3kzoRIOagg/UmpzbCsTF5o.jpg?size=1156x2160&amp;quality=96&amp;sign=611431604920bb6d6d60c25311f6b6ae&amp;type=album">
            <a:extLst>
              <a:ext uri="{FF2B5EF4-FFF2-40B4-BE49-F238E27FC236}">
                <a16:creationId xmlns:a16="http://schemas.microsoft.com/office/drawing/2014/main" id="{1B3BADC2-2D65-4833-A4B2-C5F5B1E0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Выноска: линия без границы 13">
            <a:extLst>
              <a:ext uri="{FF2B5EF4-FFF2-40B4-BE49-F238E27FC236}">
                <a16:creationId xmlns:a16="http://schemas.microsoft.com/office/drawing/2014/main" id="{2816CDEE-D633-4487-B357-05E3252377FE}"/>
              </a:ext>
            </a:extLst>
          </p:cNvPr>
          <p:cNvSpPr/>
          <p:nvPr/>
        </p:nvSpPr>
        <p:spPr>
          <a:xfrm>
            <a:off x="93322" y="1530400"/>
            <a:ext cx="1704360" cy="2042616"/>
          </a:xfrm>
          <a:prstGeom prst="callout1">
            <a:avLst>
              <a:gd name="adj1" fmla="val 105578"/>
              <a:gd name="adj2" fmla="val 81407"/>
              <a:gd name="adj3" fmla="val 128961"/>
              <a:gd name="adj4" fmla="val 954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Главный экран мобильного приложения</a:t>
            </a:r>
          </a:p>
        </p:txBody>
      </p:sp>
      <p:sp>
        <p:nvSpPr>
          <p:cNvPr id="20" name="Выноска: линия без границы 19">
            <a:extLst>
              <a:ext uri="{FF2B5EF4-FFF2-40B4-BE49-F238E27FC236}">
                <a16:creationId xmlns:a16="http://schemas.microsoft.com/office/drawing/2014/main" id="{AB788208-1529-4D15-BDA7-790011E903F2}"/>
              </a:ext>
            </a:extLst>
          </p:cNvPr>
          <p:cNvSpPr/>
          <p:nvPr/>
        </p:nvSpPr>
        <p:spPr>
          <a:xfrm>
            <a:off x="4128754" y="1530400"/>
            <a:ext cx="1678420" cy="2042616"/>
          </a:xfrm>
          <a:prstGeom prst="callout1">
            <a:avLst>
              <a:gd name="adj1" fmla="val 105578"/>
              <a:gd name="adj2" fmla="val 81407"/>
              <a:gd name="adj3" fmla="val 129459"/>
              <a:gd name="adj4" fmla="val 1011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перемещается из точки А в точку Б</a:t>
            </a:r>
          </a:p>
        </p:txBody>
      </p:sp>
      <p:sp>
        <p:nvSpPr>
          <p:cNvPr id="21" name="Выноска: линия без границы 20">
            <a:extLst>
              <a:ext uri="{FF2B5EF4-FFF2-40B4-BE49-F238E27FC236}">
                <a16:creationId xmlns:a16="http://schemas.microsoft.com/office/drawing/2014/main" id="{BD18BAFE-2021-4758-BE06-D4133573C0EE}"/>
              </a:ext>
            </a:extLst>
          </p:cNvPr>
          <p:cNvSpPr/>
          <p:nvPr/>
        </p:nvSpPr>
        <p:spPr>
          <a:xfrm>
            <a:off x="8066238" y="1557120"/>
            <a:ext cx="1717122" cy="1872208"/>
          </a:xfrm>
          <a:prstGeom prst="callout1">
            <a:avLst>
              <a:gd name="adj1" fmla="val 107206"/>
              <a:gd name="adj2" fmla="val 89430"/>
              <a:gd name="adj3" fmla="val 134750"/>
              <a:gd name="adj4" fmla="val 991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 пройденного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410426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Оценка эффективности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787F5F-29BA-4EE4-8689-CE73F239C650}"/>
              </a:ext>
            </a:extLst>
          </p:cNvPr>
          <p:cNvSpPr/>
          <p:nvPr/>
        </p:nvSpPr>
        <p:spPr>
          <a:xfrm>
            <a:off x="26829" y="3235301"/>
            <a:ext cx="9596769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</a:rPr>
              <a:t>Проведенные в ВКР исследования показали следующую ошибку по отношению к эталонной траектории: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E799D45-20F8-4034-86FE-E7A8FA368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30016"/>
              </p:ext>
            </p:extLst>
          </p:nvPr>
        </p:nvGraphicFramePr>
        <p:xfrm>
          <a:off x="550590" y="4891412"/>
          <a:ext cx="885698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576001798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511962111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1970244214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401834760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340792529"/>
                    </a:ext>
                  </a:extLst>
                </a:gridCol>
              </a:tblGrid>
              <a:tr h="1805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GSM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WiFi</a:t>
                      </a:r>
                      <a:r>
                        <a:rPr lang="en-US" dirty="0"/>
                        <a:t>/Bluetooth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Предложенная модель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220186"/>
                  </a:ext>
                </a:extLst>
              </a:tr>
              <a:tr h="170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3,31%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28520"/>
                  </a:ext>
                </a:extLst>
              </a:tr>
            </a:tbl>
          </a:graphicData>
        </a:graphic>
      </p:graphicFrame>
      <p:pic>
        <p:nvPicPr>
          <p:cNvPr id="6" name="Picture 6" descr="https://sun9-6.userapi.com/impg/r0WasdIGI8-rH4OAj4RDy6QiQtwh3kzoRIOagg/UmpzbCsTF5o.jpg?size=1156x2160&amp;quality=96&amp;sign=611431604920bb6d6d60c25311f6b6ae&amp;type=album">
            <a:extLst>
              <a:ext uri="{FF2B5EF4-FFF2-40B4-BE49-F238E27FC236}">
                <a16:creationId xmlns:a16="http://schemas.microsoft.com/office/drawing/2014/main" id="{CDA3A5A2-C3C9-460F-AA94-62C477AC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06" y="1168330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7574C-D24C-42EB-B8C2-3574BF17F349}"/>
                  </a:ext>
                </a:extLst>
              </p:cNvPr>
              <p:cNvSpPr txBox="1"/>
              <p:nvPr/>
            </p:nvSpPr>
            <p:spPr>
              <a:xfrm>
                <a:off x="550590" y="815255"/>
                <a:ext cx="8856984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Оценка результатов проводилась по параметру </a:t>
                </a:r>
                <a:r>
                  <a:rPr lang="en-US" dirty="0"/>
                  <a:t>GTE (Ground Truth Error) – </a:t>
                </a:r>
                <a:r>
                  <a:rPr lang="ru-RU" dirty="0"/>
                  <a:t>это максимальная ошибка по отношению к эталонной траектории.</a:t>
                </a:r>
              </a:p>
              <a:p>
                <a:endParaRPr lang="ru-RU" dirty="0"/>
              </a:p>
              <a:p>
                <a:pPr algn="ctr"/>
                <a:r>
                  <a:rPr lang="ru-RU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GTE=max⁡(|</a:t>
                </a:r>
                <a:r>
                  <a:rPr lang="en-US" dirty="0" err="1">
                    <a:latin typeface="Arial Black" panose="020B0A04020102020204" pitchFamily="34" charset="0"/>
                  </a:rPr>
                  <a:t>GTT</a:t>
                </a:r>
                <a14:m>
                  <m:oMath xmlns:m="http://schemas.openxmlformats.org/officeDocument/2006/math">
                    <m:r>
                      <a:rPr lang="ru-RU" b="0" i="1"/>
                      <m:t>𝑖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-IMUT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|),</a:t>
                </a:r>
                <a:r>
                  <a:rPr lang="en-US" dirty="0" err="1">
                    <a:latin typeface="Arial Black" panose="020B0A04020102020204" pitchFamily="34" charset="0"/>
                  </a:rPr>
                  <a:t>i</a:t>
                </a:r>
                <a:r>
                  <a:rPr lang="en-US" dirty="0">
                    <a:latin typeface="Arial Black" panose="020B0A04020102020204" pitchFamily="34" charset="0"/>
                  </a:rPr>
                  <a:t>=1..I,</a:t>
                </a:r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r>
                  <a:rPr lang="ru-RU" dirty="0"/>
                  <a:t>где </a:t>
                </a:r>
                <a:r>
                  <a:rPr lang="en-US" dirty="0"/>
                  <a:t>I – </a:t>
                </a:r>
                <a:r>
                  <a:rPr lang="ru-RU" dirty="0"/>
                  <a:t>общее количество точек траектории; </a:t>
                </a:r>
              </a:p>
              <a:p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порядковый номер точки траектории;</a:t>
                </a:r>
              </a:p>
              <a:p>
                <a:r>
                  <a:rPr lang="en-US" dirty="0"/>
                  <a:t>GTT– Ground Truth trajectory;</a:t>
                </a:r>
              </a:p>
              <a:p>
                <a:r>
                  <a:rPr lang="en-US" dirty="0"/>
                  <a:t>IMUT – Initial Measurement Unit Trajectory.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7574C-D24C-42EB-B8C2-3574BF17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" y="815255"/>
                <a:ext cx="8856984" cy="2585323"/>
              </a:xfrm>
              <a:prstGeom prst="rect">
                <a:avLst/>
              </a:prstGeom>
              <a:blipFill>
                <a:blip r:embed="rId3"/>
                <a:stretch>
                  <a:fillRect l="-551" t="-1415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12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043" y="926718"/>
            <a:ext cx="11295387" cy="28623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предметной области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 обзор систем-аналогов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логическая и физическая модели данных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прототипы пользовательского интерфейса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азработана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трехконтурная архитектурная модель инерциальной навигационной системы для мобильного устройства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автоматизированная система навигации внутри помещений 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инерциальной технологии локального позиционирования мобильных устройств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Проведены экспериментальные исследования эффективности системы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F189D-0144-43B9-B496-F80F5AEC5184}"/>
              </a:ext>
            </a:extLst>
          </p:cNvPr>
          <p:cNvSpPr txBox="1"/>
          <p:nvPr/>
        </p:nvSpPr>
        <p:spPr>
          <a:xfrm>
            <a:off x="451043" y="3868013"/>
            <a:ext cx="11030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теме выпускной квалификационной работы опубликовано 3 научных рабо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ты, одна из них — в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Scopus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Основные результаты работы докладывались и обсуждались на международных и региональных конференциях: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XXVII Международная конференция «Математика. Компьютер. Образование» (Дубна,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LXIX Молодежная научная конференция, посвященная 85-летию со дня рождения первого космонавта Земли Ю.А. Гагарина (Самара,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Международная научно-техническая конференция «Перспективные информационные технологии» ПИТ-2020;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Самарская областная научная конференция (Самара, 2020, 2021).</a:t>
            </a: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908719"/>
            <a:ext cx="10965122" cy="1660707"/>
          </a:xfrm>
        </p:spPr>
        <p:txBody>
          <a:bodyPr>
            <a:noAutofit/>
          </a:bodyPr>
          <a:lstStyle/>
          <a:p>
            <a:r>
              <a:rPr lang="ru-RU" sz="2400" dirty="0"/>
              <a:t>Отсутствие устойчивого спутникового сигнала внутри помещений</a:t>
            </a:r>
          </a:p>
          <a:p>
            <a:r>
              <a:rPr lang="ru-RU" sz="2400" dirty="0"/>
              <a:t>Строительство больших зданий</a:t>
            </a:r>
          </a:p>
          <a:p>
            <a:r>
              <a:rPr lang="ru-RU" sz="2400" dirty="0"/>
              <a:t>Внедрение передовых и точных датчиков на смартфон</a:t>
            </a:r>
          </a:p>
          <a:p>
            <a:r>
              <a:rPr lang="ru-RU" sz="2400" dirty="0"/>
              <a:t>Рост вычислительной мощности смартфона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a.d-cd.net/424fcd2s-960.jpg">
            <a:extLst>
              <a:ext uri="{FF2B5EF4-FFF2-40B4-BE49-F238E27FC236}">
                <a16:creationId xmlns:a16="http://schemas.microsoft.com/office/drawing/2014/main" id="{1CD3A3A8-E0D8-4129-A2AC-056F98F3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2865545"/>
            <a:ext cx="4752528" cy="30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8884FE5-D250-4BC5-B33E-D6F111DD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2" y="1003973"/>
            <a:ext cx="1368152" cy="13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7DF3F-F0A1-48A3-8C56-D8E0F25B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10" y="2978767"/>
            <a:ext cx="3529834" cy="30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Целью выпускной квалификационной работы магистра является разработка автоматизированной системы навигации внутри помещений с помощью инерциальной технологии локального позиционирования мобильных устройств.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37528416"/>
              </p:ext>
            </p:extLst>
          </p:nvPr>
        </p:nvGraphicFramePr>
        <p:xfrm>
          <a:off x="430583" y="2538925"/>
          <a:ext cx="11387446" cy="404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 работы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2319263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Задачи работы: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78903"/>
              </p:ext>
            </p:extLst>
          </p:nvPr>
        </p:nvGraphicFramePr>
        <p:xfrm>
          <a:off x="6292792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406575" y="1124744"/>
            <a:ext cx="5598854" cy="1697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Навигация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ориентирования некоторого объекта в определённом пространстве.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65C5-0F63-4F21-B2AA-360BEEF73683}"/>
              </a:ext>
            </a:extLst>
          </p:cNvPr>
          <p:cNvSpPr txBox="1"/>
          <p:nvPr/>
        </p:nvSpPr>
        <p:spPr>
          <a:xfrm>
            <a:off x="406575" y="3207929"/>
            <a:ext cx="559885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приборов, алгоритмов и программного обеспечения, позволяющих произвести ориентирование объекта в пространстве.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4B7B65E-F7BA-4AE2-8A53-B398585A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1318893"/>
            <a:ext cx="1308769" cy="13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Акселерометр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устройство, измеряющее проекцию кажущегося ускорения на одну или несколько осей.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Датчик Холла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Гироскоп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специальный датчик, предназначенный для определения положения устройства в пространстве.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63" y="2850482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945732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129" y="906156"/>
            <a:ext cx="292778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560752" y="4320628"/>
            <a:ext cx="34225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Недостаток этой системы состоит в том, что отсутствует интеграция с мобильными устройствами.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400409" y="906156"/>
            <a:ext cx="18004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Navigine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Indoor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734121" y="4320628"/>
            <a:ext cx="3321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Недостаток этой системы заключается в том, что для навигации используются метки.</a:t>
            </a: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17" y="1544464"/>
            <a:ext cx="3393318" cy="2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694356" y="906156"/>
            <a:ext cx="18004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694356" y="4320628"/>
            <a:ext cx="29286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Недостаток этой данной системы необходимо отнести обязательное наличие датчика в обуви.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69" y="1369409"/>
            <a:ext cx="1944216" cy="2658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(1)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/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Так, с помощью акселерометра можно получить ускорение по трем осям. В итоге получается множество данных акселерометра: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точка одного измерения в пространстве.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blipFill>
                <a:blip r:embed="rId2"/>
                <a:stretch>
                  <a:fillRect l="-270" r="-270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/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 помощью гироскопа можно получить гироскопический момент вращения ротора, возникающий при изменении направления оси. Он определяется следующим множеством: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данные с гироскопа, а именно угловая скорость относительно оси симметрии.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blipFill>
                <a:blip r:embed="rId3"/>
                <a:stretch>
                  <a:fillRect l="-271" r="-326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/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пространства.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Для определения магнитных полей используется магнитометр. В итоге получается множество данных: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данные с гироскопа, а именно индукция магнитного поля Земли в определённой точке;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blipFill>
                <a:blip r:embed="rId4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9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(2)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  <a:blipFill>
                <a:blip r:embed="rId2"/>
                <a:stretch>
                  <a:fillRect l="-324" t="-3125" r="-27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  <a:blipFill>
                <a:blip r:embed="rId5"/>
                <a:stretch>
                  <a:fillRect l="-317" t="-3125" r="-26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радиус Земли,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  <a:blipFill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25542" y="215407"/>
            <a:ext cx="11030304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50215"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Трехконтурная архитектура мобильного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5173</TotalTime>
  <Words>932</Words>
  <Application>Microsoft Office PowerPoint</Application>
  <PresentationFormat>Произвольный</PresentationFormat>
  <Paragraphs>133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Cambria Math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Vladimir Mavlyutov</cp:lastModifiedBy>
  <cp:revision>126</cp:revision>
  <dcterms:created xsi:type="dcterms:W3CDTF">2018-10-29T12:25:40Z</dcterms:created>
  <dcterms:modified xsi:type="dcterms:W3CDTF">2021-05-31T14:43:01Z</dcterms:modified>
</cp:coreProperties>
</file>