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0" r:id="rId2"/>
    <p:sldId id="259" r:id="rId3"/>
    <p:sldId id="257" r:id="rId4"/>
    <p:sldId id="275" r:id="rId5"/>
    <p:sldId id="258" r:id="rId6"/>
    <p:sldId id="261" r:id="rId7"/>
    <p:sldId id="277" r:id="rId8"/>
    <p:sldId id="263" r:id="rId9"/>
    <p:sldId id="266" r:id="rId10"/>
    <p:sldId id="271" r:id="rId11"/>
    <p:sldId id="279" r:id="rId12"/>
    <p:sldId id="278" r:id="rId13"/>
    <p:sldId id="268" r:id="rId14"/>
    <p:sldId id="267" r:id="rId15"/>
  </p:sldIdLst>
  <p:sldSz cx="12190413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60"/>
  </p:normalViewPr>
  <p:slideViewPr>
    <p:cSldViewPr>
      <p:cViewPr varScale="1">
        <p:scale>
          <a:sx n="78" d="100"/>
          <a:sy n="78" d="100"/>
        </p:scale>
        <p:origin x="787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7DE945-AF6E-474C-BBD1-0631CC17474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13D8890-C164-41AB-A91F-6BAC2EB9EDF4}">
      <dgm:prSet phldrT="[Текст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sz="2400" dirty="0"/>
            <a:t>Анализ исследуемой задачи и современных направлений ее решения</a:t>
          </a:r>
          <a:endParaRPr lang="ru-RU" sz="24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334E567-17C7-42AB-9EAB-EEE93887308E}" type="parTrans" cxnId="{56571EEC-C122-4308-8DAB-F321F603702F}">
      <dgm:prSet/>
      <dgm:spPr/>
      <dgm:t>
        <a:bodyPr/>
        <a:lstStyle/>
        <a:p>
          <a:endParaRPr lang="ru-RU"/>
        </a:p>
      </dgm:t>
    </dgm:pt>
    <dgm:pt modelId="{31E6B00F-6F7A-4828-BBB5-35EC02AFA568}" type="sibTrans" cxnId="{56571EEC-C122-4308-8DAB-F321F603702F}">
      <dgm:prSet/>
      <dgm:spPr/>
      <dgm:t>
        <a:bodyPr/>
        <a:lstStyle/>
        <a:p>
          <a:endParaRPr lang="ru-RU"/>
        </a:p>
      </dgm:t>
    </dgm:pt>
    <dgm:pt modelId="{54317946-9AEE-41C3-A6B6-841B183D4919}">
      <dgm:prSet phldrT="[Текст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sz="2400" dirty="0"/>
            <a:t>Проектирование и программная реализация автоматизированной системы, позволяющей строить маршрут внутри помещений</a:t>
          </a:r>
          <a:endParaRPr lang="ru-RU" sz="24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C1F5385-0743-400B-9F82-50A9A9220C6F}" type="parTrans" cxnId="{C67E6FF0-8ADB-4066-9407-782DEA5FF4E6}">
      <dgm:prSet/>
      <dgm:spPr/>
      <dgm:t>
        <a:bodyPr/>
        <a:lstStyle/>
        <a:p>
          <a:endParaRPr lang="ru-RU"/>
        </a:p>
      </dgm:t>
    </dgm:pt>
    <dgm:pt modelId="{88B05F3B-FD2E-4945-A9F2-A3921A201954}" type="sibTrans" cxnId="{C67E6FF0-8ADB-4066-9407-782DEA5FF4E6}">
      <dgm:prSet/>
      <dgm:spPr/>
      <dgm:t>
        <a:bodyPr/>
        <a:lstStyle/>
        <a:p>
          <a:endParaRPr lang="ru-RU"/>
        </a:p>
      </dgm:t>
    </dgm:pt>
    <dgm:pt modelId="{400818C7-CB97-4FB7-BDDB-24592FCFB026}">
      <dgm:prSet phldrT="[Текст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sz="2400" dirty="0"/>
            <a:t>Экспериментальные исследования разработанной автоматизированной системы навигации внутри помещений с помощью инерциальной технологии локального позиционирования мобильных устройств</a:t>
          </a:r>
          <a:endParaRPr lang="ru-RU" sz="24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EE1DD3C-0BE5-493C-96DC-E3C816131C7D}" type="parTrans" cxnId="{99D17263-12E6-4471-B6F4-FBDDA337BDEE}">
      <dgm:prSet/>
      <dgm:spPr/>
      <dgm:t>
        <a:bodyPr/>
        <a:lstStyle/>
        <a:p>
          <a:endParaRPr lang="ru-RU"/>
        </a:p>
      </dgm:t>
    </dgm:pt>
    <dgm:pt modelId="{27C82A3D-C249-4F57-A880-A5CD741F5F55}" type="sibTrans" cxnId="{99D17263-12E6-4471-B6F4-FBDDA337BDEE}">
      <dgm:prSet/>
      <dgm:spPr/>
      <dgm:t>
        <a:bodyPr/>
        <a:lstStyle/>
        <a:p>
          <a:endParaRPr lang="ru-RU"/>
        </a:p>
      </dgm:t>
    </dgm:pt>
    <dgm:pt modelId="{4E9ADEA8-8168-4C0E-90E6-31D66446B7DF}" type="pres">
      <dgm:prSet presAssocID="{477DE945-AF6E-474C-BBD1-0631CC17474C}" presName="diagram" presStyleCnt="0">
        <dgm:presLayoutVars>
          <dgm:dir/>
          <dgm:resizeHandles val="exact"/>
        </dgm:presLayoutVars>
      </dgm:prSet>
      <dgm:spPr/>
    </dgm:pt>
    <dgm:pt modelId="{E4FF2E5D-BDB2-4113-9CEE-3B182029E05E}" type="pres">
      <dgm:prSet presAssocID="{513D8890-C164-41AB-A91F-6BAC2EB9EDF4}" presName="node" presStyleLbl="node1" presStyleIdx="0" presStyleCnt="3" custScaleX="137408" custScaleY="139833">
        <dgm:presLayoutVars>
          <dgm:bulletEnabled val="1"/>
        </dgm:presLayoutVars>
      </dgm:prSet>
      <dgm:spPr/>
    </dgm:pt>
    <dgm:pt modelId="{96E00AA8-0C0D-4D2E-AE20-CF01BA4B9A57}" type="pres">
      <dgm:prSet presAssocID="{31E6B00F-6F7A-4828-BBB5-35EC02AFA568}" presName="sibTrans" presStyleCnt="0"/>
      <dgm:spPr/>
    </dgm:pt>
    <dgm:pt modelId="{0991A9D0-A838-4720-A150-12A7F2784782}" type="pres">
      <dgm:prSet presAssocID="{54317946-9AEE-41C3-A6B6-841B183D4919}" presName="node" presStyleLbl="node1" presStyleIdx="1" presStyleCnt="3" custScaleX="140219" custScaleY="134170" custLinFactX="60605" custLinFactNeighborX="100000" custLinFactNeighborY="270">
        <dgm:presLayoutVars>
          <dgm:bulletEnabled val="1"/>
        </dgm:presLayoutVars>
      </dgm:prSet>
      <dgm:spPr/>
    </dgm:pt>
    <dgm:pt modelId="{21C7C214-2CE4-4BA4-AEE9-1C82296B1802}" type="pres">
      <dgm:prSet presAssocID="{88B05F3B-FD2E-4945-A9F2-A3921A201954}" presName="sibTrans" presStyleCnt="0"/>
      <dgm:spPr/>
    </dgm:pt>
    <dgm:pt modelId="{30A29EF8-10E9-4049-823A-AFA586F3A09B}" type="pres">
      <dgm:prSet presAssocID="{400818C7-CB97-4FB7-BDDB-24592FCFB026}" presName="node" presStyleLbl="node1" presStyleIdx="2" presStyleCnt="3" custScaleX="152896" custScaleY="226563" custLinFactX="-49965" custLinFactNeighborX="-100000" custLinFactNeighborY="-7486">
        <dgm:presLayoutVars>
          <dgm:bulletEnabled val="1"/>
        </dgm:presLayoutVars>
      </dgm:prSet>
      <dgm:spPr/>
    </dgm:pt>
  </dgm:ptLst>
  <dgm:cxnLst>
    <dgm:cxn modelId="{3278C11D-2665-4E62-B0B3-7B8394788771}" type="presOf" srcId="{513D8890-C164-41AB-A91F-6BAC2EB9EDF4}" destId="{E4FF2E5D-BDB2-4113-9CEE-3B182029E05E}" srcOrd="0" destOrd="0" presId="urn:microsoft.com/office/officeart/2005/8/layout/default"/>
    <dgm:cxn modelId="{99D17263-12E6-4471-B6F4-FBDDA337BDEE}" srcId="{477DE945-AF6E-474C-BBD1-0631CC17474C}" destId="{400818C7-CB97-4FB7-BDDB-24592FCFB026}" srcOrd="2" destOrd="0" parTransId="{EEE1DD3C-0BE5-493C-96DC-E3C816131C7D}" sibTransId="{27C82A3D-C249-4F57-A880-A5CD741F5F55}"/>
    <dgm:cxn modelId="{0FB1CB77-4B53-4378-9E34-DC0123588286}" type="presOf" srcId="{54317946-9AEE-41C3-A6B6-841B183D4919}" destId="{0991A9D0-A838-4720-A150-12A7F2784782}" srcOrd="0" destOrd="0" presId="urn:microsoft.com/office/officeart/2005/8/layout/default"/>
    <dgm:cxn modelId="{5C58079F-7C53-41C6-AA20-E3C3EF262AAC}" type="presOf" srcId="{477DE945-AF6E-474C-BBD1-0631CC17474C}" destId="{4E9ADEA8-8168-4C0E-90E6-31D66446B7DF}" srcOrd="0" destOrd="0" presId="urn:microsoft.com/office/officeart/2005/8/layout/default"/>
    <dgm:cxn modelId="{6B555DA9-2F33-4FC4-AA18-F1B814580642}" type="presOf" srcId="{400818C7-CB97-4FB7-BDDB-24592FCFB026}" destId="{30A29EF8-10E9-4049-823A-AFA586F3A09B}" srcOrd="0" destOrd="0" presId="urn:microsoft.com/office/officeart/2005/8/layout/default"/>
    <dgm:cxn modelId="{56571EEC-C122-4308-8DAB-F321F603702F}" srcId="{477DE945-AF6E-474C-BBD1-0631CC17474C}" destId="{513D8890-C164-41AB-A91F-6BAC2EB9EDF4}" srcOrd="0" destOrd="0" parTransId="{F334E567-17C7-42AB-9EAB-EEE93887308E}" sibTransId="{31E6B00F-6F7A-4828-BBB5-35EC02AFA568}"/>
    <dgm:cxn modelId="{C67E6FF0-8ADB-4066-9407-782DEA5FF4E6}" srcId="{477DE945-AF6E-474C-BBD1-0631CC17474C}" destId="{54317946-9AEE-41C3-A6B6-841B183D4919}" srcOrd="1" destOrd="0" parTransId="{5C1F5385-0743-400B-9F82-50A9A9220C6F}" sibTransId="{88B05F3B-FD2E-4945-A9F2-A3921A201954}"/>
    <dgm:cxn modelId="{C27E4893-83D5-4604-94B2-1458583A86BC}" type="presParOf" srcId="{4E9ADEA8-8168-4C0E-90E6-31D66446B7DF}" destId="{E4FF2E5D-BDB2-4113-9CEE-3B182029E05E}" srcOrd="0" destOrd="0" presId="urn:microsoft.com/office/officeart/2005/8/layout/default"/>
    <dgm:cxn modelId="{5AB1D713-E986-420B-971C-06F80E9387A2}" type="presParOf" srcId="{4E9ADEA8-8168-4C0E-90E6-31D66446B7DF}" destId="{96E00AA8-0C0D-4D2E-AE20-CF01BA4B9A57}" srcOrd="1" destOrd="0" presId="urn:microsoft.com/office/officeart/2005/8/layout/default"/>
    <dgm:cxn modelId="{FDF169C5-E5AF-4D72-87D5-B7C99FA9A42F}" type="presParOf" srcId="{4E9ADEA8-8168-4C0E-90E6-31D66446B7DF}" destId="{0991A9D0-A838-4720-A150-12A7F2784782}" srcOrd="2" destOrd="0" presId="urn:microsoft.com/office/officeart/2005/8/layout/default"/>
    <dgm:cxn modelId="{A5D2A1D6-968B-4C64-A0BC-BC3594DD11F7}" type="presParOf" srcId="{4E9ADEA8-8168-4C0E-90E6-31D66446B7DF}" destId="{21C7C214-2CE4-4BA4-AEE9-1C82296B1802}" srcOrd="3" destOrd="0" presId="urn:microsoft.com/office/officeart/2005/8/layout/default"/>
    <dgm:cxn modelId="{5A9A3406-E79E-48F1-9959-5D849438158D}" type="presParOf" srcId="{4E9ADEA8-8168-4C0E-90E6-31D66446B7DF}" destId="{30A29EF8-10E9-4049-823A-AFA586F3A09B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4F42AD-EF2D-4869-94ED-7D749ACBC9A7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BFA6CA2-103A-4553-9862-A31DA33E9ED8}">
      <dgm:prSet phldrT="[Текст]"/>
      <dgm:spPr/>
      <dgm:t>
        <a:bodyPr/>
        <a:lstStyle/>
        <a:p>
          <a:r>
            <a:rPr lang="ru-RU" dirty="0">
              <a:latin typeface="Arial" panose="020B0604020202020204" pitchFamily="34" charset="0"/>
              <a:cs typeface="Arial" panose="020B0604020202020204" pitchFamily="34" charset="0"/>
            </a:rPr>
            <a:t>Системы навигации</a:t>
          </a:r>
        </a:p>
      </dgm:t>
    </dgm:pt>
    <dgm:pt modelId="{0F030DDF-EFDC-4794-86C9-19AFB899A296}" type="parTrans" cxnId="{CF14B74A-5C2C-4412-80E9-2605C5BAA0EB}">
      <dgm:prSet/>
      <dgm:spPr/>
      <dgm:t>
        <a:bodyPr/>
        <a:lstStyle/>
        <a:p>
          <a:endParaRPr lang="ru-RU"/>
        </a:p>
      </dgm:t>
    </dgm:pt>
    <dgm:pt modelId="{180EAFF8-8B2D-48D7-8359-DA91837DFD21}" type="sibTrans" cxnId="{CF14B74A-5C2C-4412-80E9-2605C5BAA0EB}">
      <dgm:prSet/>
      <dgm:spPr/>
      <dgm:t>
        <a:bodyPr/>
        <a:lstStyle/>
        <a:p>
          <a:endParaRPr lang="ru-RU"/>
        </a:p>
      </dgm:t>
    </dgm:pt>
    <dgm:pt modelId="{11745061-3B55-45B8-9126-8B986595D074}" type="asst">
      <dgm:prSet phldrT="[Текст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GSM</a:t>
          </a:r>
          <a:endParaRPr lang="ru-RU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CACDF8F-4309-46FC-BED1-2F2FFBBC2984}" type="parTrans" cxnId="{5ABDB50F-4542-42AD-9376-145180C791DA}">
      <dgm:prSet/>
      <dgm:spPr/>
      <dgm:t>
        <a:bodyPr/>
        <a:lstStyle/>
        <a:p>
          <a:endParaRPr lang="ru-RU"/>
        </a:p>
      </dgm:t>
    </dgm:pt>
    <dgm:pt modelId="{2E3310D9-685E-476C-9234-B76405805DE5}" type="sibTrans" cxnId="{5ABDB50F-4542-42AD-9376-145180C791DA}">
      <dgm:prSet/>
      <dgm:spPr/>
      <dgm:t>
        <a:bodyPr/>
        <a:lstStyle/>
        <a:p>
          <a:endParaRPr lang="ru-RU"/>
        </a:p>
      </dgm:t>
    </dgm:pt>
    <dgm:pt modelId="{01CABD92-3974-4AB1-9941-64A22784B4C3}">
      <dgm:prSet phldrT="[Текст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GPS</a:t>
          </a:r>
          <a:endParaRPr lang="ru-RU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6695D93-0C13-44A1-932E-A644968E96A6}" type="parTrans" cxnId="{F4FA112A-B505-4158-85B9-9380D7360950}">
      <dgm:prSet/>
      <dgm:spPr/>
      <dgm:t>
        <a:bodyPr/>
        <a:lstStyle/>
        <a:p>
          <a:endParaRPr lang="ru-RU"/>
        </a:p>
      </dgm:t>
    </dgm:pt>
    <dgm:pt modelId="{408350CD-58BB-4820-A12E-A51C04F5331D}" type="sibTrans" cxnId="{F4FA112A-B505-4158-85B9-9380D7360950}">
      <dgm:prSet/>
      <dgm:spPr/>
      <dgm:t>
        <a:bodyPr/>
        <a:lstStyle/>
        <a:p>
          <a:endParaRPr lang="ru-RU"/>
        </a:p>
      </dgm:t>
    </dgm:pt>
    <dgm:pt modelId="{07D076B7-8B42-4667-BF34-B0C252C60FA8}">
      <dgm:prSet phldrT="[Текст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INS</a:t>
          </a:r>
          <a:endParaRPr lang="ru-RU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BFB33B2-4591-4AF2-A678-1FFC2CC03511}" type="parTrans" cxnId="{58E1E0FA-F0A8-4353-BA6D-B6BA738F83BF}">
      <dgm:prSet/>
      <dgm:spPr/>
      <dgm:t>
        <a:bodyPr/>
        <a:lstStyle/>
        <a:p>
          <a:endParaRPr lang="ru-RU"/>
        </a:p>
      </dgm:t>
    </dgm:pt>
    <dgm:pt modelId="{D6114912-62A0-4E5D-AA4A-84538F21954B}" type="sibTrans" cxnId="{58E1E0FA-F0A8-4353-BA6D-B6BA738F83BF}">
      <dgm:prSet/>
      <dgm:spPr/>
      <dgm:t>
        <a:bodyPr/>
        <a:lstStyle/>
        <a:p>
          <a:endParaRPr lang="ru-RU"/>
        </a:p>
      </dgm:t>
    </dgm:pt>
    <dgm:pt modelId="{A8F24DA6-49C5-42BD-8CE0-C2365C05568E}" type="asst">
      <dgm:prSet phldrT="[Текст]"/>
      <dgm:spPr/>
      <dgm:t>
        <a:bodyPr/>
        <a:lstStyle/>
        <a:p>
          <a:pPr>
            <a:buFont typeface="+mj-lt"/>
            <a:buAutoNum type="arabicPeriod"/>
          </a:pP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Bluetooth/</a:t>
          </a:r>
          <a:br>
            <a:rPr lang="ru-RU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Wi-Fi</a:t>
          </a:r>
          <a:endParaRPr lang="ru-RU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B51E6FC-A892-4AAB-BD19-99DFCF08A909}" type="parTrans" cxnId="{269336D1-D99C-4298-A7DC-BEDF6E846F86}">
      <dgm:prSet/>
      <dgm:spPr/>
      <dgm:t>
        <a:bodyPr/>
        <a:lstStyle/>
        <a:p>
          <a:endParaRPr lang="ru-RU"/>
        </a:p>
      </dgm:t>
    </dgm:pt>
    <dgm:pt modelId="{154C6A16-1877-43D9-9D8F-6B7A27561D3B}" type="sibTrans" cxnId="{269336D1-D99C-4298-A7DC-BEDF6E846F86}">
      <dgm:prSet/>
      <dgm:spPr/>
      <dgm:t>
        <a:bodyPr/>
        <a:lstStyle/>
        <a:p>
          <a:endParaRPr lang="ru-RU"/>
        </a:p>
      </dgm:t>
    </dgm:pt>
    <dgm:pt modelId="{409F6310-E6E1-4764-920A-77E3BFFABB2E}" type="pres">
      <dgm:prSet presAssocID="{694F42AD-EF2D-4869-94ED-7D749ACBC9A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E051789-4958-46FE-8EA2-C7706F269434}" type="pres">
      <dgm:prSet presAssocID="{4BFA6CA2-103A-4553-9862-A31DA33E9ED8}" presName="hierRoot1" presStyleCnt="0">
        <dgm:presLayoutVars>
          <dgm:hierBranch val="init"/>
        </dgm:presLayoutVars>
      </dgm:prSet>
      <dgm:spPr/>
    </dgm:pt>
    <dgm:pt modelId="{3C7BB024-76F8-4FE4-8C5F-510510DF22E9}" type="pres">
      <dgm:prSet presAssocID="{4BFA6CA2-103A-4553-9862-A31DA33E9ED8}" presName="rootComposite1" presStyleCnt="0"/>
      <dgm:spPr/>
    </dgm:pt>
    <dgm:pt modelId="{9ACF3914-FEFC-4585-99B7-18A795780F5E}" type="pres">
      <dgm:prSet presAssocID="{4BFA6CA2-103A-4553-9862-A31DA33E9ED8}" presName="rootText1" presStyleLbl="node0" presStyleIdx="0" presStyleCnt="1">
        <dgm:presLayoutVars>
          <dgm:chPref val="3"/>
        </dgm:presLayoutVars>
      </dgm:prSet>
      <dgm:spPr/>
    </dgm:pt>
    <dgm:pt modelId="{96FCAF58-741C-4701-9901-B5E301F9EB1A}" type="pres">
      <dgm:prSet presAssocID="{4BFA6CA2-103A-4553-9862-A31DA33E9ED8}" presName="rootConnector1" presStyleLbl="node1" presStyleIdx="0" presStyleCnt="0"/>
      <dgm:spPr/>
    </dgm:pt>
    <dgm:pt modelId="{03EE7466-E898-4E86-A0BE-EB636329CD4E}" type="pres">
      <dgm:prSet presAssocID="{4BFA6CA2-103A-4553-9862-A31DA33E9ED8}" presName="hierChild2" presStyleCnt="0"/>
      <dgm:spPr/>
    </dgm:pt>
    <dgm:pt modelId="{0C1470D8-DFFD-4638-B576-BBDAF62C3D67}" type="pres">
      <dgm:prSet presAssocID="{A6695D93-0C13-44A1-932E-A644968E96A6}" presName="Name37" presStyleLbl="parChTrans1D2" presStyleIdx="0" presStyleCnt="4"/>
      <dgm:spPr/>
    </dgm:pt>
    <dgm:pt modelId="{61D420D1-1A47-4AF4-8E3C-AB833390CB80}" type="pres">
      <dgm:prSet presAssocID="{01CABD92-3974-4AB1-9941-64A22784B4C3}" presName="hierRoot2" presStyleCnt="0">
        <dgm:presLayoutVars>
          <dgm:hierBranch val="init"/>
        </dgm:presLayoutVars>
      </dgm:prSet>
      <dgm:spPr/>
    </dgm:pt>
    <dgm:pt modelId="{02B266E8-8614-475C-BA27-FFEB03244397}" type="pres">
      <dgm:prSet presAssocID="{01CABD92-3974-4AB1-9941-64A22784B4C3}" presName="rootComposite" presStyleCnt="0"/>
      <dgm:spPr/>
    </dgm:pt>
    <dgm:pt modelId="{4F19A619-9A92-4763-9191-52FD3D13B056}" type="pres">
      <dgm:prSet presAssocID="{01CABD92-3974-4AB1-9941-64A22784B4C3}" presName="rootText" presStyleLbl="node2" presStyleIdx="0" presStyleCnt="2">
        <dgm:presLayoutVars>
          <dgm:chPref val="3"/>
        </dgm:presLayoutVars>
      </dgm:prSet>
      <dgm:spPr/>
    </dgm:pt>
    <dgm:pt modelId="{82905D26-7436-457B-B253-BFE59234E962}" type="pres">
      <dgm:prSet presAssocID="{01CABD92-3974-4AB1-9941-64A22784B4C3}" presName="rootConnector" presStyleLbl="node2" presStyleIdx="0" presStyleCnt="2"/>
      <dgm:spPr/>
    </dgm:pt>
    <dgm:pt modelId="{B599A151-8D04-4CAB-9EEE-44F2C918EF7E}" type="pres">
      <dgm:prSet presAssocID="{01CABD92-3974-4AB1-9941-64A22784B4C3}" presName="hierChild4" presStyleCnt="0"/>
      <dgm:spPr/>
    </dgm:pt>
    <dgm:pt modelId="{2F2E523B-BBF4-40F5-9554-2B0DED3AB1BD}" type="pres">
      <dgm:prSet presAssocID="{01CABD92-3974-4AB1-9941-64A22784B4C3}" presName="hierChild5" presStyleCnt="0"/>
      <dgm:spPr/>
    </dgm:pt>
    <dgm:pt modelId="{DD91B123-BFB7-4300-B45F-DF7B8D75E955}" type="pres">
      <dgm:prSet presAssocID="{EBFB33B2-4591-4AF2-A678-1FFC2CC03511}" presName="Name37" presStyleLbl="parChTrans1D2" presStyleIdx="1" presStyleCnt="4"/>
      <dgm:spPr/>
    </dgm:pt>
    <dgm:pt modelId="{6D309B71-8682-431D-9A77-11337C45DABF}" type="pres">
      <dgm:prSet presAssocID="{07D076B7-8B42-4667-BF34-B0C252C60FA8}" presName="hierRoot2" presStyleCnt="0">
        <dgm:presLayoutVars>
          <dgm:hierBranch val="init"/>
        </dgm:presLayoutVars>
      </dgm:prSet>
      <dgm:spPr/>
    </dgm:pt>
    <dgm:pt modelId="{B01001A0-9061-4DFD-B02A-7A6B60387F65}" type="pres">
      <dgm:prSet presAssocID="{07D076B7-8B42-4667-BF34-B0C252C60FA8}" presName="rootComposite" presStyleCnt="0"/>
      <dgm:spPr/>
    </dgm:pt>
    <dgm:pt modelId="{88804931-F984-417E-A3E8-8337185DB776}" type="pres">
      <dgm:prSet presAssocID="{07D076B7-8B42-4667-BF34-B0C252C60FA8}" presName="rootText" presStyleLbl="node2" presStyleIdx="1" presStyleCnt="2">
        <dgm:presLayoutVars>
          <dgm:chPref val="3"/>
        </dgm:presLayoutVars>
      </dgm:prSet>
      <dgm:spPr/>
    </dgm:pt>
    <dgm:pt modelId="{7A3A5C0E-06A8-4D16-9B49-8BABE751BF10}" type="pres">
      <dgm:prSet presAssocID="{07D076B7-8B42-4667-BF34-B0C252C60FA8}" presName="rootConnector" presStyleLbl="node2" presStyleIdx="1" presStyleCnt="2"/>
      <dgm:spPr/>
    </dgm:pt>
    <dgm:pt modelId="{68BEAD61-C17D-46CA-A677-AF2EA864B6AC}" type="pres">
      <dgm:prSet presAssocID="{07D076B7-8B42-4667-BF34-B0C252C60FA8}" presName="hierChild4" presStyleCnt="0"/>
      <dgm:spPr/>
    </dgm:pt>
    <dgm:pt modelId="{FFA91DB3-116F-47FF-AFDB-64AD9EF4AA80}" type="pres">
      <dgm:prSet presAssocID="{07D076B7-8B42-4667-BF34-B0C252C60FA8}" presName="hierChild5" presStyleCnt="0"/>
      <dgm:spPr/>
    </dgm:pt>
    <dgm:pt modelId="{BD62910E-CA38-4034-8405-DAA15838707B}" type="pres">
      <dgm:prSet presAssocID="{4BFA6CA2-103A-4553-9862-A31DA33E9ED8}" presName="hierChild3" presStyleCnt="0"/>
      <dgm:spPr/>
    </dgm:pt>
    <dgm:pt modelId="{C2097986-191D-427F-BE73-F5B15852EAF3}" type="pres">
      <dgm:prSet presAssocID="{3CACDF8F-4309-46FC-BED1-2F2FFBBC2984}" presName="Name111" presStyleLbl="parChTrans1D2" presStyleIdx="2" presStyleCnt="4"/>
      <dgm:spPr/>
    </dgm:pt>
    <dgm:pt modelId="{C9FA1B7F-B9B5-4417-9DDD-FBBC30BD5209}" type="pres">
      <dgm:prSet presAssocID="{11745061-3B55-45B8-9126-8B986595D074}" presName="hierRoot3" presStyleCnt="0">
        <dgm:presLayoutVars>
          <dgm:hierBranch val="init"/>
        </dgm:presLayoutVars>
      </dgm:prSet>
      <dgm:spPr/>
    </dgm:pt>
    <dgm:pt modelId="{12A581DC-E0CA-498C-A8C5-B24549D60503}" type="pres">
      <dgm:prSet presAssocID="{11745061-3B55-45B8-9126-8B986595D074}" presName="rootComposite3" presStyleCnt="0"/>
      <dgm:spPr/>
    </dgm:pt>
    <dgm:pt modelId="{8DD29B31-BEA7-4F27-A3BE-C07D1EF42A85}" type="pres">
      <dgm:prSet presAssocID="{11745061-3B55-45B8-9126-8B986595D074}" presName="rootText3" presStyleLbl="asst1" presStyleIdx="0" presStyleCnt="2">
        <dgm:presLayoutVars>
          <dgm:chPref val="3"/>
        </dgm:presLayoutVars>
      </dgm:prSet>
      <dgm:spPr/>
    </dgm:pt>
    <dgm:pt modelId="{BCEAAC34-4686-4535-B581-47F56D795B08}" type="pres">
      <dgm:prSet presAssocID="{11745061-3B55-45B8-9126-8B986595D074}" presName="rootConnector3" presStyleLbl="asst1" presStyleIdx="0" presStyleCnt="2"/>
      <dgm:spPr/>
    </dgm:pt>
    <dgm:pt modelId="{A28CD4F5-AE79-40D3-9E5C-482DCA6AA342}" type="pres">
      <dgm:prSet presAssocID="{11745061-3B55-45B8-9126-8B986595D074}" presName="hierChild6" presStyleCnt="0"/>
      <dgm:spPr/>
    </dgm:pt>
    <dgm:pt modelId="{B00841F4-9BA9-47B5-BA2C-D43F91C603E5}" type="pres">
      <dgm:prSet presAssocID="{11745061-3B55-45B8-9126-8B986595D074}" presName="hierChild7" presStyleCnt="0"/>
      <dgm:spPr/>
    </dgm:pt>
    <dgm:pt modelId="{07A74E4E-3889-4D1E-8A60-812C38BCC936}" type="pres">
      <dgm:prSet presAssocID="{9B51E6FC-A892-4AAB-BD19-99DFCF08A909}" presName="Name111" presStyleLbl="parChTrans1D2" presStyleIdx="3" presStyleCnt="4"/>
      <dgm:spPr/>
    </dgm:pt>
    <dgm:pt modelId="{C0E63A42-7F30-40D3-A0A3-1981C0A9932B}" type="pres">
      <dgm:prSet presAssocID="{A8F24DA6-49C5-42BD-8CE0-C2365C05568E}" presName="hierRoot3" presStyleCnt="0">
        <dgm:presLayoutVars>
          <dgm:hierBranch val="init"/>
        </dgm:presLayoutVars>
      </dgm:prSet>
      <dgm:spPr/>
    </dgm:pt>
    <dgm:pt modelId="{AACFA49C-B8F7-4AF0-B42C-A48696653210}" type="pres">
      <dgm:prSet presAssocID="{A8F24DA6-49C5-42BD-8CE0-C2365C05568E}" presName="rootComposite3" presStyleCnt="0"/>
      <dgm:spPr/>
    </dgm:pt>
    <dgm:pt modelId="{5411C1A5-4033-4EA5-96C0-8F9E583877F8}" type="pres">
      <dgm:prSet presAssocID="{A8F24DA6-49C5-42BD-8CE0-C2365C05568E}" presName="rootText3" presStyleLbl="asst1" presStyleIdx="1" presStyleCnt="2">
        <dgm:presLayoutVars>
          <dgm:chPref val="3"/>
        </dgm:presLayoutVars>
      </dgm:prSet>
      <dgm:spPr/>
    </dgm:pt>
    <dgm:pt modelId="{6976FD77-C91B-483F-99C5-5773DCFF5918}" type="pres">
      <dgm:prSet presAssocID="{A8F24DA6-49C5-42BD-8CE0-C2365C05568E}" presName="rootConnector3" presStyleLbl="asst1" presStyleIdx="1" presStyleCnt="2"/>
      <dgm:spPr/>
    </dgm:pt>
    <dgm:pt modelId="{7E1CDAE0-0B2F-401A-AAFD-EA76742E7163}" type="pres">
      <dgm:prSet presAssocID="{A8F24DA6-49C5-42BD-8CE0-C2365C05568E}" presName="hierChild6" presStyleCnt="0"/>
      <dgm:spPr/>
    </dgm:pt>
    <dgm:pt modelId="{BAA4D7AA-4B54-4633-8451-EEFFED27F276}" type="pres">
      <dgm:prSet presAssocID="{A8F24DA6-49C5-42BD-8CE0-C2365C05568E}" presName="hierChild7" presStyleCnt="0"/>
      <dgm:spPr/>
    </dgm:pt>
  </dgm:ptLst>
  <dgm:cxnLst>
    <dgm:cxn modelId="{5ABDB50F-4542-42AD-9376-145180C791DA}" srcId="{4BFA6CA2-103A-4553-9862-A31DA33E9ED8}" destId="{11745061-3B55-45B8-9126-8B986595D074}" srcOrd="0" destOrd="0" parTransId="{3CACDF8F-4309-46FC-BED1-2F2FFBBC2984}" sibTransId="{2E3310D9-685E-476C-9234-B76405805DE5}"/>
    <dgm:cxn modelId="{D894EA18-ECAD-4011-88FB-7DB9707E6A13}" type="presOf" srcId="{A8F24DA6-49C5-42BD-8CE0-C2365C05568E}" destId="{5411C1A5-4033-4EA5-96C0-8F9E583877F8}" srcOrd="0" destOrd="0" presId="urn:microsoft.com/office/officeart/2005/8/layout/orgChart1"/>
    <dgm:cxn modelId="{F4FA112A-B505-4158-85B9-9380D7360950}" srcId="{4BFA6CA2-103A-4553-9862-A31DA33E9ED8}" destId="{01CABD92-3974-4AB1-9941-64A22784B4C3}" srcOrd="2" destOrd="0" parTransId="{A6695D93-0C13-44A1-932E-A644968E96A6}" sibTransId="{408350CD-58BB-4820-A12E-A51C04F5331D}"/>
    <dgm:cxn modelId="{4C18652E-EBE5-4071-9FE3-BAEEC0FF290D}" type="presOf" srcId="{01CABD92-3974-4AB1-9941-64A22784B4C3}" destId="{4F19A619-9A92-4763-9191-52FD3D13B056}" srcOrd="0" destOrd="0" presId="urn:microsoft.com/office/officeart/2005/8/layout/orgChart1"/>
    <dgm:cxn modelId="{02CF2735-9D30-4AFD-B6C8-032974E9B93D}" type="presOf" srcId="{4BFA6CA2-103A-4553-9862-A31DA33E9ED8}" destId="{96FCAF58-741C-4701-9901-B5E301F9EB1A}" srcOrd="1" destOrd="0" presId="urn:microsoft.com/office/officeart/2005/8/layout/orgChart1"/>
    <dgm:cxn modelId="{01C25F36-C0CB-41AA-BAC8-21B8EC4196FF}" type="presOf" srcId="{3CACDF8F-4309-46FC-BED1-2F2FFBBC2984}" destId="{C2097986-191D-427F-BE73-F5B15852EAF3}" srcOrd="0" destOrd="0" presId="urn:microsoft.com/office/officeart/2005/8/layout/orgChart1"/>
    <dgm:cxn modelId="{3169AE61-B45A-417A-9D29-E130DF7C76EB}" type="presOf" srcId="{07D076B7-8B42-4667-BF34-B0C252C60FA8}" destId="{7A3A5C0E-06A8-4D16-9B49-8BABE751BF10}" srcOrd="1" destOrd="0" presId="urn:microsoft.com/office/officeart/2005/8/layout/orgChart1"/>
    <dgm:cxn modelId="{CF14B74A-5C2C-4412-80E9-2605C5BAA0EB}" srcId="{694F42AD-EF2D-4869-94ED-7D749ACBC9A7}" destId="{4BFA6CA2-103A-4553-9862-A31DA33E9ED8}" srcOrd="0" destOrd="0" parTransId="{0F030DDF-EFDC-4794-86C9-19AFB899A296}" sibTransId="{180EAFF8-8B2D-48D7-8359-DA91837DFD21}"/>
    <dgm:cxn modelId="{16242882-4227-4A4B-8180-B20DC0923249}" type="presOf" srcId="{4BFA6CA2-103A-4553-9862-A31DA33E9ED8}" destId="{9ACF3914-FEFC-4585-99B7-18A795780F5E}" srcOrd="0" destOrd="0" presId="urn:microsoft.com/office/officeart/2005/8/layout/orgChart1"/>
    <dgm:cxn modelId="{2CEB0AA1-1C07-4D9C-A8E4-9EDD5BAA6CD5}" type="presOf" srcId="{9B51E6FC-A892-4AAB-BD19-99DFCF08A909}" destId="{07A74E4E-3889-4D1E-8A60-812C38BCC936}" srcOrd="0" destOrd="0" presId="urn:microsoft.com/office/officeart/2005/8/layout/orgChart1"/>
    <dgm:cxn modelId="{0801DDA8-5D06-4F65-9F35-45C3208E8697}" type="presOf" srcId="{01CABD92-3974-4AB1-9941-64A22784B4C3}" destId="{82905D26-7436-457B-B253-BFE59234E962}" srcOrd="1" destOrd="0" presId="urn:microsoft.com/office/officeart/2005/8/layout/orgChart1"/>
    <dgm:cxn modelId="{517BB5AC-3828-4E2E-B0C8-E144D48B5DF4}" type="presOf" srcId="{07D076B7-8B42-4667-BF34-B0C252C60FA8}" destId="{88804931-F984-417E-A3E8-8337185DB776}" srcOrd="0" destOrd="0" presId="urn:microsoft.com/office/officeart/2005/8/layout/orgChart1"/>
    <dgm:cxn modelId="{269336D1-D99C-4298-A7DC-BEDF6E846F86}" srcId="{4BFA6CA2-103A-4553-9862-A31DA33E9ED8}" destId="{A8F24DA6-49C5-42BD-8CE0-C2365C05568E}" srcOrd="1" destOrd="0" parTransId="{9B51E6FC-A892-4AAB-BD19-99DFCF08A909}" sibTransId="{154C6A16-1877-43D9-9D8F-6B7A27561D3B}"/>
    <dgm:cxn modelId="{252329D7-4EEC-498B-9476-234C9C16155E}" type="presOf" srcId="{694F42AD-EF2D-4869-94ED-7D749ACBC9A7}" destId="{409F6310-E6E1-4764-920A-77E3BFFABB2E}" srcOrd="0" destOrd="0" presId="urn:microsoft.com/office/officeart/2005/8/layout/orgChart1"/>
    <dgm:cxn modelId="{A949A7D7-C2E6-4507-9835-2A9E8016F5D3}" type="presOf" srcId="{11745061-3B55-45B8-9126-8B986595D074}" destId="{8DD29B31-BEA7-4F27-A3BE-C07D1EF42A85}" srcOrd="0" destOrd="0" presId="urn:microsoft.com/office/officeart/2005/8/layout/orgChart1"/>
    <dgm:cxn modelId="{DACF1EE2-D4E7-49C5-B827-1F153F3E4914}" type="presOf" srcId="{A8F24DA6-49C5-42BD-8CE0-C2365C05568E}" destId="{6976FD77-C91B-483F-99C5-5773DCFF5918}" srcOrd="1" destOrd="0" presId="urn:microsoft.com/office/officeart/2005/8/layout/orgChart1"/>
    <dgm:cxn modelId="{3C3774F2-265F-4E11-9095-D191BC2B6553}" type="presOf" srcId="{EBFB33B2-4591-4AF2-A678-1FFC2CC03511}" destId="{DD91B123-BFB7-4300-B45F-DF7B8D75E955}" srcOrd="0" destOrd="0" presId="urn:microsoft.com/office/officeart/2005/8/layout/orgChart1"/>
    <dgm:cxn modelId="{1CA9AFF9-281B-4A0D-BB92-261EA74221BA}" type="presOf" srcId="{11745061-3B55-45B8-9126-8B986595D074}" destId="{BCEAAC34-4686-4535-B581-47F56D795B08}" srcOrd="1" destOrd="0" presId="urn:microsoft.com/office/officeart/2005/8/layout/orgChart1"/>
    <dgm:cxn modelId="{58E1E0FA-F0A8-4353-BA6D-B6BA738F83BF}" srcId="{4BFA6CA2-103A-4553-9862-A31DA33E9ED8}" destId="{07D076B7-8B42-4667-BF34-B0C252C60FA8}" srcOrd="3" destOrd="0" parTransId="{EBFB33B2-4591-4AF2-A678-1FFC2CC03511}" sibTransId="{D6114912-62A0-4E5D-AA4A-84538F21954B}"/>
    <dgm:cxn modelId="{602CFBFB-5F99-4753-B8A7-72C2013AFEB3}" type="presOf" srcId="{A6695D93-0C13-44A1-932E-A644968E96A6}" destId="{0C1470D8-DFFD-4638-B576-BBDAF62C3D67}" srcOrd="0" destOrd="0" presId="urn:microsoft.com/office/officeart/2005/8/layout/orgChart1"/>
    <dgm:cxn modelId="{554A9DBE-785C-4738-B09D-D22E6A2213A2}" type="presParOf" srcId="{409F6310-E6E1-4764-920A-77E3BFFABB2E}" destId="{1E051789-4958-46FE-8EA2-C7706F269434}" srcOrd="0" destOrd="0" presId="urn:microsoft.com/office/officeart/2005/8/layout/orgChart1"/>
    <dgm:cxn modelId="{607033B0-B7B1-43FD-8147-D8DADBA45527}" type="presParOf" srcId="{1E051789-4958-46FE-8EA2-C7706F269434}" destId="{3C7BB024-76F8-4FE4-8C5F-510510DF22E9}" srcOrd="0" destOrd="0" presId="urn:microsoft.com/office/officeart/2005/8/layout/orgChart1"/>
    <dgm:cxn modelId="{79C691B7-BED7-4222-A140-A8D6E1DA767B}" type="presParOf" srcId="{3C7BB024-76F8-4FE4-8C5F-510510DF22E9}" destId="{9ACF3914-FEFC-4585-99B7-18A795780F5E}" srcOrd="0" destOrd="0" presId="urn:microsoft.com/office/officeart/2005/8/layout/orgChart1"/>
    <dgm:cxn modelId="{3FD54D73-B673-419D-974A-59BAAF1F9A0E}" type="presParOf" srcId="{3C7BB024-76F8-4FE4-8C5F-510510DF22E9}" destId="{96FCAF58-741C-4701-9901-B5E301F9EB1A}" srcOrd="1" destOrd="0" presId="urn:microsoft.com/office/officeart/2005/8/layout/orgChart1"/>
    <dgm:cxn modelId="{8FDF246A-F049-4DE4-A207-D729F7F28CBB}" type="presParOf" srcId="{1E051789-4958-46FE-8EA2-C7706F269434}" destId="{03EE7466-E898-4E86-A0BE-EB636329CD4E}" srcOrd="1" destOrd="0" presId="urn:microsoft.com/office/officeart/2005/8/layout/orgChart1"/>
    <dgm:cxn modelId="{1E619D8F-78FB-4487-A1F4-89532C7B3B44}" type="presParOf" srcId="{03EE7466-E898-4E86-A0BE-EB636329CD4E}" destId="{0C1470D8-DFFD-4638-B576-BBDAF62C3D67}" srcOrd="0" destOrd="0" presId="urn:microsoft.com/office/officeart/2005/8/layout/orgChart1"/>
    <dgm:cxn modelId="{2236F5F7-AD42-4EDE-A9D6-BC7342A3AC13}" type="presParOf" srcId="{03EE7466-E898-4E86-A0BE-EB636329CD4E}" destId="{61D420D1-1A47-4AF4-8E3C-AB833390CB80}" srcOrd="1" destOrd="0" presId="urn:microsoft.com/office/officeart/2005/8/layout/orgChart1"/>
    <dgm:cxn modelId="{BD575095-1FAA-4D25-820D-7FE88FAD69B9}" type="presParOf" srcId="{61D420D1-1A47-4AF4-8E3C-AB833390CB80}" destId="{02B266E8-8614-475C-BA27-FFEB03244397}" srcOrd="0" destOrd="0" presId="urn:microsoft.com/office/officeart/2005/8/layout/orgChart1"/>
    <dgm:cxn modelId="{E14B3890-C9E8-4740-9F56-08726AD56579}" type="presParOf" srcId="{02B266E8-8614-475C-BA27-FFEB03244397}" destId="{4F19A619-9A92-4763-9191-52FD3D13B056}" srcOrd="0" destOrd="0" presId="urn:microsoft.com/office/officeart/2005/8/layout/orgChart1"/>
    <dgm:cxn modelId="{DE2BF2F3-9BED-429C-A0B7-5AA1C7214E09}" type="presParOf" srcId="{02B266E8-8614-475C-BA27-FFEB03244397}" destId="{82905D26-7436-457B-B253-BFE59234E962}" srcOrd="1" destOrd="0" presId="urn:microsoft.com/office/officeart/2005/8/layout/orgChart1"/>
    <dgm:cxn modelId="{D117F92B-A637-4BD7-99BF-CFCB493EE657}" type="presParOf" srcId="{61D420D1-1A47-4AF4-8E3C-AB833390CB80}" destId="{B599A151-8D04-4CAB-9EEE-44F2C918EF7E}" srcOrd="1" destOrd="0" presId="urn:microsoft.com/office/officeart/2005/8/layout/orgChart1"/>
    <dgm:cxn modelId="{4FD8153F-7BB3-4E0F-B1CA-2CFB500B8558}" type="presParOf" srcId="{61D420D1-1A47-4AF4-8E3C-AB833390CB80}" destId="{2F2E523B-BBF4-40F5-9554-2B0DED3AB1BD}" srcOrd="2" destOrd="0" presId="urn:microsoft.com/office/officeart/2005/8/layout/orgChart1"/>
    <dgm:cxn modelId="{F4998489-5EA3-4C6A-AFEA-00C8BE2668DA}" type="presParOf" srcId="{03EE7466-E898-4E86-A0BE-EB636329CD4E}" destId="{DD91B123-BFB7-4300-B45F-DF7B8D75E955}" srcOrd="2" destOrd="0" presId="urn:microsoft.com/office/officeart/2005/8/layout/orgChart1"/>
    <dgm:cxn modelId="{0D160472-1605-4364-8212-15AFB51FAA1F}" type="presParOf" srcId="{03EE7466-E898-4E86-A0BE-EB636329CD4E}" destId="{6D309B71-8682-431D-9A77-11337C45DABF}" srcOrd="3" destOrd="0" presId="urn:microsoft.com/office/officeart/2005/8/layout/orgChart1"/>
    <dgm:cxn modelId="{D7876AEA-3DFC-4B9A-AC10-1E6F217F69A5}" type="presParOf" srcId="{6D309B71-8682-431D-9A77-11337C45DABF}" destId="{B01001A0-9061-4DFD-B02A-7A6B60387F65}" srcOrd="0" destOrd="0" presId="urn:microsoft.com/office/officeart/2005/8/layout/orgChart1"/>
    <dgm:cxn modelId="{C3104650-A84E-4DC6-8790-9F3478D7D56C}" type="presParOf" srcId="{B01001A0-9061-4DFD-B02A-7A6B60387F65}" destId="{88804931-F984-417E-A3E8-8337185DB776}" srcOrd="0" destOrd="0" presId="urn:microsoft.com/office/officeart/2005/8/layout/orgChart1"/>
    <dgm:cxn modelId="{E52916B5-EC82-4682-B592-5B07ACC0D3A6}" type="presParOf" srcId="{B01001A0-9061-4DFD-B02A-7A6B60387F65}" destId="{7A3A5C0E-06A8-4D16-9B49-8BABE751BF10}" srcOrd="1" destOrd="0" presId="urn:microsoft.com/office/officeart/2005/8/layout/orgChart1"/>
    <dgm:cxn modelId="{5AB8820B-660F-4E3B-B7EF-EC15B9DA3455}" type="presParOf" srcId="{6D309B71-8682-431D-9A77-11337C45DABF}" destId="{68BEAD61-C17D-46CA-A677-AF2EA864B6AC}" srcOrd="1" destOrd="0" presId="urn:microsoft.com/office/officeart/2005/8/layout/orgChart1"/>
    <dgm:cxn modelId="{3EBB2C9C-AB74-42E4-87AD-2B62C33FFF02}" type="presParOf" srcId="{6D309B71-8682-431D-9A77-11337C45DABF}" destId="{FFA91DB3-116F-47FF-AFDB-64AD9EF4AA80}" srcOrd="2" destOrd="0" presId="urn:microsoft.com/office/officeart/2005/8/layout/orgChart1"/>
    <dgm:cxn modelId="{F623C142-A6C9-4D5C-82CE-EA6217BF48BD}" type="presParOf" srcId="{1E051789-4958-46FE-8EA2-C7706F269434}" destId="{BD62910E-CA38-4034-8405-DAA15838707B}" srcOrd="2" destOrd="0" presId="urn:microsoft.com/office/officeart/2005/8/layout/orgChart1"/>
    <dgm:cxn modelId="{4FC0C196-9405-46B7-A3F1-B4EEFC1A997A}" type="presParOf" srcId="{BD62910E-CA38-4034-8405-DAA15838707B}" destId="{C2097986-191D-427F-BE73-F5B15852EAF3}" srcOrd="0" destOrd="0" presId="urn:microsoft.com/office/officeart/2005/8/layout/orgChart1"/>
    <dgm:cxn modelId="{487B30A6-28F0-4CEF-992A-1297B57B1CD9}" type="presParOf" srcId="{BD62910E-CA38-4034-8405-DAA15838707B}" destId="{C9FA1B7F-B9B5-4417-9DDD-FBBC30BD5209}" srcOrd="1" destOrd="0" presId="urn:microsoft.com/office/officeart/2005/8/layout/orgChart1"/>
    <dgm:cxn modelId="{21E00237-59FB-4392-B213-0173A65EFEAD}" type="presParOf" srcId="{C9FA1B7F-B9B5-4417-9DDD-FBBC30BD5209}" destId="{12A581DC-E0CA-498C-A8C5-B24549D60503}" srcOrd="0" destOrd="0" presId="urn:microsoft.com/office/officeart/2005/8/layout/orgChart1"/>
    <dgm:cxn modelId="{C58FBEB8-7339-4991-9561-76834672F7D0}" type="presParOf" srcId="{12A581DC-E0CA-498C-A8C5-B24549D60503}" destId="{8DD29B31-BEA7-4F27-A3BE-C07D1EF42A85}" srcOrd="0" destOrd="0" presId="urn:microsoft.com/office/officeart/2005/8/layout/orgChart1"/>
    <dgm:cxn modelId="{ACB048FC-D023-4C2E-B9A0-4385ACC6E39A}" type="presParOf" srcId="{12A581DC-E0CA-498C-A8C5-B24549D60503}" destId="{BCEAAC34-4686-4535-B581-47F56D795B08}" srcOrd="1" destOrd="0" presId="urn:microsoft.com/office/officeart/2005/8/layout/orgChart1"/>
    <dgm:cxn modelId="{FEFC6FAE-36ED-4AE7-BAB9-FBCC91333FBE}" type="presParOf" srcId="{C9FA1B7F-B9B5-4417-9DDD-FBBC30BD5209}" destId="{A28CD4F5-AE79-40D3-9E5C-482DCA6AA342}" srcOrd="1" destOrd="0" presId="urn:microsoft.com/office/officeart/2005/8/layout/orgChart1"/>
    <dgm:cxn modelId="{802274F9-86AC-4C2B-B848-ABF3F6768CB7}" type="presParOf" srcId="{C9FA1B7F-B9B5-4417-9DDD-FBBC30BD5209}" destId="{B00841F4-9BA9-47B5-BA2C-D43F91C603E5}" srcOrd="2" destOrd="0" presId="urn:microsoft.com/office/officeart/2005/8/layout/orgChart1"/>
    <dgm:cxn modelId="{70611FF9-54E3-425F-945D-399CE84B4BC9}" type="presParOf" srcId="{BD62910E-CA38-4034-8405-DAA15838707B}" destId="{07A74E4E-3889-4D1E-8A60-812C38BCC936}" srcOrd="2" destOrd="0" presId="urn:microsoft.com/office/officeart/2005/8/layout/orgChart1"/>
    <dgm:cxn modelId="{842B3759-DB4F-48AE-8029-02C7B4B10847}" type="presParOf" srcId="{BD62910E-CA38-4034-8405-DAA15838707B}" destId="{C0E63A42-7F30-40D3-A0A3-1981C0A9932B}" srcOrd="3" destOrd="0" presId="urn:microsoft.com/office/officeart/2005/8/layout/orgChart1"/>
    <dgm:cxn modelId="{50473FAD-F412-4EBF-9BE5-C9EBB2A6F821}" type="presParOf" srcId="{C0E63A42-7F30-40D3-A0A3-1981C0A9932B}" destId="{AACFA49C-B8F7-4AF0-B42C-A48696653210}" srcOrd="0" destOrd="0" presId="urn:microsoft.com/office/officeart/2005/8/layout/orgChart1"/>
    <dgm:cxn modelId="{9DFDC261-D67A-4F44-B74F-CEF5E337453E}" type="presParOf" srcId="{AACFA49C-B8F7-4AF0-B42C-A48696653210}" destId="{5411C1A5-4033-4EA5-96C0-8F9E583877F8}" srcOrd="0" destOrd="0" presId="urn:microsoft.com/office/officeart/2005/8/layout/orgChart1"/>
    <dgm:cxn modelId="{670FB242-0C45-4D04-991F-BE7AB43BFBB3}" type="presParOf" srcId="{AACFA49C-B8F7-4AF0-B42C-A48696653210}" destId="{6976FD77-C91B-483F-99C5-5773DCFF5918}" srcOrd="1" destOrd="0" presId="urn:microsoft.com/office/officeart/2005/8/layout/orgChart1"/>
    <dgm:cxn modelId="{A46FD77F-B5EF-410B-BFBA-9B9F1D3643DF}" type="presParOf" srcId="{C0E63A42-7F30-40D3-A0A3-1981C0A9932B}" destId="{7E1CDAE0-0B2F-401A-AAFD-EA76742E7163}" srcOrd="1" destOrd="0" presId="urn:microsoft.com/office/officeart/2005/8/layout/orgChart1"/>
    <dgm:cxn modelId="{BE9151DD-9DF4-4680-9385-88C63283BAF5}" type="presParOf" srcId="{C0E63A42-7F30-40D3-A0A3-1981C0A9932B}" destId="{BAA4D7AA-4B54-4633-8451-EEFFED27F27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FF2E5D-BDB2-4113-9CEE-3B182029E05E}">
      <dsp:nvSpPr>
        <dsp:cNvPr id="0" name=""/>
        <dsp:cNvSpPr/>
      </dsp:nvSpPr>
      <dsp:spPr>
        <a:xfrm>
          <a:off x="1036" y="962083"/>
          <a:ext cx="3472500" cy="2120270"/>
        </a:xfrm>
        <a:prstGeom prst="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Анализ исследуемой задачи и современных направлений ее решения</a:t>
          </a:r>
          <a:endParaRPr lang="ru-RU" sz="24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036" y="962083"/>
        <a:ext cx="3472500" cy="2120270"/>
      </dsp:txXfrm>
    </dsp:sp>
    <dsp:sp modelId="{0991A9D0-A838-4720-A150-12A7F2784782}">
      <dsp:nvSpPr>
        <dsp:cNvPr id="0" name=""/>
        <dsp:cNvSpPr/>
      </dsp:nvSpPr>
      <dsp:spPr>
        <a:xfrm>
          <a:off x="7784973" y="1009111"/>
          <a:ext cx="3543538" cy="2034402"/>
        </a:xfrm>
        <a:prstGeom prst="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Проектирование и программная реализация автоматизированной системы, позволяющей строить маршрут внутри помещений</a:t>
          </a:r>
          <a:endParaRPr lang="ru-RU" sz="24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784973" y="1009111"/>
        <a:ext cx="3543538" cy="2034402"/>
      </dsp:txXfrm>
    </dsp:sp>
    <dsp:sp modelId="{30A29EF8-10E9-4049-823A-AFA586F3A09B}">
      <dsp:nvSpPr>
        <dsp:cNvPr id="0" name=""/>
        <dsp:cNvSpPr/>
      </dsp:nvSpPr>
      <dsp:spPr>
        <a:xfrm>
          <a:off x="3732670" y="191036"/>
          <a:ext cx="3863904" cy="3435346"/>
        </a:xfrm>
        <a:prstGeom prst="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Экспериментальные исследования разработанной автоматизированной системы навигации внутри помещений с помощью инерциальной технологии локального позиционирования мобильных устройств</a:t>
          </a:r>
          <a:endParaRPr lang="ru-RU" sz="24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732670" y="191036"/>
        <a:ext cx="3863904" cy="34353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A74E4E-3889-4D1E-8A60-812C38BCC936}">
      <dsp:nvSpPr>
        <dsp:cNvPr id="0" name=""/>
        <dsp:cNvSpPr/>
      </dsp:nvSpPr>
      <dsp:spPr>
        <a:xfrm>
          <a:off x="2508760" y="1571936"/>
          <a:ext cx="238274" cy="10438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3867"/>
              </a:lnTo>
              <a:lnTo>
                <a:pt x="238274" y="10438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097986-191D-427F-BE73-F5B15852EAF3}">
      <dsp:nvSpPr>
        <dsp:cNvPr id="0" name=""/>
        <dsp:cNvSpPr/>
      </dsp:nvSpPr>
      <dsp:spPr>
        <a:xfrm>
          <a:off x="2270486" y="1571936"/>
          <a:ext cx="238274" cy="1043867"/>
        </a:xfrm>
        <a:custGeom>
          <a:avLst/>
          <a:gdLst/>
          <a:ahLst/>
          <a:cxnLst/>
          <a:rect l="0" t="0" r="0" b="0"/>
          <a:pathLst>
            <a:path>
              <a:moveTo>
                <a:pt x="238274" y="0"/>
              </a:moveTo>
              <a:lnTo>
                <a:pt x="238274" y="1043867"/>
              </a:lnTo>
              <a:lnTo>
                <a:pt x="0" y="10438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91B123-BFB7-4300-B45F-DF7B8D75E955}">
      <dsp:nvSpPr>
        <dsp:cNvPr id="0" name=""/>
        <dsp:cNvSpPr/>
      </dsp:nvSpPr>
      <dsp:spPr>
        <a:xfrm>
          <a:off x="2508760" y="1571936"/>
          <a:ext cx="1372912" cy="20877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9460"/>
              </a:lnTo>
              <a:lnTo>
                <a:pt x="1372912" y="1849460"/>
              </a:lnTo>
              <a:lnTo>
                <a:pt x="1372912" y="20877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1470D8-DFFD-4638-B576-BBDAF62C3D67}">
      <dsp:nvSpPr>
        <dsp:cNvPr id="0" name=""/>
        <dsp:cNvSpPr/>
      </dsp:nvSpPr>
      <dsp:spPr>
        <a:xfrm>
          <a:off x="1135848" y="1571936"/>
          <a:ext cx="1372912" cy="2087734"/>
        </a:xfrm>
        <a:custGeom>
          <a:avLst/>
          <a:gdLst/>
          <a:ahLst/>
          <a:cxnLst/>
          <a:rect l="0" t="0" r="0" b="0"/>
          <a:pathLst>
            <a:path>
              <a:moveTo>
                <a:pt x="1372912" y="0"/>
              </a:moveTo>
              <a:lnTo>
                <a:pt x="1372912" y="1849460"/>
              </a:lnTo>
              <a:lnTo>
                <a:pt x="0" y="1849460"/>
              </a:lnTo>
              <a:lnTo>
                <a:pt x="0" y="20877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CF3914-FEFC-4585-99B7-18A795780F5E}">
      <dsp:nvSpPr>
        <dsp:cNvPr id="0" name=""/>
        <dsp:cNvSpPr/>
      </dsp:nvSpPr>
      <dsp:spPr>
        <a:xfrm>
          <a:off x="1374122" y="437297"/>
          <a:ext cx="2269276" cy="11346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>
              <a:latin typeface="Arial" panose="020B0604020202020204" pitchFamily="34" charset="0"/>
              <a:cs typeface="Arial" panose="020B0604020202020204" pitchFamily="34" charset="0"/>
            </a:rPr>
            <a:t>Системы навигации</a:t>
          </a:r>
        </a:p>
      </dsp:txBody>
      <dsp:txXfrm>
        <a:off x="1374122" y="437297"/>
        <a:ext cx="2269276" cy="1134638"/>
      </dsp:txXfrm>
    </dsp:sp>
    <dsp:sp modelId="{4F19A619-9A92-4763-9191-52FD3D13B056}">
      <dsp:nvSpPr>
        <dsp:cNvPr id="0" name=""/>
        <dsp:cNvSpPr/>
      </dsp:nvSpPr>
      <dsp:spPr>
        <a:xfrm>
          <a:off x="1209" y="3659670"/>
          <a:ext cx="2269276" cy="11346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Arial" panose="020B0604020202020204" pitchFamily="34" charset="0"/>
              <a:cs typeface="Arial" panose="020B0604020202020204" pitchFamily="34" charset="0"/>
            </a:rPr>
            <a:t>GPS</a:t>
          </a:r>
          <a:endParaRPr lang="ru-RU" sz="3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209" y="3659670"/>
        <a:ext cx="2269276" cy="1134638"/>
      </dsp:txXfrm>
    </dsp:sp>
    <dsp:sp modelId="{88804931-F984-417E-A3E8-8337185DB776}">
      <dsp:nvSpPr>
        <dsp:cNvPr id="0" name=""/>
        <dsp:cNvSpPr/>
      </dsp:nvSpPr>
      <dsp:spPr>
        <a:xfrm>
          <a:off x="2747034" y="3659670"/>
          <a:ext cx="2269276" cy="11346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Arial" panose="020B0604020202020204" pitchFamily="34" charset="0"/>
              <a:cs typeface="Arial" panose="020B0604020202020204" pitchFamily="34" charset="0"/>
            </a:rPr>
            <a:t>INS</a:t>
          </a:r>
          <a:endParaRPr lang="ru-RU" sz="3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747034" y="3659670"/>
        <a:ext cx="2269276" cy="1134638"/>
      </dsp:txXfrm>
    </dsp:sp>
    <dsp:sp modelId="{8DD29B31-BEA7-4F27-A3BE-C07D1EF42A85}">
      <dsp:nvSpPr>
        <dsp:cNvPr id="0" name=""/>
        <dsp:cNvSpPr/>
      </dsp:nvSpPr>
      <dsp:spPr>
        <a:xfrm>
          <a:off x="1209" y="2048484"/>
          <a:ext cx="2269276" cy="11346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Arial" panose="020B0604020202020204" pitchFamily="34" charset="0"/>
              <a:cs typeface="Arial" panose="020B0604020202020204" pitchFamily="34" charset="0"/>
            </a:rPr>
            <a:t>GSM</a:t>
          </a:r>
          <a:endParaRPr lang="ru-RU" sz="3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209" y="2048484"/>
        <a:ext cx="2269276" cy="1134638"/>
      </dsp:txXfrm>
    </dsp:sp>
    <dsp:sp modelId="{5411C1A5-4033-4EA5-96C0-8F9E583877F8}">
      <dsp:nvSpPr>
        <dsp:cNvPr id="0" name=""/>
        <dsp:cNvSpPr/>
      </dsp:nvSpPr>
      <dsp:spPr>
        <a:xfrm>
          <a:off x="2747034" y="2048484"/>
          <a:ext cx="2269276" cy="11346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3600" kern="1200" dirty="0">
              <a:latin typeface="Arial" panose="020B0604020202020204" pitchFamily="34" charset="0"/>
              <a:cs typeface="Arial" panose="020B0604020202020204" pitchFamily="34" charset="0"/>
            </a:rPr>
            <a:t>Bluetooth/</a:t>
          </a:r>
          <a:br>
            <a:rPr lang="ru-RU" sz="3600" kern="12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US" sz="3600" kern="1200" dirty="0">
              <a:latin typeface="Arial" panose="020B0604020202020204" pitchFamily="34" charset="0"/>
              <a:cs typeface="Arial" panose="020B0604020202020204" pitchFamily="34" charset="0"/>
            </a:rPr>
            <a:t>Wi-Fi</a:t>
          </a:r>
          <a:endParaRPr lang="ru-RU" sz="3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747034" y="2048484"/>
        <a:ext cx="2269276" cy="11346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C77590-BFB8-41C1-9934-3E9D93CB747F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05AC2-8E73-4404-8B50-E99B371300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4780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283" y="2130427"/>
            <a:ext cx="10361851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564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EAF3-9EA9-4E4D-ACE9-F210CFF472D4}" type="datetime1">
              <a:rPr lang="ru-RU" smtClean="0"/>
              <a:t>17.05.2021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1860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DF79-AD55-4BBF-AF0E-B3006BD9FC63}" type="datetime1">
              <a:rPr lang="ru-RU" smtClean="0"/>
              <a:t>17.05.2021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2518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8051" y="274639"/>
            <a:ext cx="2742843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523" y="274639"/>
            <a:ext cx="8025355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9B17-A5AA-4114-B340-E9B3D535CAF1}" type="datetime1">
              <a:rPr lang="ru-RU" smtClean="0"/>
              <a:t>17.05.2021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9847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64E6-2A5B-429D-84D2-1CEB73CFD494}" type="datetime1">
              <a:rPr lang="ru-RU" smtClean="0"/>
              <a:t>17.05.2021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427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2961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2961" y="2906714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D6FD7-2330-440F-8729-44A50140D3A0}" type="datetime1">
              <a:rPr lang="ru-RU" smtClean="0"/>
              <a:t>17.05.2021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861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522" y="1600202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6795" y="1600202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EAE2-7930-4E8D-B42F-C75B0C353EE8}" type="datetime1">
              <a:rPr lang="ru-RU" smtClean="0"/>
              <a:t>17.05.2021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94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521" y="2174876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2561" y="2174876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6F513-D6BA-4B35-B772-88E770267A04}" type="datetime1">
              <a:rPr lang="ru-RU" smtClean="0"/>
              <a:t>17.05.2021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696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07C8F-3427-4E0C-8A2A-E5C00596762D}" type="datetime1">
              <a:rPr lang="ru-RU" smtClean="0"/>
              <a:t>17.05.2021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0196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8478E-AABB-42F7-8174-B5FAD693316E}" type="datetime1">
              <a:rPr lang="ru-RU" smtClean="0"/>
              <a:t>17.05.2021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1276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115" y="273052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521" y="1435102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1BB3D-0B3A-4730-BB8B-C96F0F23C850}" type="datetime1">
              <a:rPr lang="ru-RU" smtClean="0"/>
              <a:t>17.05.2021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6054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406" y="4800601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406" y="612776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4F15-E020-44F3-BCC8-24320E990345}" type="datetime1">
              <a:rPr lang="ru-RU" smtClean="0"/>
              <a:t>17.05.2021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6333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521" y="1600202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415F4-83CD-4779-9756-B7C80E8C6DAD}" type="datetime1">
              <a:rPr lang="ru-RU" smtClean="0"/>
              <a:t>17.05.2021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060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56834-4BAB-4DB1-9FED-8310CA017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2654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" y="0"/>
            <a:ext cx="12192000" cy="685457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88254" y="2720203"/>
            <a:ext cx="8086610" cy="142962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000" b="1" dirty="0">
                <a:solidFill>
                  <a:schemeClr val="bg1"/>
                </a:solidFill>
              </a:rPr>
              <a:t>Автоматизированная система навигации внутри помещений с</a:t>
            </a:r>
          </a:p>
          <a:p>
            <a:pPr algn="ctr">
              <a:lnSpc>
                <a:spcPct val="150000"/>
              </a:lnSpc>
            </a:pPr>
            <a:r>
              <a:rPr lang="ru-RU" sz="2000" b="1" dirty="0">
                <a:solidFill>
                  <a:schemeClr val="bg1"/>
                </a:solidFill>
              </a:rPr>
              <a:t>помощью инерциальной технологии локального позиционирования</a:t>
            </a:r>
          </a:p>
          <a:p>
            <a:pPr algn="ctr">
              <a:lnSpc>
                <a:spcPct val="150000"/>
              </a:lnSpc>
            </a:pPr>
            <a:r>
              <a:rPr lang="ru-RU" sz="2000" b="1" dirty="0">
                <a:solidFill>
                  <a:schemeClr val="bg1"/>
                </a:solidFill>
              </a:rPr>
              <a:t>мобильных устройств</a:t>
            </a:r>
            <a:endParaRPr lang="ru-RU" sz="2800" b="1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1</a:t>
            </a:fld>
            <a:endParaRPr lang="ru-RU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0241EF5D-E463-461E-A66C-879D18F7A395}"/>
              </a:ext>
            </a:extLst>
          </p:cNvPr>
          <p:cNvSpPr txBox="1">
            <a:spLocks/>
          </p:cNvSpPr>
          <p:nvPr/>
        </p:nvSpPr>
        <p:spPr bwMode="auto">
          <a:xfrm>
            <a:off x="4197702" y="1412776"/>
            <a:ext cx="7777162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>
                <a:solidFill>
                  <a:schemeClr val="bg1"/>
                </a:solidFill>
              </a:rPr>
              <a:t>ФЕДЕРАЛЬНОЕ ГОСУДАРСТВЕННОЕ АВТОНОМНОЕ ОБРАЗОВАТЕЛЬНОЕ УЧРЕЖДЕНИЕ ВЫСШЕГО ОБРАЗОВАНИЯ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>
                <a:solidFill>
                  <a:schemeClr val="bg1"/>
                </a:solidFill>
              </a:rPr>
              <a:t>«САМАРСКИЙ НАЦИОНАЛЬНЫЙ ИССЛЕДОВАТЕЛЬСКИЙ УНИВЕРСИТЕТ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>
                <a:solidFill>
                  <a:schemeClr val="bg1"/>
                </a:solidFill>
              </a:rPr>
              <a:t>ИМЕНИ АКАДЕМИКА С.П. КОРОЛЕВА»</a:t>
            </a:r>
          </a:p>
        </p:txBody>
      </p: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3FA09E6E-855D-491A-BC02-AE191711D45F}"/>
              </a:ext>
            </a:extLst>
          </p:cNvPr>
          <p:cNvSpPr>
            <a:spLocks/>
          </p:cNvSpPr>
          <p:nvPr/>
        </p:nvSpPr>
        <p:spPr bwMode="auto">
          <a:xfrm>
            <a:off x="4655045" y="4466400"/>
            <a:ext cx="7247587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ru-RU" altLang="ru-RU" sz="1800" dirty="0">
                <a:solidFill>
                  <a:schemeClr val="bg1"/>
                </a:solidFill>
              </a:rPr>
              <a:t>Докладчик: Владимир Дмитриевич Мавлютов, 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ru-RU" altLang="ru-RU" sz="1800" dirty="0">
                <a:solidFill>
                  <a:schemeClr val="bg1"/>
                </a:solidFill>
              </a:rPr>
              <a:t>Научный руководитель: Олег Константинович Головнин, 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ru-RU" altLang="ru-RU" sz="1800" dirty="0">
                <a:solidFill>
                  <a:schemeClr val="bg1"/>
                </a:solidFill>
              </a:rPr>
              <a:t>		доцент кафедры ИСТ, к.т.н., доцент</a:t>
            </a:r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02E669B2-0BC2-491D-8EFB-E22D811516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7622" y="6172995"/>
            <a:ext cx="22320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 sz="1800" dirty="0">
                <a:solidFill>
                  <a:schemeClr val="bg1"/>
                </a:solidFill>
              </a:rPr>
              <a:t>Самара,</a:t>
            </a:r>
            <a:r>
              <a:rPr lang="ru-RU" altLang="ru-RU" sz="1800" dirty="0">
                <a:solidFill>
                  <a:schemeClr val="bg1"/>
                </a:solidFill>
                <a:cs typeface="Times New Roman" panose="02020603050405020304" pitchFamily="18" charset="0"/>
              </a:rPr>
              <a:t> 2021</a:t>
            </a:r>
          </a:p>
        </p:txBody>
      </p:sp>
    </p:spTree>
    <p:extLst>
      <p:ext uri="{BB962C8B-B14F-4D97-AF65-F5344CB8AC3E}">
        <p14:creationId xmlns:p14="http://schemas.microsoft.com/office/powerpoint/2010/main" val="1083257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6158B43-F518-4EF9-BBF0-31ABA90A3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10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8C2F41-0FAB-425F-9F24-C9B49BF1A4D7}"/>
              </a:ext>
            </a:extLst>
          </p:cNvPr>
          <p:cNvSpPr txBox="1"/>
          <p:nvPr/>
        </p:nvSpPr>
        <p:spPr>
          <a:xfrm>
            <a:off x="2351319" y="215407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Elektra Text Pro" panose="02000503030000020004" pitchFamily="50" charset="-52"/>
              </a:rPr>
              <a:t>Функции мобильного приложения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8AFD873-780F-4168-B60A-C8068E10D543}"/>
              </a:ext>
            </a:extLst>
          </p:cNvPr>
          <p:cNvSpPr/>
          <p:nvPr/>
        </p:nvSpPr>
        <p:spPr>
          <a:xfrm>
            <a:off x="838622" y="914722"/>
            <a:ext cx="10945216" cy="5575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540385" algn="l"/>
                <a:tab pos="589280" algn="l"/>
              </a:tabLst>
            </a:pPr>
            <a:r>
              <a:rPr lang="ru-RU" sz="2400" dirty="0"/>
              <a:t>Система будет функционировать с использованием аппаратных средств смартфона (акселерометр, гироскоп, магнетометр) и обладающая следующими функциональными возможностями: 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/>
              <a:t>определение и отображение направления, в котором осуществляется движение; 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/>
              <a:t>поиск маршрута;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/>
              <a:t>просмотр, пройденных маршрутов пользователем;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/>
              <a:t>осуществление замеров расстояния, на которое переместилось мобильное устройство; 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/>
              <a:t>определение местоположения при указании координат начальной точки. </a:t>
            </a:r>
          </a:p>
        </p:txBody>
      </p:sp>
    </p:spTree>
    <p:extLst>
      <p:ext uri="{BB962C8B-B14F-4D97-AF65-F5344CB8AC3E}">
        <p14:creationId xmlns:p14="http://schemas.microsoft.com/office/powerpoint/2010/main" val="1088008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51319" y="215407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Elektra Text Pro" panose="02000503030000020004" pitchFamily="50" charset="-52"/>
              </a:rPr>
              <a:t>Интерфейс мобильного приложения</a:t>
            </a:r>
          </a:p>
        </p:txBody>
      </p:sp>
      <p:sp>
        <p:nvSpPr>
          <p:cNvPr id="7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</p:spPr>
        <p:txBody>
          <a:bodyPr/>
          <a:lstStyle/>
          <a:p>
            <a:fld id="{E2656834-4BAB-4DB1-9FED-8310CA017EAF}" type="slidenum">
              <a:rPr lang="ru-RU" sz="2000" b="1" smtClean="0">
                <a:solidFill>
                  <a:schemeClr val="tx1"/>
                </a:solidFill>
              </a:rPr>
              <a:t>11</a:t>
            </a:fld>
            <a:endParaRPr lang="ru-RU" sz="2000" b="1" dirty="0">
              <a:solidFill>
                <a:schemeClr val="tx1"/>
              </a:solidFill>
            </a:endParaRPr>
          </a:p>
        </p:txBody>
      </p:sp>
      <p:pic>
        <p:nvPicPr>
          <p:cNvPr id="2050" name="Picture 2" descr="https://sun9-12.userapi.com/impg/SWADlh3RAN0XxpuH_CMY8qfYoDsFplZfhPrM5w/LCIi4ce3LFY.jpg?size=1156x2160&amp;quality=96&amp;sign=083bcaf5f8df910721ebb1eb708623bb&amp;type=album">
            <a:extLst>
              <a:ext uri="{FF2B5EF4-FFF2-40B4-BE49-F238E27FC236}">
                <a16:creationId xmlns:a16="http://schemas.microsoft.com/office/drawing/2014/main" id="{4FDDEF51-BAD7-4AED-B382-7D98469F5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690" y="1178104"/>
            <a:ext cx="2259064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un9-13.userapi.com/impg/RS_2D9c1gcn4vCOHiX201ehU9pJD75Xzh0sM2w/69jSLkNVBKQ.jpg?size=1156x2160&amp;quality=96&amp;sign=1717363674e9ede79b47ff4f9311d131&amp;type=album">
            <a:extLst>
              <a:ext uri="{FF2B5EF4-FFF2-40B4-BE49-F238E27FC236}">
                <a16:creationId xmlns:a16="http://schemas.microsoft.com/office/drawing/2014/main" id="{35712868-568E-408D-B2AF-D1BB49A19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637" y="1196752"/>
            <a:ext cx="2259064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sun9-6.userapi.com/impg/r0WasdIGI8-rH4OAj4RDy6QiQtwh3kzoRIOagg/UmpzbCsTF5o.jpg?size=1156x2160&amp;quality=96&amp;sign=611431604920bb6d6d60c25311f6b6ae&amp;type=album">
            <a:extLst>
              <a:ext uri="{FF2B5EF4-FFF2-40B4-BE49-F238E27FC236}">
                <a16:creationId xmlns:a16="http://schemas.microsoft.com/office/drawing/2014/main" id="{1B3BADC2-2D65-4833-A4B2-C5F5B1E0D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7614" y="1178104"/>
            <a:ext cx="2259064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Выноска: линия без границы 13">
            <a:extLst>
              <a:ext uri="{FF2B5EF4-FFF2-40B4-BE49-F238E27FC236}">
                <a16:creationId xmlns:a16="http://schemas.microsoft.com/office/drawing/2014/main" id="{2816CDEE-D633-4487-B357-05E3252377FE}"/>
              </a:ext>
            </a:extLst>
          </p:cNvPr>
          <p:cNvSpPr/>
          <p:nvPr/>
        </p:nvSpPr>
        <p:spPr>
          <a:xfrm>
            <a:off x="93322" y="1530400"/>
            <a:ext cx="1704360" cy="2042616"/>
          </a:xfrm>
          <a:prstGeom prst="callout1">
            <a:avLst>
              <a:gd name="adj1" fmla="val 105578"/>
              <a:gd name="adj2" fmla="val 81407"/>
              <a:gd name="adj3" fmla="val 128961"/>
              <a:gd name="adj4" fmla="val 9543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Главный экран мобильного приложения</a:t>
            </a:r>
          </a:p>
        </p:txBody>
      </p:sp>
      <p:sp>
        <p:nvSpPr>
          <p:cNvPr id="20" name="Выноска: линия без границы 19">
            <a:extLst>
              <a:ext uri="{FF2B5EF4-FFF2-40B4-BE49-F238E27FC236}">
                <a16:creationId xmlns:a16="http://schemas.microsoft.com/office/drawing/2014/main" id="{AB788208-1529-4D15-BDA7-790011E903F2}"/>
              </a:ext>
            </a:extLst>
          </p:cNvPr>
          <p:cNvSpPr/>
          <p:nvPr/>
        </p:nvSpPr>
        <p:spPr>
          <a:xfrm>
            <a:off x="4128754" y="1530400"/>
            <a:ext cx="1678420" cy="2042616"/>
          </a:xfrm>
          <a:prstGeom prst="callout1">
            <a:avLst>
              <a:gd name="adj1" fmla="val 105578"/>
              <a:gd name="adj2" fmla="val 81407"/>
              <a:gd name="adj3" fmla="val 129459"/>
              <a:gd name="adj4" fmla="val 10117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Пользователь перемещается из точки А в точку Б</a:t>
            </a:r>
          </a:p>
        </p:txBody>
      </p:sp>
      <p:sp>
        <p:nvSpPr>
          <p:cNvPr id="21" name="Выноска: линия без границы 20">
            <a:extLst>
              <a:ext uri="{FF2B5EF4-FFF2-40B4-BE49-F238E27FC236}">
                <a16:creationId xmlns:a16="http://schemas.microsoft.com/office/drawing/2014/main" id="{BD18BAFE-2021-4758-BE06-D4133573C0EE}"/>
              </a:ext>
            </a:extLst>
          </p:cNvPr>
          <p:cNvSpPr/>
          <p:nvPr/>
        </p:nvSpPr>
        <p:spPr>
          <a:xfrm>
            <a:off x="8066238" y="1557120"/>
            <a:ext cx="1717122" cy="1872208"/>
          </a:xfrm>
          <a:prstGeom prst="callout1">
            <a:avLst>
              <a:gd name="adj1" fmla="val 107206"/>
              <a:gd name="adj2" fmla="val 89430"/>
              <a:gd name="adj3" fmla="val 134750"/>
              <a:gd name="adj4" fmla="val 991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Просмотр пройденного маршрута</a:t>
            </a:r>
          </a:p>
        </p:txBody>
      </p:sp>
    </p:spTree>
    <p:extLst>
      <p:ext uri="{BB962C8B-B14F-4D97-AF65-F5344CB8AC3E}">
        <p14:creationId xmlns:p14="http://schemas.microsoft.com/office/powerpoint/2010/main" val="4104260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51319" y="215407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Elektra Text Pro" panose="02000503030000020004" pitchFamily="50" charset="-52"/>
              </a:rPr>
              <a:t>Точность трёхконтурной модели системы</a:t>
            </a:r>
          </a:p>
        </p:txBody>
      </p:sp>
      <p:sp>
        <p:nvSpPr>
          <p:cNvPr id="7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</p:spPr>
        <p:txBody>
          <a:bodyPr/>
          <a:lstStyle/>
          <a:p>
            <a:fld id="{E2656834-4BAB-4DB1-9FED-8310CA017EAF}" type="slidenum">
              <a:rPr lang="ru-RU" sz="2000" b="1" smtClean="0">
                <a:solidFill>
                  <a:schemeClr val="tx1"/>
                </a:solidFill>
              </a:rPr>
              <a:t>12</a:t>
            </a:fld>
            <a:endParaRPr lang="ru-RU" sz="2000" b="1" dirty="0">
              <a:solidFill>
                <a:schemeClr val="tx1"/>
              </a:solidFill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D787F5F-29BA-4EE4-8689-CE73F239C650}"/>
              </a:ext>
            </a:extLst>
          </p:cNvPr>
          <p:cNvSpPr/>
          <p:nvPr/>
        </p:nvSpPr>
        <p:spPr>
          <a:xfrm>
            <a:off x="622598" y="893434"/>
            <a:ext cx="10958295" cy="1704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Была проведена точность системы с помощью метрики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GTE. </a:t>
            </a:r>
            <a:r>
              <a:rPr lang="ru-RU">
                <a:latin typeface="Times New Roman" panose="02020603050405020304" pitchFamily="18" charset="0"/>
                <a:ea typeface="Times New Roman" panose="02020603050405020304" pitchFamily="18" charset="0"/>
              </a:rPr>
              <a:t>Он дал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следующую оценку трехконтурной архитектурной модели инерциальной системы навигации, что максимальная ошибка по отношению к эталонной траектории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GTE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= 1,34%. В результате сделаны выводы о достаточном достоверном построенном маршруте инерциальной системы навигации.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5DAC9C5-B272-4782-9833-F84718EE95A9}"/>
              </a:ext>
            </a:extLst>
          </p:cNvPr>
          <p:cNvSpPr/>
          <p:nvPr/>
        </p:nvSpPr>
        <p:spPr>
          <a:xfrm>
            <a:off x="596307" y="2603052"/>
            <a:ext cx="11233248" cy="458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</a:rPr>
              <a:t>Проведенные аналогичные испытания с другими системами навигации показали следующие результаты: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EE799D45-20F8-4034-86FE-E7A8FA368F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076635"/>
              </p:ext>
            </p:extLst>
          </p:nvPr>
        </p:nvGraphicFramePr>
        <p:xfrm>
          <a:off x="859616" y="3284984"/>
          <a:ext cx="10471180" cy="2781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4236">
                  <a:extLst>
                    <a:ext uri="{9D8B030D-6E8A-4147-A177-3AD203B41FA5}">
                      <a16:colId xmlns:a16="http://schemas.microsoft.com/office/drawing/2014/main" val="576001798"/>
                    </a:ext>
                  </a:extLst>
                </a:gridCol>
                <a:gridCol w="2094236">
                  <a:extLst>
                    <a:ext uri="{9D8B030D-6E8A-4147-A177-3AD203B41FA5}">
                      <a16:colId xmlns:a16="http://schemas.microsoft.com/office/drawing/2014/main" val="2511962111"/>
                    </a:ext>
                  </a:extLst>
                </a:gridCol>
                <a:gridCol w="2094236">
                  <a:extLst>
                    <a:ext uri="{9D8B030D-6E8A-4147-A177-3AD203B41FA5}">
                      <a16:colId xmlns:a16="http://schemas.microsoft.com/office/drawing/2014/main" val="1970244214"/>
                    </a:ext>
                  </a:extLst>
                </a:gridCol>
                <a:gridCol w="2094236">
                  <a:extLst>
                    <a:ext uri="{9D8B030D-6E8A-4147-A177-3AD203B41FA5}">
                      <a16:colId xmlns:a16="http://schemas.microsoft.com/office/drawing/2014/main" val="401834760"/>
                    </a:ext>
                  </a:extLst>
                </a:gridCol>
                <a:gridCol w="2094236">
                  <a:extLst>
                    <a:ext uri="{9D8B030D-6E8A-4147-A177-3AD203B41FA5}">
                      <a16:colId xmlns:a16="http://schemas.microsoft.com/office/drawing/2014/main" val="2340792529"/>
                    </a:ext>
                  </a:extLst>
                </a:gridCol>
              </a:tblGrid>
              <a:tr h="1106956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GSM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GPS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WiFi</a:t>
                      </a:r>
                      <a:r>
                        <a:rPr lang="en-US" dirty="0"/>
                        <a:t>/Bluetooth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трехконтурная архитектурная модель инерциальной системы навигации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1220186"/>
                  </a:ext>
                </a:extLst>
              </a:tr>
              <a:tr h="10441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GTE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3,31%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2,9%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1,37%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1,34%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6528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2129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51319" y="215407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Elektra Text Pro" panose="02000503030000020004" pitchFamily="50" charset="-52"/>
              </a:rPr>
              <a:t>Заключение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7512" y="1874728"/>
            <a:ext cx="11295387" cy="310854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Проведен анализ предметной области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Проведен обзор систем-аналогов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Разработана логическая и физическая модель данных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Разработаны прототипы пользовательского интерфейса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2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</a:t>
            </a:r>
            <a:r>
              <a:rPr lang="ru-RU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азработана </a:t>
            </a:r>
            <a:r>
              <a:rPr lang="ru-RU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трехконтурная архитектура инерциальной навигационной системы для мобильного устройства</a:t>
            </a:r>
            <a:r>
              <a:rPr lang="ru-RU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реализующие предложенный метод </a:t>
            </a:r>
            <a:r>
              <a:rPr lang="ru-RU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построения маршрута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</p:spPr>
        <p:txBody>
          <a:bodyPr/>
          <a:lstStyle/>
          <a:p>
            <a:fld id="{E2656834-4BAB-4DB1-9FED-8310CA017EAF}" type="slidenum">
              <a:rPr lang="ru-RU" sz="2000" b="1" smtClean="0">
                <a:solidFill>
                  <a:schemeClr val="tx1"/>
                </a:solidFill>
              </a:rPr>
              <a:t>13</a:t>
            </a:fld>
            <a:endParaRPr lang="ru-RU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415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55046" y="3121627"/>
            <a:ext cx="7260321" cy="101566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lang="ru-RU" sz="6000" dirty="0">
                <a:solidFill>
                  <a:schemeClr val="bg1"/>
                </a:solidFill>
                <a:latin typeface="+mj-lt"/>
              </a:rPr>
              <a:t>Спасибо за внимание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2140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4606" y="908720"/>
            <a:ext cx="10965122" cy="1296144"/>
          </a:xfrm>
        </p:spPr>
        <p:txBody>
          <a:bodyPr>
            <a:noAutofit/>
          </a:bodyPr>
          <a:lstStyle/>
          <a:p>
            <a:r>
              <a:rPr lang="ru-RU" sz="2400" dirty="0"/>
              <a:t>Рост вычислительной мощности смартфона</a:t>
            </a:r>
          </a:p>
          <a:p>
            <a:r>
              <a:rPr lang="ru-RU" sz="2400" dirty="0"/>
              <a:t>Внедрение передовых и точных датчиков на смартфон</a:t>
            </a:r>
          </a:p>
          <a:p>
            <a:r>
              <a:rPr lang="ru-RU" sz="2400" dirty="0"/>
              <a:t>Существует большое количество зданий в которых необходимо вести навигацию, потому что в них не ловит сигнал </a:t>
            </a:r>
            <a:r>
              <a:rPr lang="en-US" sz="2400" dirty="0"/>
              <a:t>GPS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351319" y="215407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Elektra Text Pro" panose="02000503030000020004" pitchFamily="50" charset="-52"/>
              </a:rPr>
              <a:t>Актуальность</a:t>
            </a:r>
          </a:p>
        </p:txBody>
      </p:sp>
      <p:sp>
        <p:nvSpPr>
          <p:cNvPr id="7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</p:spPr>
        <p:txBody>
          <a:bodyPr/>
          <a:lstStyle/>
          <a:p>
            <a:fld id="{E2656834-4BAB-4DB1-9FED-8310CA017EAF}" type="slidenum">
              <a:rPr lang="ru-RU" sz="2000" b="1" smtClean="0">
                <a:solidFill>
                  <a:schemeClr val="tx1"/>
                </a:solidFill>
              </a:rPr>
              <a:t>2</a:t>
            </a:fld>
            <a:endParaRPr lang="ru-RU" sz="2000" b="1" dirty="0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CDB40C9-0CFA-4A02-A99F-0D0ABFA54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0804" y="4373131"/>
            <a:ext cx="3358902" cy="1889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512D445D-8D43-493B-9971-8DAADF160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422" y="2211324"/>
            <a:ext cx="3101666" cy="206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s://a.d-cd.net/424fcd2s-960.jpg">
            <a:extLst>
              <a:ext uri="{FF2B5EF4-FFF2-40B4-BE49-F238E27FC236}">
                <a16:creationId xmlns:a16="http://schemas.microsoft.com/office/drawing/2014/main" id="{1CD3A3A8-E0D8-4129-A2AC-056F98F39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50" y="3015858"/>
            <a:ext cx="4752528" cy="3058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746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0590" y="908720"/>
            <a:ext cx="112085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ru-RU" sz="2400" dirty="0"/>
              <a:t>Целью работы является разработка автоматизированной системы навигации внутри помещений с помощью инерциальной технологии локального позиционирования мобильных устройств.</a:t>
            </a:r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3052288305"/>
              </p:ext>
            </p:extLst>
          </p:nvPr>
        </p:nvGraphicFramePr>
        <p:xfrm>
          <a:off x="430583" y="2538925"/>
          <a:ext cx="11387446" cy="4044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351321" y="224589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Elektra Text Pro" panose="02000503030000020004" pitchFamily="50" charset="-52"/>
              </a:rPr>
              <a:t>Цели и задачи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521" y="2077260"/>
            <a:ext cx="11208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ru-RU" sz="2400" dirty="0"/>
              <a:t>На защиту выносится: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z="2000" b="1" smtClean="0">
                <a:solidFill>
                  <a:schemeClr val="tx1"/>
                </a:solidFill>
              </a:rPr>
              <a:t>3</a:t>
            </a:fld>
            <a:endParaRPr lang="ru-RU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44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>
            <a:extLst>
              <a:ext uri="{FF2B5EF4-FFF2-40B4-BE49-F238E27FC236}">
                <a16:creationId xmlns:a16="http://schemas.microsoft.com/office/drawing/2014/main" id="{1A8AC665-49CD-4479-8B3C-655595D536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9378903"/>
              </p:ext>
            </p:extLst>
          </p:nvPr>
        </p:nvGraphicFramePr>
        <p:xfrm>
          <a:off x="6292792" y="1124744"/>
          <a:ext cx="5017521" cy="52316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51319" y="215407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Elektra Text Pro" panose="02000503030000020004" pitchFamily="50" charset="-52"/>
              </a:rPr>
              <a:t>Навигация и системы навигации</a:t>
            </a:r>
          </a:p>
        </p:txBody>
      </p:sp>
      <p:sp>
        <p:nvSpPr>
          <p:cNvPr id="7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</p:spPr>
        <p:txBody>
          <a:bodyPr/>
          <a:lstStyle/>
          <a:p>
            <a:fld id="{E2656834-4BAB-4DB1-9FED-8310CA017EAF}" type="slidenum">
              <a:rPr lang="ru-RU" sz="2000" b="1" smtClean="0">
                <a:solidFill>
                  <a:schemeClr val="tx1"/>
                </a:solidFill>
              </a:rPr>
              <a:t>4</a:t>
            </a:fld>
            <a:endParaRPr lang="ru-RU" sz="20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2E0B41-2672-4FB3-B2EF-F5DDF905D0FC}"/>
              </a:ext>
            </a:extLst>
          </p:cNvPr>
          <p:cNvSpPr txBox="1"/>
          <p:nvPr/>
        </p:nvSpPr>
        <p:spPr>
          <a:xfrm>
            <a:off x="406575" y="1124744"/>
            <a:ext cx="5598854" cy="169706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Навигация –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это процесс ориентирования некоторого объекта в определённом пространстве.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E765C5-0F63-4F21-B2AA-360BEEF73683}"/>
              </a:ext>
            </a:extLst>
          </p:cNvPr>
          <p:cNvSpPr txBox="1"/>
          <p:nvPr/>
        </p:nvSpPr>
        <p:spPr>
          <a:xfrm>
            <a:off x="406575" y="3207929"/>
            <a:ext cx="5598853" cy="3347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Навигационная система –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это совокупность приборов, алгоритмов и программного обеспечения, позволяющих произвести ориентирование объекта в пространстве.</a:t>
            </a:r>
          </a:p>
        </p:txBody>
      </p:sp>
    </p:spTree>
    <p:extLst>
      <p:ext uri="{BB962C8B-B14F-4D97-AF65-F5344CB8AC3E}">
        <p14:creationId xmlns:p14="http://schemas.microsoft.com/office/powerpoint/2010/main" val="3884862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9318" y="908719"/>
            <a:ext cx="3551632" cy="184570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Акселерометр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– это устройство, измеряющее проекцию кажущегося ускорения на одну или несколько осей.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51319" y="215407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Elektra Text Pro" panose="02000503030000020004" pitchFamily="50" charset="-52"/>
              </a:rPr>
              <a:t>Датчики смартфона</a:t>
            </a:r>
          </a:p>
        </p:txBody>
      </p:sp>
      <p:sp>
        <p:nvSpPr>
          <p:cNvPr id="9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</p:spPr>
        <p:txBody>
          <a:bodyPr/>
          <a:lstStyle/>
          <a:p>
            <a:fld id="{E2656834-4BAB-4DB1-9FED-8310CA017EAF}" type="slidenum">
              <a:rPr lang="ru-RU" sz="2000" b="1" smtClean="0">
                <a:solidFill>
                  <a:schemeClr val="tx1"/>
                </a:solidFill>
              </a:rPr>
              <a:t>5</a:t>
            </a:fld>
            <a:endParaRPr lang="ru-RU" sz="2000" b="1" dirty="0">
              <a:solidFill>
                <a:schemeClr val="tx1"/>
              </a:solidFill>
            </a:endParaRP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9BE50F74-A7E4-431F-89D2-9888EE34A7BB}"/>
              </a:ext>
            </a:extLst>
          </p:cNvPr>
          <p:cNvSpPr txBox="1">
            <a:spLocks/>
          </p:cNvSpPr>
          <p:nvPr/>
        </p:nvSpPr>
        <p:spPr>
          <a:xfrm>
            <a:off x="8190807" y="946940"/>
            <a:ext cx="3851583" cy="17992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Датчик Холла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это чувствительные элементы, реагирующие на величину воздействующего на них магнитного поля.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7AA40AC-87C3-4BB0-8790-D431B5241148}"/>
              </a:ext>
            </a:extLst>
          </p:cNvPr>
          <p:cNvSpPr/>
          <p:nvPr/>
        </p:nvSpPr>
        <p:spPr>
          <a:xfrm>
            <a:off x="4344146" y="940539"/>
            <a:ext cx="355163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Гироскоп </a:t>
            </a:r>
            <a:r>
              <a:rPr lang="ru-RU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– это специальный датчик, предназначенный для определения положения устройства в пространстве.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avatars.mds.yandex.net/get-snippets_images/1408404/17a480efd9bbccdca3c288f7c6e1dbe3/414x310">
            <a:extLst>
              <a:ext uri="{FF2B5EF4-FFF2-40B4-BE49-F238E27FC236}">
                <a16:creationId xmlns:a16="http://schemas.microsoft.com/office/drawing/2014/main" id="{0D5B4070-AD8A-45AD-874E-B13BB21A9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6463" y="2850482"/>
            <a:ext cx="2971800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Акселерометр: что это и зачем нужен?">
            <a:extLst>
              <a:ext uri="{FF2B5EF4-FFF2-40B4-BE49-F238E27FC236}">
                <a16:creationId xmlns:a16="http://schemas.microsoft.com/office/drawing/2014/main" id="{A94D6D6E-32ED-4676-BD81-447680D59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74" y="2945732"/>
            <a:ext cx="7620000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0338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51319" y="215407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Elektra Text Pro" panose="02000503030000020004" pitchFamily="50" charset="-52"/>
              </a:rPr>
              <a:t>Системы-аналоги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8129" y="906156"/>
            <a:ext cx="2927789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БИНС МЭМС «ГЛ-ВГ110»</a:t>
            </a: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</p:spPr>
        <p:txBody>
          <a:bodyPr/>
          <a:lstStyle/>
          <a:p>
            <a:fld id="{E2656834-4BAB-4DB1-9FED-8310CA017EAF}" type="slidenum">
              <a:rPr lang="ru-RU" sz="2000" b="1" smtClean="0">
                <a:solidFill>
                  <a:schemeClr val="tx1"/>
                </a:solidFill>
              </a:rPr>
              <a:t>6</a:t>
            </a:fld>
            <a:endParaRPr lang="ru-RU" sz="2000" b="1" dirty="0">
              <a:solidFill>
                <a:schemeClr val="tx1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10925FD-E0FA-48A1-802A-77079D834C4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3377" y="1608203"/>
            <a:ext cx="3785602" cy="2139098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605E239-8033-461C-B962-DBEC55CA1C57}"/>
              </a:ext>
            </a:extLst>
          </p:cNvPr>
          <p:cNvSpPr/>
          <p:nvPr/>
        </p:nvSpPr>
        <p:spPr>
          <a:xfrm>
            <a:off x="226440" y="3973457"/>
            <a:ext cx="395947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Минус этой системы состоит в том, что это отдельный блок, который никак не интегрируешь в телефон и представляет интерес для компаний – разработчиков, интеграторов и производителей навигационного оборудования, систем и комплексов стабилизации и ориентации.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AEAA32-CCD0-476E-A145-DD2AB49C7E35}"/>
              </a:ext>
            </a:extLst>
          </p:cNvPr>
          <p:cNvSpPr txBox="1"/>
          <p:nvPr/>
        </p:nvSpPr>
        <p:spPr>
          <a:xfrm>
            <a:off x="5242280" y="906156"/>
            <a:ext cx="1800493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Navigine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Indoor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A2A32763-C025-4580-AE76-8FEBE8431F7C}"/>
              </a:ext>
            </a:extLst>
          </p:cNvPr>
          <p:cNvSpPr/>
          <p:nvPr/>
        </p:nvSpPr>
        <p:spPr>
          <a:xfrm>
            <a:off x="4218896" y="3973457"/>
            <a:ext cx="395947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Главный недостаток системы заключается в том, что для навигации используются метки. Там где заканчиваются метки, заканчивается, и определятся местоположение. Данный метод не подходит, если осуществлять навигацию в любой точке мира.</a:t>
            </a:r>
          </a:p>
        </p:txBody>
      </p:sp>
      <p:pic>
        <p:nvPicPr>
          <p:cNvPr id="15" name="Рисунок 14" descr="https://modscheats.ru/uploads/posts/2017-08/thumbs/rossiyskaya-startap-kompaniya-navigine-privlekla-900-000-dollarov_1.png">
            <a:extLst>
              <a:ext uri="{FF2B5EF4-FFF2-40B4-BE49-F238E27FC236}">
                <a16:creationId xmlns:a16="http://schemas.microsoft.com/office/drawing/2014/main" id="{496EDE30-D37D-428E-B01D-F1C5CFDA0C2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088" y="1544465"/>
            <a:ext cx="3393318" cy="2308324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C95893D-4636-4FDF-9E2D-55FE85D340E4}"/>
              </a:ext>
            </a:extLst>
          </p:cNvPr>
          <p:cNvSpPr txBox="1"/>
          <p:nvPr/>
        </p:nvSpPr>
        <p:spPr>
          <a:xfrm>
            <a:off x="8571041" y="906156"/>
            <a:ext cx="1800493" cy="3693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lvl="2"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DaRe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1E314EFB-78EF-45DF-9C27-2856793B6774}"/>
              </a:ext>
            </a:extLst>
          </p:cNvPr>
          <p:cNvSpPr/>
          <p:nvPr/>
        </p:nvSpPr>
        <p:spPr>
          <a:xfrm>
            <a:off x="8178373" y="4250456"/>
            <a:ext cx="395947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 недостаткам данной системы необходимо отнести датчик обуви. Потому что это очень неудобно и не практично, так как отдельный датчик это повышение стоимости и сложности системы.</a:t>
            </a:r>
          </a:p>
        </p:txBody>
      </p:sp>
      <p:pic>
        <p:nvPicPr>
          <p:cNvPr id="19" name="Рисунок 18" descr="https://sun9-7.userapi.com/c857124/v857124560/4d5b6/zaqnGLipJ9c.jpg">
            <a:extLst>
              <a:ext uri="{FF2B5EF4-FFF2-40B4-BE49-F238E27FC236}">
                <a16:creationId xmlns:a16="http://schemas.microsoft.com/office/drawing/2014/main" id="{8F56BE9C-11D5-4990-94E8-FFFBE6BB1CB0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7534" y="1369409"/>
            <a:ext cx="1944216" cy="26584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2536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51319" y="215407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Elektra Text Pro" panose="02000503030000020004" pitchFamily="50" charset="-52"/>
              </a:rPr>
              <a:t>Математическая модель (1)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z="2000" b="1" smtClean="0">
                <a:solidFill>
                  <a:schemeClr val="tx1"/>
                </a:solidFill>
              </a:rPr>
              <a:t>7</a:t>
            </a:fld>
            <a:endParaRPr lang="ru-RU" sz="2000" b="1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9B8CC99-6882-4994-9B19-67B973ACF204}"/>
                  </a:ext>
                </a:extLst>
              </p:cNvPr>
              <p:cNvSpPr txBox="1"/>
              <p:nvPr/>
            </p:nvSpPr>
            <p:spPr>
              <a:xfrm>
                <a:off x="622598" y="920461"/>
                <a:ext cx="11305256" cy="15240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50215" algn="just">
                  <a:lnSpc>
                    <a:spcPct val="150000"/>
                  </a:lnSpc>
                </a:pPr>
                <a:r>
                  <a:rPr lang="ru-RU" sz="16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Так, с помощью акселерометра можно получить ускорение по трем осям. В итоге получается множество данных акселерометра:</a:t>
                </a:r>
              </a:p>
              <a:p>
                <a:pPr indent="450215" algn="ctr">
                  <a:lnSpc>
                    <a:spcPct val="150000"/>
                  </a:lnSpc>
                </a:pPr>
                <a:r>
                  <a:rPr lang="ru-RU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	</a:t>
                </a:r>
                <a14:m>
                  <m:oMath xmlns:m="http://schemas.openxmlformats.org/officeDocument/2006/math"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𝐺</m:t>
                    </m:r>
                    <m:r>
                      <a:rPr lang="ru-RU" sz="16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ru-RU" sz="16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𝑌</m:t>
                                </m:r>
                              </m:e>
                            </m:d>
                            <m:r>
                              <a:rPr lang="ru-RU" sz="16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𝑔</m:t>
                            </m:r>
                            <m:r>
                              <a:rPr lang="ru-RU" sz="16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𝑍</m:t>
                            </m:r>
                            <m:r>
                              <a:rPr lang="ru-RU" sz="16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)</m:t>
                            </m:r>
                          </m:e>
                        </m:d>
                      </m:e>
                    </m:d>
                  </m:oMath>
                </a14:m>
                <a:r>
                  <a:rPr lang="ru-RU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	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ru-RU" sz="16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 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6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∈</m:t>
                    </m:r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ru-RU" sz="16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– это точка одного измерения в пространстве.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9B8CC99-6882-4994-9B19-67B973ACF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598" y="920461"/>
                <a:ext cx="11305256" cy="1524007"/>
              </a:xfrm>
              <a:prstGeom prst="rect">
                <a:avLst/>
              </a:prstGeom>
              <a:blipFill>
                <a:blip r:embed="rId2"/>
                <a:stretch>
                  <a:fillRect l="-270" r="-270" b="-44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5687EF0-508A-4617-926D-F16D2A0947A4}"/>
                  </a:ext>
                </a:extLst>
              </p:cNvPr>
              <p:cNvSpPr txBox="1"/>
              <p:nvPr/>
            </p:nvSpPr>
            <p:spPr>
              <a:xfrm>
                <a:off x="622598" y="2617673"/>
                <a:ext cx="11233248" cy="15240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50215" algn="just">
                  <a:lnSpc>
                    <a:spcPct val="150000"/>
                  </a:lnSpc>
                </a:pPr>
                <a:r>
                  <a:rPr lang="ru-RU" sz="16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С помощью гироскопа можно получить гироскопический момент вращения ротора, возникающий при изменении направления оси. Он определяется следующим множеством:</a:t>
                </a:r>
              </a:p>
              <a:p>
                <a:pPr indent="450215" algn="ctr">
                  <a:lnSpc>
                    <a:spcPct val="150000"/>
                  </a:lnSpc>
                </a:pPr>
                <a:r>
                  <a:rPr lang="ru-RU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	</a:t>
                </a:r>
                <a14:m>
                  <m:oMath xmlns:m="http://schemas.openxmlformats.org/officeDocument/2006/math"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𝑀</m:t>
                    </m:r>
                    <m:r>
                      <a:rPr lang="ru-RU" sz="16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𝑚</m:t>
                            </m:r>
                            <m:d>
                              <m:dPr>
                                <m:ctrlP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ru-RU" sz="16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𝑚</m:t>
                            </m:r>
                            <m:d>
                              <m:dPr>
                                <m:ctrlP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𝑌</m:t>
                                </m:r>
                              </m:e>
                            </m:d>
                            <m:r>
                              <a:rPr lang="ru-RU" sz="16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𝑚</m:t>
                            </m:r>
                            <m:r>
                              <a:rPr lang="ru-RU" sz="16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𝑍</m:t>
                            </m:r>
                            <m:r>
                              <a:rPr lang="ru-RU" sz="16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)</m:t>
                            </m:r>
                          </m:e>
                        </m:d>
                      </m:e>
                    </m:d>
                    <m:r>
                      <a:rPr lang="ru-RU" sz="16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ru-RU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ru-RU" sz="16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где </a:t>
                </a:r>
                <a14:m>
                  <m:oMath xmlns:m="http://schemas.openxmlformats.org/officeDocument/2006/math"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ru-RU" sz="16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– данные с гироскопа, а именно угловая скорость относительно оси симметрии.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5687EF0-508A-4617-926D-F16D2A094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598" y="2617673"/>
                <a:ext cx="11233248" cy="1524007"/>
              </a:xfrm>
              <a:prstGeom prst="rect">
                <a:avLst/>
              </a:prstGeom>
              <a:blipFill>
                <a:blip r:embed="rId3"/>
                <a:stretch>
                  <a:fillRect l="-271" r="-326" b="-44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75BE0B2-B3AA-4887-9E44-141C87EEDFAA}"/>
                  </a:ext>
                </a:extLst>
              </p:cNvPr>
              <p:cNvSpPr txBox="1"/>
              <p:nvPr/>
            </p:nvSpPr>
            <p:spPr>
              <a:xfrm>
                <a:off x="478582" y="4322434"/>
                <a:ext cx="11449272" cy="18933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50215"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6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∈</m:t>
                    </m:r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𝑀</m:t>
                    </m:r>
                    <m:r>
                      <a:rPr lang="ru-RU" sz="16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 где </m:t>
                    </m:r>
                    <m:sSub>
                      <m:sSubPr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16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– точка одного измерения для определения пространства.</a:t>
                </a:r>
                <a:endParaRPr lang="ru-RU" sz="1600" dirty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indent="450215" algn="just">
                  <a:lnSpc>
                    <a:spcPct val="150000"/>
                  </a:lnSpc>
                </a:pPr>
                <a:r>
                  <a:rPr lang="ru-RU" sz="16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Для определения магнитных полей используется магнитометр. В итоге получается множество данных:</a:t>
                </a:r>
              </a:p>
              <a:p>
                <a:pPr indent="450215" algn="ctr">
                  <a:lnSpc>
                    <a:spcPct val="150000"/>
                  </a:lnSpc>
                </a:pPr>
                <a:r>
                  <a:rPr lang="ru-RU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	</a:t>
                </a:r>
                <a14:m>
                  <m:oMath xmlns:m="http://schemas.openxmlformats.org/officeDocument/2006/math"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𝑇</m:t>
                    </m:r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𝑡</m:t>
                            </m:r>
                            <m:d>
                              <m:dPr>
                                <m:ctrlP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𝑡</m:t>
                            </m:r>
                            <m:d>
                              <m:dPr>
                                <m:ctrlP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𝑌</m:t>
                                </m:r>
                              </m:e>
                            </m:d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𝑍</m:t>
                            </m:r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)</m:t>
                            </m:r>
                          </m:e>
                        </m:d>
                      </m:e>
                    </m:d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</a:t>
                </a:r>
              </a:p>
              <a:p>
                <a:pPr indent="450215" algn="just">
                  <a:lnSpc>
                    <a:spcPct val="150000"/>
                  </a:lnSpc>
                </a:pPr>
                <a:r>
                  <a:rPr lang="ru-RU" sz="16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 где 	</a:t>
                </a:r>
                <a14:m>
                  <m:oMath xmlns:m="http://schemas.openxmlformats.org/officeDocument/2006/math"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ru-RU" sz="16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– это данные с гироскопа, а именно индукция магнитного поля Земли в определённой точке;</a:t>
                </a:r>
                <a:endParaRPr lang="ru-RU" sz="1600" dirty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indent="450215"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6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∈</m:t>
                    </m:r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𝑇</m:t>
                    </m:r>
                    <m:r>
                      <a:rPr lang="ru-RU" sz="16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sz="16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– точка одного измерения для определения пространств.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75BE0B2-B3AA-4887-9E44-141C87EEDF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82" y="4322434"/>
                <a:ext cx="11449272" cy="1893339"/>
              </a:xfrm>
              <a:prstGeom prst="rect">
                <a:avLst/>
              </a:prstGeom>
              <a:blipFill>
                <a:blip r:embed="rId4"/>
                <a:stretch>
                  <a:fillRect b="-32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4999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51319" y="215407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Elektra Text Pro" panose="02000503030000020004" pitchFamily="50" charset="-52"/>
              </a:rPr>
              <a:t>Математическая модель (2)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z="16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endParaRPr lang="ru-RU" sz="1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A33115D6-7B22-43C5-8A89-131FAA6D815A}"/>
                  </a:ext>
                </a:extLst>
              </p:cNvPr>
              <p:cNvSpPr/>
              <p:nvPr/>
            </p:nvSpPr>
            <p:spPr>
              <a:xfrm>
                <a:off x="478582" y="980728"/>
                <a:ext cx="11305256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49580" algn="just">
                  <a:spcAft>
                    <a:spcPts val="0"/>
                  </a:spcAft>
                </a:pPr>
                <a:r>
                  <a:rPr lang="ru-RU" sz="1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Пусть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ru-RU" sz="1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и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ru-RU" sz="1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 – измеренные ускорения по направлениям на север и восток,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ru-RU" sz="1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 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𝐸</m:t>
                        </m:r>
                      </m:sub>
                    </m:sSub>
                    <m:r>
                      <a:rPr lang="ru-RU" sz="16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sz="1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 – составляющие путевой скорости,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ru-RU" sz="1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 и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baseline="-250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600" i="1" baseline="-250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ru-RU" sz="1600" i="1" baseline="-250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ru-RU" sz="1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 – пройденные расстояния по этим же направлениям. Тогда</a:t>
                </a:r>
                <a:endParaRPr lang="ru-RU" sz="16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A33115D6-7B22-43C5-8A89-131FAA6D81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82" y="980728"/>
                <a:ext cx="11305256" cy="584775"/>
              </a:xfrm>
              <a:prstGeom prst="rect">
                <a:avLst/>
              </a:prstGeom>
              <a:blipFill>
                <a:blip r:embed="rId2"/>
                <a:stretch>
                  <a:fillRect l="-324" t="-3125" r="-270" b="-125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70E2B125-D6AA-46D7-AE7C-F9C547A143A2}"/>
                  </a:ext>
                </a:extLst>
              </p:cNvPr>
              <p:cNvSpPr/>
              <p:nvPr/>
            </p:nvSpPr>
            <p:spPr>
              <a:xfrm>
                <a:off x="4192400" y="1888545"/>
                <a:ext cx="3094950" cy="8313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ru-RU" sz="16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16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nary>
                      <m:r>
                        <a:rPr lang="ru-RU" sz="1600" i="1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ru-RU" sz="1600" i="0">
                          <a:latin typeface="Cambria Math" panose="02040503050406030204" pitchFamily="18" charset="0"/>
                        </a:rPr>
                        <m:t>;     </m:t>
                      </m:r>
                      <m:sSub>
                        <m:sSub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ru-RU" sz="16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16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e>
                      </m:nary>
                      <m:r>
                        <a:rPr lang="ru-RU" sz="1600" i="1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ru-RU" sz="1600" i="0">
                          <a:latin typeface="Cambria Math" panose="02040503050406030204" pitchFamily="18" charset="0"/>
                        </a:rPr>
                        <m:t>; </m:t>
                      </m:r>
                    </m:oMath>
                  </m:oMathPara>
                </a14:m>
                <a:endParaRPr lang="ru-RU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70E2B125-D6AA-46D7-AE7C-F9C547A143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2400" y="1888545"/>
                <a:ext cx="3094950" cy="8313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15DFE32F-19B1-4CD3-9EA2-3A337513C247}"/>
                  </a:ext>
                </a:extLst>
              </p:cNvPr>
              <p:cNvSpPr/>
              <p:nvPr/>
            </p:nvSpPr>
            <p:spPr>
              <a:xfrm>
                <a:off x="4192400" y="2963842"/>
                <a:ext cx="3094950" cy="8313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ru-RU" sz="16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16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nary>
                      <m:r>
                        <a:rPr lang="ru-RU" sz="1600" i="1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ru-RU" sz="1600" i="0">
                          <a:latin typeface="Cambria Math" panose="02040503050406030204" pitchFamily="18" charset="0"/>
                        </a:rPr>
                        <m:t>;     </m:t>
                      </m:r>
                      <m:sSub>
                        <m:sSub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ru-RU" sz="16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16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e>
                      </m:nary>
                      <m:r>
                        <a:rPr lang="ru-RU" sz="1600" i="1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ru-RU" sz="1600" i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ru-RU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15DFE32F-19B1-4CD3-9EA2-3A337513C2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2400" y="2963842"/>
                <a:ext cx="3094950" cy="8313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38995F15-C9BF-4FBC-AA73-6EED4DAFCE51}"/>
                  </a:ext>
                </a:extLst>
              </p:cNvPr>
              <p:cNvSpPr/>
              <p:nvPr/>
            </p:nvSpPr>
            <p:spPr>
              <a:xfrm>
                <a:off x="334566" y="3717032"/>
                <a:ext cx="11521280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49580" algn="just">
                  <a:spcAft>
                    <a:spcPts val="0"/>
                  </a:spcAft>
                </a:pPr>
                <a:r>
                  <a:rPr lang="ru-RU" sz="1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Современные ИНС осуществляют счисление в географической системе координат, то есть определяют широту и долготу. Если принять Землю за сферу, то текущие широта </a:t>
                </a:r>
                <a14:m>
                  <m:oMath xmlns:m="http://schemas.openxmlformats.org/officeDocument/2006/math">
                    <m:r>
                      <a:rPr lang="ru-RU" sz="16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𝜑</m:t>
                    </m:r>
                  </m:oMath>
                </a14:m>
                <a:r>
                  <a:rPr lang="ru-RU" sz="1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и долгота </a:t>
                </a:r>
                <a14:m>
                  <m:oMath xmlns:m="http://schemas.openxmlformats.org/officeDocument/2006/math">
                    <m:r>
                      <a:rPr lang="ru-RU" sz="16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ru-RU" sz="1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(в радианах) могут быть определены как:</a:t>
                </a:r>
                <a:endParaRPr lang="ru-RU" sz="16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38995F15-C9BF-4FBC-AA73-6EED4DAFCE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566" y="3717032"/>
                <a:ext cx="11521280" cy="584775"/>
              </a:xfrm>
              <a:prstGeom prst="rect">
                <a:avLst/>
              </a:prstGeom>
              <a:blipFill>
                <a:blip r:embed="rId5"/>
                <a:stretch>
                  <a:fillRect l="-317" t="-3125" r="-265" b="-125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7D9765DD-2FFF-4A8A-8820-618CA409D9FD}"/>
                  </a:ext>
                </a:extLst>
              </p:cNvPr>
              <p:cNvSpPr/>
              <p:nvPr/>
            </p:nvSpPr>
            <p:spPr>
              <a:xfrm>
                <a:off x="3430909" y="4630705"/>
                <a:ext cx="4617931" cy="8313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𝑙𝑡</m:t>
                          </m:r>
                        </m:fName>
                        <m:e>
                          <m:r>
                            <a:rPr lang="ru-RU" sz="1600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𝑙𝑡</m:t>
                              </m:r>
                            </m:e>
                            <m:sub>
                              <m:r>
                                <a:rPr lang="ru-RU" sz="16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ru-RU" sz="1600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16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  <m:nary>
                            <m:naryPr>
                              <m:limLoc m:val="undOvr"/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sz="16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nary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ru-RU" sz="1600" i="0">
                              <a:latin typeface="Cambria Math" panose="02040503050406030204" pitchFamily="18" charset="0"/>
                            </a:rPr>
                            <m:t>;    </m:t>
                          </m:r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𝑙𝑔</m:t>
                          </m:r>
                          <m:r>
                            <a:rPr lang="ru-RU" sz="1600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𝑙𝑔</m:t>
                              </m:r>
                            </m:e>
                            <m:sub>
                              <m:r>
                                <a:rPr lang="ru-RU" sz="16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ru-RU" sz="1600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16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  <m:nary>
                            <m:naryPr>
                              <m:limLoc m:val="undOvr"/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sz="16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ru-RU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6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ru-RU" sz="16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num>
                                <m:den>
                                  <m:d>
                                    <m:dPr>
                                      <m:begChr m:val=""/>
                                      <m:ctrlPr>
                                        <a:rPr lang="ru-RU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ru-RU" sz="1600" i="0">
                                          <a:latin typeface="Cambria Math" panose="02040503050406030204" pitchFamily="18" charset="0"/>
                                        </a:rPr>
                                        <m:t>co</m:t>
                                      </m:r>
                                      <m:func>
                                        <m:funcPr>
                                          <m:ctrlPr>
                                            <a:rPr lang="ru-RU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ru-RU" sz="1600" i="0">
                                              <a:latin typeface="Cambria Math" panose="02040503050406030204" pitchFamily="18" charset="0"/>
                                            </a:rPr>
                                            <m:t>s</m:t>
                                          </m:r>
                                        </m:fName>
                                        <m:e>
                                          <m:r>
                                            <a:rPr lang="ru-RU" sz="1600" i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</m:e>
                                      </m:func>
                                      <m:r>
                                        <a:rPr lang="ru-RU" sz="1600" i="1">
                                          <a:latin typeface="Cambria Math" panose="02040503050406030204" pitchFamily="18" charset="0"/>
                                        </a:rPr>
                                        <m:t>𝑙𝑡</m:t>
                                      </m:r>
                                    </m:e>
                                  </m:d>
                                </m:den>
                              </m:f>
                            </m:e>
                          </m:nary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ru-RU" sz="1600" i="0">
                              <a:latin typeface="Cambria Math" panose="02040503050406030204" pitchFamily="18" charset="0"/>
                            </a:rPr>
                            <m:t>,  </m:t>
                          </m:r>
                        </m:e>
                      </m:func>
                    </m:oMath>
                  </m:oMathPara>
                </a14:m>
                <a:endParaRPr lang="ru-RU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7D9765DD-2FFF-4A8A-8820-618CA409D9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909" y="4630705"/>
                <a:ext cx="4617931" cy="83138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3E66B3D0-3649-4B5E-B0C2-EC4537F3EA3F}"/>
                  </a:ext>
                </a:extLst>
              </p:cNvPr>
              <p:cNvSpPr/>
              <p:nvPr/>
            </p:nvSpPr>
            <p:spPr>
              <a:xfrm>
                <a:off x="442578" y="5552980"/>
                <a:ext cx="11377264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49580" algn="just">
                  <a:spcAft>
                    <a:spcPts val="0"/>
                  </a:spcAft>
                </a:pPr>
                <a:r>
                  <a:rPr lang="ru-RU" sz="1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где </a:t>
                </a:r>
                <a14:m>
                  <m:oMath xmlns:m="http://schemas.openxmlformats.org/officeDocument/2006/math">
                    <m:r>
                      <a:rPr lang="ru-RU" sz="16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𝑅</m:t>
                    </m:r>
                  </m:oMath>
                </a14:m>
                <a:r>
                  <a:rPr lang="ru-RU" sz="1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 – радиус Земли,</a:t>
                </a:r>
                <a:endParaRPr lang="ru-RU" sz="16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indent="449580"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𝑙𝑡</m:t>
                        </m:r>
                      </m:e>
                      <m:sub>
                        <m: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1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𝑙𝑔</m:t>
                        </m:r>
                      </m:e>
                      <m:sub>
                        <m: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1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– начальные координаты, получаемые с магнитометра.</a:t>
                </a:r>
                <a:endParaRPr lang="ru-RU" sz="16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indent="449580" algn="just">
                  <a:spcAft>
                    <a:spcPts val="0"/>
                  </a:spcAft>
                </a:pPr>
                <a:r>
                  <a:rPr lang="ru-RU" sz="1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Все расчеты выполняются цифровыми вычислителями, а именно процессором телефона.</a:t>
                </a:r>
                <a:endParaRPr lang="ru-RU" sz="16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3E66B3D0-3649-4B5E-B0C2-EC4537F3EA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578" y="5552980"/>
                <a:ext cx="11377264" cy="830997"/>
              </a:xfrm>
              <a:prstGeom prst="rect">
                <a:avLst/>
              </a:prstGeom>
              <a:blipFill>
                <a:blip r:embed="rId7"/>
                <a:stretch>
                  <a:fillRect t="-2206" b="-88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409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C:\Users\monah\OneDrive\Рабочий стол\Диплом Магистра\ПИТ-2020\Схема работы.jpg">
            <a:extLst>
              <a:ext uri="{FF2B5EF4-FFF2-40B4-BE49-F238E27FC236}">
                <a16:creationId xmlns:a16="http://schemas.microsoft.com/office/drawing/2014/main" id="{F50D85A8-392F-41B8-904C-3C2A33E369A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89" y="908719"/>
            <a:ext cx="11030304" cy="573387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825542" y="215407"/>
            <a:ext cx="11030304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indent="450215" algn="ctr"/>
            <a:r>
              <a:rPr lang="ru-RU" sz="2800" dirty="0">
                <a:solidFill>
                  <a:schemeClr val="bg1"/>
                </a:solidFill>
                <a:latin typeface="Elektra Text Pro" panose="02000503030000020004" pitchFamily="50" charset="-52"/>
              </a:rPr>
              <a:t>Трехконтурная архитектура мобильного приложения</a:t>
            </a:r>
          </a:p>
        </p:txBody>
      </p:sp>
      <p:sp>
        <p:nvSpPr>
          <p:cNvPr id="6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</p:spPr>
        <p:txBody>
          <a:bodyPr/>
          <a:lstStyle/>
          <a:p>
            <a:fld id="{E2656834-4BAB-4DB1-9FED-8310CA017EAF}" type="slidenum">
              <a:rPr lang="ru-RU" sz="2000" b="1" smtClean="0">
                <a:solidFill>
                  <a:schemeClr val="tx1"/>
                </a:solidFill>
              </a:rPr>
              <a:t>9</a:t>
            </a:fld>
            <a:endParaRPr lang="ru-RU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2431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/>
      <a:lstStyle>
        <a:defPPr>
          <a:defRPr dirty="0">
            <a:solidFill>
              <a:srgbClr val="1F497D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5032</TotalTime>
  <Words>694</Words>
  <Application>Microsoft Office PowerPoint</Application>
  <PresentationFormat>Произвольный</PresentationFormat>
  <Paragraphs>106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Arial</vt:lpstr>
      <vt:lpstr>Calibri</vt:lpstr>
      <vt:lpstr>Cambria Math</vt:lpstr>
      <vt:lpstr>Elektra Text Pro</vt:lpstr>
      <vt:lpstr>Times New Roman</vt:lpstr>
      <vt:lpstr>Wingdings</vt:lpstr>
      <vt:lpstr>Тема Office</vt:lpstr>
      <vt:lpstr>Презентация PowerPoint</vt:lpstr>
      <vt:lpstr>Презентация PowerPoint</vt:lpstr>
      <vt:lpstr>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Микроэлектронная система инвентаризации  технических средств организации дорожного движения  на основе технологии RFID</dc:title>
  <dc:creator>Пользователь</dc:creator>
  <cp:lastModifiedBy>Владимир Мавлютов</cp:lastModifiedBy>
  <cp:revision>116</cp:revision>
  <dcterms:created xsi:type="dcterms:W3CDTF">2018-10-29T12:25:40Z</dcterms:created>
  <dcterms:modified xsi:type="dcterms:W3CDTF">2021-05-17T17:50:02Z</dcterms:modified>
</cp:coreProperties>
</file>