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7" r:id="rId3"/>
    <p:sldId id="259" r:id="rId4"/>
    <p:sldId id="271" r:id="rId5"/>
    <p:sldId id="258" r:id="rId6"/>
    <p:sldId id="261" r:id="rId7"/>
    <p:sldId id="266" r:id="rId8"/>
    <p:sldId id="263" r:id="rId9"/>
    <p:sldId id="270" r:id="rId10"/>
    <p:sldId id="268" r:id="rId11"/>
    <p:sldId id="267" r:id="rId12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82" d="100"/>
          <a:sy n="82" d="100"/>
        </p:scale>
        <p:origin x="7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DE945-AF6E-474C-BBD1-0631CC17474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2D63616-49FC-4848-B1FC-2EDF5ED4EDE1}">
      <dgm:prSet phldrT="[Текст]" custT="1"/>
      <dgm:spPr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77000">
              <a:srgbClr val="85C2FF"/>
            </a:gs>
            <a:gs pos="37000">
              <a:srgbClr val="C4D6EB"/>
            </a:gs>
            <a:gs pos="16000">
              <a:srgbClr val="FFEBFA"/>
            </a:gs>
          </a:gsLst>
          <a:path path="rect">
            <a:fillToRect l="50000" t="50000" r="50000" b="50000"/>
          </a:path>
        </a:gradFill>
      </dgm:spPr>
      <dgm:t>
        <a:bodyPr/>
        <a:lstStyle/>
        <a:p>
          <a:r>
            <a:rPr lang="ru-RU" sz="2400" dirty="0">
              <a:solidFill>
                <a:schemeClr val="tx1"/>
              </a:solidFill>
            </a:rPr>
            <a:t>Чтение данных </a:t>
          </a:r>
          <a:br>
            <a:rPr lang="ru-RU" sz="2400" dirty="0">
              <a:solidFill>
                <a:schemeClr val="tx1"/>
              </a:solidFill>
            </a:rPr>
          </a:br>
          <a:r>
            <a:rPr lang="ru-RU" sz="2400" dirty="0">
              <a:solidFill>
                <a:schemeClr val="tx1"/>
              </a:solidFill>
            </a:rPr>
            <a:t>со акселерометра смартфона</a:t>
          </a:r>
        </a:p>
      </dgm:t>
    </dgm:pt>
    <dgm:pt modelId="{A3DF8D22-B8B5-44B0-B246-B0AF4AC2464B}" type="parTrans" cxnId="{B01741CB-C25D-4FC1-916A-A908E5C0FB2F}">
      <dgm:prSet/>
      <dgm:spPr/>
      <dgm:t>
        <a:bodyPr/>
        <a:lstStyle/>
        <a:p>
          <a:endParaRPr lang="ru-RU" sz="1800"/>
        </a:p>
      </dgm:t>
    </dgm:pt>
    <dgm:pt modelId="{57589D84-CE02-4717-8A01-944EDA386A2A}" type="sibTrans" cxnId="{B01741CB-C25D-4FC1-916A-A908E5C0FB2F}">
      <dgm:prSet/>
      <dgm:spPr/>
      <dgm:t>
        <a:bodyPr/>
        <a:lstStyle/>
        <a:p>
          <a:endParaRPr lang="ru-RU" sz="1800"/>
        </a:p>
      </dgm:t>
    </dgm:pt>
    <dgm:pt modelId="{AD7EA194-4314-4CE6-ABF9-AC3CD2B6A38A}">
      <dgm:prSet phldrT="[Текст]" custT="1"/>
      <dgm:spPr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62000">
              <a:srgbClr val="85C2FF"/>
            </a:gs>
            <a:gs pos="32000">
              <a:srgbClr val="C4D6EB"/>
            </a:gs>
            <a:gs pos="0">
              <a:srgbClr val="FFEBFA"/>
            </a:gs>
          </a:gsLst>
          <a:path path="rect">
            <a:fillToRect l="50000" t="50000" r="50000" b="50000"/>
          </a:path>
        </a:gradFill>
      </dgm:spPr>
      <dgm:t>
        <a:bodyPr/>
        <a:lstStyle/>
        <a:p>
          <a:r>
            <a:rPr lang="ru-RU" sz="2400" dirty="0">
              <a:solidFill>
                <a:schemeClr val="tx1"/>
              </a:solidFill>
            </a:rPr>
            <a:t>Чтение данных </a:t>
          </a:r>
          <a:br>
            <a:rPr lang="ru-RU" sz="2400" dirty="0">
              <a:solidFill>
                <a:schemeClr val="tx1"/>
              </a:solidFill>
            </a:rPr>
          </a:br>
          <a:r>
            <a:rPr lang="ru-RU" sz="2400" dirty="0">
              <a:solidFill>
                <a:schemeClr val="tx1"/>
              </a:solidFill>
            </a:rPr>
            <a:t>со гироскопа смартфона</a:t>
          </a:r>
        </a:p>
      </dgm:t>
    </dgm:pt>
    <dgm:pt modelId="{7C50D0ED-9062-448D-B794-EDCC110D4AD5}" type="parTrans" cxnId="{96F43885-1004-4A1B-B537-EE27C713A6B2}">
      <dgm:prSet/>
      <dgm:spPr/>
      <dgm:t>
        <a:bodyPr/>
        <a:lstStyle/>
        <a:p>
          <a:endParaRPr lang="ru-RU" sz="1800"/>
        </a:p>
      </dgm:t>
    </dgm:pt>
    <dgm:pt modelId="{DDC62C67-7B02-428A-8ADF-56FCF49F6533}" type="sibTrans" cxnId="{96F43885-1004-4A1B-B537-EE27C713A6B2}">
      <dgm:prSet/>
      <dgm:spPr/>
      <dgm:t>
        <a:bodyPr/>
        <a:lstStyle/>
        <a:p>
          <a:endParaRPr lang="ru-RU" sz="1800"/>
        </a:p>
      </dgm:t>
    </dgm:pt>
    <dgm:pt modelId="{040B9E62-3585-46FD-948B-D134CAAD18F7}">
      <dgm:prSet phldrT="[Текст]" custT="1"/>
      <dgm:spPr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62000">
              <a:srgbClr val="85C2FF"/>
            </a:gs>
            <a:gs pos="32000">
              <a:srgbClr val="C4D6EB"/>
            </a:gs>
            <a:gs pos="0">
              <a:srgbClr val="FFEBFA"/>
            </a:gs>
          </a:gsLst>
          <a:path path="rect">
            <a:fillToRect l="50000" t="50000" r="50000" b="50000"/>
          </a:path>
        </a:gradFill>
      </dgm:spPr>
      <dgm:t>
        <a:bodyPr/>
        <a:lstStyle/>
        <a:p>
          <a:r>
            <a:rPr lang="ru-RU" sz="2400" dirty="0">
              <a:solidFill>
                <a:schemeClr val="tx1"/>
              </a:solidFill>
            </a:rPr>
            <a:t>Чтение данных </a:t>
          </a:r>
          <a:br>
            <a:rPr lang="ru-RU" sz="2400" dirty="0">
              <a:solidFill>
                <a:schemeClr val="tx1"/>
              </a:solidFill>
            </a:rPr>
          </a:br>
          <a:r>
            <a:rPr lang="ru-RU" sz="2400" dirty="0">
              <a:solidFill>
                <a:schemeClr val="tx1"/>
              </a:solidFill>
            </a:rPr>
            <a:t>со магнитометра смартфона</a:t>
          </a:r>
        </a:p>
      </dgm:t>
    </dgm:pt>
    <dgm:pt modelId="{3100C6E7-5594-45A4-A09B-6919054E8ACD}" type="parTrans" cxnId="{B89190B0-FED5-4409-B434-11CDC3310FD6}">
      <dgm:prSet/>
      <dgm:spPr/>
      <dgm:t>
        <a:bodyPr/>
        <a:lstStyle/>
        <a:p>
          <a:endParaRPr lang="ru-RU" sz="1800"/>
        </a:p>
      </dgm:t>
    </dgm:pt>
    <dgm:pt modelId="{17753443-2FC0-4850-87D6-7F266251A00E}" type="sibTrans" cxnId="{B89190B0-FED5-4409-B434-11CDC3310FD6}">
      <dgm:prSet/>
      <dgm:spPr/>
      <dgm:t>
        <a:bodyPr/>
        <a:lstStyle/>
        <a:p>
          <a:endParaRPr lang="ru-RU" sz="1800"/>
        </a:p>
      </dgm:t>
    </dgm:pt>
    <dgm:pt modelId="{8992337D-4103-422E-9E47-47790AB22879}">
      <dgm:prSet phldrT="[Текст]" custT="1"/>
      <dgm:spPr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62000">
              <a:srgbClr val="85C2FF"/>
            </a:gs>
            <a:gs pos="32000">
              <a:srgbClr val="C4D6EB"/>
            </a:gs>
            <a:gs pos="0">
              <a:srgbClr val="FFEBFA"/>
            </a:gs>
          </a:gsLst>
          <a:path path="rect">
            <a:fillToRect l="50000" t="50000" r="50000" b="50000"/>
          </a:path>
        </a:gradFill>
      </dgm:spPr>
      <dgm:t>
        <a:bodyPr/>
        <a:lstStyle/>
        <a:p>
          <a:r>
            <a:rPr lang="ru-RU" sz="2400" dirty="0">
              <a:solidFill>
                <a:schemeClr val="tx1"/>
              </a:solidFill>
            </a:rPr>
            <a:t>Формирование пройденного маршрута на экране телефона</a:t>
          </a:r>
        </a:p>
      </dgm:t>
    </dgm:pt>
    <dgm:pt modelId="{2035ED71-EB62-44A7-94BB-C50078D0DF38}" type="parTrans" cxnId="{B9BCA477-6485-4562-8733-BC1AD143DA4D}">
      <dgm:prSet/>
      <dgm:spPr/>
      <dgm:t>
        <a:bodyPr/>
        <a:lstStyle/>
        <a:p>
          <a:endParaRPr lang="ru-RU" sz="1800"/>
        </a:p>
      </dgm:t>
    </dgm:pt>
    <dgm:pt modelId="{1AB61800-C835-484B-B31D-CE3D6F4AF5C1}" type="sibTrans" cxnId="{B9BCA477-6485-4562-8733-BC1AD143DA4D}">
      <dgm:prSet/>
      <dgm:spPr/>
      <dgm:t>
        <a:bodyPr/>
        <a:lstStyle/>
        <a:p>
          <a:endParaRPr lang="ru-RU" sz="1800"/>
        </a:p>
      </dgm:t>
    </dgm:pt>
    <dgm:pt modelId="{B6EDD6F7-D9E9-45A9-8F96-4B01D978F45C}">
      <dgm:prSet phldrT="[Текст]" custT="1"/>
      <dgm:spPr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62000">
              <a:srgbClr val="85C2FF"/>
            </a:gs>
            <a:gs pos="32000">
              <a:srgbClr val="C4D6EB"/>
            </a:gs>
            <a:gs pos="0">
              <a:srgbClr val="FFEBFA"/>
            </a:gs>
          </a:gsLst>
          <a:path path="rect">
            <a:fillToRect l="50000" t="50000" r="50000" b="50000"/>
          </a:path>
        </a:gradFill>
      </dgm:spPr>
      <dgm:t>
        <a:bodyPr/>
        <a:lstStyle/>
        <a:p>
          <a:r>
            <a:rPr lang="ru-RU" sz="2400" dirty="0">
              <a:solidFill>
                <a:schemeClr val="tx1"/>
              </a:solidFill>
            </a:rPr>
            <a:t>Обзор систем аналогов</a:t>
          </a:r>
        </a:p>
      </dgm:t>
    </dgm:pt>
    <dgm:pt modelId="{76481BB2-998D-43DC-A724-8BDC757ED55A}" type="parTrans" cxnId="{1CE4D532-71E0-4758-91B0-E38D6A6B4032}">
      <dgm:prSet/>
      <dgm:spPr/>
      <dgm:t>
        <a:bodyPr/>
        <a:lstStyle/>
        <a:p>
          <a:endParaRPr lang="ru-RU" sz="1800"/>
        </a:p>
      </dgm:t>
    </dgm:pt>
    <dgm:pt modelId="{5ABF5CA0-B14B-4777-8285-83E587ED9EBE}" type="sibTrans" cxnId="{1CE4D532-71E0-4758-91B0-E38D6A6B4032}">
      <dgm:prSet/>
      <dgm:spPr/>
      <dgm:t>
        <a:bodyPr/>
        <a:lstStyle/>
        <a:p>
          <a:endParaRPr lang="ru-RU" sz="1800"/>
        </a:p>
      </dgm:t>
    </dgm:pt>
    <dgm:pt modelId="{513D8890-C164-41AB-A91F-6BAC2EB9EDF4}">
      <dgm:prSet phldrT="[Текст]" custT="1"/>
      <dgm:spPr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62000">
              <a:srgbClr val="85C2FF"/>
            </a:gs>
            <a:gs pos="32000">
              <a:srgbClr val="C4D6EB"/>
            </a:gs>
            <a:gs pos="0">
              <a:srgbClr val="FFEBFA"/>
            </a:gs>
          </a:gsLst>
          <a:path path="rect">
            <a:fillToRect l="50000" t="50000" r="50000" b="50000"/>
          </a:path>
        </a:gradFill>
      </dgm:spPr>
      <dgm:t>
        <a:bodyPr/>
        <a:lstStyle/>
        <a:p>
          <a:r>
            <a:rPr lang="ru-RU" sz="2400" dirty="0">
              <a:solidFill>
                <a:schemeClr val="tx1"/>
              </a:solidFill>
            </a:rPr>
            <a:t>Отслеживание перемещения с помощью датчиков смартфона</a:t>
          </a:r>
        </a:p>
      </dgm:t>
    </dgm:pt>
    <dgm:pt modelId="{F334E567-17C7-42AB-9EAB-EEE93887308E}" type="parTrans" cxnId="{56571EEC-C122-4308-8DAB-F321F603702F}">
      <dgm:prSet/>
      <dgm:spPr/>
    </dgm:pt>
    <dgm:pt modelId="{31E6B00F-6F7A-4828-BBB5-35EC02AFA568}" type="sibTrans" cxnId="{56571EEC-C122-4308-8DAB-F321F603702F}">
      <dgm:prSet/>
      <dgm:spPr/>
    </dgm:pt>
    <dgm:pt modelId="{4E9ADEA8-8168-4C0E-90E6-31D66446B7DF}" type="pres">
      <dgm:prSet presAssocID="{477DE945-AF6E-474C-BBD1-0631CC17474C}" presName="diagram" presStyleCnt="0">
        <dgm:presLayoutVars>
          <dgm:dir/>
          <dgm:resizeHandles val="exact"/>
        </dgm:presLayoutVars>
      </dgm:prSet>
      <dgm:spPr/>
    </dgm:pt>
    <dgm:pt modelId="{EEC5429C-F05A-4F04-BCAF-94DC0C3D656D}" type="pres">
      <dgm:prSet presAssocID="{62D63616-49FC-4848-B1FC-2EDF5ED4EDE1}" presName="node" presStyleLbl="node1" presStyleIdx="0" presStyleCnt="6">
        <dgm:presLayoutVars>
          <dgm:bulletEnabled val="1"/>
        </dgm:presLayoutVars>
      </dgm:prSet>
      <dgm:spPr/>
    </dgm:pt>
    <dgm:pt modelId="{315E9DD5-D939-4B68-B7B2-A6C86AF10367}" type="pres">
      <dgm:prSet presAssocID="{57589D84-CE02-4717-8A01-944EDA386A2A}" presName="sibTrans" presStyleCnt="0"/>
      <dgm:spPr/>
    </dgm:pt>
    <dgm:pt modelId="{74E8EE2F-4A71-4AE1-BEDD-0EDA0E0E26E6}" type="pres">
      <dgm:prSet presAssocID="{AD7EA194-4314-4CE6-ABF9-AC3CD2B6A38A}" presName="node" presStyleLbl="node1" presStyleIdx="1" presStyleCnt="6">
        <dgm:presLayoutVars>
          <dgm:bulletEnabled val="1"/>
        </dgm:presLayoutVars>
      </dgm:prSet>
      <dgm:spPr/>
    </dgm:pt>
    <dgm:pt modelId="{5456A33C-3CED-41AF-9AE7-181A1AE983B9}" type="pres">
      <dgm:prSet presAssocID="{DDC62C67-7B02-428A-8ADF-56FCF49F6533}" presName="sibTrans" presStyleCnt="0"/>
      <dgm:spPr/>
    </dgm:pt>
    <dgm:pt modelId="{BD0D938A-349E-40A7-A7B3-AE4DEB7683CD}" type="pres">
      <dgm:prSet presAssocID="{040B9E62-3585-46FD-948B-D134CAAD18F7}" presName="node" presStyleLbl="node1" presStyleIdx="2" presStyleCnt="6">
        <dgm:presLayoutVars>
          <dgm:bulletEnabled val="1"/>
        </dgm:presLayoutVars>
      </dgm:prSet>
      <dgm:spPr/>
    </dgm:pt>
    <dgm:pt modelId="{363F1576-594F-4B65-B7EB-A4D26CAB7E48}" type="pres">
      <dgm:prSet presAssocID="{17753443-2FC0-4850-87D6-7F266251A00E}" presName="sibTrans" presStyleCnt="0"/>
      <dgm:spPr/>
    </dgm:pt>
    <dgm:pt modelId="{CD146825-8A13-4D5A-A3CA-AB27D4C15C3C}" type="pres">
      <dgm:prSet presAssocID="{8992337D-4103-422E-9E47-47790AB22879}" presName="node" presStyleLbl="node1" presStyleIdx="3" presStyleCnt="6">
        <dgm:presLayoutVars>
          <dgm:bulletEnabled val="1"/>
        </dgm:presLayoutVars>
      </dgm:prSet>
      <dgm:spPr/>
    </dgm:pt>
    <dgm:pt modelId="{3BD5950C-907F-4B98-BC57-E72E5D0BF3DA}" type="pres">
      <dgm:prSet presAssocID="{1AB61800-C835-484B-B31D-CE3D6F4AF5C1}" presName="sibTrans" presStyleCnt="0"/>
      <dgm:spPr/>
    </dgm:pt>
    <dgm:pt modelId="{532BD2DB-1049-47E6-9592-0157DC6119E8}" type="pres">
      <dgm:prSet presAssocID="{B6EDD6F7-D9E9-45A9-8F96-4B01D978F45C}" presName="node" presStyleLbl="node1" presStyleIdx="4" presStyleCnt="6">
        <dgm:presLayoutVars>
          <dgm:bulletEnabled val="1"/>
        </dgm:presLayoutVars>
      </dgm:prSet>
      <dgm:spPr/>
    </dgm:pt>
    <dgm:pt modelId="{E36A761A-B4EA-499F-838B-35BE4FF4DF78}" type="pres">
      <dgm:prSet presAssocID="{5ABF5CA0-B14B-4777-8285-83E587ED9EBE}" presName="sibTrans" presStyleCnt="0"/>
      <dgm:spPr/>
    </dgm:pt>
    <dgm:pt modelId="{E4FF2E5D-BDB2-4113-9CEE-3B182029E05E}" type="pres">
      <dgm:prSet presAssocID="{513D8890-C164-41AB-A91F-6BAC2EB9EDF4}" presName="node" presStyleLbl="node1" presStyleIdx="5" presStyleCnt="6">
        <dgm:presLayoutVars>
          <dgm:bulletEnabled val="1"/>
        </dgm:presLayoutVars>
      </dgm:prSet>
      <dgm:spPr/>
    </dgm:pt>
  </dgm:ptLst>
  <dgm:cxnLst>
    <dgm:cxn modelId="{81383517-DC8D-4D76-80DE-EACD06EC8773}" type="presOf" srcId="{62D63616-49FC-4848-B1FC-2EDF5ED4EDE1}" destId="{EEC5429C-F05A-4F04-BCAF-94DC0C3D656D}" srcOrd="0" destOrd="0" presId="urn:microsoft.com/office/officeart/2005/8/layout/default"/>
    <dgm:cxn modelId="{3278C11D-2665-4E62-B0B3-7B8394788771}" type="presOf" srcId="{513D8890-C164-41AB-A91F-6BAC2EB9EDF4}" destId="{E4FF2E5D-BDB2-4113-9CEE-3B182029E05E}" srcOrd="0" destOrd="0" presId="urn:microsoft.com/office/officeart/2005/8/layout/default"/>
    <dgm:cxn modelId="{21CDBF24-77F1-4235-BD27-83DBE1D53439}" type="presOf" srcId="{B6EDD6F7-D9E9-45A9-8F96-4B01D978F45C}" destId="{532BD2DB-1049-47E6-9592-0157DC6119E8}" srcOrd="0" destOrd="0" presId="urn:microsoft.com/office/officeart/2005/8/layout/default"/>
    <dgm:cxn modelId="{1CE4D532-71E0-4758-91B0-E38D6A6B4032}" srcId="{477DE945-AF6E-474C-BBD1-0631CC17474C}" destId="{B6EDD6F7-D9E9-45A9-8F96-4B01D978F45C}" srcOrd="4" destOrd="0" parTransId="{76481BB2-998D-43DC-A724-8BDC757ED55A}" sibTransId="{5ABF5CA0-B14B-4777-8285-83E587ED9EBE}"/>
    <dgm:cxn modelId="{90386F6D-A01D-443E-9633-10CC53D63673}" type="presOf" srcId="{AD7EA194-4314-4CE6-ABF9-AC3CD2B6A38A}" destId="{74E8EE2F-4A71-4AE1-BEDD-0EDA0E0E26E6}" srcOrd="0" destOrd="0" presId="urn:microsoft.com/office/officeart/2005/8/layout/default"/>
    <dgm:cxn modelId="{B9BCA477-6485-4562-8733-BC1AD143DA4D}" srcId="{477DE945-AF6E-474C-BBD1-0631CC17474C}" destId="{8992337D-4103-422E-9E47-47790AB22879}" srcOrd="3" destOrd="0" parTransId="{2035ED71-EB62-44A7-94BB-C50078D0DF38}" sibTransId="{1AB61800-C835-484B-B31D-CE3D6F4AF5C1}"/>
    <dgm:cxn modelId="{96F43885-1004-4A1B-B537-EE27C713A6B2}" srcId="{477DE945-AF6E-474C-BBD1-0631CC17474C}" destId="{AD7EA194-4314-4CE6-ABF9-AC3CD2B6A38A}" srcOrd="1" destOrd="0" parTransId="{7C50D0ED-9062-448D-B794-EDCC110D4AD5}" sibTransId="{DDC62C67-7B02-428A-8ADF-56FCF49F6533}"/>
    <dgm:cxn modelId="{5C58079F-7C53-41C6-AA20-E3C3EF262AAC}" type="presOf" srcId="{477DE945-AF6E-474C-BBD1-0631CC17474C}" destId="{4E9ADEA8-8168-4C0E-90E6-31D66446B7DF}" srcOrd="0" destOrd="0" presId="urn:microsoft.com/office/officeart/2005/8/layout/default"/>
    <dgm:cxn modelId="{B89190B0-FED5-4409-B434-11CDC3310FD6}" srcId="{477DE945-AF6E-474C-BBD1-0631CC17474C}" destId="{040B9E62-3585-46FD-948B-D134CAAD18F7}" srcOrd="2" destOrd="0" parTransId="{3100C6E7-5594-45A4-A09B-6919054E8ACD}" sibTransId="{17753443-2FC0-4850-87D6-7F266251A00E}"/>
    <dgm:cxn modelId="{7953E6B8-9E34-4D84-9B06-5C9BD729AA40}" type="presOf" srcId="{8992337D-4103-422E-9E47-47790AB22879}" destId="{CD146825-8A13-4D5A-A3CA-AB27D4C15C3C}" srcOrd="0" destOrd="0" presId="urn:microsoft.com/office/officeart/2005/8/layout/default"/>
    <dgm:cxn modelId="{B01741CB-C25D-4FC1-916A-A908E5C0FB2F}" srcId="{477DE945-AF6E-474C-BBD1-0631CC17474C}" destId="{62D63616-49FC-4848-B1FC-2EDF5ED4EDE1}" srcOrd="0" destOrd="0" parTransId="{A3DF8D22-B8B5-44B0-B246-B0AF4AC2464B}" sibTransId="{57589D84-CE02-4717-8A01-944EDA386A2A}"/>
    <dgm:cxn modelId="{56571EEC-C122-4308-8DAB-F321F603702F}" srcId="{477DE945-AF6E-474C-BBD1-0631CC17474C}" destId="{513D8890-C164-41AB-A91F-6BAC2EB9EDF4}" srcOrd="5" destOrd="0" parTransId="{F334E567-17C7-42AB-9EAB-EEE93887308E}" sibTransId="{31E6B00F-6F7A-4828-BBB5-35EC02AFA568}"/>
    <dgm:cxn modelId="{EA7795F9-D9E1-4189-BC2C-CE6CE7A5B132}" type="presOf" srcId="{040B9E62-3585-46FD-948B-D134CAAD18F7}" destId="{BD0D938A-349E-40A7-A7B3-AE4DEB7683CD}" srcOrd="0" destOrd="0" presId="urn:microsoft.com/office/officeart/2005/8/layout/default"/>
    <dgm:cxn modelId="{D17C65D3-1A14-4D1D-9B94-1EC93A2A6CDB}" type="presParOf" srcId="{4E9ADEA8-8168-4C0E-90E6-31D66446B7DF}" destId="{EEC5429C-F05A-4F04-BCAF-94DC0C3D656D}" srcOrd="0" destOrd="0" presId="urn:microsoft.com/office/officeart/2005/8/layout/default"/>
    <dgm:cxn modelId="{8997C636-C5F1-4A21-ABCC-D1BD8540DA54}" type="presParOf" srcId="{4E9ADEA8-8168-4C0E-90E6-31D66446B7DF}" destId="{315E9DD5-D939-4B68-B7B2-A6C86AF10367}" srcOrd="1" destOrd="0" presId="urn:microsoft.com/office/officeart/2005/8/layout/default"/>
    <dgm:cxn modelId="{04683162-7116-4880-A630-4DE69920371A}" type="presParOf" srcId="{4E9ADEA8-8168-4C0E-90E6-31D66446B7DF}" destId="{74E8EE2F-4A71-4AE1-BEDD-0EDA0E0E26E6}" srcOrd="2" destOrd="0" presId="urn:microsoft.com/office/officeart/2005/8/layout/default"/>
    <dgm:cxn modelId="{0E903762-FE87-4A12-BCD6-D17BF0EB4EA6}" type="presParOf" srcId="{4E9ADEA8-8168-4C0E-90E6-31D66446B7DF}" destId="{5456A33C-3CED-41AF-9AE7-181A1AE983B9}" srcOrd="3" destOrd="0" presId="urn:microsoft.com/office/officeart/2005/8/layout/default"/>
    <dgm:cxn modelId="{51B7ED47-0319-4968-B1F4-544DDC4F9525}" type="presParOf" srcId="{4E9ADEA8-8168-4C0E-90E6-31D66446B7DF}" destId="{BD0D938A-349E-40A7-A7B3-AE4DEB7683CD}" srcOrd="4" destOrd="0" presId="urn:microsoft.com/office/officeart/2005/8/layout/default"/>
    <dgm:cxn modelId="{45BD5B48-EDC2-4349-8B37-F9D838512A7F}" type="presParOf" srcId="{4E9ADEA8-8168-4C0E-90E6-31D66446B7DF}" destId="{363F1576-594F-4B65-B7EB-A4D26CAB7E48}" srcOrd="5" destOrd="0" presId="urn:microsoft.com/office/officeart/2005/8/layout/default"/>
    <dgm:cxn modelId="{E4200AC5-88F8-482D-87F3-D241086C04A8}" type="presParOf" srcId="{4E9ADEA8-8168-4C0E-90E6-31D66446B7DF}" destId="{CD146825-8A13-4D5A-A3CA-AB27D4C15C3C}" srcOrd="6" destOrd="0" presId="urn:microsoft.com/office/officeart/2005/8/layout/default"/>
    <dgm:cxn modelId="{349EB8DF-4B83-4B09-9BCB-127BFD7AE3CE}" type="presParOf" srcId="{4E9ADEA8-8168-4C0E-90E6-31D66446B7DF}" destId="{3BD5950C-907F-4B98-BC57-E72E5D0BF3DA}" srcOrd="7" destOrd="0" presId="urn:microsoft.com/office/officeart/2005/8/layout/default"/>
    <dgm:cxn modelId="{282B62DC-5B4C-4DBE-A541-C18ADD7813CC}" type="presParOf" srcId="{4E9ADEA8-8168-4C0E-90E6-31D66446B7DF}" destId="{532BD2DB-1049-47E6-9592-0157DC6119E8}" srcOrd="8" destOrd="0" presId="urn:microsoft.com/office/officeart/2005/8/layout/default"/>
    <dgm:cxn modelId="{9AF8284A-FAFE-436F-9198-6ECF89FF3662}" type="presParOf" srcId="{4E9ADEA8-8168-4C0E-90E6-31D66446B7DF}" destId="{E36A761A-B4EA-499F-838B-35BE4FF4DF78}" srcOrd="9" destOrd="0" presId="urn:microsoft.com/office/officeart/2005/8/layout/default"/>
    <dgm:cxn modelId="{C27E4893-83D5-4604-94B2-1458583A86BC}" type="presParOf" srcId="{4E9ADEA8-8168-4C0E-90E6-31D66446B7DF}" destId="{E4FF2E5D-BDB2-4113-9CEE-3B182029E05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5429C-F05A-4F04-BCAF-94DC0C3D656D}">
      <dsp:nvSpPr>
        <dsp:cNvPr id="0" name=""/>
        <dsp:cNvSpPr/>
      </dsp:nvSpPr>
      <dsp:spPr>
        <a:xfrm>
          <a:off x="210623" y="1797"/>
          <a:ext cx="3378750" cy="2027250"/>
        </a:xfrm>
        <a:prstGeom prst="rect">
          <a:avLst/>
        </a:prstGeom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77000">
              <a:srgbClr val="85C2FF"/>
            </a:gs>
            <a:gs pos="37000">
              <a:srgbClr val="C4D6EB"/>
            </a:gs>
            <a:gs pos="16000">
              <a:srgbClr val="FFEBFA"/>
            </a:gs>
          </a:gsLst>
          <a:path path="rect">
            <a:fillToRect l="50000" t="50000" r="50000" b="50000"/>
          </a:path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Чтение данных </a:t>
          </a:r>
          <a:br>
            <a:rPr lang="ru-RU" sz="2400" kern="1200" dirty="0">
              <a:solidFill>
                <a:schemeClr val="tx1"/>
              </a:solidFill>
            </a:rPr>
          </a:br>
          <a:r>
            <a:rPr lang="ru-RU" sz="2400" kern="1200" dirty="0">
              <a:solidFill>
                <a:schemeClr val="tx1"/>
              </a:solidFill>
            </a:rPr>
            <a:t>со акселерометра смартфона</a:t>
          </a:r>
        </a:p>
      </dsp:txBody>
      <dsp:txXfrm>
        <a:off x="210623" y="1797"/>
        <a:ext cx="3378750" cy="2027250"/>
      </dsp:txXfrm>
    </dsp:sp>
    <dsp:sp modelId="{74E8EE2F-4A71-4AE1-BEDD-0EDA0E0E26E6}">
      <dsp:nvSpPr>
        <dsp:cNvPr id="0" name=""/>
        <dsp:cNvSpPr/>
      </dsp:nvSpPr>
      <dsp:spPr>
        <a:xfrm>
          <a:off x="3927248" y="1797"/>
          <a:ext cx="3378750" cy="2027250"/>
        </a:xfrm>
        <a:prstGeom prst="rect">
          <a:avLst/>
        </a:prstGeom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62000">
              <a:srgbClr val="85C2FF"/>
            </a:gs>
            <a:gs pos="32000">
              <a:srgbClr val="C4D6EB"/>
            </a:gs>
            <a:gs pos="0">
              <a:srgbClr val="FFEBFA"/>
            </a:gs>
          </a:gsLst>
          <a:path path="rect">
            <a:fillToRect l="50000" t="50000" r="50000" b="50000"/>
          </a:path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Чтение данных </a:t>
          </a:r>
          <a:br>
            <a:rPr lang="ru-RU" sz="2400" kern="1200" dirty="0">
              <a:solidFill>
                <a:schemeClr val="tx1"/>
              </a:solidFill>
            </a:rPr>
          </a:br>
          <a:r>
            <a:rPr lang="ru-RU" sz="2400" kern="1200" dirty="0">
              <a:solidFill>
                <a:schemeClr val="tx1"/>
              </a:solidFill>
            </a:rPr>
            <a:t>со гироскопа смартфона</a:t>
          </a:r>
        </a:p>
      </dsp:txBody>
      <dsp:txXfrm>
        <a:off x="3927248" y="1797"/>
        <a:ext cx="3378750" cy="2027250"/>
      </dsp:txXfrm>
    </dsp:sp>
    <dsp:sp modelId="{BD0D938A-349E-40A7-A7B3-AE4DEB7683CD}">
      <dsp:nvSpPr>
        <dsp:cNvPr id="0" name=""/>
        <dsp:cNvSpPr/>
      </dsp:nvSpPr>
      <dsp:spPr>
        <a:xfrm>
          <a:off x="7643874" y="1797"/>
          <a:ext cx="3378750" cy="2027250"/>
        </a:xfrm>
        <a:prstGeom prst="rect">
          <a:avLst/>
        </a:prstGeom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62000">
              <a:srgbClr val="85C2FF"/>
            </a:gs>
            <a:gs pos="32000">
              <a:srgbClr val="C4D6EB"/>
            </a:gs>
            <a:gs pos="0">
              <a:srgbClr val="FFEBFA"/>
            </a:gs>
          </a:gsLst>
          <a:path path="rect">
            <a:fillToRect l="50000" t="50000" r="50000" b="50000"/>
          </a:path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Чтение данных </a:t>
          </a:r>
          <a:br>
            <a:rPr lang="ru-RU" sz="2400" kern="1200" dirty="0">
              <a:solidFill>
                <a:schemeClr val="tx1"/>
              </a:solidFill>
            </a:rPr>
          </a:br>
          <a:r>
            <a:rPr lang="ru-RU" sz="2400" kern="1200" dirty="0">
              <a:solidFill>
                <a:schemeClr val="tx1"/>
              </a:solidFill>
            </a:rPr>
            <a:t>со магнитометра смартфона</a:t>
          </a:r>
        </a:p>
      </dsp:txBody>
      <dsp:txXfrm>
        <a:off x="7643874" y="1797"/>
        <a:ext cx="3378750" cy="2027250"/>
      </dsp:txXfrm>
    </dsp:sp>
    <dsp:sp modelId="{CD146825-8A13-4D5A-A3CA-AB27D4C15C3C}">
      <dsp:nvSpPr>
        <dsp:cNvPr id="0" name=""/>
        <dsp:cNvSpPr/>
      </dsp:nvSpPr>
      <dsp:spPr>
        <a:xfrm>
          <a:off x="210623" y="2366922"/>
          <a:ext cx="3378750" cy="2027250"/>
        </a:xfrm>
        <a:prstGeom prst="rect">
          <a:avLst/>
        </a:prstGeom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62000">
              <a:srgbClr val="85C2FF"/>
            </a:gs>
            <a:gs pos="32000">
              <a:srgbClr val="C4D6EB"/>
            </a:gs>
            <a:gs pos="0">
              <a:srgbClr val="FFEBFA"/>
            </a:gs>
          </a:gsLst>
          <a:path path="rect">
            <a:fillToRect l="50000" t="50000" r="50000" b="50000"/>
          </a:path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Формирование пройденного маршрута на экране телефона</a:t>
          </a:r>
        </a:p>
      </dsp:txBody>
      <dsp:txXfrm>
        <a:off x="210623" y="2366922"/>
        <a:ext cx="3378750" cy="2027250"/>
      </dsp:txXfrm>
    </dsp:sp>
    <dsp:sp modelId="{532BD2DB-1049-47E6-9592-0157DC6119E8}">
      <dsp:nvSpPr>
        <dsp:cNvPr id="0" name=""/>
        <dsp:cNvSpPr/>
      </dsp:nvSpPr>
      <dsp:spPr>
        <a:xfrm>
          <a:off x="3927248" y="2366922"/>
          <a:ext cx="3378750" cy="2027250"/>
        </a:xfrm>
        <a:prstGeom prst="rect">
          <a:avLst/>
        </a:prstGeom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62000">
              <a:srgbClr val="85C2FF"/>
            </a:gs>
            <a:gs pos="32000">
              <a:srgbClr val="C4D6EB"/>
            </a:gs>
            <a:gs pos="0">
              <a:srgbClr val="FFEBFA"/>
            </a:gs>
          </a:gsLst>
          <a:path path="rect">
            <a:fillToRect l="50000" t="50000" r="50000" b="50000"/>
          </a:path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Обзор систем аналогов</a:t>
          </a:r>
        </a:p>
      </dsp:txBody>
      <dsp:txXfrm>
        <a:off x="3927248" y="2366922"/>
        <a:ext cx="3378750" cy="2027250"/>
      </dsp:txXfrm>
    </dsp:sp>
    <dsp:sp modelId="{E4FF2E5D-BDB2-4113-9CEE-3B182029E05E}">
      <dsp:nvSpPr>
        <dsp:cNvPr id="0" name=""/>
        <dsp:cNvSpPr/>
      </dsp:nvSpPr>
      <dsp:spPr>
        <a:xfrm>
          <a:off x="7643874" y="2366922"/>
          <a:ext cx="3378750" cy="2027250"/>
        </a:xfrm>
        <a:prstGeom prst="rect">
          <a:avLst/>
        </a:prstGeom>
        <a:gradFill rotWithShape="0">
          <a:gsLst>
            <a:gs pos="100000">
              <a:srgbClr val="5E9EFF">
                <a:lumMod val="94000"/>
                <a:alpha val="73000"/>
              </a:srgbClr>
            </a:gs>
            <a:gs pos="62000">
              <a:srgbClr val="85C2FF"/>
            </a:gs>
            <a:gs pos="32000">
              <a:srgbClr val="C4D6EB"/>
            </a:gs>
            <a:gs pos="0">
              <a:srgbClr val="FFEBFA"/>
            </a:gs>
          </a:gsLst>
          <a:path path="rect">
            <a:fillToRect l="50000" t="50000" r="50000" b="50000"/>
          </a:path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Отслеживание перемещения с помощью датчиков смартфона</a:t>
          </a:r>
        </a:p>
      </dsp:txBody>
      <dsp:txXfrm>
        <a:off x="7643874" y="2366922"/>
        <a:ext cx="3378750" cy="2027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77590-BFB8-41C1-9934-3E9D93CB747F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05AC2-8E73-4404-8B50-E99B37130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78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3" y="2130427"/>
            <a:ext cx="10361851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EAF3-9EA9-4E4D-ACE9-F210CFF472D4}" type="datetime1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6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DF79-AD55-4BBF-AF0E-B3006BD9FC63}" type="datetime1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1" y="274639"/>
            <a:ext cx="2742843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3" y="274639"/>
            <a:ext cx="8025355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17-A5AA-4114-B340-E9B3D535CAF1}" type="datetime1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4E6-2A5B-429D-84D2-1CEB73CFD494}" type="datetime1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1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1" y="2906714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D7-2330-440F-8729-44A50140D3A0}" type="datetime1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22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6795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AE2-7930-4E8D-B42F-C75B0C353EE8}" type="datetime1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4876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4876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F513-D6BA-4B35-B772-88E770267A04}" type="datetime1">
              <a:rPr lang="ru-RU" smtClean="0"/>
              <a:t>14.11.2020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9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7C8F-3427-4E0C-8A2A-E5C00596762D}" type="datetime1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19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478E-AABB-42F7-8174-B5FAD693316E}" type="datetime1">
              <a:rPr lang="ru-RU" smtClean="0"/>
              <a:t>14.11.2020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5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BB3D-0B3A-4730-BB8B-C96F0F23C850}" type="datetime1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0601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776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4F15-E020-44F3-BCC8-24320E990345}" type="datetime1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15F4-83CD-4779-9756-B7C80E8C6DAD}" type="datetime1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60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2998" y="2567399"/>
            <a:ext cx="7751866" cy="114307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Исследование математического аппарата и технологий построения инерциальных навигационных систем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3024" y="4605755"/>
            <a:ext cx="5916758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b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</a:b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Докладчик: Мавлютов В.Д., студент гр. 6223-090401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endParaRPr lang="en-US" u="sng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Научный руководитель: к.т.н.,  доц. каф. ИСТ Головнин О.К.</a:t>
            </a:r>
            <a:endParaRPr lang="ru-RU" u="sng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5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512" y="980728"/>
            <a:ext cx="11295387" cy="37856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/>
              <a:t>Проведен анализ предметной области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/>
              <a:t>Проведен обзор систем-аналогов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/>
              <a:t>Поставлена задача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/>
              <a:t>Разработаны прототипы пользовательского интерфейса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10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1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5046" y="3121627"/>
            <a:ext cx="7260321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+mj-lt"/>
              </a:rPr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4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90" y="908720"/>
            <a:ext cx="11208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Цель работы </a:t>
            </a:r>
            <a:r>
              <a:rPr lang="ru-RU" sz="2400" dirty="0"/>
              <a:t>– разработать навигационную систему, которая будет автономно и независимо от других систем вести навигацию внутри помещений.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724839956"/>
              </p:ext>
            </p:extLst>
          </p:nvPr>
        </p:nvGraphicFramePr>
        <p:xfrm>
          <a:off x="430583" y="2201383"/>
          <a:ext cx="11233248" cy="4395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21" y="1739717"/>
            <a:ext cx="1120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Задачи, которые стоит решить: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2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590" y="1412776"/>
            <a:ext cx="11030303" cy="4392488"/>
          </a:xfrm>
        </p:spPr>
        <p:txBody>
          <a:bodyPr>
            <a:noAutofit/>
          </a:bodyPr>
          <a:lstStyle/>
          <a:p>
            <a:r>
              <a:rPr lang="ru-RU" sz="4400" dirty="0"/>
              <a:t>Рост вычислительной мощности смартфона</a:t>
            </a:r>
          </a:p>
          <a:p>
            <a:r>
              <a:rPr lang="ru-RU" sz="4400" dirty="0"/>
              <a:t>Внедрение передовых и точных датчиков на смартфон</a:t>
            </a:r>
          </a:p>
          <a:p>
            <a:r>
              <a:rPr lang="ru-RU" sz="4400" dirty="0"/>
              <a:t>Увеличение количества зданий, в которых необходимо вести навигацию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3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58B43-F518-4EF9-BBF0-31ABA90A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2F41-0FAB-425F-9F24-C9B49BF1A4D7}"/>
              </a:ext>
            </a:extLst>
          </p:cNvPr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работы (постановка задачи)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AFD873-780F-4168-B60A-C8068E10D543}"/>
              </a:ext>
            </a:extLst>
          </p:cNvPr>
          <p:cNvSpPr/>
          <p:nvPr/>
        </p:nvSpPr>
        <p:spPr>
          <a:xfrm>
            <a:off x="838622" y="914722"/>
            <a:ext cx="10945216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589280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Требуется разработать мобильное приложение, которое обеспечит инерциальную навигацию с использованием методов, технологий и датчиков.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Мобильное приложение должно: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 иметь карту;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строить маршруты;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вести базу данных пройденных маршрутов;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обеспечить доступ к данным;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предоставить пользователю настраивать гибкую настройку датчиков;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строить гладкий маршрут;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вести мониторинг показателей с датчиков. </a:t>
            </a:r>
          </a:p>
        </p:txBody>
      </p:sp>
    </p:spTree>
    <p:extLst>
      <p:ext uri="{BB962C8B-B14F-4D97-AF65-F5344CB8AC3E}">
        <p14:creationId xmlns:p14="http://schemas.microsoft.com/office/powerpoint/2010/main" val="108800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318" y="908719"/>
            <a:ext cx="3551632" cy="18457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dirty="0"/>
              <a:t>Акселерометр – </a:t>
            </a:r>
            <a:r>
              <a:rPr lang="en-GB" sz="2400" dirty="0" err="1"/>
              <a:t>это</a:t>
            </a:r>
            <a:r>
              <a:rPr lang="en-GB" sz="2400" dirty="0"/>
              <a:t> </a:t>
            </a:r>
            <a:r>
              <a:rPr lang="en-GB" sz="2400" dirty="0" err="1"/>
              <a:t>устройство</a:t>
            </a:r>
            <a:r>
              <a:rPr lang="en-GB" sz="2400" dirty="0"/>
              <a:t>, </a:t>
            </a:r>
            <a:r>
              <a:rPr lang="en-GB" sz="2400" dirty="0" err="1"/>
              <a:t>измеряющее</a:t>
            </a:r>
            <a:r>
              <a:rPr lang="en-GB" sz="2400" dirty="0"/>
              <a:t> </a:t>
            </a:r>
            <a:r>
              <a:rPr lang="en-GB" sz="2400" dirty="0" err="1"/>
              <a:t>проекцию</a:t>
            </a:r>
            <a:r>
              <a:rPr lang="en-GB" sz="2400" dirty="0"/>
              <a:t> </a:t>
            </a:r>
            <a:r>
              <a:rPr lang="en-GB" sz="2400" dirty="0" err="1"/>
              <a:t>кажущегося</a:t>
            </a:r>
            <a:r>
              <a:rPr lang="en-GB" sz="2400" dirty="0"/>
              <a:t> </a:t>
            </a:r>
            <a:r>
              <a:rPr lang="en-GB" sz="2400" dirty="0" err="1"/>
              <a:t>ускорения</a:t>
            </a:r>
            <a:r>
              <a:rPr lang="en-GB" sz="2400" dirty="0"/>
              <a:t> </a:t>
            </a:r>
            <a:r>
              <a:rPr lang="en-GB" sz="2400" dirty="0" err="1"/>
              <a:t>на</a:t>
            </a:r>
            <a:r>
              <a:rPr lang="en-GB" sz="2400" dirty="0"/>
              <a:t> </a:t>
            </a:r>
            <a:r>
              <a:rPr lang="en-GB" sz="2400" dirty="0" err="1"/>
              <a:t>одну</a:t>
            </a:r>
            <a:r>
              <a:rPr lang="en-GB" sz="2400" dirty="0"/>
              <a:t> </a:t>
            </a:r>
            <a:r>
              <a:rPr lang="en-GB" sz="2400" dirty="0" err="1"/>
              <a:t>или</a:t>
            </a:r>
            <a:r>
              <a:rPr lang="en-GB" sz="2400" dirty="0"/>
              <a:t> </a:t>
            </a:r>
            <a:r>
              <a:rPr lang="en-GB" sz="2400" dirty="0" err="1"/>
              <a:t>несколько</a:t>
            </a:r>
            <a:r>
              <a:rPr lang="en-GB" sz="2400" dirty="0"/>
              <a:t> </a:t>
            </a:r>
            <a:r>
              <a:rPr lang="en-GB" sz="2400" dirty="0" err="1"/>
              <a:t>осей</a:t>
            </a:r>
            <a:r>
              <a:rPr lang="ru-RU" sz="24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Датчики смартфона</a:t>
            </a:r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5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BE50F74-A7E4-431F-89D2-9888EE34A7BB}"/>
              </a:ext>
            </a:extLst>
          </p:cNvPr>
          <p:cNvSpPr txBox="1">
            <a:spLocks/>
          </p:cNvSpPr>
          <p:nvPr/>
        </p:nvSpPr>
        <p:spPr>
          <a:xfrm>
            <a:off x="8190807" y="946940"/>
            <a:ext cx="3851583" cy="1799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Датчики Холла (или датчики положения) – это чувствительные элементы, реагирующие на величину воздействующего на них магнитного поля.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AA40AC-87C3-4BB0-8790-D431B5241148}"/>
              </a:ext>
            </a:extLst>
          </p:cNvPr>
          <p:cNvSpPr/>
          <p:nvPr/>
        </p:nvSpPr>
        <p:spPr>
          <a:xfrm>
            <a:off x="4344146" y="940539"/>
            <a:ext cx="3551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Гироскоп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телефоне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это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специальный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датчик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предназначенный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определения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положения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устройства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пространстве</a:t>
            </a:r>
            <a:endParaRPr lang="ru-RU" sz="2400" dirty="0"/>
          </a:p>
        </p:txBody>
      </p:sp>
      <p:pic>
        <p:nvPicPr>
          <p:cNvPr id="1026" name="Picture 2" descr="https://avatars.mds.yandex.net/get-snippets_images/1408404/17a480efd9bbccdca3c288f7c6e1dbe3/414x310">
            <a:extLst>
              <a:ext uri="{FF2B5EF4-FFF2-40B4-BE49-F238E27FC236}">
                <a16:creationId xmlns:a16="http://schemas.microsoft.com/office/drawing/2014/main" id="{0D5B4070-AD8A-45AD-874E-B13BB21A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470" y="3505631"/>
            <a:ext cx="29718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Акселерометр: что это и зачем нужен?">
            <a:extLst>
              <a:ext uri="{FF2B5EF4-FFF2-40B4-BE49-F238E27FC236}">
                <a16:creationId xmlns:a16="http://schemas.microsoft.com/office/drawing/2014/main" id="{A94D6D6E-32ED-4676-BD81-447680D5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3530801"/>
            <a:ext cx="7620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33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Системы-аналоги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620" y="1018787"/>
            <a:ext cx="258243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/>
              <a:t>БИНС МЭМС «ГЛ-ВГ110»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6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0925FD-E0FA-48A1-802A-77079D834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377" y="1608203"/>
            <a:ext cx="3785602" cy="213909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05E239-8033-461C-B962-DBEC55CA1C57}"/>
              </a:ext>
            </a:extLst>
          </p:cNvPr>
          <p:cNvSpPr/>
          <p:nvPr/>
        </p:nvSpPr>
        <p:spPr>
          <a:xfrm>
            <a:off x="226440" y="3973457"/>
            <a:ext cx="3959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 CYR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Минус этой системы состоит в том, что это отдельный блок, который никак не интегрируешь в телефон и представляет интерес для компаний – разработчиков, интеграторов и производителей навигационного оборудования, систем и комплексов стабилизации и ориентации.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EAA32-CCD0-476E-A145-DD2AB49C7E35}"/>
              </a:ext>
            </a:extLst>
          </p:cNvPr>
          <p:cNvSpPr txBox="1"/>
          <p:nvPr/>
        </p:nvSpPr>
        <p:spPr>
          <a:xfrm>
            <a:off x="5242280" y="906156"/>
            <a:ext cx="170585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GB" dirty="0" err="1"/>
              <a:t>Navigine</a:t>
            </a:r>
            <a:r>
              <a:rPr lang="en-GB" dirty="0"/>
              <a:t> Indoor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A32763-C025-4580-AE76-8FEBE8431F7C}"/>
              </a:ext>
            </a:extLst>
          </p:cNvPr>
          <p:cNvSpPr/>
          <p:nvPr/>
        </p:nvSpPr>
        <p:spPr>
          <a:xfrm>
            <a:off x="4218896" y="3973457"/>
            <a:ext cx="3959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en-GB" dirty="0" err="1"/>
              <a:t>Главный</a:t>
            </a:r>
            <a:r>
              <a:rPr lang="en-GB" dirty="0"/>
              <a:t> </a:t>
            </a:r>
            <a:r>
              <a:rPr lang="en-GB" dirty="0" err="1"/>
              <a:t>недостаток</a:t>
            </a:r>
            <a:r>
              <a:rPr lang="en-GB" dirty="0"/>
              <a:t> </a:t>
            </a:r>
            <a:r>
              <a:rPr lang="en-GB" dirty="0" err="1"/>
              <a:t>системы</a:t>
            </a:r>
            <a:r>
              <a:rPr lang="en-GB" dirty="0"/>
              <a:t> </a:t>
            </a:r>
            <a:r>
              <a:rPr lang="en-GB" dirty="0" err="1"/>
              <a:t>заключается</a:t>
            </a:r>
            <a:r>
              <a:rPr lang="en-GB" dirty="0"/>
              <a:t> в </a:t>
            </a:r>
            <a:r>
              <a:rPr lang="en-GB" dirty="0" err="1"/>
              <a:t>том</a:t>
            </a:r>
            <a:r>
              <a:rPr lang="en-GB" dirty="0"/>
              <a:t>, </a:t>
            </a:r>
            <a:r>
              <a:rPr lang="en-GB" dirty="0" err="1"/>
              <a:t>что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навигации</a:t>
            </a:r>
            <a:r>
              <a:rPr lang="en-GB" dirty="0"/>
              <a:t> </a:t>
            </a:r>
            <a:r>
              <a:rPr lang="en-GB" dirty="0" err="1"/>
              <a:t>используются</a:t>
            </a:r>
            <a:r>
              <a:rPr lang="en-GB" dirty="0"/>
              <a:t> </a:t>
            </a:r>
            <a:r>
              <a:rPr lang="en-GB" dirty="0" err="1"/>
              <a:t>метки</a:t>
            </a:r>
            <a:r>
              <a:rPr lang="en-GB" dirty="0"/>
              <a:t>. </a:t>
            </a:r>
            <a:r>
              <a:rPr lang="en-GB" dirty="0" err="1"/>
              <a:t>Там</a:t>
            </a:r>
            <a:r>
              <a:rPr lang="en-GB" dirty="0"/>
              <a:t> </a:t>
            </a:r>
            <a:r>
              <a:rPr lang="en-GB" dirty="0" err="1"/>
              <a:t>где</a:t>
            </a:r>
            <a:r>
              <a:rPr lang="en-GB" dirty="0"/>
              <a:t> </a:t>
            </a:r>
            <a:r>
              <a:rPr lang="en-GB" dirty="0" err="1"/>
              <a:t>заканчиваются</a:t>
            </a:r>
            <a:r>
              <a:rPr lang="en-GB" dirty="0"/>
              <a:t> </a:t>
            </a:r>
            <a:r>
              <a:rPr lang="en-GB" dirty="0" err="1"/>
              <a:t>метки</a:t>
            </a:r>
            <a:r>
              <a:rPr lang="en-GB" dirty="0"/>
              <a:t>, </a:t>
            </a:r>
            <a:r>
              <a:rPr lang="en-GB" dirty="0" err="1"/>
              <a:t>заканчивается</a:t>
            </a:r>
            <a:r>
              <a:rPr lang="en-GB" dirty="0"/>
              <a:t>, и </a:t>
            </a:r>
            <a:r>
              <a:rPr lang="en-GB" dirty="0" err="1"/>
              <a:t>определятся</a:t>
            </a:r>
            <a:r>
              <a:rPr lang="en-GB" dirty="0"/>
              <a:t> </a:t>
            </a:r>
            <a:r>
              <a:rPr lang="en-GB" dirty="0" err="1"/>
              <a:t>местоположение</a:t>
            </a:r>
            <a:r>
              <a:rPr lang="en-GB" dirty="0"/>
              <a:t>. </a:t>
            </a:r>
            <a:r>
              <a:rPr lang="en-GB" dirty="0" err="1"/>
              <a:t>Данный</a:t>
            </a:r>
            <a:r>
              <a:rPr lang="en-GB" dirty="0"/>
              <a:t> </a:t>
            </a:r>
            <a:r>
              <a:rPr lang="en-GB" dirty="0" err="1"/>
              <a:t>метод</a:t>
            </a:r>
            <a:r>
              <a:rPr lang="en-GB" dirty="0"/>
              <a:t> </a:t>
            </a:r>
            <a:r>
              <a:rPr lang="en-GB" dirty="0" err="1"/>
              <a:t>не</a:t>
            </a:r>
            <a:r>
              <a:rPr lang="en-GB" dirty="0"/>
              <a:t> </a:t>
            </a:r>
            <a:r>
              <a:rPr lang="en-GB" dirty="0" err="1"/>
              <a:t>подходит</a:t>
            </a:r>
            <a:r>
              <a:rPr lang="en-GB" dirty="0"/>
              <a:t>, </a:t>
            </a:r>
            <a:r>
              <a:rPr lang="en-GB" dirty="0" err="1"/>
              <a:t>если</a:t>
            </a:r>
            <a:r>
              <a:rPr lang="en-GB" dirty="0"/>
              <a:t> </a:t>
            </a:r>
            <a:r>
              <a:rPr lang="en-GB" dirty="0" err="1"/>
              <a:t>осуществлять</a:t>
            </a:r>
            <a:r>
              <a:rPr lang="en-GB" dirty="0"/>
              <a:t> </a:t>
            </a:r>
            <a:r>
              <a:rPr lang="en-GB" dirty="0" err="1"/>
              <a:t>навигацию</a:t>
            </a:r>
            <a:r>
              <a:rPr lang="en-GB" dirty="0"/>
              <a:t> в </a:t>
            </a:r>
            <a:r>
              <a:rPr lang="en-GB" dirty="0" err="1"/>
              <a:t>любой</a:t>
            </a:r>
            <a:r>
              <a:rPr lang="en-GB" dirty="0"/>
              <a:t> </a:t>
            </a:r>
            <a:r>
              <a:rPr lang="en-GB" dirty="0" err="1"/>
              <a:t>точке</a:t>
            </a:r>
            <a:r>
              <a:rPr lang="en-GB" dirty="0"/>
              <a:t> </a:t>
            </a:r>
            <a:r>
              <a:rPr lang="en-GB" dirty="0" err="1"/>
              <a:t>мира</a:t>
            </a:r>
            <a:r>
              <a:rPr lang="en-GB" dirty="0"/>
              <a:t>.</a:t>
            </a:r>
            <a:endParaRPr lang="ru-RU" dirty="0">
              <a:latin typeface="Times New Roman CYR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 descr="https://modscheats.ru/uploads/posts/2017-08/thumbs/rossiyskaya-startap-kompaniya-navigine-privlekla-900-000-dollarov_1.png">
            <a:extLst>
              <a:ext uri="{FF2B5EF4-FFF2-40B4-BE49-F238E27FC236}">
                <a16:creationId xmlns:a16="http://schemas.microsoft.com/office/drawing/2014/main" id="{496EDE30-D37D-428E-B01D-F1C5CFDA0C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88" y="1713691"/>
            <a:ext cx="3393318" cy="213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5893D-4636-4FDF-9E2D-55FE85D340E4}"/>
              </a:ext>
            </a:extLst>
          </p:cNvPr>
          <p:cNvSpPr txBox="1"/>
          <p:nvPr/>
        </p:nvSpPr>
        <p:spPr>
          <a:xfrm>
            <a:off x="8640451" y="834121"/>
            <a:ext cx="160954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2"/>
            <a:r>
              <a:rPr lang="en-US" dirty="0" err="1"/>
              <a:t>DaRe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E314EFB-78EF-45DF-9C27-2856793B6774}"/>
              </a:ext>
            </a:extLst>
          </p:cNvPr>
          <p:cNvSpPr/>
          <p:nvPr/>
        </p:nvSpPr>
        <p:spPr>
          <a:xfrm>
            <a:off x="8144987" y="1342725"/>
            <a:ext cx="39594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 недостаткам данной системы необходимо отнести датчик обуви. Потому что это очень неудобно и не практично, так как отдельный датчик это повышение стоимости и сложности системы.</a:t>
            </a:r>
          </a:p>
        </p:txBody>
      </p:sp>
      <p:pic>
        <p:nvPicPr>
          <p:cNvPr id="19" name="Рисунок 18" descr="https://sun9-7.userapi.com/c857124/v857124560/4d5b6/zaqnGLipJ9c.jpg">
            <a:extLst>
              <a:ext uri="{FF2B5EF4-FFF2-40B4-BE49-F238E27FC236}">
                <a16:creationId xmlns:a16="http://schemas.microsoft.com/office/drawing/2014/main" id="{8F56BE9C-11D5-4990-94E8-FFFBE6BB1CB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26" y="3281244"/>
            <a:ext cx="2016224" cy="328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53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:\Users\monah\OneDrive\Рабочий стол\Диплом Магистра\ПИТ-2020\Схема работы.jpg">
            <a:extLst>
              <a:ext uri="{FF2B5EF4-FFF2-40B4-BE49-F238E27FC236}">
                <a16:creationId xmlns:a16="http://schemas.microsoft.com/office/drawing/2014/main" id="{F50D85A8-392F-41B8-904C-3C2A33E369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9" y="908719"/>
            <a:ext cx="11030304" cy="573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работы приложения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7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8</a:t>
            </a:fld>
            <a:endParaRPr lang="ru-RU" sz="2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/>
              <p:nvPr/>
            </p:nvSpPr>
            <p:spPr>
              <a:xfrm>
                <a:off x="478582" y="980728"/>
                <a:ext cx="11305256" cy="671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– измеренные ускорения по направлениям на север и восток,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и</a:t>
                </a:r>
                <a:r>
                  <a:rPr lang="ru-RU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– составляющие путевой скорости,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– пройденные расстояния по этим же направлениям. Тогда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980728"/>
                <a:ext cx="11305256" cy="671851"/>
              </a:xfrm>
              <a:prstGeom prst="rect">
                <a:avLst/>
              </a:prstGeom>
              <a:blipFill>
                <a:blip r:embed="rId2"/>
                <a:stretch>
                  <a:fillRect l="-485" t="-6364" r="-431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/>
              <p:nvPr/>
            </p:nvSpPr>
            <p:spPr>
              <a:xfrm>
                <a:off x="4006974" y="1880316"/>
                <a:ext cx="3456394" cy="923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74" y="1880316"/>
                <a:ext cx="3456394" cy="923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/>
              <p:nvPr/>
            </p:nvSpPr>
            <p:spPr>
              <a:xfrm>
                <a:off x="4049165" y="2967143"/>
                <a:ext cx="3372012" cy="923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165" y="2967143"/>
                <a:ext cx="3372012" cy="9237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/>
              <p:nvPr/>
            </p:nvSpPr>
            <p:spPr>
              <a:xfrm>
                <a:off x="334566" y="3717032"/>
                <a:ext cx="1152128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Современные ИНС осуществляют счисление в географической системе координат, то есть определяют широту и долготу. Если принять Землю за сферу, то текущие широта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долгота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(в радианах) могут быть определены как: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6" y="3717032"/>
                <a:ext cx="11521280" cy="923330"/>
              </a:xfrm>
              <a:prstGeom prst="rect">
                <a:avLst/>
              </a:prstGeom>
              <a:blipFill>
                <a:blip r:embed="rId5"/>
                <a:stretch>
                  <a:fillRect l="-476" t="-3974" r="-423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/>
              <p:nvPr/>
            </p:nvSpPr>
            <p:spPr>
              <a:xfrm>
                <a:off x="3430910" y="4629650"/>
                <a:ext cx="5171929" cy="923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𝑙𝑡</m:t>
                          </m:r>
                        </m:fNam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𝑙𝑡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;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𝑙𝑔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𝑙𝑔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co</m:t>
                                      </m:r>
                                      <m:func>
                                        <m:func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fName>
                                        <m:e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</m:e>
                                      </m:func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𝑙𝑡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 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10" y="4629650"/>
                <a:ext cx="5171929" cy="9237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/>
              <p:nvPr/>
            </p:nvSpPr>
            <p:spPr>
              <a:xfrm>
                <a:off x="442578" y="5552980"/>
                <a:ext cx="1137726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 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– радиус Земли,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начальные координаты, получаемые с магнитометра.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Все расчеты выполняются цифровыми вычислителями, а именно процессором телефона.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8" y="5552980"/>
                <a:ext cx="11377264" cy="923330"/>
              </a:xfrm>
              <a:prstGeom prst="rect">
                <a:avLst/>
              </a:prstGeom>
              <a:blipFill>
                <a:blip r:embed="rId7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Прототип пользовательского интерфейса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9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90CF00-DEDF-43E9-A451-11A90864E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40" y="946082"/>
            <a:ext cx="2844430" cy="55506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E51486-34B3-4C51-BE81-4DFEB83D6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18" y="960474"/>
            <a:ext cx="4737932" cy="24279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6DD482-A25A-4A96-9466-DCAAE4DF2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35" y="3808297"/>
            <a:ext cx="4737932" cy="243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85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dirty="0">
            <a:solidFill>
              <a:srgbClr val="1F497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407</Words>
  <Application>Microsoft Office PowerPoint</Application>
  <PresentationFormat>Произвольный</PresentationFormat>
  <Paragraphs>66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Elektra Text Pro</vt:lpstr>
      <vt:lpstr>Palatino Linotype</vt:lpstr>
      <vt:lpstr>Times New Roman</vt:lpstr>
      <vt:lpstr>Times New Roman CYR</vt:lpstr>
      <vt:lpstr>Тема Office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Микроэлектронная система инвентаризации  технических средств организации дорожного движения  на основе технологии RFID</dc:title>
  <dc:creator>Пользователь</dc:creator>
  <cp:lastModifiedBy>Владимир Мавлютов</cp:lastModifiedBy>
  <cp:revision>85</cp:revision>
  <dcterms:created xsi:type="dcterms:W3CDTF">2018-10-29T12:25:40Z</dcterms:created>
  <dcterms:modified xsi:type="dcterms:W3CDTF">2020-11-14T16:20:40Z</dcterms:modified>
</cp:coreProperties>
</file>