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9" r:id="rId3"/>
    <p:sldId id="257" r:id="rId4"/>
    <p:sldId id="275" r:id="rId5"/>
    <p:sldId id="258" r:id="rId6"/>
    <p:sldId id="261" r:id="rId7"/>
    <p:sldId id="277" r:id="rId8"/>
    <p:sldId id="263" r:id="rId9"/>
    <p:sldId id="266" r:id="rId10"/>
    <p:sldId id="271" r:id="rId11"/>
    <p:sldId id="274" r:id="rId12"/>
    <p:sldId id="270" r:id="rId13"/>
    <p:sldId id="279" r:id="rId14"/>
    <p:sldId id="278" r:id="rId15"/>
    <p:sldId id="268" r:id="rId16"/>
    <p:sldId id="267" r:id="rId17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Анализ исследуемой задачи и современных направлений ее решения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54317946-9AEE-41C3-A6B6-841B183D491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F5385-0743-400B-9F82-50A9A9220C6F}" type="parTrans" cxnId="{C67E6FF0-8ADB-4066-9407-782DEA5FF4E6}">
      <dgm:prSet/>
      <dgm:spPr/>
      <dgm:t>
        <a:bodyPr/>
        <a:lstStyle/>
        <a:p>
          <a:endParaRPr lang="ru-RU"/>
        </a:p>
      </dgm:t>
    </dgm:pt>
    <dgm:pt modelId="{88B05F3B-FD2E-4945-A9F2-A3921A201954}" type="sibTrans" cxnId="{C67E6FF0-8ADB-4066-9407-782DEA5FF4E6}">
      <dgm:prSet/>
      <dgm:spPr/>
      <dgm:t>
        <a:bodyPr/>
        <a:lstStyle/>
        <a:p>
          <a:endParaRPr lang="ru-RU"/>
        </a:p>
      </dgm:t>
    </dgm:pt>
    <dgm:pt modelId="{400818C7-CB97-4FB7-BDDB-24592FCFB026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1DD3C-0BE5-493C-96DC-E3C816131C7D}" type="parTrans" cxnId="{99D17263-12E6-4471-B6F4-FBDDA337BDEE}">
      <dgm:prSet/>
      <dgm:spPr/>
      <dgm:t>
        <a:bodyPr/>
        <a:lstStyle/>
        <a:p>
          <a:endParaRPr lang="ru-RU"/>
        </a:p>
      </dgm:t>
    </dgm:pt>
    <dgm:pt modelId="{27C82A3D-C249-4F57-A880-A5CD741F5F55}" type="sibTrans" cxnId="{99D17263-12E6-4471-B6F4-FBDDA337BDEE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4FF2E5D-BDB2-4113-9CEE-3B182029E05E}" type="pres">
      <dgm:prSet presAssocID="{513D8890-C164-41AB-A91F-6BAC2EB9EDF4}" presName="node" presStyleLbl="node1" presStyleIdx="0" presStyleCnt="3" custScaleX="137408" custScaleY="139833">
        <dgm:presLayoutVars>
          <dgm:bulletEnabled val="1"/>
        </dgm:presLayoutVars>
      </dgm:prSet>
      <dgm:spPr/>
    </dgm:pt>
    <dgm:pt modelId="{96E00AA8-0C0D-4D2E-AE20-CF01BA4B9A57}" type="pres">
      <dgm:prSet presAssocID="{31E6B00F-6F7A-4828-BBB5-35EC02AFA568}" presName="sibTrans" presStyleCnt="0"/>
      <dgm:spPr/>
    </dgm:pt>
    <dgm:pt modelId="{0991A9D0-A838-4720-A150-12A7F2784782}" type="pres">
      <dgm:prSet presAssocID="{54317946-9AEE-41C3-A6B6-841B183D4919}" presName="node" presStyleLbl="node1" presStyleIdx="1" presStyleCnt="3" custScaleX="140219" custScaleY="134170" custLinFactNeighborX="-231" custLinFactNeighborY="494">
        <dgm:presLayoutVars>
          <dgm:bulletEnabled val="1"/>
        </dgm:presLayoutVars>
      </dgm:prSet>
      <dgm:spPr/>
    </dgm:pt>
    <dgm:pt modelId="{21C7C214-2CE4-4BA4-AEE9-1C82296B1802}" type="pres">
      <dgm:prSet presAssocID="{88B05F3B-FD2E-4945-A9F2-A3921A201954}" presName="sibTrans" presStyleCnt="0"/>
      <dgm:spPr/>
    </dgm:pt>
    <dgm:pt modelId="{30A29EF8-10E9-4049-823A-AFA586F3A09B}" type="pres">
      <dgm:prSet presAssocID="{400818C7-CB97-4FB7-BDDB-24592FCFB026}" presName="node" presStyleLbl="node1" presStyleIdx="2" presStyleCnt="3" custScaleX="152896" custScaleY="226563" custLinFactNeighborX="-2291" custLinFactNeighborY="-15690">
        <dgm:presLayoutVars>
          <dgm:bulletEnabled val="1"/>
        </dgm:presLayoutVars>
      </dgm:prSet>
      <dgm:spPr/>
    </dgm:pt>
  </dgm:ptLst>
  <dgm:cxnLst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99D17263-12E6-4471-B6F4-FBDDA337BDEE}" srcId="{477DE945-AF6E-474C-BBD1-0631CC17474C}" destId="{400818C7-CB97-4FB7-BDDB-24592FCFB026}" srcOrd="2" destOrd="0" parTransId="{EEE1DD3C-0BE5-493C-96DC-E3C816131C7D}" sibTransId="{27C82A3D-C249-4F57-A880-A5CD741F5F55}"/>
    <dgm:cxn modelId="{0FB1CB77-4B53-4378-9E34-DC0123588286}" type="presOf" srcId="{54317946-9AEE-41C3-A6B6-841B183D4919}" destId="{0991A9D0-A838-4720-A150-12A7F2784782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6B555DA9-2F33-4FC4-AA18-F1B814580642}" type="presOf" srcId="{400818C7-CB97-4FB7-BDDB-24592FCFB026}" destId="{30A29EF8-10E9-4049-823A-AFA586F3A09B}" srcOrd="0" destOrd="0" presId="urn:microsoft.com/office/officeart/2005/8/layout/default"/>
    <dgm:cxn modelId="{56571EEC-C122-4308-8DAB-F321F603702F}" srcId="{477DE945-AF6E-474C-BBD1-0631CC17474C}" destId="{513D8890-C164-41AB-A91F-6BAC2EB9EDF4}" srcOrd="0" destOrd="0" parTransId="{F334E567-17C7-42AB-9EAB-EEE93887308E}" sibTransId="{31E6B00F-6F7A-4828-BBB5-35EC02AFA568}"/>
    <dgm:cxn modelId="{C67E6FF0-8ADB-4066-9407-782DEA5FF4E6}" srcId="{477DE945-AF6E-474C-BBD1-0631CC17474C}" destId="{54317946-9AEE-41C3-A6B6-841B183D4919}" srcOrd="1" destOrd="0" parTransId="{5C1F5385-0743-400B-9F82-50A9A9220C6F}" sibTransId="{88B05F3B-FD2E-4945-A9F2-A3921A201954}"/>
    <dgm:cxn modelId="{C27E4893-83D5-4604-94B2-1458583A86BC}" type="presParOf" srcId="{4E9ADEA8-8168-4C0E-90E6-31D66446B7DF}" destId="{E4FF2E5D-BDB2-4113-9CEE-3B182029E05E}" srcOrd="0" destOrd="0" presId="urn:microsoft.com/office/officeart/2005/8/layout/default"/>
    <dgm:cxn modelId="{5AB1D713-E986-420B-971C-06F80E9387A2}" type="presParOf" srcId="{4E9ADEA8-8168-4C0E-90E6-31D66446B7DF}" destId="{96E00AA8-0C0D-4D2E-AE20-CF01BA4B9A57}" srcOrd="1" destOrd="0" presId="urn:microsoft.com/office/officeart/2005/8/layout/default"/>
    <dgm:cxn modelId="{FDF169C5-E5AF-4D72-87D5-B7C99FA9A42F}" type="presParOf" srcId="{4E9ADEA8-8168-4C0E-90E6-31D66446B7DF}" destId="{0991A9D0-A838-4720-A150-12A7F2784782}" srcOrd="2" destOrd="0" presId="urn:microsoft.com/office/officeart/2005/8/layout/default"/>
    <dgm:cxn modelId="{A5D2A1D6-968B-4C64-A0BC-BC3594DD11F7}" type="presParOf" srcId="{4E9ADEA8-8168-4C0E-90E6-31D66446B7DF}" destId="{21C7C214-2CE4-4BA4-AEE9-1C82296B1802}" srcOrd="3" destOrd="0" presId="urn:microsoft.com/office/officeart/2005/8/layout/default"/>
    <dgm:cxn modelId="{5A9A3406-E79E-48F1-9959-5D849438158D}" type="presParOf" srcId="{4E9ADEA8-8168-4C0E-90E6-31D66446B7DF}" destId="{30A29EF8-10E9-4049-823A-AFA586F3A0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2E5D-BDB2-4113-9CEE-3B182029E05E}">
      <dsp:nvSpPr>
        <dsp:cNvPr id="0" name=""/>
        <dsp:cNvSpPr/>
      </dsp:nvSpPr>
      <dsp:spPr>
        <a:xfrm>
          <a:off x="1036" y="962083"/>
          <a:ext cx="3472500" cy="212027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Анализ исследуемой задачи и современных направлений ее решения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6" y="962083"/>
        <a:ext cx="3472500" cy="2120270"/>
      </dsp:txXfrm>
    </dsp:sp>
    <dsp:sp modelId="{0991A9D0-A838-4720-A150-12A7F2784782}">
      <dsp:nvSpPr>
        <dsp:cNvPr id="0" name=""/>
        <dsp:cNvSpPr/>
      </dsp:nvSpPr>
      <dsp:spPr>
        <a:xfrm>
          <a:off x="3720413" y="1012507"/>
          <a:ext cx="3543538" cy="2034402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0413" y="1012507"/>
        <a:ext cx="3543538" cy="2034402"/>
      </dsp:txXfrm>
    </dsp:sp>
    <dsp:sp modelId="{30A29EF8-10E9-4049-823A-AFA586F3A09B}">
      <dsp:nvSpPr>
        <dsp:cNvPr id="0" name=""/>
        <dsp:cNvSpPr/>
      </dsp:nvSpPr>
      <dsp:spPr>
        <a:xfrm>
          <a:off x="7464607" y="66639"/>
          <a:ext cx="3863904" cy="343534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4607" y="66639"/>
        <a:ext cx="3863904" cy="34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АВТОМАТИЗИРОВАННАЯ СИСТЕМА НАВИГАЦИИ ВНУТРИ ПОМЕЩЕНИЙ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</a:t>
            </a:r>
            <a:r>
              <a:rPr lang="ru-RU" altLang="ru-RU" sz="1800" dirty="0" err="1">
                <a:solidFill>
                  <a:schemeClr val="bg1"/>
                </a:solidFill>
              </a:rPr>
              <a:t>Мавлютов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мобильного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/>
              <a:t>Система функционирует с использованием аппаратных средств смартфона (акселерометр, гироскоп, магнетометр) и обладает следующими функциональными возможностями: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и отображение направления, в котором осуществляется движение;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поиск маршрута;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просмотр, пройденных маршрутов пользователем;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осуществление замеров расстояния, на которое переместилось мобильное устройство;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местоположения при указании координат начальной точки.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Интерфейс мобильного приложения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12.userapi.com/impg/SWADlh3RAN0XxpuH_CMY8qfYoDsFplZfhPrM5w/LCIi4ce3LFY.jpg?size=1156x2160&amp;quality=96&amp;sign=083bcaf5f8df910721ebb1eb708623bb&amp;type=album">
            <a:extLst>
              <a:ext uri="{FF2B5EF4-FFF2-40B4-BE49-F238E27FC236}">
                <a16:creationId xmlns:a16="http://schemas.microsoft.com/office/drawing/2014/main" id="{4FDDEF51-BAD7-4AED-B382-7D98469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0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3.userapi.com/impg/RS_2D9c1gcn4vCOHiX201ehU9pJD75Xzh0sM2w/69jSLkNVBKQ.jpg?size=1156x2160&amp;quality=96&amp;sign=1717363674e9ede79b47ff4f9311d131&amp;type=album">
            <a:extLst>
              <a:ext uri="{FF2B5EF4-FFF2-40B4-BE49-F238E27FC236}">
                <a16:creationId xmlns:a16="http://schemas.microsoft.com/office/drawing/2014/main" id="{35712868-568E-408D-B2AF-D1BB49A1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7" y="1196752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1B3BADC2-2D65-4833-A4B2-C5F5B1E0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: линия без границы 13">
            <a:extLst>
              <a:ext uri="{FF2B5EF4-FFF2-40B4-BE49-F238E27FC236}">
                <a16:creationId xmlns:a16="http://schemas.microsoft.com/office/drawing/2014/main" id="{2816CDEE-D633-4487-B357-05E3252377FE}"/>
              </a:ext>
            </a:extLst>
          </p:cNvPr>
          <p:cNvSpPr/>
          <p:nvPr/>
        </p:nvSpPr>
        <p:spPr>
          <a:xfrm>
            <a:off x="93322" y="1530400"/>
            <a:ext cx="1704360" cy="2042616"/>
          </a:xfrm>
          <a:prstGeom prst="callout1">
            <a:avLst>
              <a:gd name="adj1" fmla="val 105578"/>
              <a:gd name="adj2" fmla="val 81407"/>
              <a:gd name="adj3" fmla="val 128961"/>
              <a:gd name="adj4" fmla="val 954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Главный экран мобильного приложения</a:t>
            </a:r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AB788208-1529-4D15-BDA7-790011E903F2}"/>
              </a:ext>
            </a:extLst>
          </p:cNvPr>
          <p:cNvSpPr/>
          <p:nvPr/>
        </p:nvSpPr>
        <p:spPr>
          <a:xfrm>
            <a:off x="4128754" y="1530400"/>
            <a:ext cx="1678420" cy="2042616"/>
          </a:xfrm>
          <a:prstGeom prst="callout1">
            <a:avLst>
              <a:gd name="adj1" fmla="val 105578"/>
              <a:gd name="adj2" fmla="val 81407"/>
              <a:gd name="adj3" fmla="val 129459"/>
              <a:gd name="adj4" fmla="val 101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перемещается из точки А в точку Б</a:t>
            </a:r>
          </a:p>
        </p:txBody>
      </p:sp>
      <p:sp>
        <p:nvSpPr>
          <p:cNvPr id="21" name="Выноска: линия без границы 20">
            <a:extLst>
              <a:ext uri="{FF2B5EF4-FFF2-40B4-BE49-F238E27FC236}">
                <a16:creationId xmlns:a16="http://schemas.microsoft.com/office/drawing/2014/main" id="{BD18BAFE-2021-4758-BE06-D4133573C0EE}"/>
              </a:ext>
            </a:extLst>
          </p:cNvPr>
          <p:cNvSpPr/>
          <p:nvPr/>
        </p:nvSpPr>
        <p:spPr>
          <a:xfrm>
            <a:off x="8066238" y="1557120"/>
            <a:ext cx="1717122" cy="1872208"/>
          </a:xfrm>
          <a:prstGeom prst="callout1">
            <a:avLst>
              <a:gd name="adj1" fmla="val 107206"/>
              <a:gd name="adj2" fmla="val 89430"/>
              <a:gd name="adj3" fmla="val 134750"/>
              <a:gd name="adj4" fmla="val 991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пройденного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410426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Оценка эффективности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787F5F-29BA-4EE4-8689-CE73F239C650}"/>
              </a:ext>
            </a:extLst>
          </p:cNvPr>
          <p:cNvSpPr/>
          <p:nvPr/>
        </p:nvSpPr>
        <p:spPr>
          <a:xfrm>
            <a:off x="622598" y="1347841"/>
            <a:ext cx="1095829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Проведенные 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ВКР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исследования показали следующую ошибку по отношению к эталонной траектории: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GTE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1,34%.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E799D45-20F8-4034-86FE-E7A8FA368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4078"/>
              </p:ext>
            </p:extLst>
          </p:nvPr>
        </p:nvGraphicFramePr>
        <p:xfrm>
          <a:off x="859616" y="3284984"/>
          <a:ext cx="10471180" cy="215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236">
                  <a:extLst>
                    <a:ext uri="{9D8B030D-6E8A-4147-A177-3AD203B41FA5}">
                      <a16:colId xmlns:a16="http://schemas.microsoft.com/office/drawing/2014/main" val="576001798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511962111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1970244214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401834760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340792529"/>
                    </a:ext>
                  </a:extLst>
                </a:gridCol>
              </a:tblGrid>
              <a:tr h="110695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/Bluetooth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Предложенная модель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20186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3,31%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43" y="926718"/>
            <a:ext cx="11295387" cy="28623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модели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архитектурная модель инерциальной навигационной системы для мобильного устройства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автоматизированная система навигации внутри помещений 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инерциальной технологии локального позиционирования мобильных устройств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Проведены экспериментальные исследования эффективности системы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51043" y="3868013"/>
            <a:ext cx="11030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3 научных рабо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ты, одна из них — в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Основные результаты работы докладывались и обсуждались на международных и региональных конференциях: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XXVII Международная конференция «Математика. Компьютер. Образование» (Дубна,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LXIX Молодежная научная конференция, посвященная 85-летию со дня рождения первого космонавта Земли Ю.А. Гагарина (Самара,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Международная научно-техническая конференция «Перспективные информационные технологии» ПИТ-2020;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Самарская областная научная конференция (Самара, 2020, 2021).</a:t>
            </a: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20"/>
            <a:ext cx="10965122" cy="1296144"/>
          </a:xfrm>
        </p:spPr>
        <p:txBody>
          <a:bodyPr>
            <a:noAutofit/>
          </a:bodyPr>
          <a:lstStyle/>
          <a:p>
            <a:r>
              <a:rPr lang="ru-RU" sz="2400" dirty="0"/>
              <a:t>Рост вычислительной мощности смартфона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Отсутствие устойчивого сигнала </a:t>
            </a:r>
            <a:r>
              <a:rPr lang="en-US" sz="2400" dirty="0"/>
              <a:t>GPS</a:t>
            </a:r>
            <a:r>
              <a:rPr lang="ru-RU" sz="2400" dirty="0"/>
              <a:t>/ГЛОНАСС внутри помещений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04" y="4373131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2D445D-8D43-493B-9971-8DAADF16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2211324"/>
            <a:ext cx="3101666" cy="20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.d-cd.net/424fcd2s-960.jpg">
            <a:extLst>
              <a:ext uri="{FF2B5EF4-FFF2-40B4-BE49-F238E27FC236}">
                <a16:creationId xmlns:a16="http://schemas.microsoft.com/office/drawing/2014/main" id="{1CD3A3A8-E0D8-4129-A2AC-056F98F3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015858"/>
            <a:ext cx="4752528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Целью выпускной квалификационной работы магистра является разработка автоматизированной системы навигации внутри помещений с помощью инерциальной технологии локального позиционирования мобильных устройств.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596212230"/>
              </p:ext>
            </p:extLst>
          </p:nvPr>
        </p:nvGraphicFramePr>
        <p:xfrm>
          <a:off x="430583" y="2538925"/>
          <a:ext cx="11387446" cy="404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 работы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2319263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Задачи работы: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78903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313376" y="4250456"/>
            <a:ext cx="3422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Недостаток этой системы состоит в том, что отсутствует интеграция с мобильными устройствами.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502089" y="4233862"/>
            <a:ext cx="3321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недостаток системы заключается в том, что для навигации используются метки.</a:t>
            </a: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544465"/>
            <a:ext cx="3393318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571041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457660" y="4267425"/>
            <a:ext cx="29286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недостаткам данной системы необходимо отнести обязательное наличие датчика в обуви.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369409"/>
            <a:ext cx="1944216" cy="265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5542" y="215407"/>
            <a:ext cx="11030304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50215"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Трехконтурная архитектура мобильного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5041</TotalTime>
  <Words>861</Words>
  <Application>Microsoft Office PowerPoint</Application>
  <PresentationFormat>Произвольный</PresentationFormat>
  <Paragraphs>124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Головнин Олег</cp:lastModifiedBy>
  <cp:revision>119</cp:revision>
  <dcterms:created xsi:type="dcterms:W3CDTF">2018-10-29T12:25:40Z</dcterms:created>
  <dcterms:modified xsi:type="dcterms:W3CDTF">2021-05-21T13:01:16Z</dcterms:modified>
</cp:coreProperties>
</file>