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9" r:id="rId3"/>
    <p:sldId id="257" r:id="rId4"/>
    <p:sldId id="272" r:id="rId5"/>
    <p:sldId id="271" r:id="rId6"/>
    <p:sldId id="261" r:id="rId7"/>
    <p:sldId id="258" r:id="rId8"/>
    <p:sldId id="273" r:id="rId9"/>
    <p:sldId id="274" r:id="rId10"/>
    <p:sldId id="266" r:id="rId11"/>
    <p:sldId id="263" r:id="rId12"/>
    <p:sldId id="270" r:id="rId13"/>
    <p:sldId id="268" r:id="rId14"/>
    <p:sldId id="267" r:id="rId15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63616-49FC-4848-B1FC-2EDF5ED4EDE1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gm:t>
    </dgm:pt>
    <dgm:pt modelId="{A3DF8D22-B8B5-44B0-B246-B0AF4AC2464B}" type="parTrans" cxnId="{B01741CB-C25D-4FC1-916A-A908E5C0FB2F}">
      <dgm:prSet/>
      <dgm:spPr/>
      <dgm:t>
        <a:bodyPr/>
        <a:lstStyle/>
        <a:p>
          <a:endParaRPr lang="ru-RU" sz="1800"/>
        </a:p>
      </dgm:t>
    </dgm:pt>
    <dgm:pt modelId="{57589D84-CE02-4717-8A01-944EDA386A2A}" type="sibTrans" cxnId="{B01741CB-C25D-4FC1-916A-A908E5C0FB2F}">
      <dgm:prSet/>
      <dgm:spPr/>
      <dgm:t>
        <a:bodyPr/>
        <a:lstStyle/>
        <a:p>
          <a:endParaRPr lang="ru-RU" sz="1800"/>
        </a:p>
      </dgm:t>
    </dgm:pt>
    <dgm:pt modelId="{513D8890-C164-41AB-A91F-6BAC2EB9EDF4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EC5429C-F05A-4F04-BCAF-94DC0C3D656D}" type="pres">
      <dgm:prSet presAssocID="{62D63616-49FC-4848-B1FC-2EDF5ED4EDE1}" presName="node" presStyleLbl="node1" presStyleIdx="0" presStyleCnt="2">
        <dgm:presLayoutVars>
          <dgm:bulletEnabled val="1"/>
        </dgm:presLayoutVars>
      </dgm:prSet>
      <dgm:spPr/>
    </dgm:pt>
    <dgm:pt modelId="{315E9DD5-D939-4B68-B7B2-A6C86AF10367}" type="pres">
      <dgm:prSet presAssocID="{57589D84-CE02-4717-8A01-944EDA386A2A}" presName="sibTrans" presStyleCnt="0"/>
      <dgm:spPr/>
    </dgm:pt>
    <dgm:pt modelId="{E4FF2E5D-BDB2-4113-9CEE-3B182029E05E}" type="pres">
      <dgm:prSet presAssocID="{513D8890-C164-41AB-A91F-6BAC2EB9EDF4}" presName="node" presStyleLbl="node1" presStyleIdx="1" presStyleCnt="2">
        <dgm:presLayoutVars>
          <dgm:bulletEnabled val="1"/>
        </dgm:presLayoutVars>
      </dgm:prSet>
      <dgm:spPr/>
    </dgm:pt>
  </dgm:ptLst>
  <dgm:cxnLst>
    <dgm:cxn modelId="{81383517-DC8D-4D76-80DE-EACD06EC8773}" type="presOf" srcId="{62D63616-49FC-4848-B1FC-2EDF5ED4EDE1}" destId="{EEC5429C-F05A-4F04-BCAF-94DC0C3D656D}" srcOrd="0" destOrd="0" presId="urn:microsoft.com/office/officeart/2005/8/layout/default"/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B01741CB-C25D-4FC1-916A-A908E5C0FB2F}" srcId="{477DE945-AF6E-474C-BBD1-0631CC17474C}" destId="{62D63616-49FC-4848-B1FC-2EDF5ED4EDE1}" srcOrd="0" destOrd="0" parTransId="{A3DF8D22-B8B5-44B0-B246-B0AF4AC2464B}" sibTransId="{57589D84-CE02-4717-8A01-944EDA386A2A}"/>
    <dgm:cxn modelId="{56571EEC-C122-4308-8DAB-F321F603702F}" srcId="{477DE945-AF6E-474C-BBD1-0631CC17474C}" destId="{513D8890-C164-41AB-A91F-6BAC2EB9EDF4}" srcOrd="1" destOrd="0" parTransId="{F334E567-17C7-42AB-9EAB-EEE93887308E}" sibTransId="{31E6B00F-6F7A-4828-BBB5-35EC02AFA568}"/>
    <dgm:cxn modelId="{D17C65D3-1A14-4D1D-9B94-1EC93A2A6CDB}" type="presParOf" srcId="{4E9ADEA8-8168-4C0E-90E6-31D66446B7DF}" destId="{EEC5429C-F05A-4F04-BCAF-94DC0C3D656D}" srcOrd="0" destOrd="0" presId="urn:microsoft.com/office/officeart/2005/8/layout/default"/>
    <dgm:cxn modelId="{8997C636-C5F1-4A21-ABCC-D1BD8540DA54}" type="presParOf" srcId="{4E9ADEA8-8168-4C0E-90E6-31D66446B7DF}" destId="{315E9DD5-D939-4B68-B7B2-A6C86AF10367}" srcOrd="1" destOrd="0" presId="urn:microsoft.com/office/officeart/2005/8/layout/default"/>
    <dgm:cxn modelId="{C27E4893-83D5-4604-94B2-1458583A86BC}" type="presParOf" srcId="{4E9ADEA8-8168-4C0E-90E6-31D66446B7DF}" destId="{E4FF2E5D-BDB2-4113-9CEE-3B182029E0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429C-F05A-4F04-BCAF-94DC0C3D656D}">
      <dsp:nvSpPr>
        <dsp:cNvPr id="0" name=""/>
        <dsp:cNvSpPr/>
      </dsp:nvSpPr>
      <dsp:spPr>
        <a:xfrm>
          <a:off x="1371" y="593627"/>
          <a:ext cx="5347859" cy="3208715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sp:txBody>
      <dsp:txXfrm>
        <a:off x="1371" y="593627"/>
        <a:ext cx="5347859" cy="3208715"/>
      </dsp:txXfrm>
    </dsp:sp>
    <dsp:sp modelId="{E4FF2E5D-BDB2-4113-9CEE-3B182029E05E}">
      <dsp:nvSpPr>
        <dsp:cNvPr id="0" name=""/>
        <dsp:cNvSpPr/>
      </dsp:nvSpPr>
      <dsp:spPr>
        <a:xfrm>
          <a:off x="5884016" y="593627"/>
          <a:ext cx="5347859" cy="3208715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sp:txBody>
      <dsp:txXfrm>
        <a:off x="5884016" y="593627"/>
        <a:ext cx="5347859" cy="320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07.05.2021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07.05.2021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07.05.2021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2998" y="2567399"/>
            <a:ext cx="7751866" cy="11430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Исследование математического аппарата и технологий построения инерциальных навигационных систем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3024" y="4605755"/>
            <a:ext cx="5916758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b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Докладчик: Мавлютов В.Д., студент гр. 6223-090401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en-US" u="sng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к.т.н.,  доц. каф. ИСТ Головнин О.К.</a:t>
            </a:r>
            <a:endParaRPr lang="ru-RU" u="sng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</a:t>
                </a:r>
                <a:r>
                  <a:rPr lang="ru-RU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  <a:blipFill>
                <a:blip r:embed="rId2"/>
                <a:stretch>
                  <a:fillRect l="-485" t="-6364" r="-431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  <a:blipFill>
                <a:blip r:embed="rId5"/>
                <a:stretch>
                  <a:fillRect l="-476" t="-3974" r="-423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радиус Земли,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  <a:blipFill>
                <a:blip r:embed="rId7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1187528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980728"/>
            <a:ext cx="11295387" cy="3785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анализ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обзор систем-аналогов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Поставлена задача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Разработаны прототипы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90" y="1412776"/>
            <a:ext cx="11030303" cy="4392488"/>
          </a:xfrm>
        </p:spPr>
        <p:txBody>
          <a:bodyPr>
            <a:noAutofit/>
          </a:bodyPr>
          <a:lstStyle/>
          <a:p>
            <a:r>
              <a:rPr lang="ru-RU" sz="4400" dirty="0"/>
              <a:t>Рост вычислительной мощности смартфона</a:t>
            </a:r>
          </a:p>
          <a:p>
            <a:r>
              <a:rPr lang="ru-RU" sz="4400" dirty="0"/>
              <a:t>Внедрение передовых и точных датчиков на смартфон</a:t>
            </a:r>
          </a:p>
          <a:p>
            <a:r>
              <a:rPr lang="ru-RU" sz="4400" dirty="0"/>
              <a:t>Увеличение количества зданий, в которых необходимо вести навигацию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26" y="4365104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Цель работы </a:t>
            </a:r>
            <a:r>
              <a:rPr lang="ru-RU" sz="2400" dirty="0"/>
              <a:t>– разработать навигационную систему, которая будет автономно и независимо от других систем вести навигацию внутри помещений.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34883299"/>
              </p:ext>
            </p:extLst>
          </p:nvPr>
        </p:nvGraphicFramePr>
        <p:xfrm>
          <a:off x="430583" y="2201383"/>
          <a:ext cx="11233248" cy="43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1739717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На защиту выносятся: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22510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/>
              <a:t>1. </a:t>
            </a:r>
            <a:r>
              <a:rPr lang="ru-RU" sz="2400" dirty="0"/>
              <a:t>Новый метод навигации по датчикам смартфона, а также трехконтурная архитектура инерциальной навигационной системы для мобильного устройства.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/>
              <a:t>2. </a:t>
            </a:r>
            <a:r>
              <a:rPr lang="ru-RU" sz="2400" dirty="0"/>
              <a:t>Алгоритмы функционирования и программное обеспечение автоматизированной системы, реализующие предложенный метод построения маршрута.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Научная новизна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E061-527F-4523-8A6F-274448E65583}"/>
              </a:ext>
            </a:extLst>
          </p:cNvPr>
          <p:cNvSpPr txBox="1"/>
          <p:nvPr/>
        </p:nvSpPr>
        <p:spPr>
          <a:xfrm>
            <a:off x="504858" y="3462781"/>
            <a:ext cx="1118069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ru-RU" altLang="ru-RU" sz="2400" b="1" dirty="0"/>
              <a:t>Практическая ценность работы</a:t>
            </a:r>
            <a:r>
              <a:rPr lang="ru-RU" altLang="ru-RU" sz="2400" dirty="0"/>
              <a:t> заключается в разработке автоматизированной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системы навигации внутри помещений с помощью инерциальной технологии локального позиционирования мобильных устройств, которая может применяться для решения задачи поиска и построения маршрута в помещениях, например, торговые центры.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7987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работы (постановка задачи)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Требуется разработать мобильное приложение, которое обеспечит инерциальную навигацию с использованием методов, технологий и датчиков.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Мобильное приложение должно: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иметь карту;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маршруты;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базу данных пройденных маршрутов;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обеспечить доступ к данным;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предоставить пользователю настраивать гибкую настройку датчиков;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гладкий маршрут;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мониторинг показателей с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620" y="1018787"/>
            <a:ext cx="258243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/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70585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/>
              <a:t>Navigine</a:t>
            </a:r>
            <a:r>
              <a:rPr lang="en-GB" dirty="0"/>
              <a:t> Indoor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GB" dirty="0" err="1"/>
              <a:t>Главный</a:t>
            </a:r>
            <a:r>
              <a:rPr lang="en-GB" dirty="0"/>
              <a:t> </a:t>
            </a:r>
            <a:r>
              <a:rPr lang="en-GB" dirty="0" err="1"/>
              <a:t>недостаток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 </a:t>
            </a:r>
            <a:r>
              <a:rPr lang="en-GB" dirty="0" err="1"/>
              <a:t>заключается</a:t>
            </a:r>
            <a:r>
              <a:rPr lang="en-GB" dirty="0"/>
              <a:t> в </a:t>
            </a:r>
            <a:r>
              <a:rPr lang="en-GB" dirty="0" err="1"/>
              <a:t>том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навигации</a:t>
            </a:r>
            <a:r>
              <a:rPr lang="en-GB" dirty="0"/>
              <a:t> </a:t>
            </a:r>
            <a:r>
              <a:rPr lang="en-GB" dirty="0" err="1"/>
              <a:t>используются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. </a:t>
            </a:r>
            <a:r>
              <a:rPr lang="en-GB" dirty="0" err="1"/>
              <a:t>Там</a:t>
            </a:r>
            <a:r>
              <a:rPr lang="en-GB" dirty="0"/>
              <a:t> </a:t>
            </a:r>
            <a:r>
              <a:rPr lang="en-GB" dirty="0" err="1"/>
              <a:t>где</a:t>
            </a:r>
            <a:r>
              <a:rPr lang="en-GB" dirty="0"/>
              <a:t> </a:t>
            </a:r>
            <a:r>
              <a:rPr lang="en-GB" dirty="0" err="1"/>
              <a:t>заканчиваются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, </a:t>
            </a:r>
            <a:r>
              <a:rPr lang="en-GB" dirty="0" err="1"/>
              <a:t>заканчивается</a:t>
            </a:r>
            <a:r>
              <a:rPr lang="en-GB" dirty="0"/>
              <a:t>, и </a:t>
            </a:r>
            <a:r>
              <a:rPr lang="en-GB" dirty="0" err="1"/>
              <a:t>определятся</a:t>
            </a:r>
            <a:r>
              <a:rPr lang="en-GB" dirty="0"/>
              <a:t> </a:t>
            </a:r>
            <a:r>
              <a:rPr lang="en-GB" dirty="0" err="1"/>
              <a:t>местоположение</a:t>
            </a:r>
            <a:r>
              <a:rPr lang="en-GB" dirty="0"/>
              <a:t>. </a:t>
            </a:r>
            <a:r>
              <a:rPr lang="en-GB" dirty="0" err="1"/>
              <a:t>Данный</a:t>
            </a:r>
            <a:r>
              <a:rPr lang="en-GB" dirty="0"/>
              <a:t> </a:t>
            </a:r>
            <a:r>
              <a:rPr lang="en-GB" dirty="0" err="1"/>
              <a:t>метод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подходит</a:t>
            </a:r>
            <a:r>
              <a:rPr lang="en-GB" dirty="0"/>
              <a:t>, </a:t>
            </a:r>
            <a:r>
              <a:rPr lang="en-GB" dirty="0" err="1"/>
              <a:t>если</a:t>
            </a:r>
            <a:r>
              <a:rPr lang="en-GB" dirty="0"/>
              <a:t> </a:t>
            </a:r>
            <a:r>
              <a:rPr lang="en-GB" dirty="0" err="1"/>
              <a:t>осуществлять</a:t>
            </a:r>
            <a:r>
              <a:rPr lang="en-GB" dirty="0"/>
              <a:t> </a:t>
            </a:r>
            <a:r>
              <a:rPr lang="en-GB" dirty="0" err="1"/>
              <a:t>навигацию</a:t>
            </a:r>
            <a:r>
              <a:rPr lang="en-GB" dirty="0"/>
              <a:t> в </a:t>
            </a:r>
            <a:r>
              <a:rPr lang="en-GB" dirty="0" err="1"/>
              <a:t>любой</a:t>
            </a:r>
            <a:r>
              <a:rPr lang="en-GB" dirty="0"/>
              <a:t> </a:t>
            </a:r>
            <a:r>
              <a:rPr lang="en-GB" dirty="0" err="1"/>
              <a:t>точке</a:t>
            </a:r>
            <a:r>
              <a:rPr lang="en-GB" dirty="0"/>
              <a:t> </a:t>
            </a:r>
            <a:r>
              <a:rPr lang="en-GB" dirty="0" err="1"/>
              <a:t>мира</a:t>
            </a:r>
            <a:r>
              <a:rPr lang="en-GB" dirty="0"/>
              <a:t>.</a:t>
            </a:r>
            <a:endParaRPr lang="ru-RU" dirty="0">
              <a:latin typeface="Times New Roman CYR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713691"/>
            <a:ext cx="3393318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640451" y="834121"/>
            <a:ext cx="160954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/>
            <a:r>
              <a:rPr lang="en-US" dirty="0" err="1"/>
              <a:t>DaRe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44987" y="1342725"/>
            <a:ext cx="3959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81244"/>
            <a:ext cx="2016224" cy="32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/>
              <a:t>Акселерометр – </a:t>
            </a:r>
            <a:r>
              <a:rPr lang="en-GB" sz="2400" dirty="0" err="1"/>
              <a:t>это</a:t>
            </a:r>
            <a:r>
              <a:rPr lang="en-GB" sz="2400" dirty="0"/>
              <a:t> </a:t>
            </a:r>
            <a:r>
              <a:rPr lang="en-GB" sz="2400" dirty="0" err="1"/>
              <a:t>устройство</a:t>
            </a:r>
            <a:r>
              <a:rPr lang="en-GB" sz="2400" dirty="0"/>
              <a:t>, </a:t>
            </a:r>
            <a:r>
              <a:rPr lang="en-GB" sz="2400" dirty="0" err="1"/>
              <a:t>измеряющее</a:t>
            </a:r>
            <a:r>
              <a:rPr lang="en-GB" sz="2400" dirty="0"/>
              <a:t> </a:t>
            </a:r>
            <a:r>
              <a:rPr lang="en-GB" sz="2400" dirty="0" err="1"/>
              <a:t>проекцию</a:t>
            </a:r>
            <a:r>
              <a:rPr lang="en-GB" sz="2400" dirty="0"/>
              <a:t> </a:t>
            </a:r>
            <a:r>
              <a:rPr lang="en-GB" sz="2400" dirty="0" err="1"/>
              <a:t>кажущегося</a:t>
            </a:r>
            <a:r>
              <a:rPr lang="en-GB" sz="2400" dirty="0"/>
              <a:t> </a:t>
            </a:r>
            <a:r>
              <a:rPr lang="en-GB" sz="2400" dirty="0" err="1"/>
              <a:t>ускорения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одну</a:t>
            </a:r>
            <a:r>
              <a:rPr lang="en-GB" sz="2400" dirty="0"/>
              <a:t> </a:t>
            </a:r>
            <a:r>
              <a:rPr lang="en-GB" sz="2400" dirty="0" err="1"/>
              <a:t>или</a:t>
            </a:r>
            <a:r>
              <a:rPr lang="en-GB" sz="2400" dirty="0"/>
              <a:t> </a:t>
            </a:r>
            <a:r>
              <a:rPr lang="en-GB" sz="2400" dirty="0" err="1"/>
              <a:t>несколько</a:t>
            </a:r>
            <a:r>
              <a:rPr lang="en-GB" sz="2400" dirty="0"/>
              <a:t> </a:t>
            </a:r>
            <a:r>
              <a:rPr lang="en-GB" sz="2400" dirty="0" err="1"/>
              <a:t>осей</a:t>
            </a:r>
            <a:r>
              <a:rPr lang="ru-RU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Датчики Холла (или датчики положения) 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Гироскоп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телефоне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датчик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</a:t>
            </a:r>
            <a:endParaRPr lang="ru-RU" sz="2400" dirty="0"/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0" y="3505631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3530801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Use-case </a:t>
            </a:r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9A42D-E050-430C-A5F8-8A471B635B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0670" y="858663"/>
            <a:ext cx="9286934" cy="56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591</Words>
  <Application>Microsoft Office PowerPoint</Application>
  <PresentationFormat>Произвольный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Elektra Text Pro</vt:lpstr>
      <vt:lpstr>Times New Roman</vt:lpstr>
      <vt:lpstr>Times New Roman CYR</vt:lpstr>
      <vt:lpstr>Тема Office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Vladimir Mavlyutov</cp:lastModifiedBy>
  <cp:revision>89</cp:revision>
  <dcterms:created xsi:type="dcterms:W3CDTF">2018-10-29T12:25:40Z</dcterms:created>
  <dcterms:modified xsi:type="dcterms:W3CDTF">2021-05-07T05:58:39Z</dcterms:modified>
</cp:coreProperties>
</file>