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0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5/22/2021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5/22/2021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5/22/2021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ARCHITECHTURE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LEXICAL ANALYZER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16B51A5-8C5E-4396-8A67-578A8FACCB91}"/>
              </a:ext>
            </a:extLst>
          </p:cNvPr>
          <p:cNvSpPr/>
          <p:nvPr/>
        </p:nvSpPr>
        <p:spPr>
          <a:xfrm>
            <a:off x="609600" y="3429000"/>
            <a:ext cx="1969477" cy="650631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P Simplified" panose="020B0604020204020204" pitchFamily="34" charset="0"/>
              </a:rPr>
              <a:t>Source C Code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BD5CC3DD-B201-4FA3-AA8A-45F56C0FEB27}"/>
              </a:ext>
            </a:extLst>
          </p:cNvPr>
          <p:cNvSpPr/>
          <p:nvPr/>
        </p:nvSpPr>
        <p:spPr>
          <a:xfrm>
            <a:off x="5943600" y="3429000"/>
            <a:ext cx="1969477" cy="65063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P Simplified" panose="020B0604020204020204" pitchFamily="34" charset="0"/>
              </a:rPr>
              <a:t>Lexical Analyzer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CA93004C-073B-4CB4-903B-5A21CFAE0EE1}"/>
              </a:ext>
            </a:extLst>
          </p:cNvPr>
          <p:cNvSpPr/>
          <p:nvPr/>
        </p:nvSpPr>
        <p:spPr>
          <a:xfrm>
            <a:off x="2971800" y="5181600"/>
            <a:ext cx="2555631" cy="650631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P Simplified" panose="020B0604020204020204" pitchFamily="34" charset="0"/>
              </a:rPr>
              <a:t>LEXEME      TOKEN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503FFBF-29CE-43AB-B9AA-44A865ACFDDB}"/>
              </a:ext>
            </a:extLst>
          </p:cNvPr>
          <p:cNvSpPr txBox="1"/>
          <p:nvPr/>
        </p:nvSpPr>
        <p:spPr>
          <a:xfrm>
            <a:off x="2907638" y="1723265"/>
            <a:ext cx="2180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HP Simplified" panose="020B0604020204020204" pitchFamily="34" charset="0"/>
              </a:rPr>
              <a:t>Stream of characters</a:t>
            </a:r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xmlns="" id="{1924B362-96A7-4FBB-99C8-BD71E662094C}"/>
              </a:ext>
            </a:extLst>
          </p:cNvPr>
          <p:cNvSpPr/>
          <p:nvPr/>
        </p:nvSpPr>
        <p:spPr>
          <a:xfrm>
            <a:off x="6172200" y="1371600"/>
            <a:ext cx="1230923" cy="1274884"/>
          </a:xfrm>
          <a:prstGeom prst="diamond">
            <a:avLst/>
          </a:prstGeom>
          <a:solidFill>
            <a:srgbClr val="FFFF00"/>
          </a:solidFill>
          <a:ln>
            <a:noFill/>
          </a:ln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DFA</a:t>
            </a:r>
          </a:p>
        </p:txBody>
      </p:sp>
      <p:cxnSp>
        <p:nvCxnSpPr>
          <p:cNvPr id="12" name="Connector: Elbow 25">
            <a:extLst>
              <a:ext uri="{FF2B5EF4-FFF2-40B4-BE49-F238E27FC236}">
                <a16:creationId xmlns:a16="http://schemas.microsoft.com/office/drawing/2014/main" xmlns="" id="{AE1CCC96-1117-4B90-9D3B-CA0F36B72B5D}"/>
              </a:ext>
            </a:extLst>
          </p:cNvPr>
          <p:cNvCxnSpPr>
            <a:cxnSpLocks/>
            <a:stCxn id="11" idx="1"/>
          </p:cNvCxnSpPr>
          <p:nvPr/>
        </p:nvCxnSpPr>
        <p:spPr>
          <a:xfrm rot="10800000" flipH="1" flipV="1">
            <a:off x="6172200" y="2009042"/>
            <a:ext cx="152400" cy="1419958"/>
          </a:xfrm>
          <a:prstGeom prst="bentConnector4">
            <a:avLst>
              <a:gd name="adj1" fmla="val -417692"/>
              <a:gd name="adj2" fmla="val 72446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29">
            <a:extLst>
              <a:ext uri="{FF2B5EF4-FFF2-40B4-BE49-F238E27FC236}">
                <a16:creationId xmlns:a16="http://schemas.microsoft.com/office/drawing/2014/main" xmlns="" id="{FCD20070-961F-41D2-9FDD-F5E9C14A8E40}"/>
              </a:ext>
            </a:extLst>
          </p:cNvPr>
          <p:cNvCxnSpPr>
            <a:stCxn id="5" idx="0"/>
            <a:endCxn id="11" idx="3"/>
          </p:cNvCxnSpPr>
          <p:nvPr/>
        </p:nvCxnSpPr>
        <p:spPr>
          <a:xfrm rot="5400000" flipH="1" flipV="1">
            <a:off x="6455752" y="2481629"/>
            <a:ext cx="1419958" cy="474784"/>
          </a:xfrm>
          <a:prstGeom prst="bentConnector4">
            <a:avLst>
              <a:gd name="adj1" fmla="val 27554"/>
              <a:gd name="adj2" fmla="val 174815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092CD442-6F5A-427A-A86F-76D3B84D9347}"/>
              </a:ext>
            </a:extLst>
          </p:cNvPr>
          <p:cNvSpPr txBox="1"/>
          <p:nvPr/>
        </p:nvSpPr>
        <p:spPr>
          <a:xfrm>
            <a:off x="7545269" y="1573014"/>
            <a:ext cx="1738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HP Simplified" panose="020B0604020204020204" pitchFamily="34" charset="0"/>
              </a:rPr>
              <a:t>Boolean returns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FB3E83B1-8657-4DA2-ABDF-C600FB57AF98}"/>
              </a:ext>
            </a:extLst>
          </p:cNvPr>
          <p:cNvSpPr txBox="1"/>
          <p:nvPr/>
        </p:nvSpPr>
        <p:spPr>
          <a:xfrm>
            <a:off x="7427369" y="3271449"/>
            <a:ext cx="13083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HP Simplified" panose="020B0604020204020204" pitchFamily="34" charset="0"/>
              </a:rPr>
              <a:t>Lex analyze DFA()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54B3B3C5-E25F-4320-9332-2C56A6C03D16}"/>
              </a:ext>
            </a:extLst>
          </p:cNvPr>
          <p:cNvSpPr txBox="1"/>
          <p:nvPr/>
        </p:nvSpPr>
        <p:spPr>
          <a:xfrm>
            <a:off x="7227633" y="3878805"/>
            <a:ext cx="1707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HP Simplified" panose="020B0604020204020204" pitchFamily="34" charset="0"/>
              </a:rPr>
              <a:t>Tokens are a part of a given language</a:t>
            </a:r>
          </a:p>
        </p:txBody>
      </p:sp>
      <p:cxnSp>
        <p:nvCxnSpPr>
          <p:cNvPr id="29" name="Elbow Connector 28"/>
          <p:cNvCxnSpPr>
            <a:stCxn id="4" idx="3"/>
            <a:endCxn id="5" idx="1"/>
          </p:cNvCxnSpPr>
          <p:nvPr/>
        </p:nvCxnSpPr>
        <p:spPr>
          <a:xfrm>
            <a:off x="2579077" y="3754316"/>
            <a:ext cx="3364523" cy="1588"/>
          </a:xfrm>
          <a:prstGeom prst="bentConnector3">
            <a:avLst>
              <a:gd name="adj1" fmla="val 50000"/>
            </a:avLst>
          </a:prstGeom>
          <a:ln w="76200" cmpd="sng">
            <a:solidFill>
              <a:schemeClr val="accent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5" idx="2"/>
            <a:endCxn id="6" idx="3"/>
          </p:cNvCxnSpPr>
          <p:nvPr/>
        </p:nvCxnSpPr>
        <p:spPr>
          <a:xfrm rot="5400000">
            <a:off x="5514243" y="4092819"/>
            <a:ext cx="1427285" cy="1400908"/>
          </a:xfrm>
          <a:prstGeom prst="bentConnector2">
            <a:avLst/>
          </a:prstGeom>
          <a:ln w="76200" cmpd="sng">
            <a:solidFill>
              <a:schemeClr val="accent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971800" y="3429000"/>
            <a:ext cx="2133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STREAM OF CHARACTERS</a:t>
            </a:r>
            <a:endParaRPr lang="en-IN" sz="1200" dirty="0"/>
          </a:p>
        </p:txBody>
      </p:sp>
      <p:sp>
        <p:nvSpPr>
          <p:cNvPr id="35" name="TextBox 34"/>
          <p:cNvSpPr txBox="1"/>
          <p:nvPr/>
        </p:nvSpPr>
        <p:spPr>
          <a:xfrm rot="16200000">
            <a:off x="6279550" y="4845651"/>
            <a:ext cx="1738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STREAM OF TOKENS</a:t>
            </a:r>
            <a:endParaRPr lang="en-IN" sz="1200" dirty="0"/>
          </a:p>
        </p:txBody>
      </p:sp>
      <p:sp>
        <p:nvSpPr>
          <p:cNvPr id="37" name="TextBox 36"/>
          <p:cNvSpPr txBox="1"/>
          <p:nvPr/>
        </p:nvSpPr>
        <p:spPr>
          <a:xfrm rot="16200000">
            <a:off x="4641250" y="2369150"/>
            <a:ext cx="1205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BOOL VALUE</a:t>
            </a:r>
            <a:endParaRPr lang="en-IN" sz="1200" dirty="0"/>
          </a:p>
        </p:txBody>
      </p:sp>
      <p:sp>
        <p:nvSpPr>
          <p:cNvPr id="38" name="TextBox 37"/>
          <p:cNvSpPr txBox="1"/>
          <p:nvPr/>
        </p:nvSpPr>
        <p:spPr>
          <a:xfrm rot="16200000">
            <a:off x="7270150" y="2331050"/>
            <a:ext cx="1586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err="1" smtClean="0"/>
              <a:t>lexAnalyzeDFA</a:t>
            </a:r>
            <a:r>
              <a:rPr lang="en-IN" sz="1200" dirty="0" smtClean="0"/>
              <a:t>()</a:t>
            </a:r>
            <a:endParaRPr lang="en-IN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/>
      <p:bldP spid="11" grpId="0" animBg="1"/>
      <p:bldP spid="14" grpId="0"/>
      <p:bldP spid="15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2057400"/>
          <a:ext cx="243840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</a:tblGrid>
              <a:tr h="137160">
                <a:tc>
                  <a:txBody>
                    <a:bodyPr/>
                    <a:lstStyle/>
                    <a:p>
                      <a:r>
                        <a:rPr lang="en-IN" dirty="0" smtClean="0"/>
                        <a:t>NAMES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CLASS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n1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int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n2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string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..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..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..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..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SYMBOL TABLE</a:t>
            </a:r>
            <a:endParaRPr lang="en-IN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886200" y="2057399"/>
          <a:ext cx="44196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3200"/>
                <a:gridCol w="1473200"/>
                <a:gridCol w="1473200"/>
              </a:tblGrid>
              <a:tr h="259080">
                <a:tc>
                  <a:txBody>
                    <a:bodyPr/>
                    <a:lstStyle/>
                    <a:p>
                      <a:r>
                        <a:rPr lang="en-IN" dirty="0" smtClean="0"/>
                        <a:t>NAMES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DECLARED</a:t>
                      </a:r>
                    </a:p>
                    <a:p>
                      <a:r>
                        <a:rPr lang="en-IN" dirty="0" smtClean="0"/>
                        <a:t>+ SCOPE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REFERANCE</a:t>
                      </a:r>
                    </a:p>
                    <a:p>
                      <a:r>
                        <a:rPr lang="en-IN" dirty="0" smtClean="0"/>
                        <a:t>+ SCOPE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n1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[ 3 1 ]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[5 1],[6 1]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n2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[ 5 2]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[5 1]..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..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..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..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..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..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..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3" name="Straight Connector 22"/>
          <p:cNvCxnSpPr/>
          <p:nvPr/>
        </p:nvCxnSpPr>
        <p:spPr>
          <a:xfrm rot="5400000" flipH="1" flipV="1">
            <a:off x="838200" y="182880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066800" y="1600200"/>
            <a:ext cx="358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5400000">
            <a:off x="4419600" y="1828800"/>
            <a:ext cx="457200" cy="1588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CA93004C-073B-4CB4-903B-5A21CFAE0EE1}"/>
              </a:ext>
            </a:extLst>
          </p:cNvPr>
          <p:cNvSpPr/>
          <p:nvPr/>
        </p:nvSpPr>
        <p:spPr>
          <a:xfrm>
            <a:off x="381000" y="4572000"/>
            <a:ext cx="2285999" cy="650631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P Simplified" panose="020B0604020204020204" pitchFamily="34" charset="0"/>
              </a:rPr>
              <a:t>LEXEME      TOKEN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016B51A5-8C5E-4396-8A67-578A8FACCB91}"/>
              </a:ext>
            </a:extLst>
          </p:cNvPr>
          <p:cNvSpPr/>
          <p:nvPr/>
        </p:nvSpPr>
        <p:spPr>
          <a:xfrm>
            <a:off x="381000" y="5638800"/>
            <a:ext cx="2274277" cy="650631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P Simplified" panose="020B0604020204020204" pitchFamily="34" charset="0"/>
              </a:rPr>
              <a:t>Source C Code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BD5CC3DD-B201-4FA3-AA8A-45F56C0FEB27}"/>
              </a:ext>
            </a:extLst>
          </p:cNvPr>
          <p:cNvSpPr/>
          <p:nvPr/>
        </p:nvSpPr>
        <p:spPr>
          <a:xfrm>
            <a:off x="4038600" y="5105400"/>
            <a:ext cx="1969477" cy="65063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HP Simplified" panose="020B0604020204020204" pitchFamily="34" charset="0"/>
              </a:rPr>
              <a:t>Table Generator</a:t>
            </a:r>
            <a:endParaRPr lang="en-US" dirty="0">
              <a:solidFill>
                <a:schemeClr val="tx1"/>
              </a:solidFill>
              <a:latin typeface="HP Simplified" panose="020B0604020204020204" pitchFamily="34" charset="0"/>
            </a:endParaRPr>
          </a:p>
        </p:txBody>
      </p:sp>
      <p:cxnSp>
        <p:nvCxnSpPr>
          <p:cNvPr id="34" name="Straight Arrow Connector 33"/>
          <p:cNvCxnSpPr>
            <a:stCxn id="30" idx="3"/>
            <a:endCxn id="32" idx="1"/>
          </p:cNvCxnSpPr>
          <p:nvPr/>
        </p:nvCxnSpPr>
        <p:spPr>
          <a:xfrm>
            <a:off x="2666999" y="4897316"/>
            <a:ext cx="1371601" cy="53340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1" idx="3"/>
            <a:endCxn id="32" idx="1"/>
          </p:cNvCxnSpPr>
          <p:nvPr/>
        </p:nvCxnSpPr>
        <p:spPr>
          <a:xfrm flipV="1">
            <a:off x="2655277" y="5430716"/>
            <a:ext cx="1383323" cy="53340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BD5CC3DD-B201-4FA3-AA8A-45F56C0FEB27}"/>
              </a:ext>
            </a:extLst>
          </p:cNvPr>
          <p:cNvSpPr/>
          <p:nvPr/>
        </p:nvSpPr>
        <p:spPr>
          <a:xfrm>
            <a:off x="6781800" y="5791200"/>
            <a:ext cx="1664677" cy="65063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HP Simplified" panose="020B0604020204020204" pitchFamily="34" charset="0"/>
              </a:rPr>
              <a:t>Symbol table</a:t>
            </a:r>
            <a:endParaRPr lang="en-US" dirty="0">
              <a:solidFill>
                <a:schemeClr val="tx1"/>
              </a:solidFill>
              <a:latin typeface="HP Simplified" panose="020B0604020204020204" pitchFamily="34" charset="0"/>
            </a:endParaRPr>
          </a:p>
        </p:txBody>
      </p:sp>
      <p:cxnSp>
        <p:nvCxnSpPr>
          <p:cNvPr id="42" name="Shape 41"/>
          <p:cNvCxnSpPr>
            <a:stCxn id="32" idx="3"/>
            <a:endCxn id="39" idx="0"/>
          </p:cNvCxnSpPr>
          <p:nvPr/>
        </p:nvCxnSpPr>
        <p:spPr>
          <a:xfrm>
            <a:off x="6008077" y="5430716"/>
            <a:ext cx="1606062" cy="360484"/>
          </a:xfrm>
          <a:prstGeom prst="bentConnector2">
            <a:avLst/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81000" y="4038600"/>
            <a:ext cx="2819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map &lt; string , string &gt; tableA ;</a:t>
            </a:r>
            <a:endParaRPr lang="en-IN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3429000" y="4419600"/>
            <a:ext cx="541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map &lt; string , pair&lt;pair&lt;</a:t>
            </a:r>
            <a:r>
              <a:rPr lang="en-IN" sz="1200" dirty="0" err="1" smtClean="0"/>
              <a:t>int,int</a:t>
            </a:r>
            <a:r>
              <a:rPr lang="en-IN" sz="1200" dirty="0" smtClean="0"/>
              <a:t>&gt;,vector&lt;pair&lt;</a:t>
            </a:r>
            <a:r>
              <a:rPr lang="en-IN" sz="1200" dirty="0" err="1" smtClean="0"/>
              <a:t>int,int</a:t>
            </a:r>
            <a:r>
              <a:rPr lang="en-IN" sz="1200" dirty="0" smtClean="0"/>
              <a:t>&gt;&gt;&gt;&gt; </a:t>
            </a:r>
            <a:r>
              <a:rPr lang="en-IN" sz="1200" dirty="0" err="1" smtClean="0"/>
              <a:t>tableB</a:t>
            </a:r>
            <a:r>
              <a:rPr lang="en-IN" sz="1200" dirty="0" smtClean="0"/>
              <a:t>;</a:t>
            </a:r>
            <a:endParaRPr lang="en-IN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9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136</TotalTime>
  <Words>111</Words>
  <Application>Microsoft Office PowerPoint</Application>
  <PresentationFormat>On-screen Show (4:3)</PresentationFormat>
  <Paragraphs>48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Concourse</vt:lpstr>
      <vt:lpstr>LEXICAL ANALYZER</vt:lpstr>
      <vt:lpstr>SYMBOL TABLE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COMPILER DESIGN PROJECT 5A GROUP 13</dc:title>
  <dc:creator>SAGEN SOREN</dc:creator>
  <cp:lastModifiedBy>User</cp:lastModifiedBy>
  <cp:revision>18</cp:revision>
  <dcterms:created xsi:type="dcterms:W3CDTF">2006-08-16T00:00:00Z</dcterms:created>
  <dcterms:modified xsi:type="dcterms:W3CDTF">2021-05-22T14:03:38Z</dcterms:modified>
</cp:coreProperties>
</file>