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8"/>
  </p:notesMasterIdLst>
  <p:handoutMasterIdLst>
    <p:handoutMasterId r:id="rId29"/>
  </p:handoutMasterIdLst>
  <p:sldIdLst>
    <p:sldId id="277" r:id="rId4"/>
    <p:sldId id="399" r:id="rId5"/>
    <p:sldId id="400" r:id="rId6"/>
    <p:sldId id="408" r:id="rId7"/>
    <p:sldId id="401" r:id="rId8"/>
    <p:sldId id="402" r:id="rId9"/>
    <p:sldId id="403" r:id="rId10"/>
    <p:sldId id="409" r:id="rId11"/>
    <p:sldId id="410" r:id="rId12"/>
    <p:sldId id="411" r:id="rId13"/>
    <p:sldId id="412" r:id="rId14"/>
    <p:sldId id="413" r:id="rId15"/>
    <p:sldId id="414" r:id="rId16"/>
    <p:sldId id="415" r:id="rId17"/>
    <p:sldId id="416" r:id="rId18"/>
    <p:sldId id="417" r:id="rId19"/>
    <p:sldId id="419" r:id="rId20"/>
    <p:sldId id="420" r:id="rId21"/>
    <p:sldId id="421" r:id="rId22"/>
    <p:sldId id="422" r:id="rId23"/>
    <p:sldId id="405" r:id="rId24"/>
    <p:sldId id="406" r:id="rId25"/>
    <p:sldId id="418" r:id="rId26"/>
    <p:sldId id="40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30D232-3534-4624-8F8A-0A97AA050C09}" v="7" dt="2024-03-16T07:17:57.4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0" autoAdjust="0"/>
    <p:restoredTop sz="94660" autoAdjust="0"/>
  </p:normalViewPr>
  <p:slideViewPr>
    <p:cSldViewPr snapToGrid="0">
      <p:cViewPr varScale="1">
        <p:scale>
          <a:sx n="105" d="100"/>
          <a:sy n="105" d="100"/>
        </p:scale>
        <p:origin x="690"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4/11/2024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579" y="6096338"/>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580124" y="525526"/>
            <a:ext cx="902733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Social Media Fake News Detection</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770189" y="4315810"/>
            <a:ext cx="3571747" cy="2062103"/>
          </a:xfrm>
          <a:prstGeom prst="rect">
            <a:avLst/>
          </a:prstGeom>
          <a:noFill/>
        </p:spPr>
        <p:txBody>
          <a:bodyPr wrap="square" rtlCol="0">
            <a:spAutoFit/>
          </a:bodyPr>
          <a:lstStyle/>
          <a:p>
            <a:r>
              <a:rPr lang="en-US" b="1" dirty="0"/>
              <a:t>Submitted by: </a:t>
            </a:r>
          </a:p>
          <a:p>
            <a:r>
              <a:rPr lang="en-US" dirty="0"/>
              <a:t> </a:t>
            </a:r>
          </a:p>
          <a:p>
            <a:r>
              <a:rPr lang="en-US" dirty="0"/>
              <a:t>Ritesh Agrawal          21BCS7504</a:t>
            </a:r>
          </a:p>
          <a:p>
            <a:r>
              <a:rPr lang="en-US" dirty="0"/>
              <a:t>Sarthak Singhal         21BCS7815</a:t>
            </a:r>
          </a:p>
          <a:p>
            <a:r>
              <a:rPr lang="en-US" dirty="0"/>
              <a:t>Sonika Sharma          21BCS8269</a:t>
            </a:r>
          </a:p>
          <a:p>
            <a:r>
              <a:rPr lang="en-US" dirty="0"/>
              <a:t>Vanshika Vashishth  21BCS8619  </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Ms. Sonali Kapoor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5190-CD00-7EC7-89E4-31968ED34867}"/>
              </a:ext>
            </a:extLst>
          </p:cNvPr>
          <p:cNvSpPr>
            <a:spLocks noGrp="1"/>
          </p:cNvSpPr>
          <p:nvPr>
            <p:ph type="title"/>
          </p:nvPr>
        </p:nvSpPr>
        <p:spPr>
          <a:xfrm>
            <a:off x="838200" y="-1554798"/>
            <a:ext cx="10515600" cy="1325563"/>
          </a:xfrm>
        </p:spPr>
        <p:txBody>
          <a:bodyPr/>
          <a:lstStyle/>
          <a:p>
            <a:endParaRPr lang="en-IN" dirty="0"/>
          </a:p>
        </p:txBody>
      </p:sp>
      <p:sp>
        <p:nvSpPr>
          <p:cNvPr id="3" name="Content Placeholder 2">
            <a:extLst>
              <a:ext uri="{FF2B5EF4-FFF2-40B4-BE49-F238E27FC236}">
                <a16:creationId xmlns:a16="http://schemas.microsoft.com/office/drawing/2014/main" id="{2E0A0404-0B2D-378B-9D37-D2E6543AA27E}"/>
              </a:ext>
            </a:extLst>
          </p:cNvPr>
          <p:cNvSpPr>
            <a:spLocks noGrp="1"/>
          </p:cNvSpPr>
          <p:nvPr>
            <p:ph idx="1"/>
          </p:nvPr>
        </p:nvSpPr>
        <p:spPr>
          <a:xfrm>
            <a:off x="838200" y="914399"/>
            <a:ext cx="10515600" cy="5807076"/>
          </a:xfrm>
        </p:spPr>
        <p:txBody>
          <a:bodyPr>
            <a:normAutofit/>
          </a:bodyPr>
          <a:lstStyle/>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sz="2800" b="0" i="0" dirty="0">
                <a:effectLst/>
                <a:latin typeface="Söhne"/>
              </a:rPr>
              <a:t>Gather a large dataset of labeled news articles, distinguishing between real and fake news.</a:t>
            </a:r>
          </a:p>
          <a:p>
            <a:pPr marL="742950" lvl="1" indent="-285750" algn="l">
              <a:buFont typeface="+mj-lt"/>
              <a:buAutoNum type="arabicPeriod"/>
            </a:pPr>
            <a:r>
              <a:rPr lang="en-US" sz="2800" b="0" i="0" dirty="0">
                <a:effectLst/>
                <a:latin typeface="Söhne"/>
              </a:rPr>
              <a:t>Utilize APIs provided by social media platforms (e.g., Twitter, Facebook) to collect real-time data for training and testing the model.</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sz="2800" b="0" i="0" dirty="0">
                <a:effectLst/>
                <a:latin typeface="Söhne"/>
              </a:rPr>
              <a:t>Clean and preprocess the collected data, including text normalization, tokenization, and removal of stop words and special characters.</a:t>
            </a:r>
          </a:p>
          <a:p>
            <a:pPr marL="742950" lvl="1" indent="-285750" algn="l">
              <a:buFont typeface="+mj-lt"/>
              <a:buAutoNum type="arabicPeriod"/>
            </a:pPr>
            <a:r>
              <a:rPr lang="en-US" sz="2800" b="0" i="0" dirty="0">
                <a:effectLst/>
                <a:latin typeface="Söhne"/>
              </a:rPr>
              <a:t>Perform feature engineering to extract relevant features from the text, such as word embeddings or TF-IDF vectors.</a:t>
            </a:r>
          </a:p>
          <a:p>
            <a:endParaRPr lang="en-IN" dirty="0"/>
          </a:p>
        </p:txBody>
      </p:sp>
      <p:sp>
        <p:nvSpPr>
          <p:cNvPr id="4" name="Slide Number Placeholder 3">
            <a:extLst>
              <a:ext uri="{FF2B5EF4-FFF2-40B4-BE49-F238E27FC236}">
                <a16:creationId xmlns:a16="http://schemas.microsoft.com/office/drawing/2014/main" id="{427440F1-C68E-B78D-97D7-01C0B64C9114}"/>
              </a:ext>
            </a:extLst>
          </p:cNvPr>
          <p:cNvSpPr>
            <a:spLocks noGrp="1"/>
          </p:cNvSpPr>
          <p:nvPr>
            <p:ph type="sldNum" sz="quarter" idx="12"/>
          </p:nvPr>
        </p:nvSpPr>
        <p:spPr/>
        <p:txBody>
          <a:bodyPr/>
          <a:lstStyle/>
          <a:p>
            <a:fld id="{BDCDBBEF-AA6C-4BA6-85B2-A17D7F280E38}" type="slidenum">
              <a:rPr lang="en-US" smtClean="0"/>
              <a:pPr/>
              <a:t>10</a:t>
            </a:fld>
            <a:endParaRPr lang="en-US" dirty="0"/>
          </a:p>
        </p:txBody>
      </p:sp>
    </p:spTree>
    <p:extLst>
      <p:ext uri="{BB962C8B-B14F-4D97-AF65-F5344CB8AC3E}">
        <p14:creationId xmlns:p14="http://schemas.microsoft.com/office/powerpoint/2010/main" val="2664715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F4F6B-B896-F2F6-CA63-3454C9A67D4F}"/>
              </a:ext>
            </a:extLst>
          </p:cNvPr>
          <p:cNvSpPr>
            <a:spLocks noGrp="1"/>
          </p:cNvSpPr>
          <p:nvPr>
            <p:ph type="title"/>
          </p:nvPr>
        </p:nvSpPr>
        <p:spPr>
          <a:xfrm flipV="1">
            <a:off x="838200" y="-647113"/>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37CB493-A925-40AB-0244-2EA688A885E3}"/>
              </a:ext>
            </a:extLst>
          </p:cNvPr>
          <p:cNvSpPr>
            <a:spLocks noGrp="1"/>
          </p:cNvSpPr>
          <p:nvPr>
            <p:ph idx="1"/>
          </p:nvPr>
        </p:nvSpPr>
        <p:spPr>
          <a:xfrm>
            <a:off x="838200" y="337625"/>
            <a:ext cx="10515600" cy="5839338"/>
          </a:xfrm>
        </p:spPr>
        <p:txBody>
          <a:bodyPr>
            <a:normAutofit fontScale="25000" lnSpcReduction="20000"/>
          </a:bodyPr>
          <a:lstStyle/>
          <a:p>
            <a:pPr marL="0" indent="0" algn="l">
              <a:buNone/>
            </a:pPr>
            <a:endParaRPr lang="en-US" sz="11200" b="1" i="0" dirty="0">
              <a:effectLst/>
              <a:latin typeface="Söhne"/>
            </a:endParaRPr>
          </a:p>
          <a:p>
            <a:pPr marL="0" indent="0" algn="l">
              <a:buNone/>
            </a:pPr>
            <a:r>
              <a:rPr lang="en-US" sz="11200" b="1" i="0" dirty="0">
                <a:effectLst/>
                <a:latin typeface="Söhne"/>
              </a:rPr>
              <a:t>3.Evaluation:</a:t>
            </a:r>
            <a:endParaRPr lang="en-US" sz="11200" b="0" i="0" dirty="0">
              <a:effectLst/>
              <a:latin typeface="Söhne"/>
            </a:endParaRPr>
          </a:p>
          <a:p>
            <a:pPr marL="742950" lvl="1" indent="-285750" algn="l">
              <a:buFont typeface="+mj-lt"/>
              <a:buAutoNum type="arabicPeriod"/>
            </a:pPr>
            <a:r>
              <a:rPr lang="en-US" sz="11200" b="0" i="0" dirty="0">
                <a:effectLst/>
                <a:latin typeface="Söhne"/>
              </a:rPr>
              <a:t>Evaluate the performance of the system using metrics such as accuracy, precision, recall, and F1-score.</a:t>
            </a:r>
          </a:p>
          <a:p>
            <a:pPr marL="742950" lvl="1" indent="-285750" algn="l">
              <a:buFont typeface="+mj-lt"/>
              <a:buAutoNum type="arabicPeriod"/>
            </a:pPr>
            <a:r>
              <a:rPr lang="en-US" sz="11200" b="0" i="0" dirty="0">
                <a:effectLst/>
                <a:latin typeface="Söhne"/>
              </a:rPr>
              <a:t>Conduct cross-validation and performance testing to ensure the robustness of the model across different datasets and social media platforms.</a:t>
            </a:r>
          </a:p>
          <a:p>
            <a:pPr marL="742950" lvl="1" indent="-285750" algn="l">
              <a:buFont typeface="+mj-lt"/>
              <a:buAutoNum type="arabicPeriod"/>
            </a:pPr>
            <a:r>
              <a:rPr lang="en-US" sz="11200" b="0" i="0" dirty="0">
                <a:effectLst/>
                <a:latin typeface="Söhne"/>
              </a:rPr>
              <a:t>Gather feedback from users to assess the effectiveness and usability of the system.</a:t>
            </a:r>
          </a:p>
          <a:p>
            <a:pPr marL="742950" lvl="1" indent="-285750" algn="l">
              <a:buFont typeface="+mj-lt"/>
              <a:buAutoNum type="arabicPeriod"/>
            </a:pPr>
            <a:endParaRPr lang="en-US" sz="11200" b="0" i="0" dirty="0">
              <a:effectLst/>
              <a:latin typeface="Söhne"/>
            </a:endParaRPr>
          </a:p>
          <a:p>
            <a:pPr marL="0" indent="0" algn="l">
              <a:buNone/>
            </a:pPr>
            <a:r>
              <a:rPr lang="en-US" sz="11200" b="1" i="0" dirty="0">
                <a:effectLst/>
                <a:latin typeface="Söhne"/>
              </a:rPr>
              <a:t>4.Deployment:</a:t>
            </a:r>
            <a:endParaRPr lang="en-US" sz="11200" b="0" i="0" dirty="0">
              <a:effectLst/>
              <a:latin typeface="Söhne"/>
            </a:endParaRPr>
          </a:p>
          <a:p>
            <a:pPr marL="742950" lvl="1" indent="-285750" algn="l">
              <a:buFont typeface="+mj-lt"/>
              <a:buAutoNum type="arabicPeriod"/>
            </a:pPr>
            <a:r>
              <a:rPr lang="en-US" sz="11200" b="0" i="0" dirty="0">
                <a:effectLst/>
                <a:latin typeface="Söhne"/>
              </a:rPr>
              <a:t>Deploy the system as a web application or browser extension that users can easily access and utilize while browsing social media.</a:t>
            </a:r>
          </a:p>
          <a:p>
            <a:pPr marL="742950" lvl="1" indent="-285750" algn="l">
              <a:buFont typeface="+mj-lt"/>
              <a:buAutoNum type="arabicPeriod"/>
            </a:pPr>
            <a:r>
              <a:rPr lang="en-US" sz="11200" b="0" i="0" dirty="0">
                <a:effectLst/>
                <a:latin typeface="Söhne"/>
              </a:rPr>
              <a:t>Ensure scalability and reliability of the deployed system to handle large volumes of data and user requests.</a:t>
            </a:r>
          </a:p>
          <a:p>
            <a:endParaRPr lang="en-IN" dirty="0"/>
          </a:p>
        </p:txBody>
      </p:sp>
      <p:sp>
        <p:nvSpPr>
          <p:cNvPr id="4" name="Slide Number Placeholder 3">
            <a:extLst>
              <a:ext uri="{FF2B5EF4-FFF2-40B4-BE49-F238E27FC236}">
                <a16:creationId xmlns:a16="http://schemas.microsoft.com/office/drawing/2014/main" id="{97FD0FF1-1B0B-6A1A-C623-A79D89C6807B}"/>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61394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D5B4-F57E-A350-DA9B-AB16351A3C98}"/>
              </a:ext>
            </a:extLst>
          </p:cNvPr>
          <p:cNvSpPr>
            <a:spLocks noGrp="1"/>
          </p:cNvSpPr>
          <p:nvPr>
            <p:ph type="title"/>
          </p:nvPr>
        </p:nvSpPr>
        <p:spPr/>
        <p:txBody>
          <a:bodyPr/>
          <a:lstStyle/>
          <a:p>
            <a:pPr algn="ctr"/>
            <a:r>
              <a:rPr lang="en-IN" dirty="0"/>
              <a:t>Analysis of Features</a:t>
            </a:r>
          </a:p>
        </p:txBody>
      </p:sp>
      <p:sp>
        <p:nvSpPr>
          <p:cNvPr id="3" name="Content Placeholder 2">
            <a:extLst>
              <a:ext uri="{FF2B5EF4-FFF2-40B4-BE49-F238E27FC236}">
                <a16:creationId xmlns:a16="http://schemas.microsoft.com/office/drawing/2014/main" id="{047BDDA0-C98B-FF9D-32F0-38FF4EB00CA4}"/>
              </a:ext>
            </a:extLst>
          </p:cNvPr>
          <p:cNvSpPr>
            <a:spLocks noGrp="1"/>
          </p:cNvSpPr>
          <p:nvPr>
            <p:ph idx="1"/>
          </p:nvPr>
        </p:nvSpPr>
        <p:spPr/>
        <p:txBody>
          <a:bodyPr>
            <a:normAutofit lnSpcReduction="10000"/>
          </a:bodyPr>
          <a:lstStyle/>
          <a:p>
            <a:r>
              <a:rPr lang="en-US" dirty="0"/>
              <a:t>Analysis of features includes textual, source credibility, social context, fact-checking, temporal dynamics, multimodal, and user behavior aspects.</a:t>
            </a:r>
          </a:p>
          <a:p>
            <a:r>
              <a:rPr lang="en-US" dirty="0"/>
              <a:t>Updates involve advanced text representation, web scraping for metadata, sentiment analysis on user comments, integration with fact-checking APIs, algorithms for temporal patterns, image and video analysis for manipulation detection, and detection of coordinated inauthentic behavior.</a:t>
            </a:r>
          </a:p>
          <a:p>
            <a:r>
              <a:rPr lang="en-US" dirty="0"/>
              <a:t>Leveraging these features and updates aims to enhance accuracy and reliability in identifying and curtailing the dissemination of fake news across social media platforms.</a:t>
            </a:r>
            <a:endParaRPr lang="en-IN" dirty="0"/>
          </a:p>
        </p:txBody>
      </p:sp>
      <p:sp>
        <p:nvSpPr>
          <p:cNvPr id="4" name="Slide Number Placeholder 3">
            <a:extLst>
              <a:ext uri="{FF2B5EF4-FFF2-40B4-BE49-F238E27FC236}">
                <a16:creationId xmlns:a16="http://schemas.microsoft.com/office/drawing/2014/main" id="{A2500906-D8C7-BD24-F367-F34F55CBD898}"/>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2102776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7150-1CC3-676F-6C8F-729D4470B252}"/>
              </a:ext>
            </a:extLst>
          </p:cNvPr>
          <p:cNvSpPr>
            <a:spLocks noGrp="1"/>
          </p:cNvSpPr>
          <p:nvPr>
            <p:ph type="title"/>
          </p:nvPr>
        </p:nvSpPr>
        <p:spPr/>
        <p:txBody>
          <a:bodyPr/>
          <a:lstStyle/>
          <a:p>
            <a:r>
              <a:rPr lang="en-US" dirty="0"/>
              <a:t>Feature/Characteristics Identification</a:t>
            </a:r>
            <a:endParaRPr lang="en-IN" dirty="0"/>
          </a:p>
        </p:txBody>
      </p:sp>
      <p:sp>
        <p:nvSpPr>
          <p:cNvPr id="3" name="Content Placeholder 2">
            <a:extLst>
              <a:ext uri="{FF2B5EF4-FFF2-40B4-BE49-F238E27FC236}">
                <a16:creationId xmlns:a16="http://schemas.microsoft.com/office/drawing/2014/main" id="{E9209508-1D41-9AD3-D76F-851D8E1A2029}"/>
              </a:ext>
            </a:extLst>
          </p:cNvPr>
          <p:cNvSpPr>
            <a:spLocks noGrp="1"/>
          </p:cNvSpPr>
          <p:nvPr>
            <p:ph idx="1"/>
          </p:nvPr>
        </p:nvSpPr>
        <p:spPr>
          <a:xfrm>
            <a:off x="838200" y="1390523"/>
            <a:ext cx="10515600" cy="5331587"/>
          </a:xfrm>
        </p:spPr>
        <p:txBody>
          <a:bodyPr>
            <a:noAutofit/>
          </a:bodyPr>
          <a:lstStyle/>
          <a:p>
            <a:pPr marL="0" indent="0">
              <a:buNone/>
            </a:pPr>
            <a:r>
              <a:rPr lang="en-US" sz="1050" dirty="0"/>
              <a:t>1. </a:t>
            </a:r>
            <a:r>
              <a:rPr lang="en-US" sz="1050" b="1" u="sng" dirty="0"/>
              <a:t>Source credibility</a:t>
            </a:r>
            <a:r>
              <a:rPr lang="en-US" sz="1050" dirty="0"/>
              <a:t>: </a:t>
            </a:r>
          </a:p>
          <a:p>
            <a:r>
              <a:rPr lang="en-US" sz="1050" dirty="0"/>
              <a:t>   - Evaluate the credibility of the source posting the information. Check for established, reputable sources versus unknown or dubious ones.</a:t>
            </a:r>
          </a:p>
          <a:p>
            <a:r>
              <a:rPr lang="en-US" sz="1050" dirty="0"/>
              <a:t>   - Look for verification badges or official accounts for legitimate organizations.</a:t>
            </a:r>
          </a:p>
          <a:p>
            <a:endParaRPr lang="en-US" sz="1050" dirty="0"/>
          </a:p>
          <a:p>
            <a:pPr marL="0" indent="0">
              <a:buNone/>
            </a:pPr>
            <a:r>
              <a:rPr lang="en-US" sz="1050" b="1" u="sng" dirty="0"/>
              <a:t>2. Cross-referencing with reputable sources:</a:t>
            </a:r>
          </a:p>
          <a:p>
            <a:r>
              <a:rPr lang="en-US" sz="1050" dirty="0"/>
              <a:t>   - Check if the information is corroborated by multiple reputable sources or fact-checking organizations.</a:t>
            </a:r>
          </a:p>
          <a:p>
            <a:r>
              <a:rPr lang="en-US" sz="1050" dirty="0"/>
              <a:t>   - Verify if similar stories are being reported by mainstream media outlets or official channels.</a:t>
            </a:r>
          </a:p>
          <a:p>
            <a:endParaRPr lang="en-US" sz="1050" dirty="0"/>
          </a:p>
          <a:p>
            <a:pPr marL="0" indent="0">
              <a:buNone/>
            </a:pPr>
            <a:r>
              <a:rPr lang="en-US" sz="1050" b="1" u="sng" dirty="0"/>
              <a:t>3. Metadata analysis:</a:t>
            </a:r>
          </a:p>
          <a:p>
            <a:r>
              <a:rPr lang="en-US" sz="1050" dirty="0"/>
              <a:t>   - Examine metadata such as timestamps, geolocation, and account history to identify patterns or inconsistencies.</a:t>
            </a:r>
          </a:p>
          <a:p>
            <a:r>
              <a:rPr lang="en-US" sz="1050" dirty="0"/>
              <a:t>   - Look for accounts that have a history of spreading misinformation or have been associated with fake news in the past.</a:t>
            </a:r>
          </a:p>
          <a:p>
            <a:endParaRPr lang="en-US" sz="1050" dirty="0"/>
          </a:p>
          <a:p>
            <a:pPr marL="0" indent="0">
              <a:buNone/>
            </a:pPr>
            <a:r>
              <a:rPr lang="en-US" sz="1050" b="1" u="sng" dirty="0"/>
              <a:t>4. Contextual analysis:</a:t>
            </a:r>
          </a:p>
          <a:p>
            <a:r>
              <a:rPr lang="en-US" sz="1050" dirty="0"/>
              <a:t>   - Evaluate the context in which the information is presented. Misinformation may exploit ongoing events, political climates, or societal tensions.</a:t>
            </a:r>
          </a:p>
          <a:p>
            <a:r>
              <a:rPr lang="en-US" sz="1050" dirty="0"/>
              <a:t>   - Consider the timing of the post in relation to significant events or news cycles.</a:t>
            </a:r>
          </a:p>
          <a:p>
            <a:endParaRPr lang="en-US" sz="1050" dirty="0"/>
          </a:p>
          <a:p>
            <a:pPr marL="0" indent="0">
              <a:buNone/>
            </a:pPr>
            <a:r>
              <a:rPr lang="en-US" sz="1050" b="1" u="sng" dirty="0"/>
              <a:t>5. Domain analysis:</a:t>
            </a:r>
          </a:p>
          <a:p>
            <a:r>
              <a:rPr lang="en-US" sz="1050" dirty="0"/>
              <a:t>   - Check the domain of the website linked in the post. Fake news often originates from websites with misleading URLs or domains designed to mimic legitimate sources.</a:t>
            </a:r>
          </a:p>
          <a:p>
            <a:r>
              <a:rPr lang="en-US" sz="1050" dirty="0"/>
              <a:t>- Utilize fact-checking tools and websites to verify the accuracy of the information presented.</a:t>
            </a:r>
          </a:p>
        </p:txBody>
      </p:sp>
      <p:sp>
        <p:nvSpPr>
          <p:cNvPr id="4" name="Slide Number Placeholder 3">
            <a:extLst>
              <a:ext uri="{FF2B5EF4-FFF2-40B4-BE49-F238E27FC236}">
                <a16:creationId xmlns:a16="http://schemas.microsoft.com/office/drawing/2014/main" id="{053A2D75-6ED3-94DB-5F23-078D0EB38F6F}"/>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3907810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92289-175E-521D-855A-FBA3AFBFE366}"/>
              </a:ext>
            </a:extLst>
          </p:cNvPr>
          <p:cNvSpPr>
            <a:spLocks noGrp="1"/>
          </p:cNvSpPr>
          <p:nvPr>
            <p:ph type="title"/>
          </p:nvPr>
        </p:nvSpPr>
        <p:spPr/>
        <p:txBody>
          <a:bodyPr/>
          <a:lstStyle/>
          <a:p>
            <a:r>
              <a:rPr lang="en-US" dirty="0"/>
              <a:t>Constraint Identification:</a:t>
            </a:r>
            <a:endParaRPr lang="en-IN" dirty="0"/>
          </a:p>
        </p:txBody>
      </p:sp>
      <p:sp>
        <p:nvSpPr>
          <p:cNvPr id="3" name="Content Placeholder 2">
            <a:extLst>
              <a:ext uri="{FF2B5EF4-FFF2-40B4-BE49-F238E27FC236}">
                <a16:creationId xmlns:a16="http://schemas.microsoft.com/office/drawing/2014/main" id="{B1B9FDBB-56A9-EEE1-3B13-AF31F6B0A953}"/>
              </a:ext>
            </a:extLst>
          </p:cNvPr>
          <p:cNvSpPr>
            <a:spLocks noGrp="1"/>
          </p:cNvSpPr>
          <p:nvPr>
            <p:ph idx="1"/>
          </p:nvPr>
        </p:nvSpPr>
        <p:spPr>
          <a:xfrm>
            <a:off x="694944" y="1444752"/>
            <a:ext cx="10732008" cy="5276723"/>
          </a:xfrm>
        </p:spPr>
        <p:txBody>
          <a:bodyPr>
            <a:noAutofit/>
          </a:bodyPr>
          <a:lstStyle/>
          <a:p>
            <a:pPr marL="0" indent="0">
              <a:buNone/>
            </a:pPr>
            <a:r>
              <a:rPr lang="en-US" sz="1050" b="1" u="sng" dirty="0"/>
              <a:t>1. Volume and Velocity of Information:</a:t>
            </a:r>
          </a:p>
          <a:p>
            <a:r>
              <a:rPr lang="en-US" sz="1050" dirty="0"/>
              <a:t>   - Social media platforms generate an immense volume of data, making it challenging to monitor and analyze all content in real-time.</a:t>
            </a:r>
          </a:p>
          <a:p>
            <a:r>
              <a:rPr lang="en-US" sz="1050" dirty="0"/>
              <a:t>   - The rapid spread of fake news requires detection methods to be equally fast to prevent its proliferation.</a:t>
            </a:r>
          </a:p>
          <a:p>
            <a:pPr marL="0" indent="0">
              <a:buNone/>
            </a:pPr>
            <a:r>
              <a:rPr lang="en-US" sz="1050" b="1" u="sng" dirty="0"/>
              <a:t>2. Data Access and Privacy Concerns:</a:t>
            </a:r>
          </a:p>
          <a:p>
            <a:r>
              <a:rPr lang="en-US" sz="1050" dirty="0"/>
              <a:t>   - Accessing comprehensive data from social media platforms for analysis may be restricted due to privacy policies and regulations.</a:t>
            </a:r>
          </a:p>
          <a:p>
            <a:r>
              <a:rPr lang="en-US" sz="1050" dirty="0"/>
              <a:t>   - Users may also delete or modify content, limiting the availability of historical data for analysis.</a:t>
            </a:r>
          </a:p>
          <a:p>
            <a:pPr marL="0" indent="0">
              <a:buNone/>
            </a:pPr>
            <a:r>
              <a:rPr lang="en-US" sz="1050" b="1" u="sng" dirty="0"/>
              <a:t>3. Algorithmic Bias and Misclassification:</a:t>
            </a:r>
          </a:p>
          <a:p>
            <a:r>
              <a:rPr lang="en-US" sz="1050" dirty="0"/>
              <a:t>   - Automated detection algorithms may exhibit biases based on factors such as language, cultural context, or political affiliation.</a:t>
            </a:r>
          </a:p>
          <a:p>
            <a:r>
              <a:rPr lang="en-US" sz="1050" dirty="0"/>
              <a:t>   - Misclassification of genuine news as fake news or vice versa can erode trust in detection systems and lead to unintended consequences.</a:t>
            </a:r>
          </a:p>
          <a:p>
            <a:pPr marL="0" indent="0">
              <a:buNone/>
            </a:pPr>
            <a:r>
              <a:rPr lang="en-US" sz="1050" b="1" u="sng" dirty="0"/>
              <a:t>5. Limited Labelled Data:</a:t>
            </a:r>
          </a:p>
          <a:p>
            <a:r>
              <a:rPr lang="en-US" sz="1050" dirty="0"/>
              <a:t>   - Training effective machine learning models for fake news detection requires large volumes of accurately labelled data, which may be scarce or unreliable.</a:t>
            </a:r>
          </a:p>
          <a:p>
            <a:r>
              <a:rPr lang="en-US" sz="1050" dirty="0"/>
              <a:t>   - Labelled datasets may not encompass the diversity of misinformation types and sources encountered in real-world scenarios.</a:t>
            </a:r>
          </a:p>
          <a:p>
            <a:pPr marL="0" indent="0">
              <a:buNone/>
            </a:pPr>
            <a:r>
              <a:rPr lang="en-US" sz="1050" b="1" u="sng" dirty="0"/>
              <a:t>9. Legal and Ethical Considerations:</a:t>
            </a:r>
          </a:p>
          <a:p>
            <a:r>
              <a:rPr lang="en-US" sz="1050" dirty="0"/>
              <a:t>   - Implementing aggressive content moderation measures may raise concerns about censorship and freedom of speech.</a:t>
            </a:r>
          </a:p>
          <a:p>
            <a:r>
              <a:rPr lang="en-US" sz="1050" dirty="0"/>
              <a:t>   - Legal frameworks governing data usage, content moderation, and liability may impose constraints on the implementation of detection technologies.</a:t>
            </a:r>
          </a:p>
          <a:p>
            <a:pPr marL="0" indent="0">
              <a:buNone/>
            </a:pPr>
            <a:r>
              <a:rPr lang="en-US" sz="1050" b="1" u="sng" dirty="0"/>
              <a:t>10. Global and Cultural Variability:</a:t>
            </a:r>
          </a:p>
          <a:p>
            <a:r>
              <a:rPr lang="en-US" sz="1050" dirty="0"/>
              <a:t>    - Misinformation manifests differently across cultures and regions, requiring detection methods to account for diverse linguistic, social, and political contexts.</a:t>
            </a:r>
          </a:p>
          <a:p>
            <a:r>
              <a:rPr lang="en-US" sz="1050" dirty="0"/>
              <a:t>    - Cultural norms and sensitivities may influence the interpretation and dissemination of information, posing challenges for universal detection strategies..</a:t>
            </a:r>
            <a:endParaRPr lang="en-IN" sz="1050" dirty="0"/>
          </a:p>
        </p:txBody>
      </p:sp>
      <p:sp>
        <p:nvSpPr>
          <p:cNvPr id="4" name="Slide Number Placeholder 3">
            <a:extLst>
              <a:ext uri="{FF2B5EF4-FFF2-40B4-BE49-F238E27FC236}">
                <a16:creationId xmlns:a16="http://schemas.microsoft.com/office/drawing/2014/main" id="{C6263E6D-EC9B-5799-52F7-1F3C052B5E26}"/>
              </a:ext>
            </a:extLst>
          </p:cNvPr>
          <p:cNvSpPr>
            <a:spLocks noGrp="1"/>
          </p:cNvSpPr>
          <p:nvPr>
            <p:ph type="sldNum" sz="quarter" idx="12"/>
          </p:nvPr>
        </p:nvSpPr>
        <p:spPr/>
        <p:txBody>
          <a:bodyPr/>
          <a:lstStyle/>
          <a:p>
            <a:fld id="{BDCDBBEF-AA6C-4BA6-85B2-A17D7F280E38}" type="slidenum">
              <a:rPr lang="en-US" smtClean="0"/>
              <a:pPr/>
              <a:t>14</a:t>
            </a:fld>
            <a:endParaRPr lang="en-US" dirty="0"/>
          </a:p>
        </p:txBody>
      </p:sp>
    </p:spTree>
    <p:extLst>
      <p:ext uri="{BB962C8B-B14F-4D97-AF65-F5344CB8AC3E}">
        <p14:creationId xmlns:p14="http://schemas.microsoft.com/office/powerpoint/2010/main" val="3064976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5A84-7A97-70BA-E60A-AA76F027BFDE}"/>
              </a:ext>
            </a:extLst>
          </p:cNvPr>
          <p:cNvSpPr>
            <a:spLocks noGrp="1"/>
          </p:cNvSpPr>
          <p:nvPr>
            <p:ph type="title"/>
          </p:nvPr>
        </p:nvSpPr>
        <p:spPr/>
        <p:txBody>
          <a:bodyPr/>
          <a:lstStyle/>
          <a:p>
            <a:r>
              <a:rPr lang="en-US" dirty="0"/>
              <a:t>Analysis of Features and Finalization subject to constraints:</a:t>
            </a:r>
            <a:endParaRPr lang="en-IN" dirty="0"/>
          </a:p>
        </p:txBody>
      </p:sp>
      <p:sp>
        <p:nvSpPr>
          <p:cNvPr id="3" name="Content Placeholder 2">
            <a:extLst>
              <a:ext uri="{FF2B5EF4-FFF2-40B4-BE49-F238E27FC236}">
                <a16:creationId xmlns:a16="http://schemas.microsoft.com/office/drawing/2014/main" id="{EB55E62C-06E5-000C-4CDB-C776E78745A4}"/>
              </a:ext>
            </a:extLst>
          </p:cNvPr>
          <p:cNvSpPr>
            <a:spLocks noGrp="1"/>
          </p:cNvSpPr>
          <p:nvPr>
            <p:ph idx="1"/>
          </p:nvPr>
        </p:nvSpPr>
        <p:spPr>
          <a:xfrm>
            <a:off x="838200" y="1690688"/>
            <a:ext cx="10515600" cy="5167312"/>
          </a:xfrm>
        </p:spPr>
        <p:txBody>
          <a:bodyPr>
            <a:noAutofit/>
          </a:bodyPr>
          <a:lstStyle/>
          <a:p>
            <a:pPr marL="0" indent="0">
              <a:buNone/>
            </a:pPr>
            <a:r>
              <a:rPr lang="en-US" sz="1050" b="1" u="sng" dirty="0"/>
              <a:t> Source Analysis:</a:t>
            </a:r>
          </a:p>
          <a:p>
            <a:pPr marL="0" indent="0">
              <a:buNone/>
            </a:pPr>
            <a:r>
              <a:rPr lang="en-US" sz="1050" dirty="0"/>
              <a:t>Feature: Source credibility, verification status, history of spreading misinformation.</a:t>
            </a:r>
          </a:p>
          <a:p>
            <a:pPr marL="0" indent="0">
              <a:buNone/>
            </a:pPr>
            <a:r>
              <a:rPr lang="en-US" sz="1050" dirty="0"/>
              <a:t>Constraints Considered: Limited access to historical data due to privacy concerns, challenges in identifying emerging sources of misinformation.</a:t>
            </a:r>
          </a:p>
          <a:p>
            <a:pPr marL="0" indent="0">
              <a:buNone/>
            </a:pPr>
            <a:r>
              <a:rPr lang="en-US" sz="1050" dirty="0"/>
              <a:t>Finalization: Prioritize real-time analysis of source credibility using available metadata and third-party verification services.</a:t>
            </a:r>
          </a:p>
          <a:p>
            <a:pPr marL="0" indent="0">
              <a:buNone/>
            </a:pPr>
            <a:endParaRPr lang="en-US" sz="1050" dirty="0"/>
          </a:p>
          <a:p>
            <a:pPr marL="0" indent="0">
              <a:buNone/>
            </a:pPr>
            <a:r>
              <a:rPr lang="en-US" sz="1050" b="1" u="sng" dirty="0"/>
              <a:t>Content Analysis:</a:t>
            </a:r>
          </a:p>
          <a:p>
            <a:pPr marL="0" indent="0">
              <a:buNone/>
            </a:pPr>
            <a:r>
              <a:rPr lang="en-US" sz="1050" dirty="0"/>
              <a:t>Feature: Language patterns, sensationalism, consistency with known facts.</a:t>
            </a:r>
          </a:p>
          <a:p>
            <a:pPr marL="0" indent="0">
              <a:buNone/>
            </a:pPr>
            <a:r>
              <a:rPr lang="en-US" sz="1050" dirty="0"/>
              <a:t>Constraints Considered: Algorithmic bias, subjectivity in interpretation, evolving misinformation tactics.</a:t>
            </a:r>
          </a:p>
          <a:p>
            <a:pPr marL="0" indent="0">
              <a:buNone/>
            </a:pPr>
            <a:r>
              <a:rPr lang="en-US" sz="1050" dirty="0"/>
              <a:t>Finalization: Develop models that account for cultural and linguistic diversity, incorporating dynamic learning mechanisms to adapt to changing misinformation strategies.</a:t>
            </a:r>
          </a:p>
          <a:p>
            <a:pPr marL="0" indent="0">
              <a:buNone/>
            </a:pPr>
            <a:endParaRPr lang="en-US" sz="1050" dirty="0"/>
          </a:p>
          <a:p>
            <a:pPr marL="0" indent="0">
              <a:buNone/>
            </a:pPr>
            <a:r>
              <a:rPr lang="en-US" sz="1050" b="1" u="sng" dirty="0"/>
              <a:t>Engagement Metrics:</a:t>
            </a:r>
          </a:p>
          <a:p>
            <a:pPr marL="0" indent="0">
              <a:buNone/>
            </a:pPr>
            <a:r>
              <a:rPr lang="en-US" sz="1050" dirty="0"/>
              <a:t>Feature: Likes, shares, comments, engagement patterns.</a:t>
            </a:r>
          </a:p>
          <a:p>
            <a:pPr marL="0" indent="0">
              <a:buNone/>
            </a:pPr>
            <a:r>
              <a:rPr lang="en-US" sz="1050" dirty="0"/>
              <a:t>Constraints Considered: Data volume, velocity, and privacy concerns.</a:t>
            </a:r>
          </a:p>
          <a:p>
            <a:pPr marL="0" indent="0">
              <a:buNone/>
            </a:pPr>
            <a:r>
              <a:rPr lang="en-US" sz="1050" dirty="0"/>
              <a:t>Finalization: Implement scalable algorithms for real-time analysis of engagement metrics while respecting user privacy and platform policies.</a:t>
            </a:r>
          </a:p>
          <a:p>
            <a:pPr marL="0" indent="0">
              <a:buNone/>
            </a:pPr>
            <a:endParaRPr lang="en-US" sz="1050" dirty="0"/>
          </a:p>
          <a:p>
            <a:pPr marL="0" indent="0">
              <a:buNone/>
            </a:pPr>
            <a:r>
              <a:rPr lang="en-US" sz="1050" b="1" u="sng" dirty="0"/>
              <a:t>Visual Content Verification:</a:t>
            </a:r>
          </a:p>
          <a:p>
            <a:pPr marL="0" indent="0">
              <a:buNone/>
            </a:pPr>
            <a:r>
              <a:rPr lang="en-US" sz="1050" dirty="0"/>
              <a:t>Feature: Image/video authenticity, reverse image search results.</a:t>
            </a:r>
          </a:p>
          <a:p>
            <a:pPr marL="0" indent="0">
              <a:buNone/>
            </a:pPr>
            <a:r>
              <a:rPr lang="en-US" sz="1050" dirty="0"/>
              <a:t>Constraints Considered: Resource constraints, evolving deepfake technology.</a:t>
            </a:r>
          </a:p>
          <a:p>
            <a:pPr marL="0" indent="0">
              <a:buNone/>
            </a:pPr>
            <a:r>
              <a:rPr lang="en-US" sz="1050" dirty="0"/>
              <a:t>Finalization: Invest in advanced image and video analysis techniques, leveraging cloud-based resources for computational-intensive tasks.</a:t>
            </a:r>
          </a:p>
        </p:txBody>
      </p:sp>
      <p:sp>
        <p:nvSpPr>
          <p:cNvPr id="4" name="Slide Number Placeholder 3">
            <a:extLst>
              <a:ext uri="{FF2B5EF4-FFF2-40B4-BE49-F238E27FC236}">
                <a16:creationId xmlns:a16="http://schemas.microsoft.com/office/drawing/2014/main" id="{6A870F20-D816-E542-A5A1-11682F428B34}"/>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840060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2B63-E86C-E936-23C8-25D3482875AD}"/>
              </a:ext>
            </a:extLst>
          </p:cNvPr>
          <p:cNvSpPr>
            <a:spLocks noGrp="1"/>
          </p:cNvSpPr>
          <p:nvPr>
            <p:ph type="title"/>
          </p:nvPr>
        </p:nvSpPr>
        <p:spPr/>
        <p:txBody>
          <a:bodyPr/>
          <a:lstStyle/>
          <a:p>
            <a:r>
              <a:rPr lang="en-US" dirty="0"/>
              <a:t>Design Selection:</a:t>
            </a:r>
            <a:endParaRPr lang="en-IN" dirty="0"/>
          </a:p>
        </p:txBody>
      </p:sp>
      <p:pic>
        <p:nvPicPr>
          <p:cNvPr id="6" name="Content Placeholder 5">
            <a:extLst>
              <a:ext uri="{FF2B5EF4-FFF2-40B4-BE49-F238E27FC236}">
                <a16:creationId xmlns:a16="http://schemas.microsoft.com/office/drawing/2014/main" id="{77B66DBD-8215-97E7-4B58-A06200831FAB}"/>
              </a:ext>
            </a:extLst>
          </p:cNvPr>
          <p:cNvPicPr>
            <a:picLocks noGrp="1" noChangeAspect="1"/>
          </p:cNvPicPr>
          <p:nvPr>
            <p:ph idx="1"/>
          </p:nvPr>
        </p:nvPicPr>
        <p:blipFill>
          <a:blip r:embed="rId2"/>
          <a:stretch>
            <a:fillRect/>
          </a:stretch>
        </p:blipFill>
        <p:spPr>
          <a:xfrm>
            <a:off x="2100072" y="1843913"/>
            <a:ext cx="7882128" cy="4648962"/>
          </a:xfrm>
        </p:spPr>
      </p:pic>
      <p:sp>
        <p:nvSpPr>
          <p:cNvPr id="4" name="Slide Number Placeholder 3">
            <a:extLst>
              <a:ext uri="{FF2B5EF4-FFF2-40B4-BE49-F238E27FC236}">
                <a16:creationId xmlns:a16="http://schemas.microsoft.com/office/drawing/2014/main" id="{6E10D683-D468-77D9-9100-9C47032F448D}"/>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188469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41B5-57EF-7592-BB80-E31EF65D34AC}"/>
              </a:ext>
            </a:extLst>
          </p:cNvPr>
          <p:cNvSpPr>
            <a:spLocks noGrp="1"/>
          </p:cNvSpPr>
          <p:nvPr>
            <p:ph type="title"/>
          </p:nvPr>
        </p:nvSpPr>
        <p:spPr/>
        <p:txBody>
          <a:bodyPr/>
          <a:lstStyle/>
          <a:p>
            <a:r>
              <a:rPr lang="en-US" dirty="0"/>
              <a:t>Use of Modern tools in design and analysis</a:t>
            </a:r>
            <a:endParaRPr lang="en-IN" dirty="0"/>
          </a:p>
        </p:txBody>
      </p:sp>
      <p:sp>
        <p:nvSpPr>
          <p:cNvPr id="3" name="Content Placeholder 2">
            <a:extLst>
              <a:ext uri="{FF2B5EF4-FFF2-40B4-BE49-F238E27FC236}">
                <a16:creationId xmlns:a16="http://schemas.microsoft.com/office/drawing/2014/main" id="{33F1A6FB-5B78-A917-872E-C58F06B61952}"/>
              </a:ext>
            </a:extLst>
          </p:cNvPr>
          <p:cNvSpPr>
            <a:spLocks noGrp="1"/>
          </p:cNvSpPr>
          <p:nvPr>
            <p:ph idx="1"/>
          </p:nvPr>
        </p:nvSpPr>
        <p:spPr/>
        <p:txBody>
          <a:bodyPr>
            <a:normAutofit fontScale="55000" lnSpcReduction="20000"/>
          </a:bodyPr>
          <a:lstStyle/>
          <a:p>
            <a:pPr marL="0" indent="0">
              <a:buNone/>
            </a:pPr>
            <a:r>
              <a:rPr lang="en-US" dirty="0"/>
              <a:t>1. Natural Language Processing (NLP): NLP techniques are used to process and analyze text data from social media posts. Tools like NLTK (Natural Language Toolkit), </a:t>
            </a:r>
            <a:r>
              <a:rPr lang="en-US" dirty="0" err="1"/>
              <a:t>SpaCy</a:t>
            </a:r>
            <a:r>
              <a:rPr lang="en-US" dirty="0"/>
              <a:t>, and BERT (Bidirectional Encoder Representations from Transformers) are employed for tasks such as text classification, sentiment analysis, and entity recognition.</a:t>
            </a:r>
          </a:p>
          <a:p>
            <a:endParaRPr lang="en-US" dirty="0"/>
          </a:p>
          <a:p>
            <a:pPr marL="0" indent="0">
              <a:buNone/>
            </a:pPr>
            <a:r>
              <a:rPr lang="en-US" dirty="0"/>
              <a:t>2. Machine Learning Algorithms: Supervised and unsupervised machine learning algorithms are applied to detect patterns in fake news content. Tools such as scikit-learn, TensorFlow, and </a:t>
            </a:r>
            <a:r>
              <a:rPr lang="en-US" dirty="0" err="1"/>
              <a:t>PyTorch</a:t>
            </a:r>
            <a:r>
              <a:rPr lang="en-US" dirty="0"/>
              <a:t> are used for building and training machine learning models for classification tasks.</a:t>
            </a:r>
          </a:p>
          <a:p>
            <a:pPr marL="0" indent="0">
              <a:buNone/>
            </a:pPr>
            <a:endParaRPr lang="en-US" dirty="0"/>
          </a:p>
          <a:p>
            <a:pPr marL="0" indent="0">
              <a:buNone/>
            </a:pPr>
            <a:r>
              <a:rPr lang="en-US" dirty="0"/>
              <a:t>3. Data Visualization: Tools like Matplotlib, Seaborn, and Tableau are used to visualize patterns and insights extracted from social media data. Visualization aids in understanding the spread and impact of fake news across different platforms and demographics.</a:t>
            </a:r>
          </a:p>
          <a:p>
            <a:endParaRPr lang="en-US" dirty="0"/>
          </a:p>
          <a:p>
            <a:pPr marL="0" indent="0">
              <a:buNone/>
            </a:pPr>
            <a:r>
              <a:rPr lang="en-US" dirty="0"/>
              <a:t>4. Network Analysis: Social media platforms can be represented as networks, where users and their interactions form nodes and edges. Tools like </a:t>
            </a:r>
            <a:r>
              <a:rPr lang="en-US" dirty="0" err="1"/>
              <a:t>NetworkX</a:t>
            </a:r>
            <a:r>
              <a:rPr lang="en-US" dirty="0"/>
              <a:t> and Gephi are used to analyze the network structure and identify key influencers or communities spreading fake news.</a:t>
            </a:r>
          </a:p>
          <a:p>
            <a:endParaRPr lang="en-US" dirty="0"/>
          </a:p>
          <a:p>
            <a:pPr marL="0" indent="0">
              <a:buNone/>
            </a:pPr>
            <a:r>
              <a:rPr lang="en-US" dirty="0"/>
              <a:t>5.  Sentiment Analysis: Sentiment analysis tools such as VADER (Valence Aware Dictionary and </a:t>
            </a:r>
            <a:r>
              <a:rPr lang="en-US" dirty="0" err="1"/>
              <a:t>sEntiment</a:t>
            </a:r>
            <a:r>
              <a:rPr lang="en-US" dirty="0"/>
              <a:t> Reasoner) and </a:t>
            </a:r>
            <a:r>
              <a:rPr lang="en-US" dirty="0" err="1"/>
              <a:t>TextBlob</a:t>
            </a:r>
            <a:r>
              <a:rPr lang="en-US" dirty="0"/>
              <a:t> are employed to gauge the emotional tone of social media posts. Detecting sentiment helps in understanding the context and credibility of the information being shared.</a:t>
            </a:r>
          </a:p>
          <a:p>
            <a:endParaRPr lang="en-IN" dirty="0"/>
          </a:p>
        </p:txBody>
      </p:sp>
      <p:sp>
        <p:nvSpPr>
          <p:cNvPr id="4" name="Slide Number Placeholder 3">
            <a:extLst>
              <a:ext uri="{FF2B5EF4-FFF2-40B4-BE49-F238E27FC236}">
                <a16:creationId xmlns:a16="http://schemas.microsoft.com/office/drawing/2014/main" id="{98B9E526-7577-1BB5-8989-B40679533EAA}"/>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2050608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1269-F20D-7413-C9C9-04CA3D1BB8BE}"/>
              </a:ext>
            </a:extLst>
          </p:cNvPr>
          <p:cNvSpPr>
            <a:spLocks noGrp="1"/>
          </p:cNvSpPr>
          <p:nvPr>
            <p:ph type="title"/>
          </p:nvPr>
        </p:nvSpPr>
        <p:spPr/>
        <p:txBody>
          <a:bodyPr/>
          <a:lstStyle/>
          <a:p>
            <a:r>
              <a:rPr lang="en-US" dirty="0"/>
              <a:t>Discussion and result analysis</a:t>
            </a:r>
            <a:endParaRPr lang="en-IN" dirty="0"/>
          </a:p>
        </p:txBody>
      </p:sp>
      <p:sp>
        <p:nvSpPr>
          <p:cNvPr id="3" name="Content Placeholder 2">
            <a:extLst>
              <a:ext uri="{FF2B5EF4-FFF2-40B4-BE49-F238E27FC236}">
                <a16:creationId xmlns:a16="http://schemas.microsoft.com/office/drawing/2014/main" id="{257803DD-B770-5283-2BFA-663F97E2A951}"/>
              </a:ext>
            </a:extLst>
          </p:cNvPr>
          <p:cNvSpPr>
            <a:spLocks noGrp="1"/>
          </p:cNvSpPr>
          <p:nvPr>
            <p:ph idx="1"/>
          </p:nvPr>
        </p:nvSpPr>
        <p:spPr>
          <a:xfrm>
            <a:off x="838200" y="1773936"/>
            <a:ext cx="10515600" cy="4403027"/>
          </a:xfrm>
        </p:spPr>
        <p:txBody>
          <a:bodyPr>
            <a:normAutofit fontScale="47500" lnSpcReduction="20000"/>
          </a:bodyPr>
          <a:lstStyle/>
          <a:p>
            <a:pPr marL="0" indent="0">
              <a:buNone/>
            </a:pPr>
            <a:r>
              <a:rPr lang="en-US" sz="3400" b="1" u="sng" dirty="0"/>
              <a:t>Discussion Analysis:</a:t>
            </a:r>
          </a:p>
          <a:p>
            <a:endParaRPr lang="en-US" dirty="0"/>
          </a:p>
          <a:p>
            <a:pPr marL="0" indent="0">
              <a:buNone/>
            </a:pPr>
            <a:r>
              <a:rPr lang="en-US" dirty="0"/>
              <a:t>1. Integration of Multiple Techniques: Combating fake news requires a multifaceted approach. By integrating various modern tools such as NLP, machine learning, sentiment analysis, and network analysis, researchers and practitioners can gain a comprehensive understanding of the fake news landscape on social media platforms.</a:t>
            </a:r>
          </a:p>
          <a:p>
            <a:endParaRPr lang="en-US" dirty="0"/>
          </a:p>
          <a:p>
            <a:pPr marL="0" indent="0">
              <a:buNone/>
            </a:pPr>
            <a:r>
              <a:rPr lang="en-US" dirty="0"/>
              <a:t>2. Real-time Monitoring and Detection: The use of big data technologies and web scraping tools enables real-time monitoring and detection of fake news. This proactive approach allows for timely intervention to mitigate the spread of misinformation before it reaches a wider audience.</a:t>
            </a:r>
          </a:p>
          <a:p>
            <a:endParaRPr lang="en-US" dirty="0"/>
          </a:p>
          <a:p>
            <a:pPr marL="0" indent="0">
              <a:buNone/>
            </a:pPr>
            <a:r>
              <a:rPr lang="en-US" dirty="0"/>
              <a:t>3. Adaptability to Evolving Tactics: Fake news perpetrators continually adapt their tactics to evade detection. Modern tools, particularly deep learning algorithms, offer the flexibility to evolve alongside these tactics. By continuously training models on new data, the effectiveness of fake news detection systems can be maintained.</a:t>
            </a:r>
          </a:p>
          <a:p>
            <a:endParaRPr lang="en-US" dirty="0"/>
          </a:p>
          <a:p>
            <a:pPr marL="0" indent="0">
              <a:buNone/>
            </a:pPr>
            <a:r>
              <a:rPr lang="en-US" dirty="0"/>
              <a:t>4. Interdisciplinary Collaboration: Addressing the complex phenomenon of fake news necessitates collaboration across disciplines such as computer science, sociology, psychology, and communication studies. Modern tools provide a common framework for researchers from diverse backgrounds to collaborate and share insights.</a:t>
            </a:r>
          </a:p>
          <a:p>
            <a:endParaRPr lang="en-US" dirty="0"/>
          </a:p>
          <a:p>
            <a:pPr marL="0" indent="0">
              <a:buNone/>
            </a:pPr>
            <a:r>
              <a:rPr lang="en-US" dirty="0"/>
              <a:t>5. Ethical Considerations: While modern tools empower researchers to combat fake news, ethical considerations must be paramount. Privacy concerns, algorithmic biases, and unintended consequences of intervention strategies need to be carefully addressed to ensure responsible use of these tools.</a:t>
            </a:r>
            <a:endParaRPr lang="en-IN" dirty="0"/>
          </a:p>
        </p:txBody>
      </p:sp>
      <p:sp>
        <p:nvSpPr>
          <p:cNvPr id="4" name="Slide Number Placeholder 3">
            <a:extLst>
              <a:ext uri="{FF2B5EF4-FFF2-40B4-BE49-F238E27FC236}">
                <a16:creationId xmlns:a16="http://schemas.microsoft.com/office/drawing/2014/main" id="{49EC1115-80AA-9C93-E124-F0C359E933DA}"/>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4044541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FEBC5-9A39-FE6C-CA92-7A11CD1955F2}"/>
              </a:ext>
            </a:extLst>
          </p:cNvPr>
          <p:cNvSpPr>
            <a:spLocks noGrp="1"/>
          </p:cNvSpPr>
          <p:nvPr>
            <p:ph type="title"/>
          </p:nvPr>
        </p:nvSpPr>
        <p:spPr/>
        <p:txBody>
          <a:bodyPr/>
          <a:lstStyle/>
          <a:p>
            <a:r>
              <a:rPr lang="en-US" dirty="0"/>
              <a:t>Discussion and result analysis</a:t>
            </a:r>
            <a:endParaRPr lang="en-IN" dirty="0"/>
          </a:p>
        </p:txBody>
      </p:sp>
      <p:sp>
        <p:nvSpPr>
          <p:cNvPr id="3" name="Content Placeholder 2">
            <a:extLst>
              <a:ext uri="{FF2B5EF4-FFF2-40B4-BE49-F238E27FC236}">
                <a16:creationId xmlns:a16="http://schemas.microsoft.com/office/drawing/2014/main" id="{678371B9-2CF5-17F2-C877-AE68BF8A7FC2}"/>
              </a:ext>
            </a:extLst>
          </p:cNvPr>
          <p:cNvSpPr>
            <a:spLocks noGrp="1"/>
          </p:cNvSpPr>
          <p:nvPr>
            <p:ph idx="1"/>
          </p:nvPr>
        </p:nvSpPr>
        <p:spPr/>
        <p:txBody>
          <a:bodyPr>
            <a:normAutofit fontScale="47500" lnSpcReduction="20000"/>
          </a:bodyPr>
          <a:lstStyle/>
          <a:p>
            <a:pPr marL="0" indent="0">
              <a:buNone/>
            </a:pPr>
            <a:r>
              <a:rPr lang="en-US" sz="3400" b="1" u="sng" dirty="0"/>
              <a:t>Result Analysis:</a:t>
            </a:r>
          </a:p>
          <a:p>
            <a:endParaRPr lang="en-US" dirty="0"/>
          </a:p>
          <a:p>
            <a:pPr marL="0" indent="0">
              <a:buNone/>
            </a:pPr>
            <a:r>
              <a:rPr lang="en-US" dirty="0"/>
              <a:t>1. Improved Accuracy: The integration of advanced techniques such as deep learning has led to significant improvements in the accuracy of fake news detection systems. These systems can now distinguish between genuine and fake news with higher precision, reducing false positives and negatives.</a:t>
            </a:r>
          </a:p>
          <a:p>
            <a:endParaRPr lang="en-US" dirty="0"/>
          </a:p>
          <a:p>
            <a:pPr marL="0" indent="0">
              <a:buNone/>
            </a:pPr>
            <a:r>
              <a:rPr lang="en-US" dirty="0"/>
              <a:t>2. Enhanced Scalability: Big data technologies enable the analysis of vast amounts of social media data, allowing researchers to scale their analyses to encompass larger populations and longer timeframes. This scalability is essential for capturing the dynamics of fake news propagation over time.</a:t>
            </a:r>
          </a:p>
          <a:p>
            <a:endParaRPr lang="en-US" dirty="0"/>
          </a:p>
          <a:p>
            <a:pPr marL="0" indent="0">
              <a:buNone/>
            </a:pPr>
            <a:r>
              <a:rPr lang="en-US" dirty="0"/>
              <a:t>3. Identifying Key Patterns and Trends: By leveraging modern tools for data visualization and network analysis, researchers can identify key patterns and trends in fake news dissemination. Insights gleaned from these analyses can inform targeted interventions to disrupt the spread of misinformation.</a:t>
            </a:r>
          </a:p>
          <a:p>
            <a:endParaRPr lang="en-US" dirty="0"/>
          </a:p>
          <a:p>
            <a:pPr marL="0" indent="0">
              <a:buNone/>
            </a:pPr>
            <a:r>
              <a:rPr lang="en-US" dirty="0"/>
              <a:t>4. User-Centric Approaches: Tools for user behavior analysis provide valuable insights into how individuals interact with fake news content. Understanding user behavior allows for the design of interventions that are tailored to the preferences and susceptibilities of different user segments.</a:t>
            </a:r>
          </a:p>
          <a:p>
            <a:endParaRPr lang="en-US" dirty="0"/>
          </a:p>
          <a:p>
            <a:pPr marL="0" indent="0">
              <a:buNone/>
            </a:pPr>
            <a:r>
              <a:rPr lang="en-US" dirty="0"/>
              <a:t>5. Challenges and Limitations: Despite the advancements facilitated by modern tools, challenges remain in effectively combating fake news on social media. Adversarial attacks, where malicious actors deliberately manipulate content to evade detection, pose a significant challenge. Moreover, the dynamic nature of social media platforms requires continuous adaptation of detection algorithms to new trends and tactics.</a:t>
            </a:r>
            <a:endParaRPr lang="en-IN" dirty="0"/>
          </a:p>
        </p:txBody>
      </p:sp>
      <p:sp>
        <p:nvSpPr>
          <p:cNvPr id="4" name="Slide Number Placeholder 3">
            <a:extLst>
              <a:ext uri="{FF2B5EF4-FFF2-40B4-BE49-F238E27FC236}">
                <a16:creationId xmlns:a16="http://schemas.microsoft.com/office/drawing/2014/main" id="{EF0F550E-93A2-E812-0BD5-72AAE9D45941}"/>
              </a:ext>
            </a:extLst>
          </p:cNvPr>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3239107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fontScale="55000" lnSpcReduction="20000"/>
          </a:bodyPr>
          <a:lstStyle/>
          <a:p>
            <a:r>
              <a:rPr lang="en-US" dirty="0">
                <a:latin typeface="Times New Roman"/>
                <a:cs typeface="Times New Roman"/>
              </a:rPr>
              <a:t>Introduction </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dirty="0">
                <a:latin typeface="Times New Roman"/>
                <a:cs typeface="Times New Roman"/>
              </a:rPr>
              <a:t>Preliminary design</a:t>
            </a:r>
          </a:p>
          <a:p>
            <a:r>
              <a:rPr lang="en-US" dirty="0">
                <a:latin typeface="Times New Roman"/>
                <a:cs typeface="Times New Roman"/>
              </a:rPr>
              <a:t>Analysis of Features</a:t>
            </a:r>
          </a:p>
          <a:p>
            <a:r>
              <a:rPr lang="en-US" dirty="0">
                <a:latin typeface="Times New Roman"/>
                <a:cs typeface="Times New Roman"/>
              </a:rPr>
              <a:t>Feature/Characteristic Identification</a:t>
            </a:r>
          </a:p>
          <a:p>
            <a:r>
              <a:rPr lang="en-US" dirty="0">
                <a:latin typeface="Times New Roman"/>
                <a:cs typeface="Times New Roman"/>
              </a:rPr>
              <a:t>Constraint Identification</a:t>
            </a:r>
          </a:p>
          <a:p>
            <a:r>
              <a:rPr lang="en-US" dirty="0">
                <a:latin typeface="Times New Roman"/>
                <a:cs typeface="Times New Roman"/>
              </a:rPr>
              <a:t>Analysis to features and constraint</a:t>
            </a:r>
          </a:p>
          <a:p>
            <a:r>
              <a:rPr lang="en-US" dirty="0">
                <a:latin typeface="Times New Roman"/>
                <a:cs typeface="Times New Roman"/>
              </a:rPr>
              <a:t>Design Selection</a:t>
            </a:r>
          </a:p>
          <a:p>
            <a:r>
              <a:rPr lang="en-US" dirty="0">
                <a:latin typeface="Times New Roman"/>
                <a:cs typeface="Times New Roman"/>
              </a:rPr>
              <a:t>Use of modern tools in design and analysis</a:t>
            </a:r>
          </a:p>
          <a:p>
            <a:r>
              <a:rPr lang="en-US" dirty="0">
                <a:latin typeface="Times New Roman"/>
                <a:cs typeface="Times New Roman"/>
              </a:rPr>
              <a:t>Discussion and report/result analysis</a:t>
            </a:r>
          </a:p>
          <a:p>
            <a:r>
              <a:rPr lang="en-US" dirty="0">
                <a:latin typeface="Times New Roman"/>
                <a:cs typeface="Times New Roman"/>
              </a:rPr>
              <a:t>Attainment of stated outcomes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CE5B-4952-FB70-1A0E-E4CE38BFCCAC}"/>
              </a:ext>
            </a:extLst>
          </p:cNvPr>
          <p:cNvSpPr>
            <a:spLocks noGrp="1"/>
          </p:cNvSpPr>
          <p:nvPr>
            <p:ph type="title"/>
          </p:nvPr>
        </p:nvSpPr>
        <p:spPr/>
        <p:txBody>
          <a:bodyPr/>
          <a:lstStyle/>
          <a:p>
            <a:r>
              <a:rPr lang="en-US" dirty="0"/>
              <a:t>Attainment of stated outcomes</a:t>
            </a:r>
            <a:endParaRPr lang="en-IN" dirty="0"/>
          </a:p>
        </p:txBody>
      </p:sp>
      <p:sp>
        <p:nvSpPr>
          <p:cNvPr id="3" name="Content Placeholder 2">
            <a:extLst>
              <a:ext uri="{FF2B5EF4-FFF2-40B4-BE49-F238E27FC236}">
                <a16:creationId xmlns:a16="http://schemas.microsoft.com/office/drawing/2014/main" id="{7DC2CCEE-81BA-8DA4-6966-D764646B7398}"/>
              </a:ext>
            </a:extLst>
          </p:cNvPr>
          <p:cNvSpPr>
            <a:spLocks noGrp="1"/>
          </p:cNvSpPr>
          <p:nvPr>
            <p:ph idx="1"/>
          </p:nvPr>
        </p:nvSpPr>
        <p:spPr>
          <a:xfrm>
            <a:off x="838200" y="1690688"/>
            <a:ext cx="10515600" cy="4486275"/>
          </a:xfrm>
        </p:spPr>
        <p:txBody>
          <a:bodyPr>
            <a:normAutofit fontScale="92500" lnSpcReduction="10000"/>
          </a:bodyPr>
          <a:lstStyle/>
          <a:p>
            <a:pPr marL="0" indent="0">
              <a:buNone/>
            </a:pPr>
            <a:r>
              <a:rPr lang="en-US" sz="1200" dirty="0"/>
              <a:t>1. Accuracy Improvement: Measure the increase in the accuracy of fake news detection systems compared to baseline approaches. This can be quantified through metrics such as precision, recall, and F1 score, indicating the system's ability to correctly identify fake news while minimizing false positives and false negatives.</a:t>
            </a:r>
          </a:p>
          <a:p>
            <a:endParaRPr lang="en-US" sz="1200" dirty="0"/>
          </a:p>
          <a:p>
            <a:pPr marL="0" indent="0">
              <a:buNone/>
            </a:pPr>
            <a:r>
              <a:rPr lang="en-US" sz="1200" dirty="0"/>
              <a:t>2. Reduction in Dissemination: Analyze the impact of detection and intervention strategies on the dissemination of fake news. This could involve tracking the virality and reach of identified fake news posts before and after implementing mitigation measures.</a:t>
            </a:r>
          </a:p>
          <a:p>
            <a:endParaRPr lang="en-US" sz="1200" dirty="0"/>
          </a:p>
          <a:p>
            <a:pPr marL="0" indent="0">
              <a:buNone/>
            </a:pPr>
            <a:r>
              <a:rPr lang="en-US" sz="1200" dirty="0"/>
              <a:t>3. Timeliness of Detection: Assess the timeliness of fake news detection by monitoring the duration between the posting of fake news content and its detection. Shorter detection times indicate a more effective response to emerging misinformation.</a:t>
            </a:r>
          </a:p>
          <a:p>
            <a:endParaRPr lang="en-US" sz="1200" dirty="0"/>
          </a:p>
          <a:p>
            <a:pPr marL="0" indent="0">
              <a:buNone/>
            </a:pPr>
            <a:r>
              <a:rPr lang="en-US" sz="1200" dirty="0"/>
              <a:t>4. User Engagement with Fake News: Evaluate changes in user behavior, such as engagement rates (likes, shares, comments) with fake news content over time. A decrease in user engagement following the implementation of detection and intervention measures suggests a reduction in the influence of fake news.</a:t>
            </a:r>
          </a:p>
          <a:p>
            <a:endParaRPr lang="en-US" sz="1200" dirty="0"/>
          </a:p>
          <a:p>
            <a:pPr marL="0" indent="0">
              <a:buNone/>
            </a:pPr>
            <a:r>
              <a:rPr lang="en-US" sz="1200" dirty="0"/>
              <a:t>5. Network Disruption: Measure the disruption of fake news dissemination networks by analyzing changes in network structure and connectivity over time. Identification and targeting of key nodes (users or accounts) involved in spreading fake news can help assess the effectiveness of intervention strategies.</a:t>
            </a:r>
          </a:p>
          <a:p>
            <a:endParaRPr lang="en-US" sz="1200" dirty="0"/>
          </a:p>
          <a:p>
            <a:pPr marL="0" indent="0">
              <a:buNone/>
            </a:pPr>
            <a:r>
              <a:rPr lang="en-US" sz="1200" dirty="0"/>
              <a:t>6. Ethical Compliance: Ensure that the use of modern tools for fake news detection aligns with ethical principles and guidelines. Monitor compliance with privacy regulations, fairness considerations, and transparency in algorithmic decision-making to mitigate potential ethical risks.</a:t>
            </a:r>
          </a:p>
          <a:p>
            <a:endParaRPr lang="en-US" sz="1200" dirty="0"/>
          </a:p>
          <a:p>
            <a:pPr marL="0" indent="0">
              <a:buNone/>
            </a:pPr>
            <a:r>
              <a:rPr lang="en-US" sz="1200" dirty="0"/>
              <a:t>7. Feedback and Adaptation: Solicit feedback from stakeholders, including researchers, social media platforms, and users, to continuously refine and improve detection algorithms and intervention strategies. Adaptation to emerging tactics and trends in fake news dissemination is essential for maintaining effectiveness over time.</a:t>
            </a:r>
          </a:p>
          <a:p>
            <a:endParaRPr lang="en-IN" sz="1200" dirty="0"/>
          </a:p>
        </p:txBody>
      </p:sp>
      <p:sp>
        <p:nvSpPr>
          <p:cNvPr id="4" name="Slide Number Placeholder 3">
            <a:extLst>
              <a:ext uri="{FF2B5EF4-FFF2-40B4-BE49-F238E27FC236}">
                <a16:creationId xmlns:a16="http://schemas.microsoft.com/office/drawing/2014/main" id="{1DE062AE-49C7-9FA3-5CE5-2EC89B88BD94}"/>
              </a:ext>
            </a:extLst>
          </p:cNvPr>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2134543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a:bodyPr>
          <a:lstStyle/>
          <a:p>
            <a:r>
              <a:rPr lang="en-US" b="0" i="0" dirty="0">
                <a:solidFill>
                  <a:srgbClr val="0D0D0D"/>
                </a:solidFill>
                <a:effectLst/>
                <a:latin typeface="Söhne"/>
              </a:rPr>
              <a:t>The optimal solution for detecting social media fake news is a versatile and dynamic system that integrates cutting-edge technologies and methodologies to combat the spread of misinformation effectively. </a:t>
            </a:r>
          </a:p>
          <a:p>
            <a:r>
              <a:rPr lang="en-US" b="0" i="0" dirty="0">
                <a:solidFill>
                  <a:srgbClr val="0D0D0D"/>
                </a:solidFill>
                <a:effectLst/>
                <a:latin typeface="Söhne"/>
              </a:rPr>
              <a:t>This solution utilizes a blend of sophisticated machine learning algorithms, deep learning models, and multimodal analysis techniques to precisely detect fake news articles across diverse media formats and social media platforms.</a:t>
            </a:r>
          </a:p>
          <a:p>
            <a:r>
              <a:rPr lang="en-US" dirty="0"/>
              <a:t>Overall, the best social media fake news detection solution embodies accuracy, scalability, transparency, and adaptability, empowering users and platforms alike to combat the spread of misinformation and preserve the integrity of online information ecosystems.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880465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fontScale="92500"/>
          </a:bodyPr>
          <a:lstStyle/>
          <a:p>
            <a:r>
              <a:rPr lang="en-US" b="1" i="0" dirty="0">
                <a:solidFill>
                  <a:srgbClr val="0D0D0D"/>
                </a:solidFill>
                <a:effectLst/>
                <a:latin typeface="Söhne"/>
              </a:rPr>
              <a:t>Multimodal Analysis Expansion:</a:t>
            </a:r>
            <a:r>
              <a:rPr lang="en-US" sz="2400" dirty="0">
                <a:solidFill>
                  <a:srgbClr val="0D0D0D"/>
                </a:solidFill>
                <a:latin typeface="Söhne"/>
              </a:rPr>
              <a:t> </a:t>
            </a:r>
            <a:r>
              <a:rPr lang="en-US" sz="2800" b="0" i="0" dirty="0">
                <a:solidFill>
                  <a:srgbClr val="0D0D0D"/>
                </a:solidFill>
                <a:effectLst/>
                <a:latin typeface="Söhne"/>
              </a:rPr>
              <a:t>Extend the project's capabilities to include the analysis of not only text but also images and videos on social media for more comprehensive fake news detection.</a:t>
            </a:r>
          </a:p>
          <a:p>
            <a:r>
              <a:rPr lang="en-US" b="1" i="0" dirty="0">
                <a:solidFill>
                  <a:srgbClr val="0D0D0D"/>
                </a:solidFill>
                <a:effectLst/>
                <a:latin typeface="Söhne"/>
              </a:rPr>
              <a:t>Cross-Platform Integration: </a:t>
            </a:r>
            <a:r>
              <a:rPr lang="en-US" sz="2800" b="0" i="0" dirty="0">
                <a:solidFill>
                  <a:srgbClr val="0D0D0D"/>
                </a:solidFill>
                <a:effectLst/>
                <a:latin typeface="Söhne"/>
              </a:rPr>
              <a:t>Explore opportunities to expand the fake news detection system to cover a wider array of social media platforms.</a:t>
            </a:r>
          </a:p>
          <a:p>
            <a:r>
              <a:rPr lang="en-US" b="1" i="0" dirty="0">
                <a:solidFill>
                  <a:srgbClr val="0D0D0D"/>
                </a:solidFill>
                <a:effectLst/>
                <a:latin typeface="Söhne"/>
              </a:rPr>
              <a:t>User Feedback Mechanism: </a:t>
            </a:r>
            <a:r>
              <a:rPr lang="en-US" b="0" i="0" dirty="0">
                <a:solidFill>
                  <a:srgbClr val="0D0D0D"/>
                </a:solidFill>
                <a:effectLst/>
                <a:latin typeface="Söhne"/>
              </a:rPr>
              <a:t>Implement a feedback loop that allows users to report potentially false information.</a:t>
            </a:r>
          </a:p>
          <a:p>
            <a:pPr algn="l"/>
            <a:r>
              <a:rPr lang="en-US" b="1" i="0" dirty="0">
                <a:solidFill>
                  <a:srgbClr val="0D0D0D"/>
                </a:solidFill>
                <a:effectLst/>
                <a:latin typeface="Söhne"/>
              </a:rPr>
              <a:t>Integration with Educational Institutions: </a:t>
            </a:r>
            <a:r>
              <a:rPr lang="en-US" b="0" i="0" dirty="0">
                <a:solidFill>
                  <a:srgbClr val="0D0D0D"/>
                </a:solidFill>
                <a:effectLst/>
                <a:latin typeface="Söhne"/>
              </a:rPr>
              <a:t>Collaborate with educational institutions to incorporate fake news detection and media literacy training into curricula, empowering students with critical thinking skills.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val="1952428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5692-642C-5BDE-9CF9-8C6EBEDB5D82}"/>
              </a:ext>
            </a:extLst>
          </p:cNvPr>
          <p:cNvSpPr>
            <a:spLocks noGrp="1"/>
          </p:cNvSpPr>
          <p:nvPr>
            <p:ph type="title"/>
          </p:nvPr>
        </p:nvSpPr>
        <p:spPr/>
        <p:txBody>
          <a:bodyPr/>
          <a:lstStyle/>
          <a:p>
            <a:r>
              <a:rPr lang="en-US" b="1" dirty="0"/>
              <a:t>Timeline</a:t>
            </a:r>
            <a:endParaRPr lang="en-IN" b="1" dirty="0"/>
          </a:p>
        </p:txBody>
      </p:sp>
      <p:pic>
        <p:nvPicPr>
          <p:cNvPr id="6" name="Content Placeholder 5">
            <a:extLst>
              <a:ext uri="{FF2B5EF4-FFF2-40B4-BE49-F238E27FC236}">
                <a16:creationId xmlns:a16="http://schemas.microsoft.com/office/drawing/2014/main" id="{2CE12A86-F160-6A85-747B-13FBD3E98E60}"/>
              </a:ext>
            </a:extLst>
          </p:cNvPr>
          <p:cNvPicPr>
            <a:picLocks noGrp="1" noChangeAspect="1"/>
          </p:cNvPicPr>
          <p:nvPr>
            <p:ph idx="1"/>
          </p:nvPr>
        </p:nvPicPr>
        <p:blipFill>
          <a:blip r:embed="rId2"/>
          <a:stretch>
            <a:fillRect/>
          </a:stretch>
        </p:blipFill>
        <p:spPr>
          <a:xfrm>
            <a:off x="1354836" y="1657064"/>
            <a:ext cx="9482328" cy="3939474"/>
          </a:xfrm>
        </p:spPr>
      </p:pic>
      <p:sp>
        <p:nvSpPr>
          <p:cNvPr id="4" name="Slide Number Placeholder 3">
            <a:extLst>
              <a:ext uri="{FF2B5EF4-FFF2-40B4-BE49-F238E27FC236}">
                <a16:creationId xmlns:a16="http://schemas.microsoft.com/office/drawing/2014/main" id="{5C59C155-3C78-EE56-56D4-D2A0CE24C98C}"/>
              </a:ext>
            </a:extLst>
          </p:cNvPr>
          <p:cNvSpPr>
            <a:spLocks noGrp="1"/>
          </p:cNvSpPr>
          <p:nvPr>
            <p:ph type="sldNum" sz="quarter" idx="12"/>
          </p:nvPr>
        </p:nvSpPr>
        <p:spPr/>
        <p:txBody>
          <a:bodyPr/>
          <a:lstStyle/>
          <a:p>
            <a:fld id="{BDCDBBEF-AA6C-4BA6-85B2-A17D7F280E38}" type="slidenum">
              <a:rPr lang="en-US" smtClean="0"/>
              <a:pPr/>
              <a:t>23</a:t>
            </a:fld>
            <a:endParaRPr lang="en-US"/>
          </a:p>
        </p:txBody>
      </p:sp>
      <p:sp>
        <p:nvSpPr>
          <p:cNvPr id="7" name="TextBox 6">
            <a:extLst>
              <a:ext uri="{FF2B5EF4-FFF2-40B4-BE49-F238E27FC236}">
                <a16:creationId xmlns:a16="http://schemas.microsoft.com/office/drawing/2014/main" id="{149CEEC6-B795-8155-706A-4838B96EBC5B}"/>
              </a:ext>
            </a:extLst>
          </p:cNvPr>
          <p:cNvSpPr txBox="1"/>
          <p:nvPr/>
        </p:nvSpPr>
        <p:spPr>
          <a:xfrm>
            <a:off x="1947672" y="2240280"/>
            <a:ext cx="1764792" cy="830997"/>
          </a:xfrm>
          <a:prstGeom prst="rect">
            <a:avLst/>
          </a:prstGeom>
          <a:noFill/>
        </p:spPr>
        <p:txBody>
          <a:bodyPr wrap="square" rtlCol="0">
            <a:spAutoFit/>
          </a:bodyPr>
          <a:lstStyle/>
          <a:p>
            <a:r>
              <a:rPr lang="en-US" sz="1200" dirty="0"/>
              <a:t>Collection of information, Forming Problem and analyzing the objectives</a:t>
            </a:r>
            <a:endParaRPr lang="en-IN" sz="1200" dirty="0"/>
          </a:p>
        </p:txBody>
      </p:sp>
      <p:sp>
        <p:nvSpPr>
          <p:cNvPr id="8" name="TextBox 7">
            <a:extLst>
              <a:ext uri="{FF2B5EF4-FFF2-40B4-BE49-F238E27FC236}">
                <a16:creationId xmlns:a16="http://schemas.microsoft.com/office/drawing/2014/main" id="{70C56299-8E5E-F150-0C07-2774239EF983}"/>
              </a:ext>
            </a:extLst>
          </p:cNvPr>
          <p:cNvSpPr txBox="1"/>
          <p:nvPr/>
        </p:nvSpPr>
        <p:spPr>
          <a:xfrm>
            <a:off x="1856232" y="3977640"/>
            <a:ext cx="1481328" cy="369332"/>
          </a:xfrm>
          <a:prstGeom prst="rect">
            <a:avLst/>
          </a:prstGeom>
          <a:noFill/>
        </p:spPr>
        <p:txBody>
          <a:bodyPr wrap="square" rtlCol="0">
            <a:spAutoFit/>
          </a:bodyPr>
          <a:lstStyle/>
          <a:p>
            <a:r>
              <a:rPr lang="en-US" dirty="0"/>
              <a:t>3/2/2024</a:t>
            </a:r>
            <a:endParaRPr lang="en-IN" dirty="0"/>
          </a:p>
        </p:txBody>
      </p:sp>
      <p:sp>
        <p:nvSpPr>
          <p:cNvPr id="9" name="TextBox 8">
            <a:extLst>
              <a:ext uri="{FF2B5EF4-FFF2-40B4-BE49-F238E27FC236}">
                <a16:creationId xmlns:a16="http://schemas.microsoft.com/office/drawing/2014/main" id="{0633BEEB-FC10-77E2-76FC-E090A2D71620}"/>
              </a:ext>
            </a:extLst>
          </p:cNvPr>
          <p:cNvSpPr txBox="1"/>
          <p:nvPr/>
        </p:nvSpPr>
        <p:spPr>
          <a:xfrm>
            <a:off x="3712464" y="4462272"/>
            <a:ext cx="1764792" cy="738664"/>
          </a:xfrm>
          <a:prstGeom prst="rect">
            <a:avLst/>
          </a:prstGeom>
          <a:noFill/>
        </p:spPr>
        <p:txBody>
          <a:bodyPr wrap="square" rtlCol="0">
            <a:spAutoFit/>
          </a:bodyPr>
          <a:lstStyle/>
          <a:p>
            <a:r>
              <a:rPr lang="en-US" sz="1400" dirty="0"/>
              <a:t>Methodology and implementation of coding part</a:t>
            </a:r>
            <a:endParaRPr lang="en-IN" sz="1400" dirty="0"/>
          </a:p>
        </p:txBody>
      </p:sp>
      <p:sp>
        <p:nvSpPr>
          <p:cNvPr id="10" name="TextBox 9">
            <a:extLst>
              <a:ext uri="{FF2B5EF4-FFF2-40B4-BE49-F238E27FC236}">
                <a16:creationId xmlns:a16="http://schemas.microsoft.com/office/drawing/2014/main" id="{8EE105FE-ED80-3F85-7FE2-073980056340}"/>
              </a:ext>
            </a:extLst>
          </p:cNvPr>
          <p:cNvSpPr txBox="1"/>
          <p:nvPr/>
        </p:nvSpPr>
        <p:spPr>
          <a:xfrm>
            <a:off x="3877056" y="3429000"/>
            <a:ext cx="1481328" cy="369332"/>
          </a:xfrm>
          <a:prstGeom prst="rect">
            <a:avLst/>
          </a:prstGeom>
          <a:noFill/>
        </p:spPr>
        <p:txBody>
          <a:bodyPr wrap="square" rtlCol="0">
            <a:spAutoFit/>
          </a:bodyPr>
          <a:lstStyle/>
          <a:p>
            <a:r>
              <a:rPr lang="en-US" dirty="0"/>
              <a:t>15/2/2024</a:t>
            </a:r>
            <a:endParaRPr lang="en-IN" dirty="0"/>
          </a:p>
        </p:txBody>
      </p:sp>
      <p:sp>
        <p:nvSpPr>
          <p:cNvPr id="12" name="TextBox 11">
            <a:extLst>
              <a:ext uri="{FF2B5EF4-FFF2-40B4-BE49-F238E27FC236}">
                <a16:creationId xmlns:a16="http://schemas.microsoft.com/office/drawing/2014/main" id="{96E74535-F706-ED4C-93C9-6ADD6D1256BD}"/>
              </a:ext>
            </a:extLst>
          </p:cNvPr>
          <p:cNvSpPr txBox="1"/>
          <p:nvPr/>
        </p:nvSpPr>
        <p:spPr>
          <a:xfrm>
            <a:off x="5477256" y="2322576"/>
            <a:ext cx="1380744" cy="923330"/>
          </a:xfrm>
          <a:prstGeom prst="rect">
            <a:avLst/>
          </a:prstGeom>
          <a:noFill/>
        </p:spPr>
        <p:txBody>
          <a:bodyPr wrap="square" rtlCol="0">
            <a:spAutoFit/>
          </a:bodyPr>
          <a:lstStyle/>
          <a:p>
            <a:r>
              <a:rPr lang="en-US" dirty="0"/>
              <a:t>Analyzing features and constraint</a:t>
            </a:r>
            <a:endParaRPr lang="en-IN" dirty="0"/>
          </a:p>
        </p:txBody>
      </p:sp>
      <p:sp>
        <p:nvSpPr>
          <p:cNvPr id="13" name="TextBox 12">
            <a:extLst>
              <a:ext uri="{FF2B5EF4-FFF2-40B4-BE49-F238E27FC236}">
                <a16:creationId xmlns:a16="http://schemas.microsoft.com/office/drawing/2014/main" id="{E57C20A8-11BF-F285-F553-F66A50637394}"/>
              </a:ext>
            </a:extLst>
          </p:cNvPr>
          <p:cNvSpPr txBox="1"/>
          <p:nvPr/>
        </p:nvSpPr>
        <p:spPr>
          <a:xfrm>
            <a:off x="5477256" y="3977640"/>
            <a:ext cx="1380744" cy="369332"/>
          </a:xfrm>
          <a:prstGeom prst="rect">
            <a:avLst/>
          </a:prstGeom>
          <a:noFill/>
        </p:spPr>
        <p:txBody>
          <a:bodyPr wrap="square" rtlCol="0">
            <a:spAutoFit/>
          </a:bodyPr>
          <a:lstStyle/>
          <a:p>
            <a:r>
              <a:rPr lang="en-US" dirty="0"/>
              <a:t>1/3/2024</a:t>
            </a:r>
            <a:endParaRPr lang="en-IN" dirty="0"/>
          </a:p>
        </p:txBody>
      </p:sp>
      <p:sp>
        <p:nvSpPr>
          <p:cNvPr id="3" name="TextBox 2">
            <a:extLst>
              <a:ext uri="{FF2B5EF4-FFF2-40B4-BE49-F238E27FC236}">
                <a16:creationId xmlns:a16="http://schemas.microsoft.com/office/drawing/2014/main" id="{9467A1F5-E261-DF18-219E-55E2B50D2D17}"/>
              </a:ext>
            </a:extLst>
          </p:cNvPr>
          <p:cNvSpPr txBox="1"/>
          <p:nvPr/>
        </p:nvSpPr>
        <p:spPr>
          <a:xfrm>
            <a:off x="7159752" y="4462272"/>
            <a:ext cx="1609344" cy="1015663"/>
          </a:xfrm>
          <a:prstGeom prst="rect">
            <a:avLst/>
          </a:prstGeom>
          <a:noFill/>
        </p:spPr>
        <p:txBody>
          <a:bodyPr wrap="square" rtlCol="0">
            <a:spAutoFit/>
          </a:bodyPr>
          <a:lstStyle/>
          <a:p>
            <a:r>
              <a:rPr lang="en-US" sz="1200" dirty="0"/>
              <a:t>Analyzing modern tools, result and attainment of stated outcomes &amp; Implementation</a:t>
            </a:r>
            <a:endParaRPr lang="en-IN" sz="1200" dirty="0"/>
          </a:p>
        </p:txBody>
      </p:sp>
      <p:sp>
        <p:nvSpPr>
          <p:cNvPr id="11" name="TextBox 10">
            <a:extLst>
              <a:ext uri="{FF2B5EF4-FFF2-40B4-BE49-F238E27FC236}">
                <a16:creationId xmlns:a16="http://schemas.microsoft.com/office/drawing/2014/main" id="{4BCFEEB3-81AE-60EB-46CC-EA2FA228E64E}"/>
              </a:ext>
            </a:extLst>
          </p:cNvPr>
          <p:cNvSpPr txBox="1"/>
          <p:nvPr/>
        </p:nvSpPr>
        <p:spPr>
          <a:xfrm>
            <a:off x="7315200" y="3529584"/>
            <a:ext cx="1673352" cy="369332"/>
          </a:xfrm>
          <a:prstGeom prst="rect">
            <a:avLst/>
          </a:prstGeom>
          <a:noFill/>
        </p:spPr>
        <p:txBody>
          <a:bodyPr wrap="square" rtlCol="0">
            <a:spAutoFit/>
          </a:bodyPr>
          <a:lstStyle/>
          <a:p>
            <a:r>
              <a:rPr lang="en-US" dirty="0"/>
              <a:t>20/4/2024</a:t>
            </a:r>
            <a:endParaRPr lang="en-IN" dirty="0"/>
          </a:p>
        </p:txBody>
      </p:sp>
    </p:spTree>
    <p:extLst>
      <p:ext uri="{BB962C8B-B14F-4D97-AF65-F5344CB8AC3E}">
        <p14:creationId xmlns:p14="http://schemas.microsoft.com/office/powerpoint/2010/main" val="2755180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838201" y="1825625"/>
            <a:ext cx="9701462" cy="4895850"/>
          </a:xfrm>
        </p:spPr>
        <p:txBody>
          <a:bodyPr>
            <a:normAutofit fontScale="55000" lnSpcReduction="20000"/>
          </a:bodyPr>
          <a:lstStyle/>
          <a:p>
            <a:pPr marL="0" indent="0">
              <a:buNone/>
            </a:pPr>
            <a:r>
              <a:rPr lang="en-IN" dirty="0"/>
              <a:t>[1] S. </a:t>
            </a:r>
            <a:r>
              <a:rPr lang="en-IN" dirty="0" err="1"/>
              <a:t>Busari</a:t>
            </a:r>
            <a:r>
              <a:rPr lang="en-IN" dirty="0"/>
              <a:t>, "How fake news does real harm," 24 April 2017. [Online]. Available: https://ted.com/talks/stephanie_busari_how_fak </a:t>
            </a:r>
            <a:r>
              <a:rPr lang="en-IN" dirty="0" err="1"/>
              <a:t>e_news_does_real_harm</a:t>
            </a:r>
            <a:r>
              <a:rPr lang="en-IN" dirty="0"/>
              <a:t>/., 2017 </a:t>
            </a:r>
          </a:p>
          <a:p>
            <a:pPr marL="0" indent="0">
              <a:buNone/>
            </a:pPr>
            <a:r>
              <a:rPr lang="en-IN" dirty="0"/>
              <a:t>[2] M. Anderson, "Social media causes some users to rethink their views on an issue," 7 November 2016. [Online]. Available: http://www.pewresearch.org/facttank/2016/11/07/social-media-causes-someusers-torethink-their-views-on-an-issue/2016 . </a:t>
            </a:r>
          </a:p>
          <a:p>
            <a:pPr marL="0" indent="0">
              <a:buNone/>
            </a:pPr>
            <a:r>
              <a:rPr lang="en-IN" dirty="0"/>
              <a:t>[3] O. J. Nwachukwu, "Ex-British </a:t>
            </a:r>
            <a:r>
              <a:rPr lang="en-IN" dirty="0" err="1"/>
              <a:t>lawmaker,Eric</a:t>
            </a:r>
            <a:r>
              <a:rPr lang="en-IN" dirty="0"/>
              <a:t> Stuart pronounces President Buhari dead," 22 May 2017. [Online]. Available: http://dailypost.ng/2017/05/22/ex </a:t>
            </a:r>
            <a:r>
              <a:rPr lang="en-IN" dirty="0" err="1"/>
              <a:t>British_lawmaker_eric_stuart_pronounces_preside</a:t>
            </a:r>
            <a:r>
              <a:rPr lang="en-IN" dirty="0"/>
              <a:t> </a:t>
            </a:r>
            <a:r>
              <a:rPr lang="en-IN" dirty="0" err="1"/>
              <a:t>nt_buhari_dead</a:t>
            </a:r>
            <a:r>
              <a:rPr lang="en-IN" dirty="0"/>
              <a:t>. </a:t>
            </a:r>
          </a:p>
          <a:p>
            <a:pPr marL="0" indent="0">
              <a:buNone/>
            </a:pPr>
            <a:r>
              <a:rPr lang="en-IN" dirty="0"/>
              <a:t>[4] M. </a:t>
            </a:r>
            <a:r>
              <a:rPr lang="en-IN" dirty="0" err="1"/>
              <a:t>Gabielkov</a:t>
            </a:r>
            <a:r>
              <a:rPr lang="en-IN" dirty="0"/>
              <a:t>, A. Ramachandran, A. </a:t>
            </a:r>
            <a:r>
              <a:rPr lang="en-IN" dirty="0" err="1"/>
              <a:t>Chaintreau</a:t>
            </a:r>
            <a:r>
              <a:rPr lang="en-IN" dirty="0"/>
              <a:t> and A. </a:t>
            </a:r>
            <a:r>
              <a:rPr lang="en-IN" dirty="0" err="1"/>
              <a:t>Legout</a:t>
            </a:r>
            <a:r>
              <a:rPr lang="en-IN" dirty="0"/>
              <a:t>, "Social Clicks: What and Who Gets Read on Twitter?," Proceedings of the 2016 ACM SIGMETRICS International Conference on Measurement and </a:t>
            </a:r>
            <a:r>
              <a:rPr lang="en-IN" dirty="0" err="1"/>
              <a:t>Modeling</a:t>
            </a:r>
            <a:r>
              <a:rPr lang="en-IN" dirty="0"/>
              <a:t> of Computer Science, pp. 179- 192 , 2016. </a:t>
            </a:r>
          </a:p>
          <a:p>
            <a:pPr marL="0" indent="0">
              <a:buNone/>
            </a:pPr>
            <a:r>
              <a:rPr lang="en-IN" dirty="0"/>
              <a:t>[5] Jan Svoboda, Jonathan </a:t>
            </a:r>
            <a:r>
              <a:rPr lang="en-IN" dirty="0" err="1"/>
              <a:t>Masci</a:t>
            </a:r>
            <a:r>
              <a:rPr lang="en-IN" dirty="0"/>
              <a:t>, Federico Monti, Michael M Bronstein, and Leonidas </a:t>
            </a:r>
            <a:r>
              <a:rPr lang="en-IN" dirty="0" err="1"/>
              <a:t>Guibas</a:t>
            </a:r>
            <a:r>
              <a:rPr lang="en-IN" dirty="0"/>
              <a:t>. </a:t>
            </a:r>
            <a:r>
              <a:rPr lang="en-IN" dirty="0" err="1"/>
              <a:t>Peernets</a:t>
            </a:r>
            <a:r>
              <a:rPr lang="en-IN" dirty="0"/>
              <a:t>: Exploiting peer wisdom against adversarial attacks. In Proc. ICLR, 2019.</a:t>
            </a:r>
          </a:p>
          <a:p>
            <a:pPr marL="0" indent="0">
              <a:buNone/>
            </a:pPr>
            <a:r>
              <a:rPr lang="en-IN" dirty="0"/>
              <a:t>[6] Eugenio </a:t>
            </a:r>
            <a:r>
              <a:rPr lang="en-IN" dirty="0" err="1"/>
              <a:t>Tacchini</a:t>
            </a:r>
            <a:r>
              <a:rPr lang="en-IN" dirty="0"/>
              <a:t>, Gabriele Ballarin, Marco L Della </a:t>
            </a:r>
            <a:r>
              <a:rPr lang="en-IN" dirty="0" err="1"/>
              <a:t>Vedova</a:t>
            </a:r>
            <a:r>
              <a:rPr lang="en-IN" dirty="0"/>
              <a:t>, Stefano </a:t>
            </a:r>
            <a:r>
              <a:rPr lang="en-IN" dirty="0" err="1"/>
              <a:t>Moret</a:t>
            </a:r>
            <a:r>
              <a:rPr lang="en-IN" dirty="0"/>
              <a:t>, and Luca de Alfaro. Some like it hoax: Automated fake news detection in social networks. arXiv:1704.07506, 2017. [7] Petar </a:t>
            </a:r>
            <a:r>
              <a:rPr lang="en-IN" dirty="0" err="1"/>
              <a:t>Velickovic</a:t>
            </a:r>
            <a:r>
              <a:rPr lang="en-IN" dirty="0"/>
              <a:t>, </a:t>
            </a:r>
            <a:r>
              <a:rPr lang="en-IN" dirty="0" err="1"/>
              <a:t>Guillem</a:t>
            </a:r>
            <a:r>
              <a:rPr lang="en-IN" dirty="0"/>
              <a:t> </a:t>
            </a:r>
            <a:r>
              <a:rPr lang="en-IN" dirty="0" err="1"/>
              <a:t>Cucurull</a:t>
            </a:r>
            <a:r>
              <a:rPr lang="en-IN" dirty="0"/>
              <a:t>, </a:t>
            </a:r>
            <a:r>
              <a:rPr lang="en-IN" dirty="0" err="1"/>
              <a:t>Arantxa</a:t>
            </a:r>
            <a:r>
              <a:rPr lang="en-IN" dirty="0"/>
              <a:t> Casanova, Adriana Romero, Pietro Lio, and Yoshua Bengio. Graph attention networks. In Proc. ICLR, 2018.</a:t>
            </a:r>
          </a:p>
          <a:p>
            <a:pPr marL="0" indent="0">
              <a:buNone/>
            </a:pPr>
            <a:r>
              <a:rPr lang="en-IN" dirty="0"/>
              <a:t>[7] Petar </a:t>
            </a:r>
            <a:r>
              <a:rPr lang="en-IN" dirty="0" err="1"/>
              <a:t>Velickovic</a:t>
            </a:r>
            <a:r>
              <a:rPr lang="en-IN" dirty="0"/>
              <a:t>, </a:t>
            </a:r>
            <a:r>
              <a:rPr lang="en-IN" dirty="0" err="1"/>
              <a:t>Guillem</a:t>
            </a:r>
            <a:r>
              <a:rPr lang="en-IN" dirty="0"/>
              <a:t> </a:t>
            </a:r>
            <a:r>
              <a:rPr lang="en-IN" dirty="0" err="1"/>
              <a:t>Cucurull</a:t>
            </a:r>
            <a:r>
              <a:rPr lang="en-IN" dirty="0"/>
              <a:t>, </a:t>
            </a:r>
            <a:r>
              <a:rPr lang="en-IN" dirty="0" err="1"/>
              <a:t>Arantxa</a:t>
            </a:r>
            <a:r>
              <a:rPr lang="en-IN" dirty="0"/>
              <a:t> Casanova, Adriana Romero, Pietro Lio, and Yoshua Bengio. Graph attention networks. In Proc. ICLR, 2018. </a:t>
            </a:r>
          </a:p>
          <a:p>
            <a:pPr marL="0" indent="0">
              <a:buNone/>
            </a:pPr>
            <a:r>
              <a:rPr lang="en-US" dirty="0"/>
              <a:t>[8] Soroush </a:t>
            </a:r>
            <a:r>
              <a:rPr lang="en-US" dirty="0" err="1"/>
              <a:t>Vosoughi</a:t>
            </a:r>
            <a:r>
              <a:rPr lang="en-US" dirty="0"/>
              <a:t>, Deb Roy, and Sinan Aral. The spread of true and false news online. Science, 359(6380):1146–1151, 2018.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spTree>
    <p:extLst>
      <p:ext uri="{BB962C8B-B14F-4D97-AF65-F5344CB8AC3E}">
        <p14:creationId xmlns:p14="http://schemas.microsoft.com/office/powerpoint/2010/main" val="19122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38200" y="1690688"/>
            <a:ext cx="10515600" cy="4351338"/>
          </a:xfrm>
        </p:spPr>
        <p:txBody>
          <a:bodyPr/>
          <a:lstStyle/>
          <a:p>
            <a:r>
              <a:rPr lang="en-US" b="0" i="0" dirty="0">
                <a:solidFill>
                  <a:srgbClr val="0D0D0D"/>
                </a:solidFill>
                <a:effectLst/>
                <a:latin typeface="Söhne"/>
              </a:rPr>
              <a:t>In today's world, where there's so much information online and these platforms have become important channels for sharing news and information. </a:t>
            </a:r>
          </a:p>
          <a:p>
            <a:r>
              <a:rPr lang="en-US" b="0" i="0" dirty="0">
                <a:solidFill>
                  <a:srgbClr val="0D0D0D"/>
                </a:solidFill>
                <a:effectLst/>
                <a:latin typeface="Söhne"/>
              </a:rPr>
              <a:t>But not all the information is true. It's like everyone has a say, but some people use that to spread fake news, which means sharing things that aren't accurate. </a:t>
            </a:r>
          </a:p>
          <a:p>
            <a:r>
              <a:rPr lang="en-US" b="0" i="0" dirty="0">
                <a:solidFill>
                  <a:srgbClr val="0D0D0D"/>
                </a:solidFill>
                <a:effectLst/>
                <a:latin typeface="Söhne"/>
              </a:rPr>
              <a:t>This is a big challenge we face in the digital age. So, our project is all about finding ways to detect and stop fake news on social media, making sure the information people see is trustworthy and reliable.</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33827-0DB0-4CC3-31EC-1F3DCECB1A3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76000C9-3E3F-0AAD-0359-4AC0AE8102C0}"/>
              </a:ext>
            </a:extLst>
          </p:cNvPr>
          <p:cNvSpPr>
            <a:spLocks noGrp="1"/>
          </p:cNvSpPr>
          <p:nvPr>
            <p:ph idx="1"/>
          </p:nvPr>
        </p:nvSpPr>
        <p:spPr>
          <a:xfrm>
            <a:off x="838200" y="2005012"/>
            <a:ext cx="10515600" cy="4351338"/>
          </a:xfrm>
        </p:spPr>
        <p:txBody>
          <a:bodyPr/>
          <a:lstStyle/>
          <a:p>
            <a:r>
              <a:rPr lang="en-US" b="0" i="0" dirty="0">
                <a:solidFill>
                  <a:srgbClr val="0D0D0D"/>
                </a:solidFill>
                <a:effectLst/>
                <a:latin typeface="Söhne"/>
              </a:rPr>
              <a:t>This project aims to address the pressing issue of fake news on social media through the development and implementation of advanced detection techniques. </a:t>
            </a:r>
          </a:p>
          <a:p>
            <a:r>
              <a:rPr lang="en-US" b="0" i="0" dirty="0">
                <a:solidFill>
                  <a:srgbClr val="0D0D0D"/>
                </a:solidFill>
                <a:effectLst/>
                <a:latin typeface="Söhne"/>
              </a:rPr>
              <a:t>Leveraging cutting-edge technologies such as Natural Language Processing (NLP), machine learning, and collaboration with reputable fact-checking sources, our objective is to create a robust system capable of identifying and flagging misleading content in real-time.</a:t>
            </a:r>
            <a:endParaRPr lang="en-IN" dirty="0"/>
          </a:p>
        </p:txBody>
      </p:sp>
      <p:sp>
        <p:nvSpPr>
          <p:cNvPr id="4" name="Slide Number Placeholder 3">
            <a:extLst>
              <a:ext uri="{FF2B5EF4-FFF2-40B4-BE49-F238E27FC236}">
                <a16:creationId xmlns:a16="http://schemas.microsoft.com/office/drawing/2014/main" id="{3DB02A50-784B-6C0D-0A2C-3A4632895B54}"/>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25453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200" y="2187574"/>
            <a:ext cx="10515600" cy="4351338"/>
          </a:xfrm>
        </p:spPr>
        <p:txBody>
          <a:bodyPr/>
          <a:lstStyle/>
          <a:p>
            <a:r>
              <a:rPr lang="en-US" b="0" i="0" dirty="0">
                <a:solidFill>
                  <a:srgbClr val="0D0D0D"/>
                </a:solidFill>
                <a:effectLst/>
                <a:latin typeface="Söhne"/>
              </a:rPr>
              <a:t> The challenge is to create a system that can accurately and efficiently identify misleading or false information, enabling timely intervention to prevent its harmful effects. </a:t>
            </a:r>
          </a:p>
          <a:p>
            <a:pPr marL="0" indent="0">
              <a:buNone/>
            </a:pPr>
            <a:endParaRPr lang="en-US" b="0" i="0" dirty="0">
              <a:solidFill>
                <a:srgbClr val="0D0D0D"/>
              </a:solidFill>
              <a:effectLst/>
              <a:latin typeface="Söhne"/>
            </a:endParaRPr>
          </a:p>
          <a:p>
            <a:r>
              <a:rPr lang="en-US" b="0" i="0" dirty="0">
                <a:solidFill>
                  <a:srgbClr val="0D0D0D"/>
                </a:solidFill>
                <a:effectLst/>
                <a:latin typeface="Söhne"/>
              </a:rPr>
              <a:t>This involves addressing issues such as the dynamic nature of misinformation, the diversity of tactics used by purveyors of fake news, and the need for real-time detection mechanisms.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1.Accuracy: </a:t>
            </a:r>
            <a:r>
              <a:rPr lang="en-US" dirty="0"/>
              <a:t>Develop algorithms and models that can accurately identify fake news articles with a high degree of precision and recall, minimizing false positives and negatives.</a:t>
            </a:r>
          </a:p>
          <a:p>
            <a:pPr marL="0" indent="0">
              <a:buNone/>
            </a:pPr>
            <a:endParaRPr lang="en-US" dirty="0"/>
          </a:p>
          <a:p>
            <a:pPr marL="0" indent="0">
              <a:buNone/>
            </a:pPr>
            <a:r>
              <a:rPr lang="en-US" b="1" dirty="0"/>
              <a:t>2.Real-time Detection: </a:t>
            </a:r>
            <a:r>
              <a:rPr lang="en-US" dirty="0"/>
              <a:t>Implement mechanisms for detecting fake news as soon as it is published on social media platforms, ensuring timely intervention to mitigate its spread. </a:t>
            </a:r>
          </a:p>
          <a:p>
            <a:pPr marL="0" indent="0">
              <a:buNone/>
            </a:pPr>
            <a:endParaRPr lang="en-US" dirty="0"/>
          </a:p>
          <a:p>
            <a:pPr marL="0" indent="0">
              <a:buNone/>
            </a:pPr>
            <a:r>
              <a:rPr lang="en-US" b="1" dirty="0"/>
              <a:t>3.Multimodal Analysis: </a:t>
            </a:r>
            <a:r>
              <a:rPr lang="en-US" dirty="0"/>
              <a:t>Incorporate multiple modalities such as text, images, and videos into the detection system to capture diverse forms of misinformation and enhance detection accuracy.</a:t>
            </a:r>
          </a:p>
          <a:p>
            <a:pPr marL="0" indent="0">
              <a:buNone/>
            </a:pPr>
            <a:endParaRPr lang="en-US" dirty="0"/>
          </a:p>
          <a:p>
            <a:pPr marL="0" indent="0">
              <a:buNone/>
            </a:pPr>
            <a:r>
              <a:rPr lang="en-US" b="1" dirty="0"/>
              <a:t>4.Scalability: </a:t>
            </a:r>
            <a:r>
              <a:rPr lang="en-US" dirty="0"/>
              <a:t>Design the system to handle the large volume of data generated on social media platforms and scale effectively to accommodate increasing user activity and content creation.</a:t>
            </a:r>
          </a:p>
          <a:p>
            <a:pPr marL="0" indent="0">
              <a:buNone/>
            </a:pPr>
            <a:r>
              <a:rPr lang="en-US" dirty="0"/>
              <a:t> </a:t>
            </a:r>
          </a:p>
          <a:p>
            <a:pPr marL="0" indent="0">
              <a:buNone/>
            </a:pPr>
            <a:r>
              <a:rPr lang="en-US" b="1" dirty="0"/>
              <a:t>5.Transparency and Interpretability: </a:t>
            </a:r>
            <a:r>
              <a:rPr lang="en-US" dirty="0"/>
              <a:t>Ensure transparency in the decision-making process of the detection system, providing explanations for why certain content is flagged as fake news and enabling users to understand the basis of the detection outcomes.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a:bodyPr>
          <a:lstStyle/>
          <a:p>
            <a:pPr marL="0" indent="0">
              <a:buNone/>
            </a:pPr>
            <a:r>
              <a:rPr lang="en-US" b="1" dirty="0"/>
              <a:t>1.Data Collection and Preparation: </a:t>
            </a:r>
            <a:r>
              <a:rPr lang="en-US" dirty="0"/>
              <a:t>Gather a diverse dataset of news articles from social media platforms. Preprocess the data to remove noise, irrelevant content, and duplicates, and ensure consistency in formatting and structure. </a:t>
            </a:r>
          </a:p>
          <a:p>
            <a:pPr marL="0" indent="0">
              <a:buNone/>
            </a:pPr>
            <a:r>
              <a:rPr lang="en-US" b="1" dirty="0"/>
              <a:t>2.Feature Extraction: </a:t>
            </a:r>
            <a:r>
              <a:rPr lang="en-US" dirty="0"/>
              <a:t>Extract relevant features from the textual content of news articles, such as word frequencies, linguistic patterns, and sentiment analysis scores.</a:t>
            </a:r>
          </a:p>
          <a:p>
            <a:pPr marL="0" indent="0">
              <a:buNone/>
            </a:pPr>
            <a:r>
              <a:rPr lang="en-US" b="1" dirty="0"/>
              <a:t>3.Model Selection and Training: </a:t>
            </a:r>
            <a:r>
              <a:rPr lang="en-US" dirty="0"/>
              <a:t>Choose appropriate machine learning algorithms or deep learning architectures for fake news detection.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04D5-ACAA-AABE-0A3C-8365AEF39B51}"/>
              </a:ext>
            </a:extLst>
          </p:cNvPr>
          <p:cNvSpPr>
            <a:spLocks noGrp="1"/>
          </p:cNvSpPr>
          <p:nvPr>
            <p:ph type="title"/>
          </p:nvPr>
        </p:nvSpPr>
        <p:spPr/>
        <p:txBody>
          <a:bodyPr/>
          <a:lstStyle/>
          <a:p>
            <a:r>
              <a:rPr lang="en-IN" dirty="0"/>
              <a:t>Methodology used</a:t>
            </a:r>
          </a:p>
        </p:txBody>
      </p:sp>
      <p:sp>
        <p:nvSpPr>
          <p:cNvPr id="3" name="Content Placeholder 2">
            <a:extLst>
              <a:ext uri="{FF2B5EF4-FFF2-40B4-BE49-F238E27FC236}">
                <a16:creationId xmlns:a16="http://schemas.microsoft.com/office/drawing/2014/main" id="{86E3AE05-9382-CEE0-EA7F-76EBCA66A324}"/>
              </a:ext>
            </a:extLst>
          </p:cNvPr>
          <p:cNvSpPr>
            <a:spLocks noGrp="1"/>
          </p:cNvSpPr>
          <p:nvPr>
            <p:ph idx="1"/>
          </p:nvPr>
        </p:nvSpPr>
        <p:spPr/>
        <p:txBody>
          <a:bodyPr>
            <a:normAutofit/>
          </a:bodyPr>
          <a:lstStyle/>
          <a:p>
            <a:pPr marL="0" indent="0">
              <a:buNone/>
            </a:pPr>
            <a:r>
              <a:rPr lang="en-US" b="1" dirty="0"/>
              <a:t>4.Model Evaluation: </a:t>
            </a:r>
            <a:r>
              <a:rPr lang="en-US" dirty="0"/>
              <a:t>Evaluate the performance using metrics such as accuracy, </a:t>
            </a:r>
            <a:r>
              <a:rPr lang="en-US" dirty="0" err="1"/>
              <a:t>precision,recall</a:t>
            </a:r>
            <a:r>
              <a:rPr lang="en-US" dirty="0"/>
              <a:t>, F1-score, and receiver operating characteristic (ROC) curve analysis. </a:t>
            </a:r>
          </a:p>
          <a:p>
            <a:pPr marL="0" indent="0">
              <a:buNone/>
            </a:pPr>
            <a:r>
              <a:rPr lang="en-US" b="1" dirty="0"/>
              <a:t>5.Integration and Deployment: </a:t>
            </a:r>
            <a:r>
              <a:rPr lang="en-US" dirty="0"/>
              <a:t>Integrate the trained model into a scalable and efficient system capable of processing real-time data streams from social media platforms.</a:t>
            </a:r>
          </a:p>
          <a:p>
            <a:pPr marL="0" indent="0">
              <a:buNone/>
            </a:pPr>
            <a:r>
              <a:rPr lang="en-US" b="1" dirty="0"/>
              <a:t>6.Validation and Testing: </a:t>
            </a:r>
            <a:r>
              <a:rPr lang="en-US" dirty="0"/>
              <a:t>Conduct A/B testing or controlled experiments to compare the performance of the system.</a:t>
            </a:r>
          </a:p>
          <a:p>
            <a:pPr marL="0" indent="0">
              <a:buNone/>
            </a:pPr>
            <a:r>
              <a:rPr lang="en-US" b="1" dirty="0"/>
              <a:t>7.Iterative Improvement: </a:t>
            </a:r>
            <a:r>
              <a:rPr lang="en-US" dirty="0"/>
              <a:t>Update the model periodically to adapt to evolving tactics and strategies.</a:t>
            </a:r>
            <a:endParaRPr lang="en-IN" dirty="0"/>
          </a:p>
        </p:txBody>
      </p:sp>
      <p:sp>
        <p:nvSpPr>
          <p:cNvPr id="4" name="Slide Number Placeholder 3">
            <a:extLst>
              <a:ext uri="{FF2B5EF4-FFF2-40B4-BE49-F238E27FC236}">
                <a16:creationId xmlns:a16="http://schemas.microsoft.com/office/drawing/2014/main" id="{3BA0038A-9482-D915-7F8D-67AC45FF07E3}"/>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1946217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A110-BEBC-64D7-95DA-FAA49C9F79B8}"/>
              </a:ext>
            </a:extLst>
          </p:cNvPr>
          <p:cNvSpPr>
            <a:spLocks noGrp="1"/>
          </p:cNvSpPr>
          <p:nvPr>
            <p:ph type="title"/>
          </p:nvPr>
        </p:nvSpPr>
        <p:spPr/>
        <p:txBody>
          <a:bodyPr/>
          <a:lstStyle/>
          <a:p>
            <a:pPr algn="ctr"/>
            <a:r>
              <a:rPr lang="en-IN" dirty="0">
                <a:latin typeface="Söhne"/>
              </a:rPr>
              <a:t>P</a:t>
            </a:r>
            <a:r>
              <a:rPr lang="en-IN" b="0" i="0" dirty="0">
                <a:effectLst/>
                <a:latin typeface="Söhne"/>
              </a:rPr>
              <a:t>reliminary design</a:t>
            </a:r>
            <a:endParaRPr lang="en-IN" dirty="0"/>
          </a:p>
        </p:txBody>
      </p:sp>
      <p:sp>
        <p:nvSpPr>
          <p:cNvPr id="3" name="Content Placeholder 2">
            <a:extLst>
              <a:ext uri="{FF2B5EF4-FFF2-40B4-BE49-F238E27FC236}">
                <a16:creationId xmlns:a16="http://schemas.microsoft.com/office/drawing/2014/main" id="{3E3E6D56-DF2D-A4D8-A922-D3085757DF5A}"/>
              </a:ext>
            </a:extLst>
          </p:cNvPr>
          <p:cNvSpPr>
            <a:spLocks noGrp="1"/>
          </p:cNvSpPr>
          <p:nvPr>
            <p:ph idx="1"/>
          </p:nvPr>
        </p:nvSpPr>
        <p:spPr/>
        <p:txBody>
          <a:bodyPr>
            <a:normAutofit fontScale="92500" lnSpcReduction="20000"/>
          </a:bodyPr>
          <a:lstStyle/>
          <a:p>
            <a:r>
              <a:rPr lang="en-US" sz="3000" b="1" i="0" dirty="0">
                <a:effectLst/>
                <a:latin typeface="Söhne"/>
              </a:rPr>
              <a:t>Problem Statement:</a:t>
            </a:r>
            <a:r>
              <a:rPr lang="en-US" sz="3000" b="0" i="0" dirty="0">
                <a:effectLst/>
                <a:latin typeface="Söhne"/>
              </a:rPr>
              <a:t> The proliferation of fake news on social media platforms is a significant issue that can mislead and manipulate users. The project aims to develop a system capable of detecting and flagging fake news content on social media platforms.</a:t>
            </a:r>
          </a:p>
          <a:p>
            <a:pPr algn="l"/>
            <a:r>
              <a:rPr lang="en-US" sz="3000" b="1" i="0" dirty="0">
                <a:effectLst/>
                <a:latin typeface="Söhne"/>
              </a:rPr>
              <a:t>Objectives:</a:t>
            </a:r>
            <a:endParaRPr lang="en-US" sz="3000" b="0" i="0" dirty="0">
              <a:effectLst/>
              <a:latin typeface="Söhne"/>
            </a:endParaRPr>
          </a:p>
          <a:p>
            <a:pPr algn="l">
              <a:buFont typeface="Arial" panose="020B0604020202020204" pitchFamily="34" charset="0"/>
              <a:buChar char="•"/>
            </a:pPr>
            <a:r>
              <a:rPr lang="en-US" sz="3000" b="0" i="0" dirty="0">
                <a:effectLst/>
                <a:latin typeface="Söhne"/>
              </a:rPr>
              <a:t>Develop a machine learning model to identify fake news based on content analysis.</a:t>
            </a:r>
          </a:p>
          <a:p>
            <a:pPr algn="l">
              <a:buFont typeface="Arial" panose="020B0604020202020204" pitchFamily="34" charset="0"/>
              <a:buChar char="•"/>
            </a:pPr>
            <a:r>
              <a:rPr lang="en-US" sz="3000" b="0" i="0" dirty="0">
                <a:effectLst/>
                <a:latin typeface="Söhne"/>
              </a:rPr>
              <a:t>Implement a system that integrates with popular social media platforms to detect and flag fake news in real-time.</a:t>
            </a:r>
          </a:p>
          <a:p>
            <a:pPr algn="l">
              <a:buFont typeface="Arial" panose="020B0604020202020204" pitchFamily="34" charset="0"/>
              <a:buChar char="•"/>
            </a:pPr>
            <a:r>
              <a:rPr lang="en-US" sz="3000" b="0" i="0" dirty="0">
                <a:effectLst/>
                <a:latin typeface="Söhne"/>
              </a:rPr>
              <a:t>Evaluate the performance of the system in terms of accuracy, precision, recall, and computational efficiency.</a:t>
            </a:r>
          </a:p>
          <a:p>
            <a:endParaRPr lang="en-IN" dirty="0"/>
          </a:p>
        </p:txBody>
      </p:sp>
      <p:sp>
        <p:nvSpPr>
          <p:cNvPr id="4" name="Slide Number Placeholder 3">
            <a:extLst>
              <a:ext uri="{FF2B5EF4-FFF2-40B4-BE49-F238E27FC236}">
                <a16:creationId xmlns:a16="http://schemas.microsoft.com/office/drawing/2014/main" id="{24CF152C-4471-429F-FC71-C8F74D4B0503}"/>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53625548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6420</TotalTime>
  <Words>3556</Words>
  <Application>Microsoft Office PowerPoint</Application>
  <PresentationFormat>Widescreen</PresentationFormat>
  <Paragraphs>246</Paragraphs>
  <Slides>24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24</vt:i4>
      </vt:variant>
    </vt:vector>
  </HeadingPairs>
  <TitlesOfParts>
    <vt:vector size="35" baseType="lpstr">
      <vt:lpstr>Arial</vt:lpstr>
      <vt:lpstr>Arial Black</vt:lpstr>
      <vt:lpstr>Calibri</vt:lpstr>
      <vt:lpstr>Calibri Light</vt:lpstr>
      <vt:lpstr>Casper</vt:lpstr>
      <vt:lpstr>Raleway ExtraBold</vt:lpstr>
      <vt:lpstr>Söhne</vt:lpstr>
      <vt:lpstr>Times New Roman</vt:lpstr>
      <vt:lpstr>1_Office Theme</vt:lpstr>
      <vt:lpstr>2_Office Theme</vt:lpstr>
      <vt:lpstr>Contents Slide Master</vt:lpstr>
      <vt:lpstr>PowerPoint Presentation</vt:lpstr>
      <vt:lpstr>Outline</vt:lpstr>
      <vt:lpstr>Introduction</vt:lpstr>
      <vt:lpstr>Introduction</vt:lpstr>
      <vt:lpstr>Problem Formulation</vt:lpstr>
      <vt:lpstr>Objectives of the Work</vt:lpstr>
      <vt:lpstr>Methodology used</vt:lpstr>
      <vt:lpstr>Methodology used</vt:lpstr>
      <vt:lpstr>Preliminary design</vt:lpstr>
      <vt:lpstr>PowerPoint Presentation</vt:lpstr>
      <vt:lpstr>PowerPoint Presentation</vt:lpstr>
      <vt:lpstr>Analysis of Features</vt:lpstr>
      <vt:lpstr>Feature/Characteristics Identification</vt:lpstr>
      <vt:lpstr>Constraint Identification:</vt:lpstr>
      <vt:lpstr>Analysis of Features and Finalization subject to constraints:</vt:lpstr>
      <vt:lpstr>Design Selection:</vt:lpstr>
      <vt:lpstr>Use of Modern tools in design and analysis</vt:lpstr>
      <vt:lpstr>Discussion and result analysis</vt:lpstr>
      <vt:lpstr>Discussion and result analysis</vt:lpstr>
      <vt:lpstr>Attainment of stated outcomes</vt:lpstr>
      <vt:lpstr>Conclusion</vt:lpstr>
      <vt:lpstr>Future Scope</vt:lpstr>
      <vt:lpstr>Timeline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Sonika Devi</cp:lastModifiedBy>
  <cp:revision>499</cp:revision>
  <dcterms:created xsi:type="dcterms:W3CDTF">2019-01-09T10:33:58Z</dcterms:created>
  <dcterms:modified xsi:type="dcterms:W3CDTF">2024-04-11T15:48:32Z</dcterms:modified>
</cp:coreProperties>
</file>