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Pipelined 16-Bit Processor</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Sonia Leonato Soiras, Daniel Kostecki, and Thi Nguyen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mux2x1_2bit       &amp;       mux2x1_16bit</a:t>
            </a:r>
          </a:p>
        </p:txBody>
      </p:sp>
      <p:sp>
        <p:nvSpPr>
          <p:cNvPr id="114" name="Shape 114"/>
          <p:cNvSpPr txBox="1"/>
          <p:nvPr>
            <p:ph idx="1" type="body"/>
          </p:nvPr>
        </p:nvSpPr>
        <p:spPr>
          <a:xfrm>
            <a:off x="311700" y="1152475"/>
            <a:ext cx="3999900" cy="3416400"/>
          </a:xfrm>
          <a:prstGeom prst="rect">
            <a:avLst/>
          </a:prstGeom>
        </p:spPr>
        <p:txBody>
          <a:bodyPr anchorCtr="0" anchor="t" bIns="91425" lIns="91425" rIns="91425" tIns="91425">
            <a:noAutofit/>
          </a:bodyPr>
          <a:lstStyle/>
          <a:p>
            <a:pPr lvl="0">
              <a:spcBef>
                <a:spcPts val="0"/>
              </a:spcBef>
              <a:buNone/>
            </a:pPr>
            <a:r>
              <a:rPr lang="en" sz="1800"/>
              <a:t>What it is: A 2-bit 2x1 multiplexer.</a:t>
            </a:r>
          </a:p>
          <a:p>
            <a:pPr lvl="0">
              <a:spcBef>
                <a:spcPts val="0"/>
              </a:spcBef>
              <a:buNone/>
            </a:pPr>
            <a:r>
              <a:rPr lang="en" sz="1800"/>
              <a:t>Required module: Two mux2x1</a:t>
            </a:r>
          </a:p>
          <a:p>
            <a:pPr lvl="0">
              <a:spcBef>
                <a:spcPts val="0"/>
              </a:spcBef>
              <a:buNone/>
            </a:pPr>
            <a:r>
              <a:rPr lang="en" sz="1800"/>
              <a:t>Used in: CPU </a:t>
            </a:r>
          </a:p>
          <a:p>
            <a:pPr lvl="0">
              <a:spcBef>
                <a:spcPts val="0"/>
              </a:spcBef>
              <a:buNone/>
            </a:pPr>
            <a:r>
              <a:rPr lang="en" sz="1800"/>
              <a:t>Stage: Execute</a:t>
            </a:r>
          </a:p>
          <a:p>
            <a:pPr lvl="0">
              <a:spcBef>
                <a:spcPts val="0"/>
              </a:spcBef>
              <a:buNone/>
            </a:pPr>
            <a:r>
              <a:rPr lang="en" sz="1800"/>
              <a:t>Function: Multiplexer for RegDst (register destination) in CPU module.</a:t>
            </a:r>
          </a:p>
        </p:txBody>
      </p:sp>
      <p:sp>
        <p:nvSpPr>
          <p:cNvPr id="115" name="Shape 115"/>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spcBef>
                <a:spcPts val="0"/>
              </a:spcBef>
              <a:buNone/>
            </a:pPr>
            <a:r>
              <a:rPr lang="en" sz="1800"/>
              <a:t>What it is: 16-bit 2x1 multiplexer.</a:t>
            </a:r>
          </a:p>
          <a:p>
            <a:pPr lvl="0">
              <a:spcBef>
                <a:spcPts val="0"/>
              </a:spcBef>
              <a:buNone/>
            </a:pPr>
            <a:r>
              <a:rPr lang="en" sz="1800"/>
              <a:t>Required modules: 16 mux2x1</a:t>
            </a:r>
          </a:p>
          <a:p>
            <a:pPr lvl="0">
              <a:spcBef>
                <a:spcPts val="0"/>
              </a:spcBef>
              <a:buNone/>
            </a:pPr>
            <a:r>
              <a:rPr lang="en" sz="1800"/>
              <a:t>Used in: CPU</a:t>
            </a:r>
          </a:p>
          <a:p>
            <a:pPr lvl="0">
              <a:spcBef>
                <a:spcPts val="0"/>
              </a:spcBef>
              <a:buNone/>
            </a:pPr>
            <a:r>
              <a:rPr lang="en" sz="1800"/>
              <a:t>Stage: Instruction Fetch, Execute</a:t>
            </a:r>
          </a:p>
          <a:p>
            <a:pPr lvl="0">
              <a:spcBef>
                <a:spcPts val="0"/>
              </a:spcBef>
              <a:buNone/>
            </a:pPr>
            <a:r>
              <a:rPr lang="en" sz="1800"/>
              <a:t> Functions: </a:t>
            </a:r>
          </a:p>
          <a:p>
            <a:pPr indent="-342900" lvl="0" marL="457200" rtl="0">
              <a:spcBef>
                <a:spcPts val="0"/>
              </a:spcBef>
              <a:buSzPct val="100000"/>
              <a:buChar char="●"/>
            </a:pPr>
            <a:r>
              <a:rPr lang="en" sz="1800"/>
              <a:t>IF stage: Branch multiplexer </a:t>
            </a:r>
          </a:p>
          <a:p>
            <a:pPr indent="-342900" lvl="0" marL="457200" rtl="0">
              <a:spcBef>
                <a:spcPts val="0"/>
              </a:spcBef>
              <a:buSzPct val="100000"/>
              <a:buChar char="●"/>
            </a:pPr>
            <a:r>
              <a:rPr lang="en" sz="1800"/>
              <a:t>EXE stage: ALUSrc multiplexer</a:t>
            </a:r>
          </a:p>
        </p:txBody>
      </p:sp>
      <p:cxnSp>
        <p:nvCxnSpPr>
          <p:cNvPr id="116" name="Shape 116"/>
          <p:cNvCxnSpPr/>
          <p:nvPr/>
        </p:nvCxnSpPr>
        <p:spPr>
          <a:xfrm flipH="1">
            <a:off x="4485250" y="1017725"/>
            <a:ext cx="7800" cy="3904200"/>
          </a:xfrm>
          <a:prstGeom prst="straightConnector1">
            <a:avLst/>
          </a:prstGeom>
          <a:noFill/>
          <a:ln cap="flat" cmpd="sng" w="76200">
            <a:solidFill>
              <a:srgbClr val="D9D9D9"/>
            </a:solidFill>
            <a:prstDash val="solid"/>
            <a:round/>
            <a:headEnd len="lg" w="lg" type="none"/>
            <a:tailEnd len="lg" w="lg"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MainControl</a:t>
            </a:r>
          </a:p>
        </p:txBody>
      </p:sp>
      <p:sp>
        <p:nvSpPr>
          <p:cNvPr id="122" name="Shape 12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What it is: </a:t>
            </a:r>
          </a:p>
          <a:p>
            <a:pPr indent="-228600" lvl="0" marL="457200" rtl="0">
              <a:spcBef>
                <a:spcPts val="0"/>
              </a:spcBef>
              <a:buChar char="●"/>
            </a:pPr>
            <a:r>
              <a:rPr lang="en"/>
              <a:t>A module that takes in instruction as an input. </a:t>
            </a:r>
          </a:p>
          <a:p>
            <a:pPr indent="-228600" lvl="0" marL="457200" rtl="0">
              <a:spcBef>
                <a:spcPts val="0"/>
              </a:spcBef>
              <a:buChar char="●"/>
            </a:pPr>
            <a:r>
              <a:rPr lang="en"/>
              <a:t>Used to co-ordinate CPU’s operations. </a:t>
            </a:r>
          </a:p>
          <a:p>
            <a:pPr lvl="0" rtl="0">
              <a:spcBef>
                <a:spcPts val="0"/>
              </a:spcBef>
              <a:buNone/>
            </a:pPr>
            <a:r>
              <a:rPr lang="en"/>
              <a:t>Used in: CPU</a:t>
            </a:r>
          </a:p>
          <a:p>
            <a:pPr lvl="0">
              <a:spcBef>
                <a:spcPts val="0"/>
              </a:spcBef>
              <a:buNone/>
            </a:pPr>
            <a:r>
              <a:rPr lang="en"/>
              <a:t>Stage: Instruction Fetch</a:t>
            </a:r>
          </a:p>
          <a:p>
            <a:pPr lvl="0">
              <a:spcBef>
                <a:spcPts val="0"/>
              </a:spcBef>
              <a:buNone/>
            </a:pPr>
            <a:r>
              <a:rPr lang="en"/>
              <a:t>Control format: RegDst, AluSrc, MemtoReg, RegWrite, MemWrite, Branch, AluCtrl</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CPU</a:t>
            </a:r>
          </a:p>
        </p:txBody>
      </p:sp>
      <p:sp>
        <p:nvSpPr>
          <p:cNvPr id="128" name="Shape 12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What it is: It is a processor that carries out the instruction of the program.</a:t>
            </a:r>
          </a:p>
          <a:p>
            <a:pPr lvl="0">
              <a:spcBef>
                <a:spcPts val="0"/>
              </a:spcBef>
              <a:buNone/>
            </a:pPr>
            <a:r>
              <a:rPr lang="en"/>
              <a:t>Test program: </a:t>
            </a:r>
          </a:p>
        </p:txBody>
      </p:sp>
      <p:pic>
        <p:nvPicPr>
          <p:cNvPr id="129" name="Shape 129"/>
          <p:cNvPicPr preferRelativeResize="0"/>
          <p:nvPr/>
        </p:nvPicPr>
        <p:blipFill>
          <a:blip r:embed="rId3">
            <a:alphaModFix/>
          </a:blip>
          <a:stretch>
            <a:fillRect/>
          </a:stretch>
        </p:blipFill>
        <p:spPr>
          <a:xfrm>
            <a:off x="2630227" y="1808752"/>
            <a:ext cx="2929175" cy="2659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Stages in CPU</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Instruction Fetch: Fetches the current program location and loads the instruction.</a:t>
            </a:r>
          </a:p>
          <a:p>
            <a:pPr lvl="0" rtl="0">
              <a:spcBef>
                <a:spcPts val="0"/>
              </a:spcBef>
              <a:buNone/>
            </a:pPr>
            <a:r>
              <a:rPr lang="en"/>
              <a:t>Instruction Decode: Allows CPU to determine what instruction is to be performed. </a:t>
            </a:r>
          </a:p>
          <a:p>
            <a:pPr lvl="0" rtl="0">
              <a:spcBef>
                <a:spcPts val="0"/>
              </a:spcBef>
              <a:buNone/>
            </a:pPr>
            <a:r>
              <a:rPr lang="en"/>
              <a:t>Execution: Execute the operation. </a:t>
            </a:r>
          </a:p>
          <a:p>
            <a:pPr lvl="0" rtl="0">
              <a:spcBef>
                <a:spcPts val="0"/>
              </a:spcBef>
              <a:buNone/>
            </a:pPr>
            <a:r>
              <a:rPr lang="en"/>
              <a:t>Memory Access: Access an operand in data memory.</a:t>
            </a:r>
          </a:p>
          <a:p>
            <a:pPr lvl="0" rtl="0">
              <a:spcBef>
                <a:spcPts val="0"/>
              </a:spcBef>
              <a:buNone/>
            </a:pPr>
            <a:r>
              <a:rPr lang="en"/>
              <a:t>Write Back: Write the result into a register.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Results</a:t>
            </a:r>
          </a:p>
        </p:txBody>
      </p:sp>
      <p:sp>
        <p:nvSpPr>
          <p:cNvPr id="141" name="Shape 141"/>
          <p:cNvSpPr txBox="1"/>
          <p:nvPr>
            <p:ph idx="1" type="body"/>
          </p:nvPr>
        </p:nvSpPr>
        <p:spPr>
          <a:xfrm>
            <a:off x="174600" y="484975"/>
            <a:ext cx="8466300" cy="3482700"/>
          </a:xfrm>
          <a:prstGeom prst="rect">
            <a:avLst/>
          </a:prstGeom>
        </p:spPr>
        <p:txBody>
          <a:bodyPr anchorCtr="0" anchor="t" bIns="91425" lIns="91425" rIns="91425" tIns="91425">
            <a:noAutofit/>
          </a:bodyPr>
          <a:lstStyle/>
          <a:p>
            <a:pPr indent="457200" lvl="0">
              <a:spcBef>
                <a:spcPts val="0"/>
              </a:spcBef>
              <a:buNone/>
            </a:pPr>
            <a:r>
              <a:rPr lang="en"/>
              <a:t>Branch Taken										Branch Not Taken</a:t>
            </a:r>
          </a:p>
        </p:txBody>
      </p:sp>
      <p:pic>
        <p:nvPicPr>
          <p:cNvPr id="142" name="Shape 142"/>
          <p:cNvPicPr preferRelativeResize="0"/>
          <p:nvPr/>
        </p:nvPicPr>
        <p:blipFill>
          <a:blip r:embed="rId3">
            <a:alphaModFix/>
          </a:blip>
          <a:stretch>
            <a:fillRect/>
          </a:stretch>
        </p:blipFill>
        <p:spPr>
          <a:xfrm>
            <a:off x="311702" y="1017724"/>
            <a:ext cx="2973473" cy="3891874"/>
          </a:xfrm>
          <a:prstGeom prst="rect">
            <a:avLst/>
          </a:prstGeom>
          <a:noFill/>
          <a:ln>
            <a:noFill/>
          </a:ln>
        </p:spPr>
      </p:pic>
      <p:pic>
        <p:nvPicPr>
          <p:cNvPr id="143" name="Shape 143"/>
          <p:cNvPicPr preferRelativeResize="0"/>
          <p:nvPr/>
        </p:nvPicPr>
        <p:blipFill>
          <a:blip r:embed="rId4">
            <a:alphaModFix/>
          </a:blip>
          <a:stretch>
            <a:fillRect/>
          </a:stretch>
        </p:blipFill>
        <p:spPr>
          <a:xfrm>
            <a:off x="5667425" y="1015200"/>
            <a:ext cx="2973475" cy="3896925"/>
          </a:xfrm>
          <a:prstGeom prst="rect">
            <a:avLst/>
          </a:prstGeom>
          <a:noFill/>
          <a:ln>
            <a:noFill/>
          </a:ln>
        </p:spPr>
      </p:pic>
      <p:sp>
        <p:nvSpPr>
          <p:cNvPr id="144" name="Shape 144"/>
          <p:cNvSpPr txBox="1"/>
          <p:nvPr/>
        </p:nvSpPr>
        <p:spPr>
          <a:xfrm>
            <a:off x="3458600" y="1305525"/>
            <a:ext cx="2400600" cy="30954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Load data 1 in $1</a:t>
            </a:r>
          </a:p>
          <a:p>
            <a:pPr lvl="0">
              <a:spcBef>
                <a:spcPts val="0"/>
              </a:spcBef>
              <a:buNone/>
            </a:pPr>
            <a:r>
              <a:rPr lang="en">
                <a:solidFill>
                  <a:srgbClr val="FFFFFF"/>
                </a:solidFill>
              </a:rPr>
              <a:t>Load data 2 in $2</a:t>
            </a:r>
          </a:p>
          <a:p>
            <a:pPr lvl="0">
              <a:spcBef>
                <a:spcPts val="0"/>
              </a:spcBef>
              <a:buNone/>
            </a:pPr>
            <a:r>
              <a:t/>
            </a:r>
            <a:endParaRPr>
              <a:solidFill>
                <a:srgbClr val="FFFFFF"/>
              </a:solidFill>
            </a:endParaRPr>
          </a:p>
          <a:p>
            <a:pPr lvl="0">
              <a:spcBef>
                <a:spcPts val="0"/>
              </a:spcBef>
              <a:buNone/>
            </a:pPr>
            <a:r>
              <a:rPr lang="en">
                <a:solidFill>
                  <a:srgbClr val="FFFFFF"/>
                </a:solidFill>
              </a:rPr>
              <a:t>$d = 1 if $s &lt; $t, else = 0</a:t>
            </a:r>
          </a:p>
          <a:p>
            <a:pPr lvl="0">
              <a:spcBef>
                <a:spcPts val="0"/>
              </a:spcBef>
              <a:buNone/>
            </a:pPr>
            <a:r>
              <a:t/>
            </a:r>
            <a:endParaRPr>
              <a:solidFill>
                <a:srgbClr val="FFFFFF"/>
              </a:solidFill>
            </a:endParaRPr>
          </a:p>
          <a:p>
            <a:pPr lvl="0">
              <a:spcBef>
                <a:spcPts val="0"/>
              </a:spcBef>
              <a:buNone/>
            </a:pPr>
            <a:r>
              <a:rPr lang="en">
                <a:solidFill>
                  <a:srgbClr val="FFFFFF"/>
                </a:solidFill>
              </a:rPr>
              <a:t>If $3 == 0, skip sw</a:t>
            </a:r>
          </a:p>
          <a:p>
            <a:pPr lvl="0">
              <a:spcBef>
                <a:spcPts val="0"/>
              </a:spcBef>
              <a:buNone/>
            </a:pPr>
            <a:r>
              <a:t/>
            </a:r>
            <a:endParaRPr>
              <a:solidFill>
                <a:srgbClr val="FFFFFF"/>
              </a:solidFill>
            </a:endParaRPr>
          </a:p>
          <a:p>
            <a:pPr lvl="0">
              <a:spcBef>
                <a:spcPts val="0"/>
              </a:spcBef>
              <a:buNone/>
            </a:pPr>
            <a:r>
              <a:rPr lang="en">
                <a:solidFill>
                  <a:srgbClr val="FFFFFF"/>
                </a:solidFill>
              </a:rPr>
              <a:t>Store $1 into data 2.</a:t>
            </a:r>
          </a:p>
          <a:p>
            <a:pPr lvl="0">
              <a:spcBef>
                <a:spcPts val="0"/>
              </a:spcBef>
              <a:buNone/>
            </a:pPr>
            <a:r>
              <a:rPr lang="en">
                <a:solidFill>
                  <a:srgbClr val="FFFFFF"/>
                </a:solidFill>
              </a:rPr>
              <a:t>Store $2 into data 1.</a:t>
            </a:r>
          </a:p>
          <a:p>
            <a:pPr lvl="0">
              <a:spcBef>
                <a:spcPts val="0"/>
              </a:spcBef>
              <a:buNone/>
            </a:pPr>
            <a:r>
              <a:t/>
            </a:r>
            <a:endParaRPr>
              <a:solidFill>
                <a:srgbClr val="FFFFFF"/>
              </a:solidFill>
            </a:endParaRPr>
          </a:p>
          <a:p>
            <a:pPr lvl="0">
              <a:spcBef>
                <a:spcPts val="0"/>
              </a:spcBef>
              <a:buNone/>
            </a:pPr>
            <a:r>
              <a:rPr lang="en">
                <a:solidFill>
                  <a:srgbClr val="FFFFFF"/>
                </a:solidFill>
              </a:rPr>
              <a:t>Load data 1 and 2. </a:t>
            </a:r>
          </a:p>
          <a:p>
            <a:pPr lvl="0">
              <a:spcBef>
                <a:spcPts val="0"/>
              </a:spcBef>
              <a:buNone/>
            </a:pPr>
            <a:r>
              <a:t/>
            </a:r>
            <a:endParaRPr>
              <a:solidFill>
                <a:srgbClr val="FFFFFF"/>
              </a:solidFill>
            </a:endParaRPr>
          </a:p>
          <a:p>
            <a:pPr lvl="0">
              <a:spcBef>
                <a:spcPts val="0"/>
              </a:spcBef>
              <a:buNone/>
            </a:pPr>
            <a:r>
              <a:rPr lang="en">
                <a:solidFill>
                  <a:srgbClr val="FFFFFF"/>
                </a:solidFill>
              </a:rPr>
              <a:t>Subtract $1 - $2</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Pipelining</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IF (fetch)</a:t>
            </a:r>
          </a:p>
          <a:p>
            <a:pPr indent="-228600" lvl="1" marL="914400" rtl="0">
              <a:spcBef>
                <a:spcPts val="0"/>
              </a:spcBef>
            </a:pPr>
            <a:r>
              <a:rPr lang="en"/>
              <a:t>Instructions fetched from instruction memory and placed in registers</a:t>
            </a:r>
          </a:p>
          <a:p>
            <a:pPr indent="-228600" lvl="0" marL="457200" rtl="0">
              <a:spcBef>
                <a:spcPts val="0"/>
              </a:spcBef>
            </a:pPr>
            <a:r>
              <a:rPr lang="en"/>
              <a:t>ID (decode)</a:t>
            </a:r>
          </a:p>
          <a:p>
            <a:pPr indent="-228600" lvl="1" marL="914400" rtl="0">
              <a:spcBef>
                <a:spcPts val="0"/>
              </a:spcBef>
            </a:pPr>
            <a:r>
              <a:rPr lang="en"/>
              <a:t>Instructions decoded </a:t>
            </a:r>
          </a:p>
          <a:p>
            <a:pPr indent="-228600" lvl="0" marL="457200" rtl="0">
              <a:spcBef>
                <a:spcPts val="0"/>
              </a:spcBef>
            </a:pPr>
            <a:r>
              <a:rPr lang="en"/>
              <a:t>EX (execute)</a:t>
            </a:r>
          </a:p>
          <a:p>
            <a:pPr indent="-228600" lvl="1" marL="914400" rtl="0">
              <a:spcBef>
                <a:spcPts val="0"/>
              </a:spcBef>
            </a:pPr>
            <a:r>
              <a:rPr lang="en"/>
              <a:t>Instructions are executed</a:t>
            </a:r>
          </a:p>
          <a:p>
            <a:pPr indent="-228600" lvl="0" marL="457200" rtl="0">
              <a:spcBef>
                <a:spcPts val="0"/>
              </a:spcBef>
            </a:pPr>
            <a:r>
              <a:rPr lang="en"/>
              <a:t>MEM (memory)</a:t>
            </a:r>
          </a:p>
          <a:p>
            <a:pPr indent="-228600" lvl="1" marL="914400" rtl="0">
              <a:spcBef>
                <a:spcPts val="0"/>
              </a:spcBef>
            </a:pPr>
            <a:r>
              <a:rPr lang="en"/>
              <a:t>Memory is read or written</a:t>
            </a:r>
          </a:p>
          <a:p>
            <a:pPr indent="-228600" lvl="0" marL="457200" rtl="0">
              <a:spcBef>
                <a:spcPts val="0"/>
              </a:spcBef>
            </a:pPr>
            <a:r>
              <a:rPr lang="en"/>
              <a:t>WB (write back)</a:t>
            </a:r>
          </a:p>
          <a:p>
            <a:pPr indent="-228600" lvl="1" marL="914400" rtl="0">
              <a:spcBef>
                <a:spcPts val="0"/>
              </a:spcBef>
            </a:pPr>
            <a:r>
              <a:rPr lang="en"/>
              <a:t>Results of program are written back into registers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indent="0" lvl="0" marL="0" algn="l">
              <a:spcBef>
                <a:spcPts val="0"/>
              </a:spcBef>
              <a:buNone/>
            </a:pPr>
            <a:r>
              <a:rPr lang="en"/>
              <a:t>D_latch								D_flip_flop									</a:t>
            </a:r>
          </a:p>
        </p:txBody>
      </p:sp>
      <p:sp>
        <p:nvSpPr>
          <p:cNvPr id="67" name="Shape 67"/>
          <p:cNvSpPr txBox="1"/>
          <p:nvPr>
            <p:ph idx="1" type="body"/>
          </p:nvPr>
        </p:nvSpPr>
        <p:spPr>
          <a:xfrm>
            <a:off x="311700" y="1139500"/>
            <a:ext cx="4221300" cy="3416400"/>
          </a:xfrm>
          <a:prstGeom prst="rect">
            <a:avLst/>
          </a:prstGeom>
        </p:spPr>
        <p:txBody>
          <a:bodyPr anchorCtr="0" anchor="t" bIns="91425" lIns="91425" rIns="91425" tIns="91425">
            <a:noAutofit/>
          </a:bodyPr>
          <a:lstStyle/>
          <a:p>
            <a:pPr lvl="0">
              <a:spcBef>
                <a:spcPts val="0"/>
              </a:spcBef>
              <a:buNone/>
            </a:pPr>
            <a:r>
              <a:rPr lang="en"/>
              <a:t>What it is: Data latch used to build a D flip flop</a:t>
            </a:r>
          </a:p>
          <a:p>
            <a:pPr lvl="0">
              <a:spcBef>
                <a:spcPts val="0"/>
              </a:spcBef>
              <a:buNone/>
            </a:pPr>
            <a:r>
              <a:rPr lang="en"/>
              <a:t>Required module: none</a:t>
            </a:r>
          </a:p>
          <a:p>
            <a:pPr lvl="0">
              <a:spcBef>
                <a:spcPts val="0"/>
              </a:spcBef>
              <a:buNone/>
            </a:pPr>
            <a:r>
              <a:rPr lang="en"/>
              <a:t>Used in: D_flip_flop</a:t>
            </a:r>
          </a:p>
          <a:p>
            <a:pPr lvl="0">
              <a:spcBef>
                <a:spcPts val="0"/>
              </a:spcBef>
              <a:buNone/>
            </a:pPr>
            <a:r>
              <a:rPr lang="en"/>
              <a:t>Function: Used as a basic “storage unit”, holding one bit of data</a:t>
            </a:r>
          </a:p>
          <a:p>
            <a:pPr lvl="0">
              <a:spcBef>
                <a:spcPts val="0"/>
              </a:spcBef>
              <a:buNone/>
            </a:pPr>
            <a:r>
              <a:t/>
            </a:r>
            <a:endParaRPr/>
          </a:p>
        </p:txBody>
      </p:sp>
      <p:sp>
        <p:nvSpPr>
          <p:cNvPr id="68" name="Shape 68"/>
          <p:cNvSpPr txBox="1"/>
          <p:nvPr>
            <p:ph idx="1" type="body"/>
          </p:nvPr>
        </p:nvSpPr>
        <p:spPr>
          <a:xfrm>
            <a:off x="4844750" y="1152475"/>
            <a:ext cx="3987600" cy="3416400"/>
          </a:xfrm>
          <a:prstGeom prst="rect">
            <a:avLst/>
          </a:prstGeom>
        </p:spPr>
        <p:txBody>
          <a:bodyPr anchorCtr="0" anchor="t" bIns="91425" lIns="91425" rIns="91425" tIns="91425">
            <a:noAutofit/>
          </a:bodyPr>
          <a:lstStyle/>
          <a:p>
            <a:pPr lvl="0" rtl="0">
              <a:spcBef>
                <a:spcPts val="0"/>
              </a:spcBef>
              <a:buNone/>
            </a:pPr>
            <a:r>
              <a:rPr lang="en"/>
              <a:t>What it is: Data flip flop </a:t>
            </a:r>
          </a:p>
          <a:p>
            <a:pPr lvl="0" rtl="0">
              <a:spcBef>
                <a:spcPts val="0"/>
              </a:spcBef>
              <a:buNone/>
            </a:pPr>
            <a:r>
              <a:rPr lang="en"/>
              <a:t>Required module: D_latch</a:t>
            </a:r>
          </a:p>
          <a:p>
            <a:pPr lvl="0" rtl="0">
              <a:spcBef>
                <a:spcPts val="0"/>
              </a:spcBef>
              <a:buNone/>
            </a:pPr>
            <a:r>
              <a:rPr lang="en"/>
              <a:t>Used in: register</a:t>
            </a:r>
          </a:p>
          <a:p>
            <a:pPr lvl="0" rtl="0">
              <a:spcBef>
                <a:spcPts val="0"/>
              </a:spcBef>
              <a:buNone/>
            </a:pPr>
            <a:r>
              <a:rPr lang="en"/>
              <a:t>Function: Store the D input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register							reg_file</a:t>
            </a:r>
          </a:p>
        </p:txBody>
      </p:sp>
      <p:sp>
        <p:nvSpPr>
          <p:cNvPr id="74" name="Shape 74"/>
          <p:cNvSpPr txBox="1"/>
          <p:nvPr>
            <p:ph idx="1" type="body"/>
          </p:nvPr>
        </p:nvSpPr>
        <p:spPr>
          <a:xfrm>
            <a:off x="311700" y="1152475"/>
            <a:ext cx="4000500" cy="3416400"/>
          </a:xfrm>
          <a:prstGeom prst="rect">
            <a:avLst/>
          </a:prstGeom>
        </p:spPr>
        <p:txBody>
          <a:bodyPr anchorCtr="0" anchor="t" bIns="91425" lIns="91425" rIns="91425" tIns="91425">
            <a:noAutofit/>
          </a:bodyPr>
          <a:lstStyle/>
          <a:p>
            <a:pPr lvl="0">
              <a:spcBef>
                <a:spcPts val="0"/>
              </a:spcBef>
              <a:buNone/>
            </a:pPr>
            <a:r>
              <a:rPr lang="en"/>
              <a:t>What it is: a 16-bit register </a:t>
            </a:r>
          </a:p>
          <a:p>
            <a:pPr lvl="0">
              <a:spcBef>
                <a:spcPts val="0"/>
              </a:spcBef>
              <a:buNone/>
            </a:pPr>
            <a:r>
              <a:rPr lang="en"/>
              <a:t>Required module: D_flip_flop</a:t>
            </a:r>
          </a:p>
          <a:p>
            <a:pPr lvl="0">
              <a:spcBef>
                <a:spcPts val="0"/>
              </a:spcBef>
              <a:buNone/>
            </a:pPr>
            <a:r>
              <a:rPr lang="en"/>
              <a:t>Used in: reg_file</a:t>
            </a:r>
          </a:p>
          <a:p>
            <a:pPr lvl="0">
              <a:spcBef>
                <a:spcPts val="0"/>
              </a:spcBef>
              <a:buNone/>
            </a:pPr>
            <a:r>
              <a:rPr lang="en"/>
              <a:t>Function: storage, added together along with multiplexers to make a register file </a:t>
            </a:r>
          </a:p>
          <a:p>
            <a:pPr lvl="0">
              <a:spcBef>
                <a:spcPts val="0"/>
              </a:spcBef>
              <a:buNone/>
            </a:pPr>
            <a:r>
              <a:t/>
            </a:r>
            <a:endParaRPr/>
          </a:p>
          <a:p>
            <a:pPr lvl="0">
              <a:spcBef>
                <a:spcPts val="0"/>
              </a:spcBef>
              <a:buNone/>
            </a:pPr>
            <a:r>
              <a:t/>
            </a:r>
            <a:endParaRPr/>
          </a:p>
        </p:txBody>
      </p:sp>
      <p:sp>
        <p:nvSpPr>
          <p:cNvPr id="75" name="Shape 75"/>
          <p:cNvSpPr txBox="1"/>
          <p:nvPr>
            <p:ph idx="1" type="body"/>
          </p:nvPr>
        </p:nvSpPr>
        <p:spPr>
          <a:xfrm>
            <a:off x="4312225" y="1152475"/>
            <a:ext cx="4520100" cy="3416400"/>
          </a:xfrm>
          <a:prstGeom prst="rect">
            <a:avLst/>
          </a:prstGeom>
        </p:spPr>
        <p:txBody>
          <a:bodyPr anchorCtr="0" anchor="t" bIns="91425" lIns="91425" rIns="91425" tIns="91425">
            <a:noAutofit/>
          </a:bodyPr>
          <a:lstStyle/>
          <a:p>
            <a:pPr lvl="0" rtl="0">
              <a:spcBef>
                <a:spcPts val="0"/>
              </a:spcBef>
              <a:buNone/>
            </a:pPr>
            <a:r>
              <a:rPr lang="en"/>
              <a:t>What it is: a register file</a:t>
            </a:r>
          </a:p>
          <a:p>
            <a:pPr lvl="0" rtl="0">
              <a:spcBef>
                <a:spcPts val="0"/>
              </a:spcBef>
              <a:buNone/>
            </a:pPr>
            <a:r>
              <a:rPr lang="en"/>
              <a:t>Required module: register, mux4x1_16bit, decoder</a:t>
            </a:r>
          </a:p>
          <a:p>
            <a:pPr lvl="0" rtl="0">
              <a:spcBef>
                <a:spcPts val="0"/>
              </a:spcBef>
              <a:buNone/>
            </a:pPr>
            <a:r>
              <a:rPr lang="en"/>
              <a:t>Used in: CPU</a:t>
            </a:r>
          </a:p>
          <a:p>
            <a:pPr lvl="0" rtl="0">
              <a:spcBef>
                <a:spcPts val="0"/>
              </a:spcBef>
              <a:buNone/>
            </a:pPr>
            <a:r>
              <a:rPr lang="en"/>
              <a:t>Function: register file using 3 registers </a:t>
            </a:r>
          </a:p>
          <a:p>
            <a:pPr lvl="0" rtl="0">
              <a:spcBef>
                <a:spcPts val="0"/>
              </a:spcBef>
              <a:buNone/>
            </a:pPr>
            <a:r>
              <a:t/>
            </a:r>
            <a:endParaRP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mux4x1								mux4x1_16bit</a:t>
            </a:r>
          </a:p>
        </p:txBody>
      </p:sp>
      <p:sp>
        <p:nvSpPr>
          <p:cNvPr id="81" name="Shape 81"/>
          <p:cNvSpPr txBox="1"/>
          <p:nvPr>
            <p:ph idx="1" type="body"/>
          </p:nvPr>
        </p:nvSpPr>
        <p:spPr>
          <a:xfrm>
            <a:off x="311700" y="1152475"/>
            <a:ext cx="4247400" cy="3416400"/>
          </a:xfrm>
          <a:prstGeom prst="rect">
            <a:avLst/>
          </a:prstGeom>
        </p:spPr>
        <p:txBody>
          <a:bodyPr anchorCtr="0" anchor="t" bIns="91425" lIns="91425" rIns="91425" tIns="91425">
            <a:noAutofit/>
          </a:bodyPr>
          <a:lstStyle/>
          <a:p>
            <a:pPr lvl="0">
              <a:spcBef>
                <a:spcPts val="0"/>
              </a:spcBef>
              <a:buNone/>
            </a:pPr>
            <a:r>
              <a:rPr lang="en"/>
              <a:t>What it is: a 4x1 multiplexer</a:t>
            </a:r>
          </a:p>
          <a:p>
            <a:pPr lvl="0">
              <a:spcBef>
                <a:spcPts val="0"/>
              </a:spcBef>
              <a:buNone/>
            </a:pPr>
            <a:r>
              <a:rPr lang="en"/>
              <a:t>Required module: none</a:t>
            </a:r>
          </a:p>
          <a:p>
            <a:pPr lvl="0">
              <a:spcBef>
                <a:spcPts val="0"/>
              </a:spcBef>
              <a:buNone/>
            </a:pPr>
            <a:r>
              <a:rPr lang="en"/>
              <a:t>Used in: mux4x1_16bit, ALU1, ALUmsb</a:t>
            </a:r>
          </a:p>
          <a:p>
            <a:pPr lvl="0">
              <a:spcBef>
                <a:spcPts val="0"/>
              </a:spcBef>
              <a:buNone/>
            </a:pPr>
            <a:r>
              <a:rPr lang="en"/>
              <a:t>Function: multiplexer used for picking one of 4 inputs </a:t>
            </a:r>
          </a:p>
          <a:p>
            <a:pPr lvl="0">
              <a:spcBef>
                <a:spcPts val="0"/>
              </a:spcBef>
              <a:buNone/>
            </a:pPr>
            <a:r>
              <a:t/>
            </a:r>
            <a:endParaRPr/>
          </a:p>
          <a:p>
            <a:pPr lvl="0">
              <a:spcBef>
                <a:spcPts val="0"/>
              </a:spcBef>
              <a:buNone/>
            </a:pPr>
            <a:r>
              <a:t/>
            </a:r>
            <a:endParaRPr/>
          </a:p>
        </p:txBody>
      </p:sp>
      <p:sp>
        <p:nvSpPr>
          <p:cNvPr id="82" name="Shape 82"/>
          <p:cNvSpPr txBox="1"/>
          <p:nvPr>
            <p:ph idx="1" type="body"/>
          </p:nvPr>
        </p:nvSpPr>
        <p:spPr>
          <a:xfrm>
            <a:off x="4585000" y="1152475"/>
            <a:ext cx="4247400" cy="3416400"/>
          </a:xfrm>
          <a:prstGeom prst="rect">
            <a:avLst/>
          </a:prstGeom>
        </p:spPr>
        <p:txBody>
          <a:bodyPr anchorCtr="0" anchor="t" bIns="91425" lIns="91425" rIns="91425" tIns="91425">
            <a:noAutofit/>
          </a:bodyPr>
          <a:lstStyle/>
          <a:p>
            <a:pPr lvl="0" rtl="0">
              <a:spcBef>
                <a:spcPts val="0"/>
              </a:spcBef>
              <a:buNone/>
            </a:pPr>
            <a:r>
              <a:rPr lang="en"/>
              <a:t>What it is: a 16 bit 4x1 multiplexer</a:t>
            </a:r>
          </a:p>
          <a:p>
            <a:pPr lvl="0" rtl="0">
              <a:spcBef>
                <a:spcPts val="0"/>
              </a:spcBef>
              <a:buNone/>
            </a:pPr>
            <a:r>
              <a:rPr lang="en"/>
              <a:t>Required module: mux4x1</a:t>
            </a:r>
          </a:p>
          <a:p>
            <a:pPr lvl="0" rtl="0">
              <a:spcBef>
                <a:spcPts val="0"/>
              </a:spcBef>
              <a:buNone/>
            </a:pPr>
            <a:r>
              <a:rPr lang="en"/>
              <a:t>Used in: reg_file</a:t>
            </a:r>
          </a:p>
          <a:p>
            <a:pPr lvl="0">
              <a:spcBef>
                <a:spcPts val="0"/>
              </a:spcBef>
              <a:buNone/>
            </a:pPr>
            <a:r>
              <a:rPr lang="en"/>
              <a:t>Function: a 16 bit variety of the multiplexer built out of mux4x1</a:t>
            </a:r>
          </a:p>
          <a:p>
            <a:pPr lvl="0" rtl="0">
              <a:spcBef>
                <a:spcPts val="0"/>
              </a:spcBef>
              <a:buNone/>
            </a:pPr>
            <a:r>
              <a:t/>
            </a:r>
            <a:endParaRP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mux2x1</a:t>
            </a:r>
          </a:p>
        </p:txBody>
      </p:sp>
      <p:sp>
        <p:nvSpPr>
          <p:cNvPr id="88" name="Shape 8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What it is: A 2x1 multiplexer.</a:t>
            </a:r>
          </a:p>
          <a:p>
            <a:pPr lvl="0">
              <a:spcBef>
                <a:spcPts val="0"/>
              </a:spcBef>
              <a:buNone/>
            </a:pPr>
            <a:r>
              <a:rPr lang="en"/>
              <a:t>Used in: ALU, mux2x1_2bit, mux2x1_16bit</a:t>
            </a:r>
          </a:p>
          <a:p>
            <a:pPr lvl="0" rtl="0">
              <a:spcBef>
                <a:spcPts val="0"/>
              </a:spcBef>
              <a:buNone/>
            </a:pPr>
            <a:r>
              <a:rPr lang="en"/>
              <a:t>Function: Selects one of the two inputs and forwards that single register into an output.</a:t>
            </a:r>
          </a:p>
          <a:p>
            <a:pPr lvl="0" rt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halfadder and fulladder</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What they are: Adders.</a:t>
            </a:r>
          </a:p>
          <a:p>
            <a:pPr lvl="0">
              <a:spcBef>
                <a:spcPts val="0"/>
              </a:spcBef>
              <a:buNone/>
            </a:pPr>
            <a:r>
              <a:rPr lang="en"/>
              <a:t>Used in: ALU.</a:t>
            </a:r>
          </a:p>
          <a:p>
            <a:pPr lvl="0">
              <a:spcBef>
                <a:spcPts val="0"/>
              </a:spcBef>
              <a:buNone/>
            </a:pPr>
            <a:r>
              <a:rPr lang="en"/>
              <a:t>Function: The full adder module performs the addition of 3 bits and stores the sum and the carry out. It uses the half adder that realizes the same operation with just 2 bits.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ALU</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What it is: 16-bit ALU (Arithmetic Logic Unit)</a:t>
            </a:r>
          </a:p>
          <a:p>
            <a:pPr lvl="0">
              <a:spcBef>
                <a:spcPts val="0"/>
              </a:spcBef>
              <a:buNone/>
            </a:pPr>
            <a:r>
              <a:rPr lang="en"/>
              <a:t>Function: Takes an operation (op) input as well as an 'a' and 'b' input. Performs the operation with the registers and the result is sent to the write data (wd) of the register file along with the zero bit.</a:t>
            </a:r>
          </a:p>
          <a:p>
            <a:pPr lvl="0">
              <a:spcBef>
                <a:spcPts val="0"/>
              </a:spcBef>
              <a:buNone/>
            </a:pPr>
            <a:r>
              <a:rPr lang="en"/>
              <a:t>Stage: Execute.</a:t>
            </a:r>
          </a:p>
          <a:p>
            <a:pPr lvl="0">
              <a:spcBef>
                <a:spcPts val="0"/>
              </a:spcBef>
              <a:buNone/>
            </a:pPr>
            <a:r>
              <a:rPr lang="en"/>
              <a:t>Required modules: ALU1 and ALUmsb</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3875400" cy="572700"/>
          </a:xfrm>
          <a:prstGeom prst="rect">
            <a:avLst/>
          </a:prstGeom>
        </p:spPr>
        <p:txBody>
          <a:bodyPr anchorCtr="0" anchor="t" bIns="91425" lIns="91425" rIns="91425" tIns="91425">
            <a:noAutofit/>
          </a:bodyPr>
          <a:lstStyle/>
          <a:p>
            <a:pPr lvl="0" algn="ctr">
              <a:spcBef>
                <a:spcPts val="0"/>
              </a:spcBef>
              <a:buNone/>
            </a:pPr>
            <a:r>
              <a:rPr lang="en"/>
              <a:t>ALU1</a:t>
            </a:r>
          </a:p>
        </p:txBody>
      </p:sp>
      <p:sp>
        <p:nvSpPr>
          <p:cNvPr id="106" name="Shape 106"/>
          <p:cNvSpPr txBox="1"/>
          <p:nvPr>
            <p:ph idx="1" type="body"/>
          </p:nvPr>
        </p:nvSpPr>
        <p:spPr>
          <a:xfrm>
            <a:off x="311700" y="1444050"/>
            <a:ext cx="4085400" cy="3416400"/>
          </a:xfrm>
          <a:prstGeom prst="rect">
            <a:avLst/>
          </a:prstGeom>
        </p:spPr>
        <p:txBody>
          <a:bodyPr anchorCtr="0" anchor="t" bIns="91425" lIns="91425" rIns="91425" tIns="91425">
            <a:noAutofit/>
          </a:bodyPr>
          <a:lstStyle/>
          <a:p>
            <a:pPr lvl="0">
              <a:spcBef>
                <a:spcPts val="0"/>
              </a:spcBef>
              <a:buNone/>
            </a:pPr>
            <a:r>
              <a:rPr lang="en"/>
              <a:t>What it is: 1-bit ALU.</a:t>
            </a:r>
          </a:p>
          <a:p>
            <a:pPr lvl="0">
              <a:spcBef>
                <a:spcPts val="0"/>
              </a:spcBef>
              <a:buNone/>
            </a:pPr>
            <a:r>
              <a:rPr lang="en"/>
              <a:t>Used in: ALU.</a:t>
            </a:r>
          </a:p>
          <a:p>
            <a:pPr lvl="0">
              <a:spcBef>
                <a:spcPts val="0"/>
              </a:spcBef>
              <a:buNone/>
            </a:pPr>
            <a:r>
              <a:rPr lang="en"/>
              <a:t>Function: Used to handle bits 0-14 (least significant bits) using a 2x1 and 4x1 multiplexer as well as a full adder.</a:t>
            </a:r>
          </a:p>
        </p:txBody>
      </p:sp>
      <p:sp>
        <p:nvSpPr>
          <p:cNvPr id="107" name="Shape 107"/>
          <p:cNvSpPr txBox="1"/>
          <p:nvPr/>
        </p:nvSpPr>
        <p:spPr>
          <a:xfrm>
            <a:off x="5330100" y="1444050"/>
            <a:ext cx="3502200" cy="30000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en" sz="1800">
                <a:solidFill>
                  <a:schemeClr val="lt2"/>
                </a:solidFill>
              </a:rPr>
              <a:t>What it is: 1-bit ALU.</a:t>
            </a:r>
          </a:p>
          <a:p>
            <a:pPr lvl="0" rtl="0">
              <a:lnSpc>
                <a:spcPct val="115000"/>
              </a:lnSpc>
              <a:spcBef>
                <a:spcPts val="0"/>
              </a:spcBef>
              <a:spcAft>
                <a:spcPts val="1600"/>
              </a:spcAft>
              <a:buNone/>
            </a:pPr>
            <a:r>
              <a:rPr lang="en" sz="1800">
                <a:solidFill>
                  <a:schemeClr val="lt2"/>
                </a:solidFill>
              </a:rPr>
              <a:t>Used in: ALU.</a:t>
            </a:r>
          </a:p>
          <a:p>
            <a:pPr lvl="0" rtl="0">
              <a:lnSpc>
                <a:spcPct val="115000"/>
              </a:lnSpc>
              <a:spcBef>
                <a:spcPts val="0"/>
              </a:spcBef>
              <a:spcAft>
                <a:spcPts val="1600"/>
              </a:spcAft>
              <a:buNone/>
            </a:pPr>
            <a:r>
              <a:rPr lang="en" sz="1800">
                <a:solidFill>
                  <a:schemeClr val="lt2"/>
                </a:solidFill>
              </a:rPr>
              <a:t>Function: Used to handle bit 15 (the most significant bit) using a 2x1 and 4x1 multiplexer as well as a full adder.</a:t>
            </a:r>
          </a:p>
        </p:txBody>
      </p:sp>
      <p:sp>
        <p:nvSpPr>
          <p:cNvPr id="108" name="Shape 108"/>
          <p:cNvSpPr txBox="1"/>
          <p:nvPr>
            <p:ph type="title"/>
          </p:nvPr>
        </p:nvSpPr>
        <p:spPr>
          <a:xfrm>
            <a:off x="4956900" y="445025"/>
            <a:ext cx="3875400" cy="572700"/>
          </a:xfrm>
          <a:prstGeom prst="rect">
            <a:avLst/>
          </a:prstGeom>
        </p:spPr>
        <p:txBody>
          <a:bodyPr anchorCtr="0" anchor="t" bIns="91425" lIns="91425" rIns="91425" tIns="91425">
            <a:noAutofit/>
          </a:bodyPr>
          <a:lstStyle/>
          <a:p>
            <a:pPr lvl="0" rtl="0" algn="ctr">
              <a:spcBef>
                <a:spcPts val="0"/>
              </a:spcBef>
              <a:buNone/>
            </a:pPr>
            <a:r>
              <a:rPr lang="en"/>
              <a:t>ALUmsb</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