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833275-C44B-40E2-BE29-795188F761C5}"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286972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33275-C44B-40E2-BE29-795188F761C5}"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202714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33275-C44B-40E2-BE29-795188F761C5}"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994687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33275-C44B-40E2-BE29-795188F761C5}"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D00F3-9DF3-47EA-BA2B-0E0A5CB8344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0961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33275-C44B-40E2-BE29-795188F761C5}"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2513705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833275-C44B-40E2-BE29-795188F761C5}" type="datetimeFigureOut">
              <a:rPr lang="en-IN" smtClean="0"/>
              <a:t>12-07-2023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1247608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833275-C44B-40E2-BE29-795188F761C5}" type="datetimeFigureOut">
              <a:rPr lang="en-IN" smtClean="0"/>
              <a:t>12-07-2023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2401597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33275-C44B-40E2-BE29-795188F761C5}"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495341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33275-C44B-40E2-BE29-795188F761C5}"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206630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33275-C44B-40E2-BE29-795188F761C5}"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371879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33275-C44B-40E2-BE29-795188F761C5}"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238764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833275-C44B-40E2-BE29-795188F761C5}"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16635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833275-C44B-40E2-BE29-795188F761C5}" type="datetimeFigureOut">
              <a:rPr lang="en-IN" smtClean="0"/>
              <a:t>12-07-2023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79131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833275-C44B-40E2-BE29-795188F761C5}" type="datetimeFigureOut">
              <a:rPr lang="en-IN" smtClean="0"/>
              <a:t>12-07-2023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148614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33275-C44B-40E2-BE29-795188F761C5}" type="datetimeFigureOut">
              <a:rPr lang="en-IN" smtClean="0"/>
              <a:t>12-07-2023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68777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33275-C44B-40E2-BE29-795188F761C5}"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70374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33275-C44B-40E2-BE29-795188F761C5}"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D00F3-9DF3-47EA-BA2B-0E0A5CB83441}" type="slidenum">
              <a:rPr lang="en-IN" smtClean="0"/>
              <a:t>‹#›</a:t>
            </a:fld>
            <a:endParaRPr lang="en-IN"/>
          </a:p>
        </p:txBody>
      </p:sp>
    </p:spTree>
    <p:extLst>
      <p:ext uri="{BB962C8B-B14F-4D97-AF65-F5344CB8AC3E}">
        <p14:creationId xmlns:p14="http://schemas.microsoft.com/office/powerpoint/2010/main" val="45879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833275-C44B-40E2-BE29-795188F761C5}" type="datetimeFigureOut">
              <a:rPr lang="en-IN" smtClean="0"/>
              <a:t>12-07-2023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D1D00F3-9DF3-47EA-BA2B-0E0A5CB83441}" type="slidenum">
              <a:rPr lang="en-IN" smtClean="0"/>
              <a:t>‹#›</a:t>
            </a:fld>
            <a:endParaRPr lang="en-IN"/>
          </a:p>
        </p:txBody>
      </p:sp>
    </p:spTree>
    <p:extLst>
      <p:ext uri="{BB962C8B-B14F-4D97-AF65-F5344CB8AC3E}">
        <p14:creationId xmlns:p14="http://schemas.microsoft.com/office/powerpoint/2010/main" val="1270429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GcrhqniKObyqeTJMxKabld0CSGmZ2o92/view" TargetMode="External"/><Relationship Id="rId2" Type="http://schemas.openxmlformats.org/officeDocument/2006/relationships/hyperlink" Target="https://drive.google.com/file/d/1__eB5gUp7Ap3CHPzsn75kYRgAHmf8XqY/view" TargetMode="External"/><Relationship Id="rId1" Type="http://schemas.openxmlformats.org/officeDocument/2006/relationships/slideLayout" Target="../slideLayouts/slideLayout2.xml"/><Relationship Id="rId4" Type="http://schemas.openxmlformats.org/officeDocument/2006/relationships/hyperlink" Target="https://scikit-learn.org/stable/documentation.htm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1.nyc.gov/site/tlc/about/tlc-trip-record-data.p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8F98-AC14-AF50-5D95-72780EB1F189}"/>
              </a:ext>
            </a:extLst>
          </p:cNvPr>
          <p:cNvSpPr>
            <a:spLocks noGrp="1"/>
          </p:cNvSpPr>
          <p:nvPr>
            <p:ph type="ctrTitle"/>
          </p:nvPr>
        </p:nvSpPr>
        <p:spPr>
          <a:xfrm>
            <a:off x="1595269" y="1122363"/>
            <a:ext cx="9001462" cy="1522225"/>
          </a:xfrm>
        </p:spPr>
        <p:txBody>
          <a:bodyPr>
            <a:normAutofit/>
          </a:bodyPr>
          <a:lstStyle/>
          <a:p>
            <a:r>
              <a:rPr lang="en-US" sz="6000" dirty="0"/>
              <a:t>Project</a:t>
            </a:r>
            <a:endParaRPr lang="en-IN" sz="6000" dirty="0"/>
          </a:p>
        </p:txBody>
      </p:sp>
      <p:sp>
        <p:nvSpPr>
          <p:cNvPr id="3" name="Subtitle 2">
            <a:extLst>
              <a:ext uri="{FF2B5EF4-FFF2-40B4-BE49-F238E27FC236}">
                <a16:creationId xmlns:a16="http://schemas.microsoft.com/office/drawing/2014/main" id="{9489C751-CBF6-5AAC-B172-25F1DFD885C3}"/>
              </a:ext>
            </a:extLst>
          </p:cNvPr>
          <p:cNvSpPr>
            <a:spLocks noGrp="1"/>
          </p:cNvSpPr>
          <p:nvPr>
            <p:ph type="subTitle" idx="1"/>
          </p:nvPr>
        </p:nvSpPr>
        <p:spPr/>
        <p:txBody>
          <a:bodyPr>
            <a:normAutofit fontScale="70000" lnSpcReduction="20000"/>
          </a:bodyPr>
          <a:lstStyle/>
          <a:p>
            <a:r>
              <a:rPr lang="en-US" sz="5000" b="1" dirty="0"/>
              <a:t>Predicting the City Taxi Trip Duration</a:t>
            </a:r>
            <a:endParaRPr lang="en-IN" sz="5000" b="1" dirty="0"/>
          </a:p>
          <a:p>
            <a:r>
              <a:rPr lang="en-IN" sz="3400" b="1" dirty="0"/>
              <a:t>Made By:</a:t>
            </a:r>
          </a:p>
          <a:p>
            <a:r>
              <a:rPr lang="en-IN" sz="3400" b="1" dirty="0"/>
              <a:t>SONIT SINGH</a:t>
            </a:r>
            <a:endParaRPr lang="en-US" sz="3400" b="1" dirty="0"/>
          </a:p>
        </p:txBody>
      </p:sp>
    </p:spTree>
    <p:extLst>
      <p:ext uri="{BB962C8B-B14F-4D97-AF65-F5344CB8AC3E}">
        <p14:creationId xmlns:p14="http://schemas.microsoft.com/office/powerpoint/2010/main" val="102673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CC49-F260-2004-DB08-F13CB9ABFFCA}"/>
              </a:ext>
            </a:extLst>
          </p:cNvPr>
          <p:cNvSpPr>
            <a:spLocks noGrp="1"/>
          </p:cNvSpPr>
          <p:nvPr>
            <p:ph type="title"/>
          </p:nvPr>
        </p:nvSpPr>
        <p:spPr/>
        <p:txBody>
          <a:bodyPr/>
          <a:lstStyle/>
          <a:p>
            <a:r>
              <a:rPr lang="en-US" dirty="0"/>
              <a:t>ACKNOWLEDGEMENTS</a:t>
            </a:r>
            <a:endParaRPr lang="en-IN" dirty="0"/>
          </a:p>
        </p:txBody>
      </p:sp>
      <p:sp>
        <p:nvSpPr>
          <p:cNvPr id="3" name="Content Placeholder 2">
            <a:extLst>
              <a:ext uri="{FF2B5EF4-FFF2-40B4-BE49-F238E27FC236}">
                <a16:creationId xmlns:a16="http://schemas.microsoft.com/office/drawing/2014/main" id="{803432C2-AE45-81D6-2757-D976B053DFBC}"/>
              </a:ext>
            </a:extLst>
          </p:cNvPr>
          <p:cNvSpPr>
            <a:spLocks noGrp="1"/>
          </p:cNvSpPr>
          <p:nvPr>
            <p:ph idx="1"/>
          </p:nvPr>
        </p:nvSpPr>
        <p:spPr>
          <a:xfrm>
            <a:off x="879080" y="1935921"/>
            <a:ext cx="10433839" cy="3971365"/>
          </a:xfrm>
        </p:spPr>
        <p:txBody>
          <a:bodyPr>
            <a:normAutofit lnSpcReduction="10000"/>
          </a:bodyPr>
          <a:lstStyle/>
          <a:p>
            <a:r>
              <a:rPr lang="en-US" dirty="0">
                <a:solidFill>
                  <a:srgbClr val="D1D5DB"/>
                </a:solidFill>
                <a:effectLst/>
                <a:latin typeface="Söhne"/>
              </a:rPr>
              <a:t>I</a:t>
            </a:r>
            <a:r>
              <a:rPr lang="en-US" b="0" i="0" dirty="0">
                <a:solidFill>
                  <a:srgbClr val="D1D5DB"/>
                </a:solidFill>
                <a:effectLst/>
                <a:latin typeface="Söhne"/>
              </a:rPr>
              <a:t> would like to express my gratitude to the </a:t>
            </a:r>
            <a:r>
              <a:rPr lang="en-US" b="0" i="0" dirty="0" err="1">
                <a:solidFill>
                  <a:srgbClr val="D1D5DB"/>
                </a:solidFill>
                <a:effectLst/>
                <a:latin typeface="Söhne"/>
              </a:rPr>
              <a:t>Capabl</a:t>
            </a:r>
            <a:r>
              <a:rPr lang="en-US" b="0" i="0" dirty="0">
                <a:solidFill>
                  <a:srgbClr val="D1D5DB"/>
                </a:solidFill>
                <a:effectLst/>
                <a:latin typeface="Söhne"/>
              </a:rPr>
              <a:t>. Team for collecting NYC Taxi and Limousine Commission (TLC) and providing the valuable taxi trip records dataset used in this project. This dataset forms the foundation of our research on predicting city taxi trip duration.</a:t>
            </a:r>
          </a:p>
          <a:p>
            <a:r>
              <a:rPr lang="en-US" dirty="0">
                <a:solidFill>
                  <a:srgbClr val="D1D5DB"/>
                </a:solidFill>
                <a:effectLst/>
                <a:latin typeface="Söhne"/>
              </a:rPr>
              <a:t>I</a:t>
            </a:r>
            <a:r>
              <a:rPr lang="en-US" b="0" i="0" dirty="0">
                <a:solidFill>
                  <a:srgbClr val="D1D5DB"/>
                </a:solidFill>
                <a:effectLst/>
                <a:latin typeface="Söhne"/>
              </a:rPr>
              <a:t> would like to thank the open-source community for developing and maintaining the necessary libraries and tools that were </a:t>
            </a:r>
            <a:r>
              <a:rPr lang="en-US" dirty="0">
                <a:solidFill>
                  <a:srgbClr val="D1D5DB"/>
                </a:solidFill>
                <a:effectLst/>
                <a:latin typeface="Söhne"/>
              </a:rPr>
              <a:t>used in </a:t>
            </a:r>
            <a:r>
              <a:rPr lang="en-US" b="0" i="0" dirty="0">
                <a:solidFill>
                  <a:srgbClr val="D1D5DB"/>
                </a:solidFill>
                <a:effectLst/>
                <a:latin typeface="Söhne"/>
              </a:rPr>
              <a:t>this project. In particular, I would like to acknowledge the efforts of the pandas, </a:t>
            </a:r>
            <a:r>
              <a:rPr lang="en-US" b="0" i="0" dirty="0" err="1">
                <a:solidFill>
                  <a:srgbClr val="D1D5DB"/>
                </a:solidFill>
                <a:effectLst/>
                <a:latin typeface="Söhne"/>
              </a:rPr>
              <a:t>numpy</a:t>
            </a:r>
            <a:r>
              <a:rPr lang="en-US" b="0" i="0" dirty="0">
                <a:solidFill>
                  <a:srgbClr val="D1D5DB"/>
                </a:solidFill>
                <a:effectLst/>
                <a:latin typeface="Söhne"/>
              </a:rPr>
              <a:t>, matplotlib, and scikit-learn teams for their contributions to the data processing, analysis, and machine learning aspects of my work.</a:t>
            </a:r>
          </a:p>
          <a:p>
            <a:r>
              <a:rPr lang="en-US" dirty="0">
                <a:solidFill>
                  <a:srgbClr val="D1D5DB"/>
                </a:solidFill>
                <a:effectLst/>
                <a:latin typeface="Söhne"/>
              </a:rPr>
              <a:t>I</a:t>
            </a:r>
            <a:r>
              <a:rPr lang="en-US" b="0" i="0" dirty="0">
                <a:solidFill>
                  <a:srgbClr val="D1D5DB"/>
                </a:solidFill>
                <a:effectLst/>
                <a:latin typeface="Söhne"/>
              </a:rPr>
              <a:t> would also like to express my gratitude to my </a:t>
            </a:r>
            <a:r>
              <a:rPr lang="en-US" dirty="0" err="1">
                <a:solidFill>
                  <a:srgbClr val="D1D5DB"/>
                </a:solidFill>
                <a:effectLst/>
                <a:latin typeface="Söhne"/>
              </a:rPr>
              <a:t>Capabl</a:t>
            </a:r>
            <a:r>
              <a:rPr lang="en-US" dirty="0">
                <a:solidFill>
                  <a:srgbClr val="D1D5DB"/>
                </a:solidFill>
                <a:effectLst/>
                <a:latin typeface="Söhne"/>
              </a:rPr>
              <a:t>. </a:t>
            </a:r>
            <a:r>
              <a:rPr lang="en-US" b="0" i="0" dirty="0">
                <a:solidFill>
                  <a:srgbClr val="D1D5DB"/>
                </a:solidFill>
                <a:effectLst/>
                <a:latin typeface="Söhne"/>
              </a:rPr>
              <a:t>mentor and advisors for their guidance and support throughout the project. Their expertise and insights have been invaluable in shaping my understanding and approach.</a:t>
            </a:r>
            <a:endParaRPr lang="en-IN" dirty="0"/>
          </a:p>
        </p:txBody>
      </p:sp>
    </p:spTree>
    <p:extLst>
      <p:ext uri="{BB962C8B-B14F-4D97-AF65-F5344CB8AC3E}">
        <p14:creationId xmlns:p14="http://schemas.microsoft.com/office/powerpoint/2010/main" val="2294139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3468-8E43-F741-BA54-2053DB196A03}"/>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F46F770-3780-6668-F967-B6079F54C2AE}"/>
              </a:ext>
            </a:extLst>
          </p:cNvPr>
          <p:cNvSpPr>
            <a:spLocks noGrp="1"/>
          </p:cNvSpPr>
          <p:nvPr>
            <p:ph idx="1"/>
          </p:nvPr>
        </p:nvSpPr>
        <p:spPr>
          <a:xfrm>
            <a:off x="913794" y="1719546"/>
            <a:ext cx="10353762" cy="4528853"/>
          </a:xfrm>
        </p:spPr>
        <p:txBody>
          <a:bodyPr/>
          <a:lstStyle/>
          <a:p>
            <a:r>
              <a:rPr lang="en-US" dirty="0"/>
              <a:t>Datasets from </a:t>
            </a:r>
            <a:r>
              <a:rPr lang="en-US" dirty="0" err="1"/>
              <a:t>Capabl</a:t>
            </a:r>
            <a:r>
              <a:rPr lang="en-US" dirty="0"/>
              <a:t> :</a:t>
            </a:r>
          </a:p>
          <a:p>
            <a:r>
              <a:rPr lang="en-US" dirty="0">
                <a:hlinkClick r:id="rId2"/>
              </a:rPr>
              <a:t>https://drive.google.com/file/d/1__eB5gUp7Ap3CHPzsn75kYRgAHmf8XqY/view</a:t>
            </a:r>
            <a:endParaRPr lang="en-US" dirty="0"/>
          </a:p>
          <a:p>
            <a:r>
              <a:rPr lang="en-US" dirty="0">
                <a:hlinkClick r:id="rId3"/>
              </a:rPr>
              <a:t>https://drive.google.com/file/d/1GcrhqniKObyqeTJMxKabld0CSGmZ2o92/view</a:t>
            </a:r>
            <a:endParaRPr lang="en-US" dirty="0"/>
          </a:p>
          <a:p>
            <a:r>
              <a:rPr lang="en-US" dirty="0"/>
              <a:t>Google Collab </a:t>
            </a:r>
          </a:p>
          <a:p>
            <a:r>
              <a:rPr lang="en-US" b="0" i="0" dirty="0">
                <a:solidFill>
                  <a:srgbClr val="D1D5DB"/>
                </a:solidFill>
                <a:effectLst/>
              </a:rPr>
              <a:t>scikit-learn Documentation: </a:t>
            </a:r>
            <a:r>
              <a:rPr lang="en-US" b="0" i="0" u="sng" dirty="0">
                <a:effectLst/>
                <a:hlinkClick r:id="rId4"/>
              </a:rPr>
              <a:t>https://scikit-learn.org/stable/documentation.html</a:t>
            </a:r>
            <a:r>
              <a:rPr lang="en-US" b="0" i="0" dirty="0">
                <a:solidFill>
                  <a:srgbClr val="D1D5DB"/>
                </a:solidFill>
                <a:effectLst/>
              </a:rPr>
              <a:t> </a:t>
            </a:r>
          </a:p>
          <a:p>
            <a:endParaRPr lang="en-US" dirty="0"/>
          </a:p>
          <a:p>
            <a:endParaRPr lang="en-IN" dirty="0"/>
          </a:p>
        </p:txBody>
      </p:sp>
    </p:spTree>
    <p:extLst>
      <p:ext uri="{BB962C8B-B14F-4D97-AF65-F5344CB8AC3E}">
        <p14:creationId xmlns:p14="http://schemas.microsoft.com/office/powerpoint/2010/main" val="290539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9536-5BAA-9329-3D11-811844B0870D}"/>
              </a:ext>
            </a:extLst>
          </p:cNvPr>
          <p:cNvSpPr>
            <a:spLocks noGrp="1"/>
          </p:cNvSpPr>
          <p:nvPr>
            <p:ph type="title"/>
          </p:nvPr>
        </p:nvSpPr>
        <p:spPr>
          <a:xfrm>
            <a:off x="913795" y="609601"/>
            <a:ext cx="10353761" cy="941294"/>
          </a:xfrm>
        </p:spPr>
        <p:txBody>
          <a:bodyPr/>
          <a:lstStyle/>
          <a:p>
            <a:r>
              <a:rPr lang="en-US" dirty="0"/>
              <a:t>Challenge</a:t>
            </a:r>
            <a:endParaRPr lang="en-IN" dirty="0"/>
          </a:p>
        </p:txBody>
      </p:sp>
      <p:sp>
        <p:nvSpPr>
          <p:cNvPr id="3" name="Content Placeholder 2">
            <a:extLst>
              <a:ext uri="{FF2B5EF4-FFF2-40B4-BE49-F238E27FC236}">
                <a16:creationId xmlns:a16="http://schemas.microsoft.com/office/drawing/2014/main" id="{1AA55DF2-C5FD-7BDC-CF39-30D5DD84EF3D}"/>
              </a:ext>
            </a:extLst>
          </p:cNvPr>
          <p:cNvSpPr>
            <a:spLocks noGrp="1"/>
          </p:cNvSpPr>
          <p:nvPr>
            <p:ph idx="1"/>
          </p:nvPr>
        </p:nvSpPr>
        <p:spPr>
          <a:xfrm>
            <a:off x="919119" y="1778655"/>
            <a:ext cx="10353762" cy="3300689"/>
          </a:xfrm>
        </p:spPr>
        <p:txBody>
          <a:bodyPr>
            <a:normAutofit fontScale="25000" lnSpcReduction="20000"/>
          </a:bodyPr>
          <a:lstStyle/>
          <a:p>
            <a:pPr marL="0" indent="0">
              <a:lnSpc>
                <a:spcPct val="150000"/>
              </a:lnSpc>
              <a:buNone/>
            </a:pPr>
            <a:r>
              <a:rPr lang="en-US" sz="7200" dirty="0">
                <a:solidFill>
                  <a:schemeClr val="tx1">
                    <a:lumMod val="95000"/>
                  </a:schemeClr>
                </a:solidFill>
                <a:effectLst>
                  <a:outerShdw blurRad="38100" dist="38100" dir="2700000" algn="tl">
                    <a:srgbClr val="000000">
                      <a:alpha val="43137"/>
                    </a:srgbClr>
                  </a:outerShdw>
                  <a:reflection endPos="0" dist="12700" dir="5400000" sy="-100000" algn="bl" rotWithShape="0"/>
                </a:effectLst>
                <a:latin typeface="Times New Roman" panose="02020603050405020304" pitchFamily="18" charset="0"/>
                <a:cs typeface="Times New Roman" panose="02020603050405020304" pitchFamily="18" charset="0"/>
              </a:rPr>
              <a:t>Business Goal: To improve the efficiency of electronic taxi dispatching systems it is important to be able to predict how long a driver will have his taxi occupied. If a dispatcher knew approximately when a taxi driver would be ending their current ride, they would be better able to identify which driver to assign to each pickup request.</a:t>
            </a:r>
          </a:p>
          <a:p>
            <a:pPr marL="0" indent="0">
              <a:lnSpc>
                <a:spcPct val="150000"/>
              </a:lnSpc>
              <a:buNone/>
            </a:pPr>
            <a:r>
              <a:rPr lang="en-US" sz="7200" dirty="0">
                <a:solidFill>
                  <a:schemeClr val="tx1">
                    <a:lumMod val="95000"/>
                  </a:schemeClr>
                </a:solidFill>
                <a:effectLst>
                  <a:outerShdw blurRad="38100" dist="38100" dir="2700000" algn="tl">
                    <a:srgbClr val="000000">
                      <a:alpha val="43137"/>
                    </a:srgbClr>
                  </a:outerShdw>
                  <a:reflection endPos="0" dist="12700" dir="5400000" sy="-100000" algn="bl" rotWithShape="0"/>
                </a:effectLst>
                <a:latin typeface="Times New Roman" panose="02020603050405020304" pitchFamily="18" charset="0"/>
                <a:cs typeface="Times New Roman" panose="02020603050405020304" pitchFamily="18" charset="0"/>
              </a:rPr>
              <a:t>ML Goal: To build a model that predicts the total ride duration of taxi trips in New York City</a:t>
            </a:r>
            <a:endParaRPr lang="en-IN" sz="7200" dirty="0">
              <a:solidFill>
                <a:schemeClr val="tx1">
                  <a:lumMod val="95000"/>
                </a:schemeClr>
              </a:solidFill>
              <a:effectLst>
                <a:outerShdw blurRad="38100" dist="38100" dir="2700000" algn="tl">
                  <a:srgbClr val="000000">
                    <a:alpha val="43137"/>
                  </a:srgbClr>
                </a:outerShdw>
                <a:reflection endPos="0" dist="12700" dir="5400000" sy="-100000" algn="bl" rotWithShape="0"/>
              </a:effectLst>
              <a:latin typeface="Times New Roman" panose="02020603050405020304" pitchFamily="18" charset="0"/>
              <a:cs typeface="Times New Roman" panose="02020603050405020304" pitchFamily="18" charset="0"/>
            </a:endParaRPr>
          </a:p>
          <a:p>
            <a:pPr marL="0" indent="0">
              <a:lnSpc>
                <a:spcPct val="150000"/>
              </a:lnSpc>
              <a:buNone/>
            </a:pPr>
            <a:r>
              <a:rPr lang="en-US" sz="7200" dirty="0">
                <a:solidFill>
                  <a:schemeClr val="tx1">
                    <a:lumMod val="95000"/>
                  </a:schemeClr>
                </a:solidFill>
                <a:effectLst>
                  <a:outerShdw blurRad="38100" dist="38100" dir="2700000" algn="tl">
                    <a:srgbClr val="000000">
                      <a:alpha val="43137"/>
                    </a:srgbClr>
                  </a:outerShdw>
                  <a:reflection endPos="0" dist="12700" dir="5400000" sy="-100000" algn="bl" rotWithShape="0"/>
                </a:effectLst>
                <a:latin typeface="Times New Roman" panose="02020603050405020304" pitchFamily="18" charset="0"/>
                <a:cs typeface="Times New Roman" panose="02020603050405020304" pitchFamily="18" charset="0"/>
              </a:rPr>
              <a:t>Data: The taxi trip records include fields capturing pick-up and drop-off dates/times, pick-up and drop-off locations, trip distances, itemized fares, rate types, payment types, and driver-reported passenger counts. The data used in the attached datasets were collected and provided to the NYC Taxi and Limousine Commission (TLC) by technology providers authorized under the Taxicab &amp; Livery Passenger Enhancement Programs (TPEP/LPEP). </a:t>
            </a:r>
          </a:p>
          <a:p>
            <a:pPr marL="0" indent="0">
              <a:lnSpc>
                <a:spcPct val="150000"/>
              </a:lnSpc>
              <a:buNone/>
            </a:pPr>
            <a:r>
              <a:rPr lang="en-US" sz="7200" dirty="0">
                <a:solidFill>
                  <a:schemeClr val="tx1">
                    <a:lumMod val="95000"/>
                  </a:schemeClr>
                </a:solidFill>
                <a:effectLst>
                  <a:outerShdw blurRad="38100" dist="38100" dir="2700000" algn="tl">
                    <a:srgbClr val="000000">
                      <a:alpha val="43137"/>
                    </a:srgbClr>
                  </a:outerShdw>
                  <a:reflection endPos="0" dist="12700" dir="5400000" sy="-100000" algn="bl" rotWithShape="0"/>
                </a:effectLst>
                <a:latin typeface="Times New Roman" panose="02020603050405020304" pitchFamily="18" charset="0"/>
                <a:cs typeface="Times New Roman" panose="02020603050405020304" pitchFamily="18" charset="0"/>
              </a:rPr>
              <a:t>Data Source: </a:t>
            </a:r>
            <a:r>
              <a:rPr lang="en-US" sz="7200" dirty="0">
                <a:solidFill>
                  <a:schemeClr val="tx1">
                    <a:lumMod val="95000"/>
                  </a:schemeClr>
                </a:solidFill>
                <a:effectLst>
                  <a:outerShdw blurRad="38100" dist="38100" dir="2700000" algn="tl">
                    <a:srgbClr val="000000">
                      <a:alpha val="43137"/>
                    </a:srgbClr>
                  </a:outerShdw>
                  <a:reflection endPos="0" dist="12700" dir="5400000" sy="-100000" algn="bl" rotWithShape="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https://www1.nyc.gov/site/tlc/about/tlc-trip-record-data.page</a:t>
            </a:r>
            <a:endParaRPr lang="en-US" sz="7200" dirty="0">
              <a:solidFill>
                <a:schemeClr val="tx1">
                  <a:lumMod val="95000"/>
                </a:schemeClr>
              </a:solidFill>
              <a:effectLst>
                <a:outerShdw blurRad="38100" dist="38100" dir="2700000" algn="tl">
                  <a:srgbClr val="000000">
                    <a:alpha val="43137"/>
                  </a:srgbClr>
                </a:outerShdw>
                <a:reflection endPos="0" dist="12700" dir="5400000" sy="-100000" algn="bl" rotWithShape="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0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A2F0-7AD9-45AE-25B3-827CB8745446}"/>
              </a:ext>
            </a:extLst>
          </p:cNvPr>
          <p:cNvSpPr>
            <a:spLocks noGrp="1"/>
          </p:cNvSpPr>
          <p:nvPr>
            <p:ph type="title"/>
          </p:nvPr>
        </p:nvSpPr>
        <p:spPr>
          <a:xfrm>
            <a:off x="797254" y="448236"/>
            <a:ext cx="10353761" cy="806824"/>
          </a:xfrm>
        </p:spPr>
        <p:txBody>
          <a:bodyPr/>
          <a:lstStyle/>
          <a:p>
            <a:r>
              <a:rPr lang="en-US" dirty="0"/>
              <a:t>About Data</a:t>
            </a:r>
            <a:endParaRPr lang="en-IN" dirty="0"/>
          </a:p>
        </p:txBody>
      </p:sp>
      <p:pic>
        <p:nvPicPr>
          <p:cNvPr id="5" name="Content Placeholder 4">
            <a:extLst>
              <a:ext uri="{FF2B5EF4-FFF2-40B4-BE49-F238E27FC236}">
                <a16:creationId xmlns:a16="http://schemas.microsoft.com/office/drawing/2014/main" id="{B42E7DDA-C963-3328-22FA-C18CE0C715FB}"/>
              </a:ext>
            </a:extLst>
          </p:cNvPr>
          <p:cNvPicPr>
            <a:picLocks noGrp="1" noChangeAspect="1"/>
          </p:cNvPicPr>
          <p:nvPr>
            <p:ph idx="1"/>
          </p:nvPr>
        </p:nvPicPr>
        <p:blipFill>
          <a:blip r:embed="rId2"/>
          <a:stretch>
            <a:fillRect/>
          </a:stretch>
        </p:blipFill>
        <p:spPr>
          <a:xfrm>
            <a:off x="1837764" y="1786231"/>
            <a:ext cx="8937811" cy="4532747"/>
          </a:xfrm>
        </p:spPr>
      </p:pic>
    </p:spTree>
    <p:extLst>
      <p:ext uri="{BB962C8B-B14F-4D97-AF65-F5344CB8AC3E}">
        <p14:creationId xmlns:p14="http://schemas.microsoft.com/office/powerpoint/2010/main" val="253270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9965-211D-EB2F-C25B-DB9591B16CED}"/>
              </a:ext>
            </a:extLst>
          </p:cNvPr>
          <p:cNvSpPr>
            <a:spLocks noGrp="1"/>
          </p:cNvSpPr>
          <p:nvPr>
            <p:ph type="title"/>
          </p:nvPr>
        </p:nvSpPr>
        <p:spPr/>
        <p:txBody>
          <a:bodyPr/>
          <a:lstStyle/>
          <a:p>
            <a:r>
              <a:rPr lang="en-IN" dirty="0"/>
              <a:t>Data Gathering</a:t>
            </a:r>
          </a:p>
        </p:txBody>
      </p:sp>
      <p:sp>
        <p:nvSpPr>
          <p:cNvPr id="3" name="Content Placeholder 2">
            <a:extLst>
              <a:ext uri="{FF2B5EF4-FFF2-40B4-BE49-F238E27FC236}">
                <a16:creationId xmlns:a16="http://schemas.microsoft.com/office/drawing/2014/main" id="{EEEBF514-6836-55A5-AAAF-D80C72E19026}"/>
              </a:ext>
            </a:extLst>
          </p:cNvPr>
          <p:cNvSpPr>
            <a:spLocks noGrp="1"/>
          </p:cNvSpPr>
          <p:nvPr>
            <p:ph idx="1"/>
          </p:nvPr>
        </p:nvSpPr>
        <p:spPr>
          <a:xfrm>
            <a:off x="913795" y="2110350"/>
            <a:ext cx="10353762" cy="3695136"/>
          </a:xfrm>
        </p:spPr>
        <p:txBody>
          <a:bodyPr/>
          <a:lstStyle/>
          <a:p>
            <a:r>
              <a:rPr lang="en-US" dirty="0"/>
              <a:t>Data Gathering</a:t>
            </a:r>
          </a:p>
          <a:p>
            <a:r>
              <a:rPr lang="en-US" dirty="0"/>
              <a:t>First we will import all the necessary packages from scikit-learn library and the datasets are we are using is provided in this link.</a:t>
            </a:r>
          </a:p>
          <a:p>
            <a:r>
              <a:rPr lang="en-US" dirty="0"/>
              <a:t>train.csv: https://drive.google.com/file/d/1__eB5gUp7Ap3CHPzsn75kYRgAHmf8XqY/view</a:t>
            </a:r>
          </a:p>
          <a:p>
            <a:r>
              <a:rPr lang="en-US" dirty="0"/>
              <a:t>test.csv:</a:t>
            </a:r>
          </a:p>
          <a:p>
            <a:r>
              <a:rPr lang="en-US" dirty="0"/>
              <a:t>https://drive.google.com/file/d/1GcrhqniKObyqeTJMxKabld0CSGmZ2o92/view</a:t>
            </a:r>
          </a:p>
          <a:p>
            <a:endParaRPr lang="en-IN" dirty="0"/>
          </a:p>
        </p:txBody>
      </p:sp>
    </p:spTree>
    <p:extLst>
      <p:ext uri="{BB962C8B-B14F-4D97-AF65-F5344CB8AC3E}">
        <p14:creationId xmlns:p14="http://schemas.microsoft.com/office/powerpoint/2010/main" val="3824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0BF470-E699-42E8-5ED6-94C9066BFFA7}"/>
              </a:ext>
            </a:extLst>
          </p:cNvPr>
          <p:cNvPicPr>
            <a:picLocks noGrp="1" noChangeAspect="1"/>
          </p:cNvPicPr>
          <p:nvPr>
            <p:ph idx="1"/>
          </p:nvPr>
        </p:nvPicPr>
        <p:blipFill>
          <a:blip r:embed="rId2"/>
          <a:stretch>
            <a:fillRect/>
          </a:stretch>
        </p:blipFill>
        <p:spPr>
          <a:xfrm>
            <a:off x="254083" y="398929"/>
            <a:ext cx="11683834" cy="6060142"/>
          </a:xfrm>
        </p:spPr>
      </p:pic>
    </p:spTree>
    <p:extLst>
      <p:ext uri="{BB962C8B-B14F-4D97-AF65-F5344CB8AC3E}">
        <p14:creationId xmlns:p14="http://schemas.microsoft.com/office/powerpoint/2010/main" val="417332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EB88-4106-F2C7-B208-F6F01C3A19CE}"/>
              </a:ext>
            </a:extLst>
          </p:cNvPr>
          <p:cNvSpPr>
            <a:spLocks noGrp="1"/>
          </p:cNvSpPr>
          <p:nvPr>
            <p:ph type="title"/>
          </p:nvPr>
        </p:nvSpPr>
        <p:spPr>
          <a:xfrm>
            <a:off x="913795" y="152400"/>
            <a:ext cx="10353761" cy="1326321"/>
          </a:xfrm>
        </p:spPr>
        <p:txBody>
          <a:bodyPr/>
          <a:lstStyle/>
          <a:p>
            <a:r>
              <a:rPr lang="en-IN" dirty="0"/>
              <a:t>Data Pre-Processing</a:t>
            </a:r>
          </a:p>
        </p:txBody>
      </p:sp>
      <p:sp>
        <p:nvSpPr>
          <p:cNvPr id="3" name="Content Placeholder 2">
            <a:extLst>
              <a:ext uri="{FF2B5EF4-FFF2-40B4-BE49-F238E27FC236}">
                <a16:creationId xmlns:a16="http://schemas.microsoft.com/office/drawing/2014/main" id="{D262AFE6-F514-AF03-F9E7-2935C85DC7A1}"/>
              </a:ext>
            </a:extLst>
          </p:cNvPr>
          <p:cNvSpPr>
            <a:spLocks noGrp="1"/>
          </p:cNvSpPr>
          <p:nvPr>
            <p:ph idx="1"/>
          </p:nvPr>
        </p:nvSpPr>
        <p:spPr>
          <a:xfrm>
            <a:off x="913795" y="1334830"/>
            <a:ext cx="10353762" cy="3695136"/>
          </a:xfrm>
        </p:spPr>
        <p:txBody>
          <a:bodyPr/>
          <a:lstStyle/>
          <a:p>
            <a:r>
              <a:rPr lang="en-US" dirty="0"/>
              <a:t>Data Cleaning:</a:t>
            </a:r>
          </a:p>
          <a:p>
            <a:endParaRPr lang="en-IN" dirty="0"/>
          </a:p>
          <a:p>
            <a:pPr marL="0" indent="0">
              <a:buNone/>
            </a:pPr>
            <a:endParaRPr lang="en-IN" dirty="0"/>
          </a:p>
          <a:p>
            <a:r>
              <a:rPr lang="en-IN" dirty="0"/>
              <a:t>Missing Value Analysis:</a:t>
            </a:r>
          </a:p>
          <a:p>
            <a:endParaRPr lang="en-IN" dirty="0"/>
          </a:p>
          <a:p>
            <a:endParaRPr lang="en-IN" dirty="0"/>
          </a:p>
        </p:txBody>
      </p:sp>
      <p:pic>
        <p:nvPicPr>
          <p:cNvPr id="5" name="Picture 4">
            <a:extLst>
              <a:ext uri="{FF2B5EF4-FFF2-40B4-BE49-F238E27FC236}">
                <a16:creationId xmlns:a16="http://schemas.microsoft.com/office/drawing/2014/main" id="{AA6DC8C7-F6F4-4835-BF29-C8B48F66C95C}"/>
              </a:ext>
            </a:extLst>
          </p:cNvPr>
          <p:cNvPicPr>
            <a:picLocks noChangeAspect="1"/>
          </p:cNvPicPr>
          <p:nvPr/>
        </p:nvPicPr>
        <p:blipFill>
          <a:blip r:embed="rId2"/>
          <a:stretch>
            <a:fillRect/>
          </a:stretch>
        </p:blipFill>
        <p:spPr>
          <a:xfrm>
            <a:off x="1046973" y="1816120"/>
            <a:ext cx="7783262" cy="887774"/>
          </a:xfrm>
          <a:prstGeom prst="rect">
            <a:avLst/>
          </a:prstGeom>
        </p:spPr>
      </p:pic>
      <p:pic>
        <p:nvPicPr>
          <p:cNvPr id="7" name="Picture 6">
            <a:extLst>
              <a:ext uri="{FF2B5EF4-FFF2-40B4-BE49-F238E27FC236}">
                <a16:creationId xmlns:a16="http://schemas.microsoft.com/office/drawing/2014/main" id="{ED02B5B4-A579-5571-BB09-949AAAD61A24}"/>
              </a:ext>
            </a:extLst>
          </p:cNvPr>
          <p:cNvPicPr>
            <a:picLocks noChangeAspect="1"/>
          </p:cNvPicPr>
          <p:nvPr/>
        </p:nvPicPr>
        <p:blipFill>
          <a:blip r:embed="rId3"/>
          <a:stretch>
            <a:fillRect/>
          </a:stretch>
        </p:blipFill>
        <p:spPr>
          <a:xfrm>
            <a:off x="1046973" y="3423043"/>
            <a:ext cx="7876612" cy="3213846"/>
          </a:xfrm>
          <a:prstGeom prst="rect">
            <a:avLst/>
          </a:prstGeom>
        </p:spPr>
      </p:pic>
    </p:spTree>
    <p:extLst>
      <p:ext uri="{BB962C8B-B14F-4D97-AF65-F5344CB8AC3E}">
        <p14:creationId xmlns:p14="http://schemas.microsoft.com/office/powerpoint/2010/main" val="193962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848B-EA7C-F542-A416-74F4B5D311D5}"/>
              </a:ext>
            </a:extLst>
          </p:cNvPr>
          <p:cNvSpPr>
            <a:spLocks noGrp="1"/>
          </p:cNvSpPr>
          <p:nvPr>
            <p:ph type="title"/>
          </p:nvPr>
        </p:nvSpPr>
        <p:spPr>
          <a:xfrm>
            <a:off x="913795" y="161365"/>
            <a:ext cx="10353761" cy="1326321"/>
          </a:xfrm>
        </p:spPr>
        <p:txBody>
          <a:bodyPr/>
          <a:lstStyle/>
          <a:p>
            <a:r>
              <a:rPr lang="en-IN" dirty="0"/>
              <a:t>Data Pre-Processing</a:t>
            </a:r>
          </a:p>
        </p:txBody>
      </p:sp>
      <p:sp>
        <p:nvSpPr>
          <p:cNvPr id="3" name="Content Placeholder 2">
            <a:extLst>
              <a:ext uri="{FF2B5EF4-FFF2-40B4-BE49-F238E27FC236}">
                <a16:creationId xmlns:a16="http://schemas.microsoft.com/office/drawing/2014/main" id="{FD46808E-B814-E180-A646-0E08A19175E1}"/>
              </a:ext>
            </a:extLst>
          </p:cNvPr>
          <p:cNvSpPr>
            <a:spLocks noGrp="1"/>
          </p:cNvSpPr>
          <p:nvPr>
            <p:ph idx="1"/>
          </p:nvPr>
        </p:nvSpPr>
        <p:spPr>
          <a:xfrm>
            <a:off x="994477" y="1387853"/>
            <a:ext cx="10353762" cy="3695136"/>
          </a:xfrm>
        </p:spPr>
        <p:txBody>
          <a:bodyPr/>
          <a:lstStyle/>
          <a:p>
            <a:r>
              <a:rPr lang="en-US" dirty="0"/>
              <a:t>Exploratory-Data Analysis and Feature Creation:</a:t>
            </a:r>
          </a:p>
          <a:p>
            <a:endParaRPr lang="en-US" dirty="0"/>
          </a:p>
          <a:p>
            <a:endParaRPr lang="en-IN" dirty="0"/>
          </a:p>
        </p:txBody>
      </p:sp>
      <p:pic>
        <p:nvPicPr>
          <p:cNvPr id="5" name="Picture 4">
            <a:extLst>
              <a:ext uri="{FF2B5EF4-FFF2-40B4-BE49-F238E27FC236}">
                <a16:creationId xmlns:a16="http://schemas.microsoft.com/office/drawing/2014/main" id="{CEF3992D-1630-8185-92D6-C029BF9D087F}"/>
              </a:ext>
            </a:extLst>
          </p:cNvPr>
          <p:cNvPicPr>
            <a:picLocks noChangeAspect="1"/>
          </p:cNvPicPr>
          <p:nvPr/>
        </p:nvPicPr>
        <p:blipFill>
          <a:blip r:embed="rId2"/>
          <a:stretch>
            <a:fillRect/>
          </a:stretch>
        </p:blipFill>
        <p:spPr>
          <a:xfrm>
            <a:off x="712705" y="1996744"/>
            <a:ext cx="10899377" cy="4052755"/>
          </a:xfrm>
          <a:prstGeom prst="rect">
            <a:avLst/>
          </a:prstGeom>
        </p:spPr>
      </p:pic>
    </p:spTree>
    <p:extLst>
      <p:ext uri="{BB962C8B-B14F-4D97-AF65-F5344CB8AC3E}">
        <p14:creationId xmlns:p14="http://schemas.microsoft.com/office/powerpoint/2010/main" val="6318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63FF-7EBF-DE88-220F-906F1F0B00A2}"/>
              </a:ext>
            </a:extLst>
          </p:cNvPr>
          <p:cNvSpPr>
            <a:spLocks noGrp="1"/>
          </p:cNvSpPr>
          <p:nvPr>
            <p:ph type="title"/>
          </p:nvPr>
        </p:nvSpPr>
        <p:spPr>
          <a:xfrm>
            <a:off x="914314" y="268941"/>
            <a:ext cx="10353761" cy="1326321"/>
          </a:xfrm>
        </p:spPr>
        <p:txBody>
          <a:bodyPr/>
          <a:lstStyle/>
          <a:p>
            <a:r>
              <a:rPr lang="en-US" dirty="0"/>
              <a:t>Train Model</a:t>
            </a:r>
            <a:endParaRPr lang="en-IN" dirty="0"/>
          </a:p>
        </p:txBody>
      </p:sp>
      <p:sp>
        <p:nvSpPr>
          <p:cNvPr id="7" name="Content Placeholder 6">
            <a:extLst>
              <a:ext uri="{FF2B5EF4-FFF2-40B4-BE49-F238E27FC236}">
                <a16:creationId xmlns:a16="http://schemas.microsoft.com/office/drawing/2014/main" id="{A3789D77-92A8-EC22-8650-B06F46A0EE4E}"/>
              </a:ext>
            </a:extLst>
          </p:cNvPr>
          <p:cNvSpPr>
            <a:spLocks noGrp="1"/>
          </p:cNvSpPr>
          <p:nvPr>
            <p:ph idx="1"/>
          </p:nvPr>
        </p:nvSpPr>
        <p:spPr>
          <a:xfrm>
            <a:off x="924486" y="1414746"/>
            <a:ext cx="10353762" cy="3695136"/>
          </a:xfrm>
        </p:spPr>
        <p:txBody>
          <a:bodyPr/>
          <a:lstStyle/>
          <a:p>
            <a:r>
              <a:rPr lang="en-US" dirty="0"/>
              <a:t>Now we will start training our data using Linear Regression from that we imported from scikit-learn library.</a:t>
            </a:r>
          </a:p>
          <a:p>
            <a:r>
              <a:rPr lang="en-US" dirty="0"/>
              <a:t> </a:t>
            </a:r>
            <a:endParaRPr lang="en-IN" dirty="0"/>
          </a:p>
        </p:txBody>
      </p:sp>
      <p:pic>
        <p:nvPicPr>
          <p:cNvPr id="8" name="Content Placeholder 4">
            <a:extLst>
              <a:ext uri="{FF2B5EF4-FFF2-40B4-BE49-F238E27FC236}">
                <a16:creationId xmlns:a16="http://schemas.microsoft.com/office/drawing/2014/main" id="{FFAF73E7-12BC-862B-A782-F431365C3180}"/>
              </a:ext>
            </a:extLst>
          </p:cNvPr>
          <p:cNvPicPr>
            <a:picLocks noChangeAspect="1"/>
          </p:cNvPicPr>
          <p:nvPr/>
        </p:nvPicPr>
        <p:blipFill>
          <a:blip r:embed="rId2"/>
          <a:stretch>
            <a:fillRect/>
          </a:stretch>
        </p:blipFill>
        <p:spPr>
          <a:xfrm>
            <a:off x="924486" y="2464253"/>
            <a:ext cx="10645612" cy="3595888"/>
          </a:xfrm>
          <a:prstGeom prst="rect">
            <a:avLst/>
          </a:prstGeom>
        </p:spPr>
      </p:pic>
    </p:spTree>
    <p:extLst>
      <p:ext uri="{BB962C8B-B14F-4D97-AF65-F5344CB8AC3E}">
        <p14:creationId xmlns:p14="http://schemas.microsoft.com/office/powerpoint/2010/main" val="346952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A3A5-4F5D-9D27-A476-2476ABDF4A29}"/>
              </a:ext>
            </a:extLst>
          </p:cNvPr>
          <p:cNvSpPr>
            <a:spLocks noGrp="1"/>
          </p:cNvSpPr>
          <p:nvPr>
            <p:ph type="title"/>
          </p:nvPr>
        </p:nvSpPr>
        <p:spPr>
          <a:xfrm>
            <a:off x="913796" y="251012"/>
            <a:ext cx="10353761" cy="1326321"/>
          </a:xfrm>
        </p:spPr>
        <p:txBody>
          <a:bodyPr/>
          <a:lstStyle/>
          <a:p>
            <a:r>
              <a:rPr lang="en-US" dirty="0"/>
              <a:t>Test model</a:t>
            </a:r>
            <a:endParaRPr lang="en-IN" dirty="0"/>
          </a:p>
        </p:txBody>
      </p:sp>
      <p:sp>
        <p:nvSpPr>
          <p:cNvPr id="3" name="Content Placeholder 2">
            <a:extLst>
              <a:ext uri="{FF2B5EF4-FFF2-40B4-BE49-F238E27FC236}">
                <a16:creationId xmlns:a16="http://schemas.microsoft.com/office/drawing/2014/main" id="{44371E05-DF63-CC4A-CDFB-43CE72854DC0}"/>
              </a:ext>
            </a:extLst>
          </p:cNvPr>
          <p:cNvSpPr>
            <a:spLocks noGrp="1"/>
          </p:cNvSpPr>
          <p:nvPr>
            <p:ph idx="1"/>
          </p:nvPr>
        </p:nvSpPr>
        <p:spPr>
          <a:xfrm>
            <a:off x="620247" y="1249737"/>
            <a:ext cx="10657957" cy="5088310"/>
          </a:xfrm>
        </p:spPr>
        <p:txBody>
          <a:bodyPr/>
          <a:lstStyle/>
          <a:p>
            <a:r>
              <a:rPr lang="en-US" dirty="0"/>
              <a:t>Now we will start validating and testing our data as shown below.</a:t>
            </a:r>
          </a:p>
          <a:p>
            <a:pPr marL="0" indent="0">
              <a:buNone/>
            </a:pPr>
            <a:r>
              <a:rPr lang="en-US" dirty="0"/>
              <a:t> </a:t>
            </a:r>
            <a:endParaRPr lang="en-IN" dirty="0"/>
          </a:p>
        </p:txBody>
      </p:sp>
      <p:pic>
        <p:nvPicPr>
          <p:cNvPr id="5" name="Picture 4">
            <a:extLst>
              <a:ext uri="{FF2B5EF4-FFF2-40B4-BE49-F238E27FC236}">
                <a16:creationId xmlns:a16="http://schemas.microsoft.com/office/drawing/2014/main" id="{EFE9A6E4-51DC-8CB3-6C73-954407AB4F19}"/>
              </a:ext>
            </a:extLst>
          </p:cNvPr>
          <p:cNvPicPr>
            <a:picLocks noChangeAspect="1"/>
          </p:cNvPicPr>
          <p:nvPr/>
        </p:nvPicPr>
        <p:blipFill>
          <a:blip r:embed="rId2"/>
          <a:stretch>
            <a:fillRect/>
          </a:stretch>
        </p:blipFill>
        <p:spPr>
          <a:xfrm>
            <a:off x="506519" y="1857511"/>
            <a:ext cx="11293819" cy="4595258"/>
          </a:xfrm>
          <a:prstGeom prst="rect">
            <a:avLst/>
          </a:prstGeom>
        </p:spPr>
      </p:pic>
    </p:spTree>
    <p:extLst>
      <p:ext uri="{BB962C8B-B14F-4D97-AF65-F5344CB8AC3E}">
        <p14:creationId xmlns:p14="http://schemas.microsoft.com/office/powerpoint/2010/main" val="3048883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400</TotalTime>
  <Words>520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Rockwell</vt:lpstr>
      <vt:lpstr>Söhne</vt:lpstr>
      <vt:lpstr>Times New Roman</vt:lpstr>
      <vt:lpstr>Damask</vt:lpstr>
      <vt:lpstr>Project</vt:lpstr>
      <vt:lpstr>Challenge</vt:lpstr>
      <vt:lpstr>About Data</vt:lpstr>
      <vt:lpstr>Data Gathering</vt:lpstr>
      <vt:lpstr>PowerPoint Presentation</vt:lpstr>
      <vt:lpstr>Data Pre-Processing</vt:lpstr>
      <vt:lpstr>Data Pre-Processing</vt:lpstr>
      <vt:lpstr>Train Model</vt:lpstr>
      <vt:lpstr>Test model</vt:lpstr>
      <vt:lpstr>ACKNOWLEDGEMENTS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Sonit Singh</dc:creator>
  <cp:lastModifiedBy>Sonit Singh</cp:lastModifiedBy>
  <cp:revision>38</cp:revision>
  <dcterms:created xsi:type="dcterms:W3CDTF">2023-07-11T13:39:25Z</dcterms:created>
  <dcterms:modified xsi:type="dcterms:W3CDTF">2023-07-12T15:47:38Z</dcterms:modified>
</cp:coreProperties>
</file>