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7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jpeg"/><Relationship Id="rId2" Type="http://schemas.openxmlformats.org/officeDocument/2006/relationships/hyperlink" Target="abc" TargetMode="Externa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 Box 11"/>
          <p:cNvSpPr txBox="1"/>
          <p:nvPr/>
        </p:nvSpPr>
        <p:spPr>
          <a:xfrm>
            <a:off x="643890" y="3114040"/>
            <a:ext cx="6747510" cy="583565"/>
          </a:xfrm>
          <a:prstGeom prst="rect">
            <a:avLst/>
          </a:prstGeom>
          <a:noFill/>
        </p:spPr>
        <p:txBody>
          <a:bodyPr wrap="square" rtlCol="0">
            <a:spAutoFit/>
          </a:bodyPr>
          <a:p>
            <a:r>
              <a:rPr lang="en-IN" altLang="en-US" sz="3200">
                <a:latin typeface="Times New Roman" panose="02020603050405020304" charset="0"/>
                <a:cs typeface="Times New Roman" panose="02020603050405020304" charset="0"/>
              </a:rPr>
              <a:t>HAND GESTURE RECOGNITION</a:t>
            </a:r>
            <a:r>
              <a:rPr lang="en-IN" altLang="en-US"/>
              <a:t> </a:t>
            </a:r>
            <a:endParaRPr lang="en-IN" altLang="en-US"/>
          </a:p>
        </p:txBody>
      </p:sp>
      <p:sp>
        <p:nvSpPr>
          <p:cNvPr id="13" name="Text Box 12"/>
          <p:cNvSpPr txBox="1"/>
          <p:nvPr/>
        </p:nvSpPr>
        <p:spPr>
          <a:xfrm>
            <a:off x="4754880" y="4270375"/>
            <a:ext cx="5045710" cy="1268095"/>
          </a:xfrm>
          <a:prstGeom prst="rect">
            <a:avLst/>
          </a:prstGeom>
          <a:noFill/>
        </p:spPr>
        <p:txBody>
          <a:bodyPr wrap="square" rtlCol="0">
            <a:noAutofit/>
          </a:bodyPr>
          <a:p>
            <a:r>
              <a:rPr lang="en-IN" altLang="en-US"/>
              <a:t>SONIYA M</a:t>
            </a:r>
            <a:endParaRPr lang="en-IN" altLang="en-US"/>
          </a:p>
          <a:p>
            <a:r>
              <a:rPr lang="en-IN" altLang="en-US"/>
              <a:t>KGISL INSTITUTE OF TECHNOLOGY </a:t>
            </a:r>
            <a:endParaRPr lang="en-IN" altLang="en-US"/>
          </a:p>
          <a:p>
            <a:r>
              <a:rPr lang="en-IN" altLang="en-US"/>
              <a:t>711721243103</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380999"/>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2038985" y="1384300"/>
            <a:ext cx="8599170" cy="5026025"/>
          </a:xfrm>
          <a:prstGeom prst="rect">
            <a:avLst/>
          </a:prstGeom>
          <a:noFill/>
        </p:spPr>
        <p:txBody>
          <a:bodyPr wrap="square" rtlCol="0">
            <a:noAutofit/>
          </a:bodyPr>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Problem Statement</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Project Overview</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Who are the end users</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Solution and its valu</a:t>
            </a:r>
            <a:r>
              <a:rPr lang="en-IN" altLang="en-US" sz="3200">
                <a:latin typeface="Times New Roman" panose="02020603050405020304" charset="0"/>
                <a:cs typeface="Times New Roman" panose="02020603050405020304" charset="0"/>
              </a:rPr>
              <a:t>e </a:t>
            </a:r>
            <a:r>
              <a:rPr lang="en-US" sz="3200">
                <a:latin typeface="Times New Roman" panose="02020603050405020304" charset="0"/>
                <a:cs typeface="Times New Roman" panose="02020603050405020304" charset="0"/>
              </a:rPr>
              <a:t>propostion</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Solution </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Modelling</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Results</a:t>
            </a:r>
            <a:endParaRPr lang="en-US" sz="32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887730" y="1667510"/>
            <a:ext cx="7304405" cy="4360545"/>
          </a:xfrm>
          <a:prstGeom prst="rect">
            <a:avLst/>
          </a:prstGeom>
          <a:noFill/>
        </p:spPr>
        <p:txBody>
          <a:bodyPr wrap="square" rtlCol="0">
            <a:noAutofit/>
          </a:bodyPr>
          <a:p>
            <a:pPr marL="285750" indent="-285750">
              <a:lnSpc>
                <a:spcPct val="130000"/>
              </a:lnSpc>
              <a:buFont typeface="Arial" panose="020B0604020202020204" pitchFamily="34" charset="0"/>
              <a:buChar char="•"/>
            </a:pPr>
            <a:r>
              <a:rPr lang="en-US"/>
              <a:t>In today's digital age, the interaction between humans and computers is often hindered by traditional input methods, such as keyboards and mice, which can be unintuitive. </a:t>
            </a:r>
            <a:endParaRPr lang="en-US"/>
          </a:p>
          <a:p>
            <a:pPr marL="285750" indent="-285750">
              <a:lnSpc>
                <a:spcPct val="130000"/>
              </a:lnSpc>
              <a:buFont typeface="Arial" panose="020B0604020202020204" pitchFamily="34" charset="0"/>
              <a:buChar char="•"/>
            </a:pPr>
            <a:r>
              <a:rPr lang="en-US"/>
              <a:t>Hand gesture recognition presents a promising solution to this problem by allowing users to communicate with devices using natural hand movements. </a:t>
            </a:r>
            <a:endParaRPr lang="en-US"/>
          </a:p>
          <a:p>
            <a:pPr marL="285750" indent="-285750">
              <a:lnSpc>
                <a:spcPct val="130000"/>
              </a:lnSpc>
              <a:buFont typeface="Arial" panose="020B0604020202020204" pitchFamily="34" charset="0"/>
              <a:buChar char="•"/>
            </a:pPr>
            <a:r>
              <a:rPr lang="en-US"/>
              <a:t>Therefore, there is a pressing need to develop a robust hand gesture recognition system that can accurately and efficiently interpret a wide range of hand gestures in real-time, enabling more seamless and intuitive human-computer interaction across various applications and settings.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3371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533400" y="1295400"/>
            <a:ext cx="8414385" cy="5631180"/>
          </a:xfrm>
          <a:prstGeom prst="rect">
            <a:avLst/>
          </a:prstGeom>
          <a:noFill/>
        </p:spPr>
        <p:txBody>
          <a:bodyPr wrap="square" rtlCol="0">
            <a:spAutoFit/>
          </a:bodyPr>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Hand Gesture Recognition System aims to develop a sophisticated solution that enables users to interact with computers and devices using natural hand movements.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Dataset Collection:</a:t>
            </a:r>
            <a:r>
              <a:rPr lang="en-US">
                <a:latin typeface="Times New Roman" panose="02020603050405020304" charset="0"/>
                <a:cs typeface="Times New Roman" panose="02020603050405020304" charset="0"/>
              </a:rPr>
              <a:t> Acquire diverse datasets of hand gestures representing different movements and expressions to train and validate the recognition system.</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Preprocessing:</a:t>
            </a:r>
            <a:r>
              <a:rPr lang="en-US">
                <a:latin typeface="Times New Roman" panose="02020603050405020304" charset="0"/>
                <a:cs typeface="Times New Roman" panose="02020603050405020304" charset="0"/>
              </a:rPr>
              <a:t> Prepare the collected datasets through techniques such as noise reduction, normalization, and feature extraction to enhance the quality and relevance of the data.</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Gesture Recognition Algorithms:</a:t>
            </a:r>
            <a:r>
              <a:rPr lang="en-US">
                <a:latin typeface="Times New Roman" panose="02020603050405020304" charset="0"/>
                <a:cs typeface="Times New Roman" panose="02020603050405020304" charset="0"/>
              </a:rPr>
              <a:t> Implement and optimize state-of-the-art machine learning and computer vision algorithms, such as Convolutional Neural Networks (CNNs) and Recurrent Neural Networks (RNNs), for accurate and efficient recognition of hand gestures.</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Real-time Processing: </a:t>
            </a:r>
            <a:r>
              <a:rPr lang="en-US">
                <a:latin typeface="Times New Roman" panose="02020603050405020304" charset="0"/>
                <a:cs typeface="Times New Roman" panose="02020603050405020304" charset="0"/>
              </a:rPr>
              <a:t>Design and develop a robust pipeline for real-time processing of hand gesture data, ensuring low latency and seamless interaction between users and devices.</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Evaluation Metrics:</a:t>
            </a:r>
            <a:r>
              <a:rPr lang="en-US">
                <a:latin typeface="Times New Roman" panose="02020603050405020304" charset="0"/>
                <a:cs typeface="Times New Roman" panose="02020603050405020304" charset="0"/>
              </a:rPr>
              <a:t> Define and utilize appropriate evaluation metrics, such as accuracy, latency, and robustness, to assess the performance of the hand gesture recognition system under different conditions and scenarios.</a:t>
            </a:r>
            <a:endParaRPr lang="en-US">
              <a:latin typeface="Times New Roman" panose="02020603050405020304" charset="0"/>
              <a:cs typeface="Times New Roman" panose="02020603050405020304" charset="0"/>
            </a:endParaRPr>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785495" y="1616075"/>
            <a:ext cx="8285480" cy="4201160"/>
          </a:xfrm>
          <a:prstGeom prst="rect">
            <a:avLst/>
          </a:prstGeom>
          <a:noFill/>
        </p:spPr>
        <p:txBody>
          <a:bodyPr wrap="square" rtlCol="0">
            <a:noAutofit/>
          </a:bodyPr>
          <a:p>
            <a:r>
              <a:rPr lang="en-US" sz="2000">
                <a:latin typeface="Times New Roman" panose="02020603050405020304" charset="0"/>
                <a:cs typeface="Times New Roman" panose="02020603050405020304" charset="0"/>
              </a:rPr>
              <a:t>The end users of the hand gesture recognition system can vary depending on the specific application and context in which the system is deployed</a:t>
            </a:r>
            <a:r>
              <a:rPr lang="en-IN" altLang="en-US" sz="2000">
                <a:latin typeface="Times New Roman" panose="02020603050405020304" charset="0"/>
                <a:cs typeface="Times New Roman" panose="02020603050405020304" charset="0"/>
              </a:rPr>
              <a:t>.Some potential end users include:</a:t>
            </a:r>
            <a:endParaRPr lang="en-IN" altLang="en-US" sz="2000">
              <a:latin typeface="Times New Roman" panose="02020603050405020304" charset="0"/>
              <a:cs typeface="Times New Roman" panose="02020603050405020304" charset="0"/>
            </a:endParaRPr>
          </a:p>
          <a:p>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Individuals with Disabilities: People with mobility impairments or other disabilities may benefit from hand gesture recognition as an alternative input method for accessing computers, communication devices, or assistive technologies.</a:t>
            </a:r>
            <a:endParaRPr lang="en-IN" altLang="en-US" sz="2000">
              <a:latin typeface="Times New Roman" panose="02020603050405020304" charset="0"/>
              <a:cs typeface="Times New Roman" panose="02020603050405020304" charset="0"/>
            </a:endParaRPr>
          </a:p>
          <a:p>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General Consumers: Everyday consumers may use hand gesture recognition in smart home devices, smartphones, or public interactive displays for tasks such as controlling music playback, navigating menus, or making gestures-based payments.</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381000" y="152400"/>
            <a:ext cx="9764395" cy="1174750"/>
          </a:xfrm>
          <a:prstGeom prst="rect">
            <a:avLst/>
          </a:prstGeom>
        </p:spPr>
        <p:txBody>
          <a:bodyPr vert="horz" wrap="square" lIns="0" tIns="485775" rIns="0" bIns="0" rtlCol="0">
            <a:no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926080" y="1524635"/>
            <a:ext cx="7826375" cy="4923790"/>
          </a:xfrm>
          <a:prstGeom prst="rect">
            <a:avLst/>
          </a:prstGeom>
          <a:noFill/>
        </p:spPr>
        <p:txBody>
          <a:bodyPr wrap="square" rtlCol="0">
            <a:noAutofit/>
          </a:bodyPr>
          <a:p>
            <a:r>
              <a:rPr lang="en-US" sz="1800">
                <a:latin typeface="Times New Roman" panose="02020603050405020304" charset="0"/>
                <a:cs typeface="Times New Roman" panose="02020603050405020304" charset="0"/>
              </a:rPr>
              <a:t>The Hand Gesture Recognition System is a cutting-edge technology that enables users to interact seamlessly with computers and devices through natural hand movements. </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900" b="1">
                <a:latin typeface="Times New Roman" panose="02020603050405020304" charset="0"/>
                <a:cs typeface="Times New Roman" panose="02020603050405020304" charset="0"/>
              </a:rPr>
              <a:t>Value Proposition:</a:t>
            </a:r>
            <a:endParaRPr lang="en-US" sz="1900" b="1">
              <a:latin typeface="Times New Roman" panose="02020603050405020304" charset="0"/>
              <a:cs typeface="Times New Roman" panose="02020603050405020304" charset="0"/>
            </a:endParaRPr>
          </a:p>
          <a:p>
            <a:endParaRPr lang="en-US" sz="19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Enhanced User Experience:</a:t>
            </a:r>
            <a:r>
              <a:rPr lang="en-US" sz="1800">
                <a:latin typeface="Times New Roman" panose="02020603050405020304" charset="0"/>
                <a:cs typeface="Times New Roman" panose="02020603050405020304" charset="0"/>
              </a:rPr>
              <a:t> Our system offers a more intuitive and engaging user experience by allowing users to interact with technology using natural gestures, eliminating the need for traditional input devices like keyboards or controllers.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Increased Efficiency: </a:t>
            </a:r>
            <a:r>
              <a:rPr lang="en-US" sz="1800">
                <a:latin typeface="Times New Roman" panose="02020603050405020304" charset="0"/>
                <a:cs typeface="Times New Roman" panose="02020603050405020304" charset="0"/>
              </a:rPr>
              <a:t>By enabling users to perform tasks and commands through hand gestures, our system streamlines interaction workflows, reducing the time and effort required to execute actions in applications such as gaming, virtual reality, or computer-aided design.</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Accessibility and Inclusivity: </a:t>
            </a:r>
            <a:r>
              <a:rPr lang="en-US" sz="1800">
                <a:latin typeface="Times New Roman" panose="02020603050405020304" charset="0"/>
                <a:cs typeface="Times New Roman" panose="02020603050405020304" charset="0"/>
              </a:rPr>
              <a:t>Our technology opens up new possibilities for individuals with disabilities, providing an alternative input method that can be tailored to their specific needs and abilities, thereby promoting inclusivity and accessibility in digital environments.</a:t>
            </a:r>
            <a:endParaRPr lang="en-US" sz="1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268855" y="1461135"/>
            <a:ext cx="6951345" cy="5631180"/>
          </a:xfrm>
          <a:prstGeom prst="rect">
            <a:avLst/>
          </a:prstGeom>
          <a:noFill/>
        </p:spPr>
        <p:txBody>
          <a:bodyPr wrap="square" rtlCol="0">
            <a:sp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The wow factor in our Hand Gesture Recognition System lies in its seamless integration of cutting-edge technology with everyday interactions, fundamentally transforming how users engage with computers and devices.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By harnessing the power of advanced computer vision and machine learning algorithms, our system enables users to control and interact with technology effortlessly through intuitive hand gestures.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Whether it's navigating virtual worlds in gaming, manipulating 3D models in design, or communicating in sign language, our solution offers a truly immersive and inclusive user experience that transcends traditional input methods.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With its versatility, accuracy, and potential for revolutionizing human-computer interaction, our Hand Gesture Recognition System is not just a step forward—it's a leap into the future of computing.</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p>
          <a:p>
            <a:endParaRPr lang="en-US"/>
          </a:p>
          <a:p>
            <a:endParaRPr lang="en-US"/>
          </a:p>
          <a:p>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pic>
        <p:nvPicPr>
          <p:cNvPr id="14" name="Content Placeholder 13" descr="Flowchart-of-hand-gesture-recognition"/>
          <p:cNvPicPr>
            <a:picLocks noChangeAspect="1"/>
          </p:cNvPicPr>
          <p:nvPr>
            <p:ph sz="half" idx="2"/>
          </p:nvPr>
        </p:nvPicPr>
        <p:blipFill>
          <a:blip r:embed="rId2"/>
          <a:stretch>
            <a:fillRect/>
          </a:stretch>
        </p:blipFill>
        <p:spPr>
          <a:xfrm>
            <a:off x="2217420" y="1751330"/>
            <a:ext cx="5906770" cy="4379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pic>
        <p:nvPicPr>
          <p:cNvPr id="10" name="Content Placeholder 9" descr="102235423-aa6cb680-3f35-11eb-8ebd-5d823e211447"/>
          <p:cNvPicPr>
            <a:picLocks noChangeAspect="1"/>
          </p:cNvPicPr>
          <p:nvPr>
            <p:ph sz="half" idx="2"/>
          </p:nvPr>
        </p:nvPicPr>
        <p:blipFill>
          <a:blip r:embed="rId3"/>
          <a:stretch>
            <a:fillRect/>
          </a:stretch>
        </p:blipFill>
        <p:spPr>
          <a:xfrm>
            <a:off x="381000" y="1219200"/>
            <a:ext cx="8437245" cy="40360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4776</Words>
  <Application>WPS Presentation</Application>
  <PresentationFormat>On-screen Show (4:3)</PresentationFormat>
  <Paragraphs>107</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Trebuchet MS</vt:lpstr>
      <vt:lpstr>Times New Roman</vt:lpstr>
      <vt:lpstr>Microsoft YaHei</vt:lpstr>
      <vt:lpstr>Arial Unicode MS</vt:lpstr>
      <vt:lpstr>Calibri</vt:lpstr>
      <vt:lpstr>Office Theme</vt:lpstr>
      <vt:lpstr>PowerPoint 演示文稿</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4</cp:revision>
  <dcterms:created xsi:type="dcterms:W3CDTF">2024-04-10T06:55:00Z</dcterms:created>
  <dcterms:modified xsi:type="dcterms:W3CDTF">2024-04-17T04:00:04Z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2024-04-10T11:00:00Z</vt:filetime>
  </property>
  <property fmtid="{D5CDD505-2E9C-101B-9397-08002B2CF9AE}" pid="4" name="ICV">
    <vt:lpwstr>DD52B249E18E4DF79C1532B4A36DC082_13</vt:lpwstr>
  </property>
  <property fmtid="{D5CDD505-2E9C-101B-9397-08002B2CF9AE}" pid="5" name="KSOProductBuildVer">
    <vt:lpwstr>1033-12.2.0.13489</vt:lpwstr>
  </property>
</Properties>
</file>