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8" r:id="rId2"/>
    <p:sldId id="259" r:id="rId3"/>
    <p:sldId id="294" r:id="rId4"/>
    <p:sldId id="329" r:id="rId5"/>
    <p:sldId id="330" r:id="rId6"/>
    <p:sldId id="331" r:id="rId7"/>
    <p:sldId id="332" r:id="rId8"/>
    <p:sldId id="333" r:id="rId9"/>
    <p:sldId id="321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296" r:id="rId24"/>
    <p:sldId id="347" r:id="rId25"/>
    <p:sldId id="348" r:id="rId26"/>
    <p:sldId id="297" r:id="rId27"/>
  </p:sldIdLst>
  <p:sldSz cx="9144000" cy="6858000" type="screen4x3"/>
  <p:notesSz cx="6858000" cy="9144000"/>
  <p:embeddedFontLs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맑은 고딕" pitchFamily="34" charset="-127"/>
      <p:regular r:id="rId34"/>
      <p:bold r:id="rId35"/>
    </p:embeddedFont>
    <p:embeddedFont>
      <p:font typeface="굴림체" charset="-127"/>
      <p:regular r:id="rId36"/>
    </p:embeddedFont>
    <p:embeddedFont>
      <p:font typeface="Calibri Light" pitchFamily="34" charset="0"/>
      <p:regular r:id="rId37"/>
      <p:italic r:id="rId38"/>
    </p:embeddedFont>
    <p:embeddedFont>
      <p:font typeface="굴림" charset="-127"/>
      <p:regular r:id="rId39"/>
    </p:embeddedFont>
    <p:embeddedFont>
      <p:font typeface="Arial Black" pitchFamily="34" charset="0"/>
      <p:bold r:id="rId40"/>
    </p:embeddedFont>
    <p:embeddedFont>
      <p:font typeface="Noto Sans" charset="0"/>
      <p:regular r:id="rId41"/>
      <p:bold r:id="rId42"/>
      <p:italic r:id="rId43"/>
      <p:boldItalic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65B0B"/>
    <a:srgbClr val="4A5A67"/>
    <a:srgbClr val="CEEBF6"/>
    <a:srgbClr val="A16E57"/>
    <a:srgbClr val="2F513C"/>
    <a:srgbClr val="FFEB00"/>
    <a:srgbClr val="FFD100"/>
    <a:srgbClr val="EBB100"/>
    <a:srgbClr val="E5EC7F"/>
    <a:srgbClr val="CDDA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031" autoAdjust="0"/>
    <p:restoredTop sz="94792" autoAdjust="0"/>
  </p:normalViewPr>
  <p:slideViewPr>
    <p:cSldViewPr>
      <p:cViewPr>
        <p:scale>
          <a:sx n="75" d="100"/>
          <a:sy n="75" d="100"/>
        </p:scale>
        <p:origin x="-146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932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4BC25DC-BAA1-4C0D-94E4-3DD986568F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55576" y="2206025"/>
            <a:ext cx="5797624" cy="93494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32655"/>
            <a:ext cx="5797624" cy="187336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AEBAC06-95D1-4B5E-87A3-D797D5FA35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날짜 개체 틀 2">
            <a:extLst>
              <a:ext uri="{FF2B5EF4-FFF2-40B4-BE49-F238E27FC236}">
                <a16:creationId xmlns:a16="http://schemas.microsoft.com/office/drawing/2014/main" xmlns="" id="{C122EDE1-F781-43C9-A7D9-FC53E33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2024-05-01</a:t>
            </a:fld>
            <a:endParaRPr lang="ko-KR" altLang="en-US"/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xmlns="" id="{2DB18B4B-3033-4389-A0FF-1E99F895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xmlns="" id="{E55C955D-0AA6-4AE2-BC30-96770CA7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36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>
          <a:xfrm>
            <a:off x="457480" y="1159113"/>
            <a:ext cx="8246869" cy="5150207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2pPr>
            <a:lvl3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3pPr>
            <a:lvl4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4pPr>
            <a:lvl5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smtClean="0"/>
              <a:t>Replaced with your own text</a:t>
            </a:r>
            <a:endParaRPr lang="ko-KR" altLang="en-US" dirty="0"/>
          </a:p>
        </p:txBody>
      </p:sp>
      <p:sp>
        <p:nvSpPr>
          <p:cNvPr id="8" name="날짜 개체 틀 2">
            <a:extLst>
              <a:ext uri="{FF2B5EF4-FFF2-40B4-BE49-F238E27FC236}">
                <a16:creationId xmlns:a16="http://schemas.microsoft.com/office/drawing/2014/main" xmlns="" id="{7FB1EED1-2D02-4D2F-A945-5569F7DB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2024-05-01</a:t>
            </a:fld>
            <a:endParaRPr lang="ko-KR" altLang="en-US"/>
          </a:p>
        </p:txBody>
      </p: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xmlns="" id="{2E0106BD-7E40-4D8B-B1B6-37FD79E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xmlns="" id="{02E8AF82-D6C1-4FB8-A50A-E131AAC4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날짜 개체 틀 2">
            <a:extLst>
              <a:ext uri="{FF2B5EF4-FFF2-40B4-BE49-F238E27FC236}">
                <a16:creationId xmlns:a16="http://schemas.microsoft.com/office/drawing/2014/main" xmlns="" id="{E1FA80DD-C21E-44E0-8986-1C9E9D1B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2024-05-01</a:t>
            </a:fld>
            <a:endParaRPr lang="ko-KR" altLang="en-US"/>
          </a:p>
        </p:txBody>
      </p:sp>
      <p:sp>
        <p:nvSpPr>
          <p:cNvPr id="16" name="바닥글 개체 틀 3">
            <a:extLst>
              <a:ext uri="{FF2B5EF4-FFF2-40B4-BE49-F238E27FC236}">
                <a16:creationId xmlns:a16="http://schemas.microsoft.com/office/drawing/2014/main" xmlns="" id="{AC955E13-3A34-469C-BB8B-A93DA190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xmlns="" id="{3ADA09ED-E8DC-457D-A584-5BF9EC83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CEFF718A-9BF7-498E-8D68-4C081985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1A0D98AE-D395-4A2E-BD93-6F2458A86C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59113"/>
            <a:ext cx="8246869" cy="5150207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18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2pPr>
            <a:lvl3pPr algn="l">
              <a:buNone/>
              <a:defRPr sz="18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3pPr>
            <a:lvl4pPr algn="l">
              <a:buNone/>
              <a:defRPr sz="18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4pPr>
            <a:lvl5pPr algn="l">
              <a:buNone/>
              <a:defRPr sz="18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smtClean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755576" y="4195292"/>
            <a:ext cx="6707088" cy="132194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755576" y="2132856"/>
            <a:ext cx="4104456" cy="934943"/>
          </a:xfrm>
        </p:spPr>
        <p:txBody>
          <a:bodyPr/>
          <a:lstStyle/>
          <a:p>
            <a:r>
              <a:rPr lang="en-US" altLang="ko-KR" smtClean="0"/>
              <a:t>We would like to offer you a stylish and reasonable presentation that will help you to promote your business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POWERPOINT</a:t>
            </a:r>
            <a:br>
              <a:rPr lang="en-US" altLang="ko-KR" smtClean="0"/>
            </a:br>
            <a:r>
              <a:rPr lang="en-US" altLang="ko-KR" b="1" smtClean="0"/>
              <a:t>TEMPLATE</a:t>
            </a:r>
            <a:endParaRPr lang="ko-KR" altLang="en-US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4200" y="6166383"/>
            <a:ext cx="1335600" cy="338400"/>
            <a:chOff x="5427663" y="5711825"/>
            <a:chExt cx="1335600" cy="33840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29245" y="5711825"/>
              <a:ext cx="1332435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5628635" y="5887235"/>
              <a:ext cx="85453" cy="130393"/>
            </a:xfrm>
            <a:custGeom>
              <a:avLst/>
              <a:gdLst>
                <a:gd name="T0" fmla="*/ 83 w 83"/>
                <a:gd name="T1" fmla="*/ 90 h 130"/>
                <a:gd name="T2" fmla="*/ 79 w 83"/>
                <a:gd name="T3" fmla="*/ 108 h 130"/>
                <a:gd name="T4" fmla="*/ 69 w 83"/>
                <a:gd name="T5" fmla="*/ 120 h 130"/>
                <a:gd name="T6" fmla="*/ 54 w 83"/>
                <a:gd name="T7" fmla="*/ 128 h 130"/>
                <a:gd name="T8" fmla="*/ 36 w 83"/>
                <a:gd name="T9" fmla="*/ 130 h 130"/>
                <a:gd name="T10" fmla="*/ 24 w 83"/>
                <a:gd name="T11" fmla="*/ 129 h 130"/>
                <a:gd name="T12" fmla="*/ 14 w 83"/>
                <a:gd name="T13" fmla="*/ 127 h 130"/>
                <a:gd name="T14" fmla="*/ 7 w 83"/>
                <a:gd name="T15" fmla="*/ 124 h 130"/>
                <a:gd name="T16" fmla="*/ 3 w 83"/>
                <a:gd name="T17" fmla="*/ 121 h 130"/>
                <a:gd name="T18" fmla="*/ 1 w 83"/>
                <a:gd name="T19" fmla="*/ 117 h 130"/>
                <a:gd name="T20" fmla="*/ 0 w 83"/>
                <a:gd name="T21" fmla="*/ 110 h 130"/>
                <a:gd name="T22" fmla="*/ 0 w 83"/>
                <a:gd name="T23" fmla="*/ 105 h 130"/>
                <a:gd name="T24" fmla="*/ 1 w 83"/>
                <a:gd name="T25" fmla="*/ 102 h 130"/>
                <a:gd name="T26" fmla="*/ 2 w 83"/>
                <a:gd name="T27" fmla="*/ 100 h 130"/>
                <a:gd name="T28" fmla="*/ 4 w 83"/>
                <a:gd name="T29" fmla="*/ 99 h 130"/>
                <a:gd name="T30" fmla="*/ 8 w 83"/>
                <a:gd name="T31" fmla="*/ 101 h 130"/>
                <a:gd name="T32" fmla="*/ 14 w 83"/>
                <a:gd name="T33" fmla="*/ 105 h 130"/>
                <a:gd name="T34" fmla="*/ 24 w 83"/>
                <a:gd name="T35" fmla="*/ 108 h 130"/>
                <a:gd name="T36" fmla="*/ 36 w 83"/>
                <a:gd name="T37" fmla="*/ 110 h 130"/>
                <a:gd name="T38" fmla="*/ 45 w 83"/>
                <a:gd name="T39" fmla="*/ 109 h 130"/>
                <a:gd name="T40" fmla="*/ 51 w 83"/>
                <a:gd name="T41" fmla="*/ 105 h 130"/>
                <a:gd name="T42" fmla="*/ 55 w 83"/>
                <a:gd name="T43" fmla="*/ 100 h 130"/>
                <a:gd name="T44" fmla="*/ 56 w 83"/>
                <a:gd name="T45" fmla="*/ 94 h 130"/>
                <a:gd name="T46" fmla="*/ 54 w 83"/>
                <a:gd name="T47" fmla="*/ 86 h 130"/>
                <a:gd name="T48" fmla="*/ 48 w 83"/>
                <a:gd name="T49" fmla="*/ 81 h 130"/>
                <a:gd name="T50" fmla="*/ 39 w 83"/>
                <a:gd name="T51" fmla="*/ 76 h 130"/>
                <a:gd name="T52" fmla="*/ 29 w 83"/>
                <a:gd name="T53" fmla="*/ 72 h 130"/>
                <a:gd name="T54" fmla="*/ 19 w 83"/>
                <a:gd name="T55" fmla="*/ 66 h 130"/>
                <a:gd name="T56" fmla="*/ 11 w 83"/>
                <a:gd name="T57" fmla="*/ 59 h 130"/>
                <a:gd name="T58" fmla="*/ 5 w 83"/>
                <a:gd name="T59" fmla="*/ 50 h 130"/>
                <a:gd name="T60" fmla="*/ 2 w 83"/>
                <a:gd name="T61" fmla="*/ 36 h 130"/>
                <a:gd name="T62" fmla="*/ 6 w 83"/>
                <a:gd name="T63" fmla="*/ 20 h 130"/>
                <a:gd name="T64" fmla="*/ 15 w 83"/>
                <a:gd name="T65" fmla="*/ 9 h 130"/>
                <a:gd name="T66" fmla="*/ 28 w 83"/>
                <a:gd name="T67" fmla="*/ 2 h 130"/>
                <a:gd name="T68" fmla="*/ 45 w 83"/>
                <a:gd name="T69" fmla="*/ 0 h 130"/>
                <a:gd name="T70" fmla="*/ 54 w 83"/>
                <a:gd name="T71" fmla="*/ 0 h 130"/>
                <a:gd name="T72" fmla="*/ 62 w 83"/>
                <a:gd name="T73" fmla="*/ 2 h 130"/>
                <a:gd name="T74" fmla="*/ 69 w 83"/>
                <a:gd name="T75" fmla="*/ 5 h 130"/>
                <a:gd name="T76" fmla="*/ 73 w 83"/>
                <a:gd name="T77" fmla="*/ 7 h 130"/>
                <a:gd name="T78" fmla="*/ 75 w 83"/>
                <a:gd name="T79" fmla="*/ 9 h 130"/>
                <a:gd name="T80" fmla="*/ 75 w 83"/>
                <a:gd name="T81" fmla="*/ 11 h 130"/>
                <a:gd name="T82" fmla="*/ 75 w 83"/>
                <a:gd name="T83" fmla="*/ 13 h 130"/>
                <a:gd name="T84" fmla="*/ 76 w 83"/>
                <a:gd name="T85" fmla="*/ 18 h 130"/>
                <a:gd name="T86" fmla="*/ 75 w 83"/>
                <a:gd name="T87" fmla="*/ 22 h 130"/>
                <a:gd name="T88" fmla="*/ 75 w 83"/>
                <a:gd name="T89" fmla="*/ 26 h 130"/>
                <a:gd name="T90" fmla="*/ 74 w 83"/>
                <a:gd name="T91" fmla="*/ 28 h 130"/>
                <a:gd name="T92" fmla="*/ 72 w 83"/>
                <a:gd name="T93" fmla="*/ 28 h 130"/>
                <a:gd name="T94" fmla="*/ 69 w 83"/>
                <a:gd name="T95" fmla="*/ 27 h 130"/>
                <a:gd name="T96" fmla="*/ 63 w 83"/>
                <a:gd name="T97" fmla="*/ 24 h 130"/>
                <a:gd name="T98" fmla="*/ 55 w 83"/>
                <a:gd name="T99" fmla="*/ 21 h 130"/>
                <a:gd name="T100" fmla="*/ 45 w 83"/>
                <a:gd name="T101" fmla="*/ 20 h 130"/>
                <a:gd name="T102" fmla="*/ 38 w 83"/>
                <a:gd name="T103" fmla="*/ 21 h 130"/>
                <a:gd name="T104" fmla="*/ 33 w 83"/>
                <a:gd name="T105" fmla="*/ 23 h 130"/>
                <a:gd name="T106" fmla="*/ 30 w 83"/>
                <a:gd name="T107" fmla="*/ 28 h 130"/>
                <a:gd name="T108" fmla="*/ 28 w 83"/>
                <a:gd name="T109" fmla="*/ 33 h 130"/>
                <a:gd name="T110" fmla="*/ 31 w 83"/>
                <a:gd name="T111" fmla="*/ 40 h 130"/>
                <a:gd name="T112" fmla="*/ 37 w 83"/>
                <a:gd name="T113" fmla="*/ 46 h 130"/>
                <a:gd name="T114" fmla="*/ 46 w 83"/>
                <a:gd name="T115" fmla="*/ 50 h 130"/>
                <a:gd name="T116" fmla="*/ 56 w 83"/>
                <a:gd name="T117" fmla="*/ 55 h 130"/>
                <a:gd name="T118" fmla="*/ 66 w 83"/>
                <a:gd name="T119" fmla="*/ 60 h 130"/>
                <a:gd name="T120" fmla="*/ 74 w 83"/>
                <a:gd name="T121" fmla="*/ 67 h 130"/>
                <a:gd name="T122" fmla="*/ 81 w 83"/>
                <a:gd name="T123" fmla="*/ 77 h 130"/>
                <a:gd name="T124" fmla="*/ 83 w 83"/>
                <a:gd name="T12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30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726748" y="5879473"/>
              <a:ext cx="26902" cy="138155"/>
            </a:xfrm>
            <a:custGeom>
              <a:avLst/>
              <a:gdLst>
                <a:gd name="T0" fmla="*/ 25 w 25"/>
                <a:gd name="T1" fmla="*/ 133 h 137"/>
                <a:gd name="T2" fmla="*/ 24 w 25"/>
                <a:gd name="T3" fmla="*/ 135 h 137"/>
                <a:gd name="T4" fmla="*/ 22 w 25"/>
                <a:gd name="T5" fmla="*/ 136 h 137"/>
                <a:gd name="T6" fmla="*/ 18 w 25"/>
                <a:gd name="T7" fmla="*/ 137 h 137"/>
                <a:gd name="T8" fmla="*/ 12 w 25"/>
                <a:gd name="T9" fmla="*/ 137 h 137"/>
                <a:gd name="T10" fmla="*/ 7 w 25"/>
                <a:gd name="T11" fmla="*/ 137 h 137"/>
                <a:gd name="T12" fmla="*/ 3 w 25"/>
                <a:gd name="T13" fmla="*/ 136 h 137"/>
                <a:gd name="T14" fmla="*/ 1 w 25"/>
                <a:gd name="T15" fmla="*/ 135 h 137"/>
                <a:gd name="T16" fmla="*/ 0 w 25"/>
                <a:gd name="T17" fmla="*/ 133 h 137"/>
                <a:gd name="T18" fmla="*/ 0 w 25"/>
                <a:gd name="T19" fmla="*/ 4 h 137"/>
                <a:gd name="T20" fmla="*/ 1 w 25"/>
                <a:gd name="T21" fmla="*/ 3 h 137"/>
                <a:gd name="T22" fmla="*/ 3 w 25"/>
                <a:gd name="T23" fmla="*/ 1 h 137"/>
                <a:gd name="T24" fmla="*/ 7 w 25"/>
                <a:gd name="T25" fmla="*/ 1 h 137"/>
                <a:gd name="T26" fmla="*/ 12 w 25"/>
                <a:gd name="T27" fmla="*/ 0 h 137"/>
                <a:gd name="T28" fmla="*/ 18 w 25"/>
                <a:gd name="T29" fmla="*/ 1 h 137"/>
                <a:gd name="T30" fmla="*/ 22 w 25"/>
                <a:gd name="T31" fmla="*/ 1 h 137"/>
                <a:gd name="T32" fmla="*/ 24 w 25"/>
                <a:gd name="T33" fmla="*/ 3 h 137"/>
                <a:gd name="T34" fmla="*/ 25 w 25"/>
                <a:gd name="T35" fmla="*/ 4 h 137"/>
                <a:gd name="T36" fmla="*/ 25 w 25"/>
                <a:gd name="T3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37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771057" y="5882577"/>
              <a:ext cx="28484" cy="135050"/>
            </a:xfrm>
            <a:custGeom>
              <a:avLst/>
              <a:gdLst>
                <a:gd name="T0" fmla="*/ 28 w 28"/>
                <a:gd name="T1" fmla="*/ 12 h 133"/>
                <a:gd name="T2" fmla="*/ 25 w 28"/>
                <a:gd name="T3" fmla="*/ 22 h 133"/>
                <a:gd name="T4" fmla="*/ 14 w 28"/>
                <a:gd name="T5" fmla="*/ 25 h 133"/>
                <a:gd name="T6" fmla="*/ 2 w 28"/>
                <a:gd name="T7" fmla="*/ 23 h 133"/>
                <a:gd name="T8" fmla="*/ 0 w 28"/>
                <a:gd name="T9" fmla="*/ 13 h 133"/>
                <a:gd name="T10" fmla="*/ 3 w 28"/>
                <a:gd name="T11" fmla="*/ 2 h 133"/>
                <a:gd name="T12" fmla="*/ 14 w 28"/>
                <a:gd name="T13" fmla="*/ 0 h 133"/>
                <a:gd name="T14" fmla="*/ 25 w 28"/>
                <a:gd name="T15" fmla="*/ 2 h 133"/>
                <a:gd name="T16" fmla="*/ 28 w 28"/>
                <a:gd name="T17" fmla="*/ 12 h 133"/>
                <a:gd name="T18" fmla="*/ 26 w 28"/>
                <a:gd name="T19" fmla="*/ 129 h 133"/>
                <a:gd name="T20" fmla="*/ 25 w 28"/>
                <a:gd name="T21" fmla="*/ 131 h 133"/>
                <a:gd name="T22" fmla="*/ 23 w 28"/>
                <a:gd name="T23" fmla="*/ 132 h 133"/>
                <a:gd name="T24" fmla="*/ 20 w 28"/>
                <a:gd name="T25" fmla="*/ 133 h 133"/>
                <a:gd name="T26" fmla="*/ 14 w 28"/>
                <a:gd name="T27" fmla="*/ 133 h 133"/>
                <a:gd name="T28" fmla="*/ 8 w 28"/>
                <a:gd name="T29" fmla="*/ 133 h 133"/>
                <a:gd name="T30" fmla="*/ 4 w 28"/>
                <a:gd name="T31" fmla="*/ 132 h 133"/>
                <a:gd name="T32" fmla="*/ 2 w 28"/>
                <a:gd name="T33" fmla="*/ 131 h 133"/>
                <a:gd name="T34" fmla="*/ 1 w 28"/>
                <a:gd name="T35" fmla="*/ 129 h 133"/>
                <a:gd name="T36" fmla="*/ 1 w 28"/>
                <a:gd name="T37" fmla="*/ 42 h 133"/>
                <a:gd name="T38" fmla="*/ 2 w 28"/>
                <a:gd name="T39" fmla="*/ 40 h 133"/>
                <a:gd name="T40" fmla="*/ 4 w 28"/>
                <a:gd name="T41" fmla="*/ 39 h 133"/>
                <a:gd name="T42" fmla="*/ 8 w 28"/>
                <a:gd name="T43" fmla="*/ 38 h 133"/>
                <a:gd name="T44" fmla="*/ 14 w 28"/>
                <a:gd name="T45" fmla="*/ 38 h 133"/>
                <a:gd name="T46" fmla="*/ 20 w 28"/>
                <a:gd name="T47" fmla="*/ 38 h 133"/>
                <a:gd name="T48" fmla="*/ 23 w 28"/>
                <a:gd name="T49" fmla="*/ 39 h 133"/>
                <a:gd name="T50" fmla="*/ 25 w 28"/>
                <a:gd name="T51" fmla="*/ 40 h 133"/>
                <a:gd name="T52" fmla="*/ 26 w 28"/>
                <a:gd name="T53" fmla="*/ 42 h 133"/>
                <a:gd name="T54" fmla="*/ 26 w 28"/>
                <a:gd name="T55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133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5813784" y="5879473"/>
              <a:ext cx="88618" cy="138155"/>
            </a:xfrm>
            <a:custGeom>
              <a:avLst/>
              <a:gdLst>
                <a:gd name="T0" fmla="*/ 88 w 88"/>
                <a:gd name="T1" fmla="*/ 132 h 137"/>
                <a:gd name="T2" fmla="*/ 87 w 88"/>
                <a:gd name="T3" fmla="*/ 134 h 137"/>
                <a:gd name="T4" fmla="*/ 85 w 88"/>
                <a:gd name="T5" fmla="*/ 135 h 137"/>
                <a:gd name="T6" fmla="*/ 82 w 88"/>
                <a:gd name="T7" fmla="*/ 136 h 137"/>
                <a:gd name="T8" fmla="*/ 77 w 88"/>
                <a:gd name="T9" fmla="*/ 136 h 137"/>
                <a:gd name="T10" fmla="*/ 72 w 88"/>
                <a:gd name="T11" fmla="*/ 136 h 137"/>
                <a:gd name="T12" fmla="*/ 69 w 88"/>
                <a:gd name="T13" fmla="*/ 135 h 137"/>
                <a:gd name="T14" fmla="*/ 67 w 88"/>
                <a:gd name="T15" fmla="*/ 134 h 137"/>
                <a:gd name="T16" fmla="*/ 67 w 88"/>
                <a:gd name="T17" fmla="*/ 132 h 137"/>
                <a:gd name="T18" fmla="*/ 67 w 88"/>
                <a:gd name="T19" fmla="*/ 122 h 137"/>
                <a:gd name="T20" fmla="*/ 52 w 88"/>
                <a:gd name="T21" fmla="*/ 133 h 137"/>
                <a:gd name="T22" fmla="*/ 36 w 88"/>
                <a:gd name="T23" fmla="*/ 137 h 137"/>
                <a:gd name="T24" fmla="*/ 19 w 88"/>
                <a:gd name="T25" fmla="*/ 134 h 137"/>
                <a:gd name="T26" fmla="*/ 8 w 88"/>
                <a:gd name="T27" fmla="*/ 123 h 137"/>
                <a:gd name="T28" fmla="*/ 2 w 88"/>
                <a:gd name="T29" fmla="*/ 108 h 137"/>
                <a:gd name="T30" fmla="*/ 0 w 88"/>
                <a:gd name="T31" fmla="*/ 89 h 137"/>
                <a:gd name="T32" fmla="*/ 2 w 88"/>
                <a:gd name="T33" fmla="*/ 69 h 137"/>
                <a:gd name="T34" fmla="*/ 9 w 88"/>
                <a:gd name="T35" fmla="*/ 53 h 137"/>
                <a:gd name="T36" fmla="*/ 21 w 88"/>
                <a:gd name="T37" fmla="*/ 43 h 137"/>
                <a:gd name="T38" fmla="*/ 38 w 88"/>
                <a:gd name="T39" fmla="*/ 39 h 137"/>
                <a:gd name="T40" fmla="*/ 51 w 88"/>
                <a:gd name="T41" fmla="*/ 42 h 137"/>
                <a:gd name="T42" fmla="*/ 63 w 88"/>
                <a:gd name="T43" fmla="*/ 51 h 137"/>
                <a:gd name="T44" fmla="*/ 63 w 88"/>
                <a:gd name="T45" fmla="*/ 4 h 137"/>
                <a:gd name="T46" fmla="*/ 64 w 88"/>
                <a:gd name="T47" fmla="*/ 2 h 137"/>
                <a:gd name="T48" fmla="*/ 66 w 88"/>
                <a:gd name="T49" fmla="*/ 1 h 137"/>
                <a:gd name="T50" fmla="*/ 69 w 88"/>
                <a:gd name="T51" fmla="*/ 0 h 137"/>
                <a:gd name="T52" fmla="*/ 75 w 88"/>
                <a:gd name="T53" fmla="*/ 0 h 137"/>
                <a:gd name="T54" fmla="*/ 81 w 88"/>
                <a:gd name="T55" fmla="*/ 0 h 137"/>
                <a:gd name="T56" fmla="*/ 85 w 88"/>
                <a:gd name="T57" fmla="*/ 1 h 137"/>
                <a:gd name="T58" fmla="*/ 87 w 88"/>
                <a:gd name="T59" fmla="*/ 2 h 137"/>
                <a:gd name="T60" fmla="*/ 88 w 88"/>
                <a:gd name="T61" fmla="*/ 4 h 137"/>
                <a:gd name="T62" fmla="*/ 88 w 88"/>
                <a:gd name="T63" fmla="*/ 132 h 137"/>
                <a:gd name="T64" fmla="*/ 63 w 88"/>
                <a:gd name="T65" fmla="*/ 74 h 137"/>
                <a:gd name="T66" fmla="*/ 53 w 88"/>
                <a:gd name="T67" fmla="*/ 63 h 137"/>
                <a:gd name="T68" fmla="*/ 43 w 88"/>
                <a:gd name="T69" fmla="*/ 60 h 137"/>
                <a:gd name="T70" fmla="*/ 34 w 88"/>
                <a:gd name="T71" fmla="*/ 62 h 137"/>
                <a:gd name="T72" fmla="*/ 29 w 88"/>
                <a:gd name="T73" fmla="*/ 69 h 137"/>
                <a:gd name="T74" fmla="*/ 26 w 88"/>
                <a:gd name="T75" fmla="*/ 78 h 137"/>
                <a:gd name="T76" fmla="*/ 25 w 88"/>
                <a:gd name="T77" fmla="*/ 88 h 137"/>
                <a:gd name="T78" fmla="*/ 26 w 88"/>
                <a:gd name="T79" fmla="*/ 98 h 137"/>
                <a:gd name="T80" fmla="*/ 28 w 88"/>
                <a:gd name="T81" fmla="*/ 108 h 137"/>
                <a:gd name="T82" fmla="*/ 34 w 88"/>
                <a:gd name="T83" fmla="*/ 114 h 137"/>
                <a:gd name="T84" fmla="*/ 42 w 88"/>
                <a:gd name="T85" fmla="*/ 117 h 137"/>
                <a:gd name="T86" fmla="*/ 47 w 88"/>
                <a:gd name="T87" fmla="*/ 116 h 137"/>
                <a:gd name="T88" fmla="*/ 52 w 88"/>
                <a:gd name="T89" fmla="*/ 113 h 137"/>
                <a:gd name="T90" fmla="*/ 57 w 88"/>
                <a:gd name="T91" fmla="*/ 109 h 137"/>
                <a:gd name="T92" fmla="*/ 63 w 88"/>
                <a:gd name="T93" fmla="*/ 103 h 137"/>
                <a:gd name="T94" fmla="*/ 63 w 88"/>
                <a:gd name="T95" fmla="*/ 7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37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5916644" y="5919832"/>
              <a:ext cx="88618" cy="97795"/>
            </a:xfrm>
            <a:custGeom>
              <a:avLst/>
              <a:gdLst>
                <a:gd name="T0" fmla="*/ 86 w 86"/>
                <a:gd name="T1" fmla="*/ 47 h 98"/>
                <a:gd name="T2" fmla="*/ 84 w 86"/>
                <a:gd name="T3" fmla="*/ 53 h 98"/>
                <a:gd name="T4" fmla="*/ 78 w 86"/>
                <a:gd name="T5" fmla="*/ 56 h 98"/>
                <a:gd name="T6" fmla="*/ 25 w 86"/>
                <a:gd name="T7" fmla="*/ 56 h 98"/>
                <a:gd name="T8" fmla="*/ 27 w 86"/>
                <a:gd name="T9" fmla="*/ 66 h 98"/>
                <a:gd name="T10" fmla="*/ 31 w 86"/>
                <a:gd name="T11" fmla="*/ 73 h 98"/>
                <a:gd name="T12" fmla="*/ 38 w 86"/>
                <a:gd name="T13" fmla="*/ 78 h 98"/>
                <a:gd name="T14" fmla="*/ 49 w 86"/>
                <a:gd name="T15" fmla="*/ 80 h 98"/>
                <a:gd name="T16" fmla="*/ 61 w 86"/>
                <a:gd name="T17" fmla="*/ 79 h 98"/>
                <a:gd name="T18" fmla="*/ 69 w 86"/>
                <a:gd name="T19" fmla="*/ 77 h 98"/>
                <a:gd name="T20" fmla="*/ 75 w 86"/>
                <a:gd name="T21" fmla="*/ 75 h 98"/>
                <a:gd name="T22" fmla="*/ 79 w 86"/>
                <a:gd name="T23" fmla="*/ 74 h 98"/>
                <a:gd name="T24" fmla="*/ 80 w 86"/>
                <a:gd name="T25" fmla="*/ 74 h 98"/>
                <a:gd name="T26" fmla="*/ 81 w 86"/>
                <a:gd name="T27" fmla="*/ 75 h 98"/>
                <a:gd name="T28" fmla="*/ 82 w 86"/>
                <a:gd name="T29" fmla="*/ 78 h 98"/>
                <a:gd name="T30" fmla="*/ 82 w 86"/>
                <a:gd name="T31" fmla="*/ 82 h 98"/>
                <a:gd name="T32" fmla="*/ 82 w 86"/>
                <a:gd name="T33" fmla="*/ 86 h 98"/>
                <a:gd name="T34" fmla="*/ 81 w 86"/>
                <a:gd name="T35" fmla="*/ 88 h 98"/>
                <a:gd name="T36" fmla="*/ 81 w 86"/>
                <a:gd name="T37" fmla="*/ 90 h 98"/>
                <a:gd name="T38" fmla="*/ 80 w 86"/>
                <a:gd name="T39" fmla="*/ 91 h 98"/>
                <a:gd name="T40" fmla="*/ 76 w 86"/>
                <a:gd name="T41" fmla="*/ 93 h 98"/>
                <a:gd name="T42" fmla="*/ 69 w 86"/>
                <a:gd name="T43" fmla="*/ 96 h 98"/>
                <a:gd name="T44" fmla="*/ 59 w 86"/>
                <a:gd name="T45" fmla="*/ 98 h 98"/>
                <a:gd name="T46" fmla="*/ 47 w 86"/>
                <a:gd name="T47" fmla="*/ 98 h 98"/>
                <a:gd name="T48" fmla="*/ 26 w 86"/>
                <a:gd name="T49" fmla="*/ 95 h 98"/>
                <a:gd name="T50" fmla="*/ 12 w 86"/>
                <a:gd name="T51" fmla="*/ 87 h 98"/>
                <a:gd name="T52" fmla="*/ 3 w 86"/>
                <a:gd name="T53" fmla="*/ 72 h 98"/>
                <a:gd name="T54" fmla="*/ 0 w 86"/>
                <a:gd name="T55" fmla="*/ 50 h 98"/>
                <a:gd name="T56" fmla="*/ 3 w 86"/>
                <a:gd name="T57" fmla="*/ 29 h 98"/>
                <a:gd name="T58" fmla="*/ 12 w 86"/>
                <a:gd name="T59" fmla="*/ 13 h 98"/>
                <a:gd name="T60" fmla="*/ 26 w 86"/>
                <a:gd name="T61" fmla="*/ 4 h 98"/>
                <a:gd name="T62" fmla="*/ 45 w 86"/>
                <a:gd name="T63" fmla="*/ 0 h 98"/>
                <a:gd name="T64" fmla="*/ 63 w 86"/>
                <a:gd name="T65" fmla="*/ 3 h 98"/>
                <a:gd name="T66" fmla="*/ 76 w 86"/>
                <a:gd name="T67" fmla="*/ 12 h 98"/>
                <a:gd name="T68" fmla="*/ 84 w 86"/>
                <a:gd name="T69" fmla="*/ 26 h 98"/>
                <a:gd name="T70" fmla="*/ 86 w 86"/>
                <a:gd name="T71" fmla="*/ 43 h 98"/>
                <a:gd name="T72" fmla="*/ 86 w 86"/>
                <a:gd name="T73" fmla="*/ 47 h 98"/>
                <a:gd name="T74" fmla="*/ 62 w 86"/>
                <a:gd name="T75" fmla="*/ 40 h 98"/>
                <a:gd name="T76" fmla="*/ 58 w 86"/>
                <a:gd name="T77" fmla="*/ 23 h 98"/>
                <a:gd name="T78" fmla="*/ 44 w 86"/>
                <a:gd name="T79" fmla="*/ 18 h 98"/>
                <a:gd name="T80" fmla="*/ 36 w 86"/>
                <a:gd name="T81" fmla="*/ 19 h 98"/>
                <a:gd name="T82" fmla="*/ 30 w 86"/>
                <a:gd name="T83" fmla="*/ 24 h 98"/>
                <a:gd name="T84" fmla="*/ 27 w 86"/>
                <a:gd name="T85" fmla="*/ 31 h 98"/>
                <a:gd name="T86" fmla="*/ 25 w 86"/>
                <a:gd name="T87" fmla="*/ 40 h 98"/>
                <a:gd name="T88" fmla="*/ 62 w 86"/>
                <a:gd name="T8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98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063814" y="5888786"/>
              <a:ext cx="134510" cy="128841"/>
            </a:xfrm>
            <a:custGeom>
              <a:avLst/>
              <a:gdLst>
                <a:gd name="T0" fmla="*/ 132 w 132"/>
                <a:gd name="T1" fmla="*/ 124 h 127"/>
                <a:gd name="T2" fmla="*/ 132 w 132"/>
                <a:gd name="T3" fmla="*/ 125 h 127"/>
                <a:gd name="T4" fmla="*/ 131 w 132"/>
                <a:gd name="T5" fmla="*/ 126 h 127"/>
                <a:gd name="T6" fmla="*/ 129 w 132"/>
                <a:gd name="T7" fmla="*/ 127 h 127"/>
                <a:gd name="T8" fmla="*/ 126 w 132"/>
                <a:gd name="T9" fmla="*/ 127 h 127"/>
                <a:gd name="T10" fmla="*/ 123 w 132"/>
                <a:gd name="T11" fmla="*/ 127 h 127"/>
                <a:gd name="T12" fmla="*/ 121 w 132"/>
                <a:gd name="T13" fmla="*/ 126 h 127"/>
                <a:gd name="T14" fmla="*/ 120 w 132"/>
                <a:gd name="T15" fmla="*/ 125 h 127"/>
                <a:gd name="T16" fmla="*/ 120 w 132"/>
                <a:gd name="T17" fmla="*/ 124 h 127"/>
                <a:gd name="T18" fmla="*/ 120 w 132"/>
                <a:gd name="T19" fmla="*/ 10 h 127"/>
                <a:gd name="T20" fmla="*/ 120 w 132"/>
                <a:gd name="T21" fmla="*/ 10 h 127"/>
                <a:gd name="T22" fmla="*/ 70 w 132"/>
                <a:gd name="T23" fmla="*/ 125 h 127"/>
                <a:gd name="T24" fmla="*/ 70 w 132"/>
                <a:gd name="T25" fmla="*/ 126 h 127"/>
                <a:gd name="T26" fmla="*/ 68 w 132"/>
                <a:gd name="T27" fmla="*/ 126 h 127"/>
                <a:gd name="T28" fmla="*/ 67 w 132"/>
                <a:gd name="T29" fmla="*/ 127 h 127"/>
                <a:gd name="T30" fmla="*/ 65 w 132"/>
                <a:gd name="T31" fmla="*/ 127 h 127"/>
                <a:gd name="T32" fmla="*/ 62 w 132"/>
                <a:gd name="T33" fmla="*/ 127 h 127"/>
                <a:gd name="T34" fmla="*/ 61 w 132"/>
                <a:gd name="T35" fmla="*/ 126 h 127"/>
                <a:gd name="T36" fmla="*/ 60 w 132"/>
                <a:gd name="T37" fmla="*/ 126 h 127"/>
                <a:gd name="T38" fmla="*/ 59 w 132"/>
                <a:gd name="T39" fmla="*/ 125 h 127"/>
                <a:gd name="T40" fmla="*/ 12 w 132"/>
                <a:gd name="T41" fmla="*/ 10 h 127"/>
                <a:gd name="T42" fmla="*/ 12 w 132"/>
                <a:gd name="T43" fmla="*/ 10 h 127"/>
                <a:gd name="T44" fmla="*/ 12 w 132"/>
                <a:gd name="T45" fmla="*/ 124 h 127"/>
                <a:gd name="T46" fmla="*/ 11 w 132"/>
                <a:gd name="T47" fmla="*/ 125 h 127"/>
                <a:gd name="T48" fmla="*/ 10 w 132"/>
                <a:gd name="T49" fmla="*/ 126 h 127"/>
                <a:gd name="T50" fmla="*/ 8 w 132"/>
                <a:gd name="T51" fmla="*/ 127 h 127"/>
                <a:gd name="T52" fmla="*/ 5 w 132"/>
                <a:gd name="T53" fmla="*/ 127 h 127"/>
                <a:gd name="T54" fmla="*/ 3 w 132"/>
                <a:gd name="T55" fmla="*/ 127 h 127"/>
                <a:gd name="T56" fmla="*/ 1 w 132"/>
                <a:gd name="T57" fmla="*/ 126 h 127"/>
                <a:gd name="T58" fmla="*/ 0 w 132"/>
                <a:gd name="T59" fmla="*/ 125 h 127"/>
                <a:gd name="T60" fmla="*/ 0 w 132"/>
                <a:gd name="T61" fmla="*/ 124 h 127"/>
                <a:gd name="T62" fmla="*/ 0 w 132"/>
                <a:gd name="T63" fmla="*/ 6 h 127"/>
                <a:gd name="T64" fmla="*/ 2 w 132"/>
                <a:gd name="T65" fmla="*/ 1 h 127"/>
                <a:gd name="T66" fmla="*/ 5 w 132"/>
                <a:gd name="T67" fmla="*/ 0 h 127"/>
                <a:gd name="T68" fmla="*/ 12 w 132"/>
                <a:gd name="T69" fmla="*/ 0 h 127"/>
                <a:gd name="T70" fmla="*/ 16 w 132"/>
                <a:gd name="T71" fmla="*/ 0 h 127"/>
                <a:gd name="T72" fmla="*/ 19 w 132"/>
                <a:gd name="T73" fmla="*/ 2 h 127"/>
                <a:gd name="T74" fmla="*/ 22 w 132"/>
                <a:gd name="T75" fmla="*/ 4 h 127"/>
                <a:gd name="T76" fmla="*/ 23 w 132"/>
                <a:gd name="T77" fmla="*/ 8 h 127"/>
                <a:gd name="T78" fmla="*/ 65 w 132"/>
                <a:gd name="T79" fmla="*/ 108 h 127"/>
                <a:gd name="T80" fmla="*/ 66 w 132"/>
                <a:gd name="T81" fmla="*/ 108 h 127"/>
                <a:gd name="T82" fmla="*/ 109 w 132"/>
                <a:gd name="T83" fmla="*/ 8 h 127"/>
                <a:gd name="T84" fmla="*/ 111 w 132"/>
                <a:gd name="T85" fmla="*/ 4 h 127"/>
                <a:gd name="T86" fmla="*/ 114 w 132"/>
                <a:gd name="T87" fmla="*/ 2 h 127"/>
                <a:gd name="T88" fmla="*/ 116 w 132"/>
                <a:gd name="T89" fmla="*/ 0 h 127"/>
                <a:gd name="T90" fmla="*/ 120 w 132"/>
                <a:gd name="T91" fmla="*/ 0 h 127"/>
                <a:gd name="T92" fmla="*/ 127 w 132"/>
                <a:gd name="T93" fmla="*/ 0 h 127"/>
                <a:gd name="T94" fmla="*/ 129 w 132"/>
                <a:gd name="T95" fmla="*/ 0 h 127"/>
                <a:gd name="T96" fmla="*/ 130 w 132"/>
                <a:gd name="T97" fmla="*/ 1 h 127"/>
                <a:gd name="T98" fmla="*/ 132 w 132"/>
                <a:gd name="T99" fmla="*/ 3 h 127"/>
                <a:gd name="T100" fmla="*/ 132 w 132"/>
                <a:gd name="T101" fmla="*/ 6 h 127"/>
                <a:gd name="T102" fmla="*/ 132 w 132"/>
                <a:gd name="T103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27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6217312" y="5921385"/>
              <a:ext cx="79123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4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313843" y="5921385"/>
              <a:ext cx="129762" cy="96242"/>
            </a:xfrm>
            <a:custGeom>
              <a:avLst/>
              <a:gdLst>
                <a:gd name="T0" fmla="*/ 126 w 126"/>
                <a:gd name="T1" fmla="*/ 93 h 95"/>
                <a:gd name="T2" fmla="*/ 123 w 126"/>
                <a:gd name="T3" fmla="*/ 95 h 95"/>
                <a:gd name="T4" fmla="*/ 118 w 126"/>
                <a:gd name="T5" fmla="*/ 95 h 95"/>
                <a:gd name="T6" fmla="*/ 115 w 126"/>
                <a:gd name="T7" fmla="*/ 93 h 95"/>
                <a:gd name="T8" fmla="*/ 115 w 126"/>
                <a:gd name="T9" fmla="*/ 38 h 95"/>
                <a:gd name="T10" fmla="*/ 110 w 126"/>
                <a:gd name="T11" fmla="*/ 18 h 95"/>
                <a:gd name="T12" fmla="*/ 95 w 126"/>
                <a:gd name="T13" fmla="*/ 10 h 95"/>
                <a:gd name="T14" fmla="*/ 69 w 126"/>
                <a:gd name="T15" fmla="*/ 29 h 95"/>
                <a:gd name="T16" fmla="*/ 69 w 126"/>
                <a:gd name="T17" fmla="*/ 93 h 95"/>
                <a:gd name="T18" fmla="*/ 66 w 126"/>
                <a:gd name="T19" fmla="*/ 95 h 95"/>
                <a:gd name="T20" fmla="*/ 60 w 126"/>
                <a:gd name="T21" fmla="*/ 95 h 95"/>
                <a:gd name="T22" fmla="*/ 58 w 126"/>
                <a:gd name="T23" fmla="*/ 93 h 95"/>
                <a:gd name="T24" fmla="*/ 57 w 126"/>
                <a:gd name="T25" fmla="*/ 38 h 95"/>
                <a:gd name="T26" fmla="*/ 53 w 126"/>
                <a:gd name="T27" fmla="*/ 18 h 95"/>
                <a:gd name="T28" fmla="*/ 38 w 126"/>
                <a:gd name="T29" fmla="*/ 10 h 95"/>
                <a:gd name="T30" fmla="*/ 12 w 126"/>
                <a:gd name="T31" fmla="*/ 29 h 95"/>
                <a:gd name="T32" fmla="*/ 11 w 126"/>
                <a:gd name="T33" fmla="*/ 93 h 95"/>
                <a:gd name="T34" fmla="*/ 9 w 126"/>
                <a:gd name="T35" fmla="*/ 95 h 95"/>
                <a:gd name="T36" fmla="*/ 3 w 126"/>
                <a:gd name="T37" fmla="*/ 95 h 95"/>
                <a:gd name="T38" fmla="*/ 0 w 126"/>
                <a:gd name="T39" fmla="*/ 93 h 95"/>
                <a:gd name="T40" fmla="*/ 0 w 126"/>
                <a:gd name="T41" fmla="*/ 4 h 95"/>
                <a:gd name="T42" fmla="*/ 1 w 126"/>
                <a:gd name="T43" fmla="*/ 2 h 95"/>
                <a:gd name="T44" fmla="*/ 6 w 126"/>
                <a:gd name="T45" fmla="*/ 1 h 95"/>
                <a:gd name="T46" fmla="*/ 10 w 126"/>
                <a:gd name="T47" fmla="*/ 2 h 95"/>
                <a:gd name="T48" fmla="*/ 11 w 126"/>
                <a:gd name="T49" fmla="*/ 4 h 95"/>
                <a:gd name="T50" fmla="*/ 26 w 126"/>
                <a:gd name="T51" fmla="*/ 4 h 95"/>
                <a:gd name="T52" fmla="*/ 49 w 126"/>
                <a:gd name="T53" fmla="*/ 2 h 95"/>
                <a:gd name="T54" fmla="*/ 63 w 126"/>
                <a:gd name="T55" fmla="*/ 11 h 95"/>
                <a:gd name="T56" fmla="*/ 75 w 126"/>
                <a:gd name="T57" fmla="*/ 10 h 95"/>
                <a:gd name="T58" fmla="*/ 90 w 126"/>
                <a:gd name="T59" fmla="*/ 1 h 95"/>
                <a:gd name="T60" fmla="*/ 111 w 126"/>
                <a:gd name="T61" fmla="*/ 3 h 95"/>
                <a:gd name="T62" fmla="*/ 125 w 126"/>
                <a:gd name="T63" fmla="*/ 23 h 95"/>
                <a:gd name="T64" fmla="*/ 126 w 126"/>
                <a:gd name="T65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95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6467342" y="5879473"/>
              <a:ext cx="77541" cy="138155"/>
            </a:xfrm>
            <a:custGeom>
              <a:avLst/>
              <a:gdLst>
                <a:gd name="T0" fmla="*/ 77 w 77"/>
                <a:gd name="T1" fmla="*/ 89 h 138"/>
                <a:gd name="T2" fmla="*/ 75 w 77"/>
                <a:gd name="T3" fmla="*/ 109 h 138"/>
                <a:gd name="T4" fmla="*/ 67 w 77"/>
                <a:gd name="T5" fmla="*/ 125 h 138"/>
                <a:gd name="T6" fmla="*/ 55 w 77"/>
                <a:gd name="T7" fmla="*/ 134 h 138"/>
                <a:gd name="T8" fmla="*/ 39 w 77"/>
                <a:gd name="T9" fmla="*/ 138 h 138"/>
                <a:gd name="T10" fmla="*/ 31 w 77"/>
                <a:gd name="T11" fmla="*/ 137 h 138"/>
                <a:gd name="T12" fmla="*/ 25 w 77"/>
                <a:gd name="T13" fmla="*/ 134 h 138"/>
                <a:gd name="T14" fmla="*/ 18 w 77"/>
                <a:gd name="T15" fmla="*/ 130 h 138"/>
                <a:gd name="T16" fmla="*/ 10 w 77"/>
                <a:gd name="T17" fmla="*/ 123 h 138"/>
                <a:gd name="T18" fmla="*/ 10 w 77"/>
                <a:gd name="T19" fmla="*/ 134 h 138"/>
                <a:gd name="T20" fmla="*/ 10 w 77"/>
                <a:gd name="T21" fmla="*/ 135 h 138"/>
                <a:gd name="T22" fmla="*/ 9 w 77"/>
                <a:gd name="T23" fmla="*/ 136 h 138"/>
                <a:gd name="T24" fmla="*/ 7 w 77"/>
                <a:gd name="T25" fmla="*/ 137 h 138"/>
                <a:gd name="T26" fmla="*/ 5 w 77"/>
                <a:gd name="T27" fmla="*/ 137 h 138"/>
                <a:gd name="T28" fmla="*/ 2 w 77"/>
                <a:gd name="T29" fmla="*/ 137 h 138"/>
                <a:gd name="T30" fmla="*/ 1 w 77"/>
                <a:gd name="T31" fmla="*/ 136 h 138"/>
                <a:gd name="T32" fmla="*/ 0 w 77"/>
                <a:gd name="T33" fmla="*/ 135 h 138"/>
                <a:gd name="T34" fmla="*/ 0 w 77"/>
                <a:gd name="T35" fmla="*/ 134 h 138"/>
                <a:gd name="T36" fmla="*/ 0 w 77"/>
                <a:gd name="T37" fmla="*/ 3 h 138"/>
                <a:gd name="T38" fmla="*/ 0 w 77"/>
                <a:gd name="T39" fmla="*/ 1 h 138"/>
                <a:gd name="T40" fmla="*/ 1 w 77"/>
                <a:gd name="T41" fmla="*/ 1 h 138"/>
                <a:gd name="T42" fmla="*/ 3 w 77"/>
                <a:gd name="T43" fmla="*/ 0 h 138"/>
                <a:gd name="T44" fmla="*/ 5 w 77"/>
                <a:gd name="T45" fmla="*/ 0 h 138"/>
                <a:gd name="T46" fmla="*/ 8 w 77"/>
                <a:gd name="T47" fmla="*/ 0 h 138"/>
                <a:gd name="T48" fmla="*/ 10 w 77"/>
                <a:gd name="T49" fmla="*/ 1 h 138"/>
                <a:gd name="T50" fmla="*/ 11 w 77"/>
                <a:gd name="T51" fmla="*/ 1 h 138"/>
                <a:gd name="T52" fmla="*/ 11 w 77"/>
                <a:gd name="T53" fmla="*/ 3 h 138"/>
                <a:gd name="T54" fmla="*/ 11 w 77"/>
                <a:gd name="T55" fmla="*/ 58 h 138"/>
                <a:gd name="T56" fmla="*/ 19 w 77"/>
                <a:gd name="T57" fmla="*/ 50 h 138"/>
                <a:gd name="T58" fmla="*/ 27 w 77"/>
                <a:gd name="T59" fmla="*/ 46 h 138"/>
                <a:gd name="T60" fmla="*/ 34 w 77"/>
                <a:gd name="T61" fmla="*/ 43 h 138"/>
                <a:gd name="T62" fmla="*/ 41 w 77"/>
                <a:gd name="T63" fmla="*/ 42 h 138"/>
                <a:gd name="T64" fmla="*/ 58 w 77"/>
                <a:gd name="T65" fmla="*/ 46 h 138"/>
                <a:gd name="T66" fmla="*/ 69 w 77"/>
                <a:gd name="T67" fmla="*/ 56 h 138"/>
                <a:gd name="T68" fmla="*/ 75 w 77"/>
                <a:gd name="T69" fmla="*/ 71 h 138"/>
                <a:gd name="T70" fmla="*/ 77 w 77"/>
                <a:gd name="T71" fmla="*/ 89 h 138"/>
                <a:gd name="T72" fmla="*/ 65 w 77"/>
                <a:gd name="T73" fmla="*/ 91 h 138"/>
                <a:gd name="T74" fmla="*/ 64 w 77"/>
                <a:gd name="T75" fmla="*/ 76 h 138"/>
                <a:gd name="T76" fmla="*/ 60 w 77"/>
                <a:gd name="T77" fmla="*/ 64 h 138"/>
                <a:gd name="T78" fmla="*/ 52 w 77"/>
                <a:gd name="T79" fmla="*/ 55 h 138"/>
                <a:gd name="T80" fmla="*/ 40 w 77"/>
                <a:gd name="T81" fmla="*/ 52 h 138"/>
                <a:gd name="T82" fmla="*/ 34 w 77"/>
                <a:gd name="T83" fmla="*/ 53 h 138"/>
                <a:gd name="T84" fmla="*/ 27 w 77"/>
                <a:gd name="T85" fmla="*/ 56 h 138"/>
                <a:gd name="T86" fmla="*/ 19 w 77"/>
                <a:gd name="T87" fmla="*/ 62 h 138"/>
                <a:gd name="T88" fmla="*/ 11 w 77"/>
                <a:gd name="T89" fmla="*/ 71 h 138"/>
                <a:gd name="T90" fmla="*/ 11 w 77"/>
                <a:gd name="T91" fmla="*/ 110 h 138"/>
                <a:gd name="T92" fmla="*/ 26 w 77"/>
                <a:gd name="T93" fmla="*/ 123 h 138"/>
                <a:gd name="T94" fmla="*/ 40 w 77"/>
                <a:gd name="T95" fmla="*/ 128 h 138"/>
                <a:gd name="T96" fmla="*/ 51 w 77"/>
                <a:gd name="T97" fmla="*/ 125 h 138"/>
                <a:gd name="T98" fmla="*/ 59 w 77"/>
                <a:gd name="T99" fmla="*/ 116 h 138"/>
                <a:gd name="T100" fmla="*/ 63 w 77"/>
                <a:gd name="T101" fmla="*/ 104 h 138"/>
                <a:gd name="T102" fmla="*/ 65 w 77"/>
                <a:gd name="T103" fmla="*/ 9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138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6555960" y="5921385"/>
              <a:ext cx="80706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3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6654072" y="5921385"/>
              <a:ext cx="49057" cy="96242"/>
            </a:xfrm>
            <a:custGeom>
              <a:avLst/>
              <a:gdLst>
                <a:gd name="T0" fmla="*/ 49 w 49"/>
                <a:gd name="T1" fmla="*/ 8 h 95"/>
                <a:gd name="T2" fmla="*/ 49 w 49"/>
                <a:gd name="T3" fmla="*/ 11 h 95"/>
                <a:gd name="T4" fmla="*/ 49 w 49"/>
                <a:gd name="T5" fmla="*/ 12 h 95"/>
                <a:gd name="T6" fmla="*/ 48 w 49"/>
                <a:gd name="T7" fmla="*/ 13 h 95"/>
                <a:gd name="T8" fmla="*/ 47 w 49"/>
                <a:gd name="T9" fmla="*/ 14 h 95"/>
                <a:gd name="T10" fmla="*/ 45 w 49"/>
                <a:gd name="T11" fmla="*/ 13 h 95"/>
                <a:gd name="T12" fmla="*/ 42 w 49"/>
                <a:gd name="T13" fmla="*/ 12 h 95"/>
                <a:gd name="T14" fmla="*/ 39 w 49"/>
                <a:gd name="T15" fmla="*/ 11 h 95"/>
                <a:gd name="T16" fmla="*/ 35 w 49"/>
                <a:gd name="T17" fmla="*/ 11 h 95"/>
                <a:gd name="T18" fmla="*/ 30 w 49"/>
                <a:gd name="T19" fmla="*/ 12 h 95"/>
                <a:gd name="T20" fmla="*/ 24 w 49"/>
                <a:gd name="T21" fmla="*/ 16 h 95"/>
                <a:gd name="T22" fmla="*/ 18 w 49"/>
                <a:gd name="T23" fmla="*/ 22 h 95"/>
                <a:gd name="T24" fmla="*/ 12 w 49"/>
                <a:gd name="T25" fmla="*/ 32 h 95"/>
                <a:gd name="T26" fmla="*/ 12 w 49"/>
                <a:gd name="T27" fmla="*/ 92 h 95"/>
                <a:gd name="T28" fmla="*/ 11 w 49"/>
                <a:gd name="T29" fmla="*/ 93 h 95"/>
                <a:gd name="T30" fmla="*/ 10 w 49"/>
                <a:gd name="T31" fmla="*/ 94 h 95"/>
                <a:gd name="T32" fmla="*/ 9 w 49"/>
                <a:gd name="T33" fmla="*/ 95 h 95"/>
                <a:gd name="T34" fmla="*/ 6 w 49"/>
                <a:gd name="T35" fmla="*/ 95 h 95"/>
                <a:gd name="T36" fmla="*/ 3 w 49"/>
                <a:gd name="T37" fmla="*/ 95 h 95"/>
                <a:gd name="T38" fmla="*/ 1 w 49"/>
                <a:gd name="T39" fmla="*/ 94 h 95"/>
                <a:gd name="T40" fmla="*/ 0 w 49"/>
                <a:gd name="T41" fmla="*/ 93 h 95"/>
                <a:gd name="T42" fmla="*/ 0 w 49"/>
                <a:gd name="T43" fmla="*/ 92 h 95"/>
                <a:gd name="T44" fmla="*/ 0 w 49"/>
                <a:gd name="T45" fmla="*/ 4 h 95"/>
                <a:gd name="T46" fmla="*/ 0 w 49"/>
                <a:gd name="T47" fmla="*/ 3 h 95"/>
                <a:gd name="T48" fmla="*/ 1 w 49"/>
                <a:gd name="T49" fmla="*/ 2 h 95"/>
                <a:gd name="T50" fmla="*/ 3 w 49"/>
                <a:gd name="T51" fmla="*/ 1 h 95"/>
                <a:gd name="T52" fmla="*/ 6 w 49"/>
                <a:gd name="T53" fmla="*/ 1 h 95"/>
                <a:gd name="T54" fmla="*/ 8 w 49"/>
                <a:gd name="T55" fmla="*/ 1 h 95"/>
                <a:gd name="T56" fmla="*/ 10 w 49"/>
                <a:gd name="T57" fmla="*/ 2 h 95"/>
                <a:gd name="T58" fmla="*/ 11 w 49"/>
                <a:gd name="T59" fmla="*/ 3 h 95"/>
                <a:gd name="T60" fmla="*/ 11 w 49"/>
                <a:gd name="T61" fmla="*/ 4 h 95"/>
                <a:gd name="T62" fmla="*/ 11 w 49"/>
                <a:gd name="T63" fmla="*/ 18 h 95"/>
                <a:gd name="T64" fmla="*/ 18 w 49"/>
                <a:gd name="T65" fmla="*/ 9 h 95"/>
                <a:gd name="T66" fmla="*/ 24 w 49"/>
                <a:gd name="T67" fmla="*/ 3 h 95"/>
                <a:gd name="T68" fmla="*/ 30 w 49"/>
                <a:gd name="T69" fmla="*/ 1 h 95"/>
                <a:gd name="T70" fmla="*/ 36 w 49"/>
                <a:gd name="T71" fmla="*/ 0 h 95"/>
                <a:gd name="T72" fmla="*/ 39 w 49"/>
                <a:gd name="T73" fmla="*/ 0 h 95"/>
                <a:gd name="T74" fmla="*/ 42 w 49"/>
                <a:gd name="T75" fmla="*/ 1 h 95"/>
                <a:gd name="T76" fmla="*/ 46 w 49"/>
                <a:gd name="T77" fmla="*/ 2 h 95"/>
                <a:gd name="T78" fmla="*/ 48 w 49"/>
                <a:gd name="T79" fmla="*/ 3 h 95"/>
                <a:gd name="T80" fmla="*/ 49 w 49"/>
                <a:gd name="T81" fmla="*/ 4 h 95"/>
                <a:gd name="T82" fmla="*/ 49 w 49"/>
                <a:gd name="T83" fmla="*/ 4 h 95"/>
                <a:gd name="T84" fmla="*/ 49 w 49"/>
                <a:gd name="T85" fmla="*/ 6 h 95"/>
                <a:gd name="T86" fmla="*/ 49 w 49"/>
                <a:gd name="T87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95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6701546" y="5921385"/>
              <a:ext cx="61717" cy="96242"/>
            </a:xfrm>
            <a:custGeom>
              <a:avLst/>
              <a:gdLst>
                <a:gd name="T0" fmla="*/ 60 w 60"/>
                <a:gd name="T1" fmla="*/ 69 h 96"/>
                <a:gd name="T2" fmla="*/ 58 w 60"/>
                <a:gd name="T3" fmla="*/ 80 h 96"/>
                <a:gd name="T4" fmla="*/ 51 w 60"/>
                <a:gd name="T5" fmla="*/ 89 h 96"/>
                <a:gd name="T6" fmla="*/ 41 w 60"/>
                <a:gd name="T7" fmla="*/ 94 h 96"/>
                <a:gd name="T8" fmla="*/ 27 w 60"/>
                <a:gd name="T9" fmla="*/ 96 h 96"/>
                <a:gd name="T10" fmla="*/ 19 w 60"/>
                <a:gd name="T11" fmla="*/ 95 h 96"/>
                <a:gd name="T12" fmla="*/ 11 w 60"/>
                <a:gd name="T13" fmla="*/ 93 h 96"/>
                <a:gd name="T14" fmla="*/ 6 w 60"/>
                <a:gd name="T15" fmla="*/ 91 h 96"/>
                <a:gd name="T16" fmla="*/ 2 w 60"/>
                <a:gd name="T17" fmla="*/ 89 h 96"/>
                <a:gd name="T18" fmla="*/ 1 w 60"/>
                <a:gd name="T19" fmla="*/ 86 h 96"/>
                <a:gd name="T20" fmla="*/ 0 w 60"/>
                <a:gd name="T21" fmla="*/ 82 h 96"/>
                <a:gd name="T22" fmla="*/ 0 w 60"/>
                <a:gd name="T23" fmla="*/ 80 h 96"/>
                <a:gd name="T24" fmla="*/ 1 w 60"/>
                <a:gd name="T25" fmla="*/ 78 h 96"/>
                <a:gd name="T26" fmla="*/ 2 w 60"/>
                <a:gd name="T27" fmla="*/ 77 h 96"/>
                <a:gd name="T28" fmla="*/ 3 w 60"/>
                <a:gd name="T29" fmla="*/ 77 h 96"/>
                <a:gd name="T30" fmla="*/ 6 w 60"/>
                <a:gd name="T31" fmla="*/ 78 h 96"/>
                <a:gd name="T32" fmla="*/ 11 w 60"/>
                <a:gd name="T33" fmla="*/ 81 h 96"/>
                <a:gd name="T34" fmla="*/ 18 w 60"/>
                <a:gd name="T35" fmla="*/ 84 h 96"/>
                <a:gd name="T36" fmla="*/ 28 w 60"/>
                <a:gd name="T37" fmla="*/ 86 h 96"/>
                <a:gd name="T38" fmla="*/ 36 w 60"/>
                <a:gd name="T39" fmla="*/ 85 h 96"/>
                <a:gd name="T40" fmla="*/ 43 w 60"/>
                <a:gd name="T41" fmla="*/ 82 h 96"/>
                <a:gd name="T42" fmla="*/ 47 w 60"/>
                <a:gd name="T43" fmla="*/ 77 h 96"/>
                <a:gd name="T44" fmla="*/ 49 w 60"/>
                <a:gd name="T45" fmla="*/ 70 h 96"/>
                <a:gd name="T46" fmla="*/ 47 w 60"/>
                <a:gd name="T47" fmla="*/ 63 h 96"/>
                <a:gd name="T48" fmla="*/ 42 w 60"/>
                <a:gd name="T49" fmla="*/ 58 h 96"/>
                <a:gd name="T50" fmla="*/ 34 w 60"/>
                <a:gd name="T51" fmla="*/ 54 h 96"/>
                <a:gd name="T52" fmla="*/ 26 w 60"/>
                <a:gd name="T53" fmla="*/ 51 h 96"/>
                <a:gd name="T54" fmla="*/ 18 w 60"/>
                <a:gd name="T55" fmla="*/ 47 h 96"/>
                <a:gd name="T56" fmla="*/ 10 w 60"/>
                <a:gd name="T57" fmla="*/ 42 h 96"/>
                <a:gd name="T58" fmla="*/ 5 w 60"/>
                <a:gd name="T59" fmla="*/ 35 h 96"/>
                <a:gd name="T60" fmla="*/ 3 w 60"/>
                <a:gd name="T61" fmla="*/ 25 h 96"/>
                <a:gd name="T62" fmla="*/ 5 w 60"/>
                <a:gd name="T63" fmla="*/ 16 h 96"/>
                <a:gd name="T64" fmla="*/ 10 w 60"/>
                <a:gd name="T65" fmla="*/ 8 h 96"/>
                <a:gd name="T66" fmla="*/ 20 w 60"/>
                <a:gd name="T67" fmla="*/ 2 h 96"/>
                <a:gd name="T68" fmla="*/ 33 w 60"/>
                <a:gd name="T69" fmla="*/ 0 h 96"/>
                <a:gd name="T70" fmla="*/ 40 w 60"/>
                <a:gd name="T71" fmla="*/ 1 h 96"/>
                <a:gd name="T72" fmla="*/ 46 w 60"/>
                <a:gd name="T73" fmla="*/ 2 h 96"/>
                <a:gd name="T74" fmla="*/ 51 w 60"/>
                <a:gd name="T75" fmla="*/ 4 h 96"/>
                <a:gd name="T76" fmla="*/ 54 w 60"/>
                <a:gd name="T77" fmla="*/ 6 h 96"/>
                <a:gd name="T78" fmla="*/ 55 w 60"/>
                <a:gd name="T79" fmla="*/ 7 h 96"/>
                <a:gd name="T80" fmla="*/ 56 w 60"/>
                <a:gd name="T81" fmla="*/ 8 h 96"/>
                <a:gd name="T82" fmla="*/ 56 w 60"/>
                <a:gd name="T83" fmla="*/ 10 h 96"/>
                <a:gd name="T84" fmla="*/ 56 w 60"/>
                <a:gd name="T85" fmla="*/ 12 h 96"/>
                <a:gd name="T86" fmla="*/ 56 w 60"/>
                <a:gd name="T87" fmla="*/ 14 h 96"/>
                <a:gd name="T88" fmla="*/ 55 w 60"/>
                <a:gd name="T89" fmla="*/ 15 h 96"/>
                <a:gd name="T90" fmla="*/ 55 w 60"/>
                <a:gd name="T91" fmla="*/ 16 h 96"/>
                <a:gd name="T92" fmla="*/ 54 w 60"/>
                <a:gd name="T93" fmla="*/ 17 h 96"/>
                <a:gd name="T94" fmla="*/ 51 w 60"/>
                <a:gd name="T95" fmla="*/ 16 h 96"/>
                <a:gd name="T96" fmla="*/ 47 w 60"/>
                <a:gd name="T97" fmla="*/ 13 h 96"/>
                <a:gd name="T98" fmla="*/ 41 w 60"/>
                <a:gd name="T99" fmla="*/ 11 h 96"/>
                <a:gd name="T100" fmla="*/ 33 w 60"/>
                <a:gd name="T101" fmla="*/ 10 h 96"/>
                <a:gd name="T102" fmla="*/ 25 w 60"/>
                <a:gd name="T103" fmla="*/ 11 h 96"/>
                <a:gd name="T104" fmla="*/ 19 w 60"/>
                <a:gd name="T105" fmla="*/ 14 h 96"/>
                <a:gd name="T106" fmla="*/ 16 w 60"/>
                <a:gd name="T107" fmla="*/ 19 h 96"/>
                <a:gd name="T108" fmla="*/ 15 w 60"/>
                <a:gd name="T109" fmla="*/ 24 h 96"/>
                <a:gd name="T110" fmla="*/ 16 w 60"/>
                <a:gd name="T111" fmla="*/ 32 h 96"/>
                <a:gd name="T112" fmla="*/ 22 w 60"/>
                <a:gd name="T113" fmla="*/ 37 h 96"/>
                <a:gd name="T114" fmla="*/ 29 w 60"/>
                <a:gd name="T115" fmla="*/ 41 h 96"/>
                <a:gd name="T116" fmla="*/ 37 w 60"/>
                <a:gd name="T117" fmla="*/ 44 h 96"/>
                <a:gd name="T118" fmla="*/ 46 w 60"/>
                <a:gd name="T119" fmla="*/ 48 h 96"/>
                <a:gd name="T120" fmla="*/ 53 w 60"/>
                <a:gd name="T121" fmla="*/ 52 h 96"/>
                <a:gd name="T122" fmla="*/ 58 w 60"/>
                <a:gd name="T123" fmla="*/ 59 h 96"/>
                <a:gd name="T124" fmla="*/ 60 w 60"/>
                <a:gd name="T125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" h="96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5427663" y="5804963"/>
              <a:ext cx="136092" cy="152125"/>
            </a:xfrm>
            <a:custGeom>
              <a:avLst/>
              <a:gdLst>
                <a:gd name="T0" fmla="*/ 0 w 86"/>
                <a:gd name="T1" fmla="*/ 0 h 98"/>
                <a:gd name="T2" fmla="*/ 0 w 86"/>
                <a:gd name="T3" fmla="*/ 98 h 98"/>
                <a:gd name="T4" fmla="*/ 86 w 86"/>
                <a:gd name="T5" fmla="*/ 48 h 98"/>
                <a:gd name="T6" fmla="*/ 86 w 86"/>
                <a:gd name="T7" fmla="*/ 48 h 98"/>
                <a:gd name="T8" fmla="*/ 0 w 8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5432410" y="5894996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582745" y="5711825"/>
              <a:ext cx="136092" cy="153678"/>
            </a:xfrm>
            <a:custGeom>
              <a:avLst/>
              <a:gdLst>
                <a:gd name="T0" fmla="*/ 86 w 86"/>
                <a:gd name="T1" fmla="*/ 50 h 99"/>
                <a:gd name="T2" fmla="*/ 0 w 86"/>
                <a:gd name="T3" fmla="*/ 0 h 99"/>
                <a:gd name="T4" fmla="*/ 0 w 86"/>
                <a:gd name="T5" fmla="*/ 99 h 99"/>
                <a:gd name="T6" fmla="*/ 86 w 86"/>
                <a:gd name="T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163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rmAutofit/>
          </a:bodyPr>
          <a:lstStyle/>
          <a:p>
            <a:r>
              <a:rPr lang="en-GB" sz="2800" b="0" dirty="0" smtClean="0"/>
              <a:t>Number of bird strikes and Injuries analyzed </a:t>
            </a:r>
            <a:r>
              <a:rPr lang="en-GB" sz="2800" b="0" dirty="0" smtClean="0"/>
              <a:t/>
            </a:r>
            <a:br>
              <a:rPr lang="en-GB" sz="2800" b="0" dirty="0" smtClean="0"/>
            </a:br>
            <a:r>
              <a:rPr lang="en-GB" sz="2800" b="0" dirty="0" smtClean="0"/>
              <a:t>across </a:t>
            </a:r>
            <a:r>
              <a:rPr lang="en-GB" sz="2800" b="0" dirty="0" smtClean="0"/>
              <a:t>Bird size</a:t>
            </a:r>
            <a:endParaRPr lang="ko-KR" altLang="en-US" sz="2800" dirty="0"/>
          </a:p>
        </p:txBody>
      </p:sp>
      <p:pic>
        <p:nvPicPr>
          <p:cNvPr id="7" name="Picture 6" descr="Screenshot 2024-05-01 223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071546"/>
            <a:ext cx="8858312" cy="5643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GB" sz="2800" b="0" dirty="0" smtClean="0"/>
              <a:t>US states encountered Bird strikes</a:t>
            </a:r>
            <a:br>
              <a:rPr lang="en-GB" sz="2800" b="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ko-KR" altLang="en-US" sz="2800" dirty="0"/>
          </a:p>
        </p:txBody>
      </p:sp>
      <p:pic>
        <p:nvPicPr>
          <p:cNvPr id="4" name="Picture 3" descr="Screenshot 2024-03-26 1016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191235"/>
            <a:ext cx="8858312" cy="54756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GB" sz="2800" b="0" dirty="0" smtClean="0"/>
              <a:t>Top 10 Airlines affected by Strikes</a:t>
            </a:r>
            <a:br>
              <a:rPr lang="en-GB" sz="2800" b="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ko-KR" altLang="en-US" sz="2800" dirty="0"/>
          </a:p>
        </p:txBody>
      </p:sp>
      <p:pic>
        <p:nvPicPr>
          <p:cNvPr id="5" name="Picture 4" descr="Screenshot 2024-05-01 2234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000107"/>
            <a:ext cx="8572560" cy="5715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GB" sz="2800" b="0" dirty="0" smtClean="0"/>
              <a:t>Top 50 Airports with corresponding strikes</a:t>
            </a:r>
            <a:br>
              <a:rPr lang="en-GB" sz="2800" b="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ko-KR" altLang="en-US" sz="2800" dirty="0"/>
          </a:p>
        </p:txBody>
      </p:sp>
      <p:pic>
        <p:nvPicPr>
          <p:cNvPr id="5" name="Picture 4" descr="Screenshot 2024-05-01 2234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000108"/>
            <a:ext cx="8858312" cy="5715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US" sz="2800" b="0" dirty="0" smtClean="0"/>
              <a:t>Cost Incurred per year</a:t>
            </a:r>
            <a:br>
              <a:rPr lang="en-US" sz="2800" b="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90613"/>
            <a:ext cx="8858312" cy="5624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GB" sz="2800" b="0" dirty="0" smtClean="0"/>
              <a:t>When do most bird strikes occur?</a:t>
            </a:r>
            <a:br>
              <a:rPr lang="en-GB" sz="2800" b="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1071546"/>
            <a:ext cx="8858312" cy="5643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GB" sz="2800" b="0" dirty="0" smtClean="0"/>
              <a:t>Altitude of </a:t>
            </a:r>
            <a:r>
              <a:rPr lang="en-GB" sz="2800" b="0" dirty="0" smtClean="0"/>
              <a:t>Aeroplanes </a:t>
            </a:r>
            <a:r>
              <a:rPr lang="en-GB" sz="2800" b="0" dirty="0" smtClean="0"/>
              <a:t>at the time of strike</a:t>
            </a:r>
            <a:br>
              <a:rPr lang="en-GB" sz="2800" b="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501122" cy="5077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GB" sz="2800" b="0" dirty="0" smtClean="0"/>
              <a:t>Phase of flight at the time of the strike.</a:t>
            </a:r>
            <a:br>
              <a:rPr lang="en-GB" sz="2800" b="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2910" y="1214422"/>
            <a:ext cx="8001056" cy="5357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GB" sz="2800" b="0" dirty="0" smtClean="0"/>
              <a:t>Average Altitude of the aeroplanes in different phases </a:t>
            </a:r>
            <a:r>
              <a:rPr lang="en-GB" sz="2800" b="0" dirty="0" smtClean="0"/>
              <a:t/>
            </a:r>
            <a:br>
              <a:rPr lang="en-GB" sz="2800" b="0" dirty="0" smtClean="0"/>
            </a:br>
            <a:r>
              <a:rPr lang="en-GB" sz="2800" b="0" dirty="0" smtClean="0"/>
              <a:t>at </a:t>
            </a:r>
            <a:r>
              <a:rPr lang="en-GB" sz="2800" b="0" dirty="0" smtClean="0"/>
              <a:t>the time of strike</a:t>
            </a:r>
            <a:br>
              <a:rPr lang="en-GB" sz="2800" b="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500990" cy="4929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GB" sz="2800" b="0" dirty="0" smtClean="0"/>
              <a:t>Effect of Bird Strikes &amp; Impact on Flight</a:t>
            </a:r>
            <a:br>
              <a:rPr lang="en-GB" sz="2800" b="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072494" cy="546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63233" y="5661248"/>
            <a:ext cx="3416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57488" y="428604"/>
            <a:ext cx="4457531" cy="576064"/>
            <a:chOff x="1050573" y="633898"/>
            <a:chExt cx="4457531" cy="5760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8531856D-B578-4B1D-A70D-70C74B5A062B}"/>
                </a:ext>
              </a:extLst>
            </p:cNvPr>
            <p:cNvSpPr/>
            <p:nvPr/>
          </p:nvSpPr>
          <p:spPr>
            <a:xfrm>
              <a:off x="1122582" y="633898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TextBox 13"/>
            <p:cNvSpPr txBox="1">
              <a:spLocks noChangeArrowheads="1"/>
            </p:cNvSpPr>
            <p:nvPr/>
          </p:nvSpPr>
          <p:spPr bwMode="auto">
            <a:xfrm>
              <a:off x="1050573" y="661803"/>
              <a:ext cx="7200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1783283" y="723358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57488" y="1357298"/>
            <a:ext cx="4457531" cy="576064"/>
            <a:chOff x="1050573" y="1507740"/>
            <a:chExt cx="4457531" cy="57606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9775F365-5AD3-47C2-9A69-E27AC3C562FF}"/>
                </a:ext>
              </a:extLst>
            </p:cNvPr>
            <p:cNvSpPr/>
            <p:nvPr/>
          </p:nvSpPr>
          <p:spPr>
            <a:xfrm>
              <a:off x="1122582" y="1507740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2" name="TextBox 13"/>
            <p:cNvSpPr txBox="1">
              <a:spLocks noChangeArrowheads="1"/>
            </p:cNvSpPr>
            <p:nvPr/>
          </p:nvSpPr>
          <p:spPr bwMode="auto">
            <a:xfrm>
              <a:off x="1050573" y="1538520"/>
              <a:ext cx="7200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1783283" y="1600075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</a:rPr>
                <a:t>Problem Statement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857488" y="2071678"/>
            <a:ext cx="4457531" cy="576064"/>
            <a:chOff x="1050573" y="2381582"/>
            <a:chExt cx="4457531" cy="57606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4ADDAD71-63A2-482C-BBA1-5C07CE0B9B27}"/>
                </a:ext>
              </a:extLst>
            </p:cNvPr>
            <p:cNvSpPr/>
            <p:nvPr/>
          </p:nvSpPr>
          <p:spPr>
            <a:xfrm>
              <a:off x="1122582" y="2381582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1050573" y="2415237"/>
              <a:ext cx="7200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1783283" y="2476792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</a:rPr>
                <a:t>About the Data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857488" y="2786058"/>
            <a:ext cx="4457531" cy="576064"/>
            <a:chOff x="1050573" y="3255424"/>
            <a:chExt cx="4457531" cy="5760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B1B55C29-27EC-44D3-B0F9-0F29D4218F28}"/>
                </a:ext>
              </a:extLst>
            </p:cNvPr>
            <p:cNvSpPr/>
            <p:nvPr/>
          </p:nvSpPr>
          <p:spPr>
            <a:xfrm>
              <a:off x="1122582" y="3255424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TextBox 13"/>
            <p:cNvSpPr txBox="1">
              <a:spLocks noChangeArrowheads="1"/>
            </p:cNvSpPr>
            <p:nvPr/>
          </p:nvSpPr>
          <p:spPr bwMode="auto">
            <a:xfrm>
              <a:off x="1050573" y="3291954"/>
              <a:ext cx="7200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1783283" y="3353509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</a:rPr>
                <a:t>List of Case Studies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857488" y="4929198"/>
            <a:ext cx="4457531" cy="576064"/>
            <a:chOff x="1050573" y="4129266"/>
            <a:chExt cx="4457531" cy="57606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A2C4FCAA-3C6B-4551-AF7D-4D4B36F03AB7}"/>
                </a:ext>
              </a:extLst>
            </p:cNvPr>
            <p:cNvSpPr/>
            <p:nvPr/>
          </p:nvSpPr>
          <p:spPr>
            <a:xfrm>
              <a:off x="1122582" y="412926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1" name="TextBox 13"/>
            <p:cNvSpPr txBox="1">
              <a:spLocks noChangeArrowheads="1"/>
            </p:cNvSpPr>
            <p:nvPr/>
          </p:nvSpPr>
          <p:spPr bwMode="auto">
            <a:xfrm>
              <a:off x="1050573" y="4168672"/>
              <a:ext cx="7200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07</a:t>
              </a:r>
              <a:endParaRPr lang="ko-KR" altLang="en-US" sz="2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1783283" y="4230227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</a:rPr>
                <a:t>Bird Strike Analysis Dashboard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그룹 1"/>
          <p:cNvGrpSpPr/>
          <p:nvPr/>
        </p:nvGrpSpPr>
        <p:grpSpPr>
          <a:xfrm>
            <a:off x="3714744" y="928670"/>
            <a:ext cx="4582813" cy="523220"/>
            <a:chOff x="1050573" y="705335"/>
            <a:chExt cx="4582813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8531856D-B578-4B1D-A70D-70C74B5A062B}"/>
                </a:ext>
              </a:extLst>
            </p:cNvPr>
            <p:cNvSpPr/>
            <p:nvPr/>
          </p:nvSpPr>
          <p:spPr>
            <a:xfrm>
              <a:off x="1122582" y="776774"/>
              <a:ext cx="576064" cy="433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1050573" y="705335"/>
              <a:ext cx="7200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1.1</a:t>
              </a:r>
              <a:endParaRPr lang="ko-KR" altLang="en-US" sz="2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1908565" y="717472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</a:rPr>
                <a:t>Impact of Bird strike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그룹 7"/>
          <p:cNvGrpSpPr/>
          <p:nvPr/>
        </p:nvGrpSpPr>
        <p:grpSpPr>
          <a:xfrm>
            <a:off x="2857488" y="3500438"/>
            <a:ext cx="4457531" cy="576064"/>
            <a:chOff x="1050573" y="4129266"/>
            <a:chExt cx="4457531" cy="5760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C4FCAA-3C6B-4551-AF7D-4D4B36F03AB7}"/>
                </a:ext>
              </a:extLst>
            </p:cNvPr>
            <p:cNvSpPr/>
            <p:nvPr/>
          </p:nvSpPr>
          <p:spPr>
            <a:xfrm>
              <a:off x="1122582" y="412926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TextBox 13"/>
            <p:cNvSpPr txBox="1">
              <a:spLocks noChangeArrowheads="1"/>
            </p:cNvSpPr>
            <p:nvPr/>
          </p:nvSpPr>
          <p:spPr bwMode="auto">
            <a:xfrm>
              <a:off x="1050573" y="4168672"/>
              <a:ext cx="7200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1783283" y="4230227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</a:rPr>
                <a:t>KPIs Extracted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0" name="그룹 7"/>
          <p:cNvGrpSpPr/>
          <p:nvPr/>
        </p:nvGrpSpPr>
        <p:grpSpPr>
          <a:xfrm>
            <a:off x="2857488" y="4214818"/>
            <a:ext cx="4457531" cy="576064"/>
            <a:chOff x="1050573" y="4129266"/>
            <a:chExt cx="4457531" cy="5760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2C4FCAA-3C6B-4551-AF7D-4D4B36F03AB7}"/>
                </a:ext>
              </a:extLst>
            </p:cNvPr>
            <p:cNvSpPr/>
            <p:nvPr/>
          </p:nvSpPr>
          <p:spPr>
            <a:xfrm>
              <a:off x="1122582" y="412926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TextBox 13"/>
            <p:cNvSpPr txBox="1">
              <a:spLocks noChangeArrowheads="1"/>
            </p:cNvSpPr>
            <p:nvPr/>
          </p:nvSpPr>
          <p:spPr bwMode="auto">
            <a:xfrm>
              <a:off x="1050573" y="4168672"/>
              <a:ext cx="7200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06</a:t>
              </a:r>
              <a:endParaRPr lang="ko-KR" altLang="en-US" sz="2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1783283" y="4230227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</a:rPr>
                <a:t>Visuals depicting the Analysis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6" name="그룹 7"/>
          <p:cNvGrpSpPr/>
          <p:nvPr/>
        </p:nvGrpSpPr>
        <p:grpSpPr>
          <a:xfrm>
            <a:off x="2857488" y="5643578"/>
            <a:ext cx="4457531" cy="576064"/>
            <a:chOff x="1050573" y="4129266"/>
            <a:chExt cx="4457531" cy="5760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A2C4FCAA-3C6B-4551-AF7D-4D4B36F03AB7}"/>
                </a:ext>
              </a:extLst>
            </p:cNvPr>
            <p:cNvSpPr/>
            <p:nvPr/>
          </p:nvSpPr>
          <p:spPr>
            <a:xfrm>
              <a:off x="1122582" y="412926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TextBox 13"/>
            <p:cNvSpPr txBox="1">
              <a:spLocks noChangeArrowheads="1"/>
            </p:cNvSpPr>
            <p:nvPr/>
          </p:nvSpPr>
          <p:spPr bwMode="auto">
            <a:xfrm>
              <a:off x="1050573" y="4168672"/>
              <a:ext cx="72008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08</a:t>
              </a:r>
              <a:endParaRPr lang="ko-KR" altLang="en-US" sz="2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1783283" y="4230227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</a:rPr>
                <a:t>Impressions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GB" sz="2800" b="0" dirty="0" smtClean="0"/>
              <a:t>Effect of Bird Strikes &amp; Impact on Flight</a:t>
            </a:r>
            <a:br>
              <a:rPr lang="en-GB" sz="2800" b="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355773" cy="5286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GB" sz="2800" b="0" dirty="0" smtClean="0"/>
              <a:t>Were Pilots Informed: Prior Warning and Effect of Strike </a:t>
            </a:r>
            <a:br>
              <a:rPr lang="en-GB" sz="2800" b="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7429552" cy="4786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55484"/>
          </a:xfrm>
        </p:spPr>
        <p:txBody>
          <a:bodyPr anchor="t">
            <a:noAutofit/>
          </a:bodyPr>
          <a:lstStyle/>
          <a:p>
            <a:r>
              <a:rPr lang="en-GB" sz="2800" b="0" dirty="0" smtClean="0"/>
              <a:t>Were </a:t>
            </a:r>
            <a:r>
              <a:rPr lang="en-GB" sz="2800" b="0" dirty="0" smtClean="0"/>
              <a:t>Pilots </a:t>
            </a:r>
            <a:r>
              <a:rPr lang="en-GB" sz="2800" b="0" dirty="0" smtClean="0"/>
              <a:t>Informed: Prior </a:t>
            </a:r>
            <a:r>
              <a:rPr lang="en-GB" sz="2800" b="0" dirty="0" smtClean="0"/>
              <a:t>Warning and </a:t>
            </a:r>
            <a:r>
              <a:rPr lang="en-GB" sz="2800" b="0" dirty="0" smtClean="0"/>
              <a:t>Effect </a:t>
            </a:r>
            <a:r>
              <a:rPr lang="en-GB" sz="2800" b="0" dirty="0" smtClean="0"/>
              <a:t>of </a:t>
            </a:r>
            <a:r>
              <a:rPr lang="en-GB" sz="2800" b="0" dirty="0" smtClean="0"/>
              <a:t>Strike </a:t>
            </a:r>
            <a:r>
              <a:rPr lang="en-GB" sz="2800" b="0" dirty="0" smtClean="0"/>
              <a:t/>
            </a:r>
            <a:br>
              <a:rPr lang="en-GB" sz="2800" b="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786742" cy="5286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0EE724C1-37A5-4846-B95F-A1EDE5E7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5757874" cy="796908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Bird Strike Analysis -Dashboard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ko-KR" altLang="en-US" dirty="0"/>
          </a:p>
        </p:txBody>
      </p:sp>
      <p:pic>
        <p:nvPicPr>
          <p:cNvPr id="5" name="Picture 4" descr="Screenshot 2024-05-01 1920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4"/>
            <a:ext cx="9144000" cy="5999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2396" y="0"/>
            <a:ext cx="12858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07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0EE724C1-37A5-4846-B95F-A1EDE5E7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Bird Strike Analysis </a:t>
            </a:r>
            <a:r>
              <a:rPr lang="en-US" dirty="0" smtClean="0"/>
              <a:t>–Dashboard </a:t>
            </a:r>
            <a:r>
              <a:rPr lang="en-US" sz="3100" dirty="0" smtClean="0"/>
              <a:t>page 2</a:t>
            </a:r>
            <a:r>
              <a:rPr lang="en-US" sz="3100" b="0" dirty="0" smtClean="0"/>
              <a:t/>
            </a:r>
            <a:br>
              <a:rPr lang="en-US" sz="3100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ko-KR" altLang="en-US" dirty="0"/>
          </a:p>
        </p:txBody>
      </p:sp>
      <p:pic>
        <p:nvPicPr>
          <p:cNvPr id="5" name="Picture 4" descr="Screenshot 2024-05-01 1920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071546"/>
            <a:ext cx="8858312" cy="5643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4572000" y="428604"/>
            <a:ext cx="3888432" cy="1313567"/>
            <a:chOff x="2081833" y="1322100"/>
            <a:chExt cx="3888432" cy="131356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81833" y="2050892"/>
              <a:ext cx="388843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>
                <a:defRPr/>
              </a:pPr>
              <a:r>
                <a:rPr lang="en-US" altLang="ko-KR" sz="3200" b="1" dirty="0" smtClean="0">
                  <a:solidFill>
                    <a:schemeClr val="bg1"/>
                  </a:solidFill>
                </a:rPr>
                <a:t>Impressions</a:t>
              </a:r>
              <a:endParaRPr lang="en-US" altLang="ko-K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034161" y="1322100"/>
              <a:ext cx="936104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08</a:t>
              </a:r>
              <a:endParaRPr kumimoji="1" lang="ko-KR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7158" y="2071678"/>
            <a:ext cx="835824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Bird </a:t>
            </a:r>
            <a:r>
              <a:rPr lang="en-GB" dirty="0" smtClean="0">
                <a:solidFill>
                  <a:schemeClr val="bg1"/>
                </a:solidFill>
              </a:rPr>
              <a:t>strike rate shows an upward trend during the years. 2009 and 2010 are the </a:t>
            </a:r>
            <a:r>
              <a:rPr lang="en-GB" dirty="0" smtClean="0">
                <a:solidFill>
                  <a:schemeClr val="bg1"/>
                </a:solidFill>
              </a:rPr>
              <a:t>years  with</a:t>
            </a:r>
            <a:r>
              <a:rPr lang="en-GB" dirty="0" smtClean="0">
                <a:solidFill>
                  <a:schemeClr val="bg1"/>
                </a:solidFill>
              </a:rPr>
              <a:t>  highest strikes rates.</a:t>
            </a:r>
          </a:p>
          <a:p>
            <a:pPr fontAlgn="base"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Considering </a:t>
            </a:r>
            <a:r>
              <a:rPr lang="en-GB" dirty="0" smtClean="0">
                <a:solidFill>
                  <a:schemeClr val="bg1"/>
                </a:solidFill>
              </a:rPr>
              <a:t>the Cost occurred due to damages, in 2001 highest damage happened </a:t>
            </a:r>
            <a:endParaRPr lang="en-GB" dirty="0" smtClean="0">
              <a:solidFill>
                <a:schemeClr val="bg1"/>
              </a:solidFill>
            </a:endParaRPr>
          </a:p>
          <a:p>
            <a:pPr fontAlgn="base"/>
            <a:r>
              <a:rPr lang="en-GB" dirty="0" smtClean="0">
                <a:solidFill>
                  <a:schemeClr val="bg1"/>
                </a:solidFill>
              </a:rPr>
              <a:t>  Around $2,32,52,168</a:t>
            </a:r>
            <a:r>
              <a:rPr lang="en-GB" dirty="0" smtClean="0">
                <a:solidFill>
                  <a:schemeClr val="bg1"/>
                </a:solidFill>
              </a:rPr>
              <a:t>  and lowest in 2000</a:t>
            </a:r>
          </a:p>
          <a:p>
            <a:pPr fontAlgn="base"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Out </a:t>
            </a:r>
            <a:r>
              <a:rPr lang="en-GB" dirty="0" smtClean="0">
                <a:solidFill>
                  <a:schemeClr val="bg1"/>
                </a:solidFill>
              </a:rPr>
              <a:t>of the total, 75.75% of attacks were caused of Small Birds. Attacks caused by </a:t>
            </a:r>
            <a:endParaRPr lang="en-GB" dirty="0" smtClean="0">
              <a:solidFill>
                <a:schemeClr val="bg1"/>
              </a:solidFill>
            </a:endParaRPr>
          </a:p>
          <a:p>
            <a:pPr fontAlgn="base"/>
            <a:r>
              <a:rPr lang="en-GB" dirty="0" smtClean="0">
                <a:solidFill>
                  <a:schemeClr val="bg1"/>
                </a:solidFill>
              </a:rPr>
              <a:t>Large </a:t>
            </a:r>
            <a:r>
              <a:rPr lang="en-GB" dirty="0" smtClean="0">
                <a:solidFill>
                  <a:schemeClr val="bg1"/>
                </a:solidFill>
              </a:rPr>
              <a:t>wildlife are comparatively lower.</a:t>
            </a:r>
          </a:p>
          <a:p>
            <a:pPr fontAlgn="base"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Texas </a:t>
            </a:r>
            <a:r>
              <a:rPr lang="en-GB" dirty="0" smtClean="0">
                <a:solidFill>
                  <a:schemeClr val="bg1"/>
                </a:solidFill>
              </a:rPr>
              <a:t>ranks first in number of bird strikes cost incurred</a:t>
            </a:r>
          </a:p>
          <a:p>
            <a:pPr fontAlgn="base"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86</a:t>
            </a:r>
            <a:r>
              <a:rPr lang="en-GB" dirty="0" smtClean="0">
                <a:solidFill>
                  <a:schemeClr val="bg1"/>
                </a:solidFill>
              </a:rPr>
              <a:t>% of accidents happen in &lt; 1000 ft and 35.7  % in the phase of Approach</a:t>
            </a:r>
          </a:p>
          <a:p>
            <a:pPr fontAlgn="base"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Considering </a:t>
            </a:r>
            <a:r>
              <a:rPr lang="en-GB" dirty="0" smtClean="0">
                <a:solidFill>
                  <a:schemeClr val="bg1"/>
                </a:solidFill>
              </a:rPr>
              <a:t>the atmospheric conditions, the Bird strikes stands high even if there is no cloud</a:t>
            </a:r>
          </a:p>
          <a:p>
            <a:pPr fontAlgn="base"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Only </a:t>
            </a:r>
            <a:r>
              <a:rPr lang="en-GB" dirty="0" smtClean="0">
                <a:solidFill>
                  <a:schemeClr val="bg1"/>
                </a:solidFill>
              </a:rPr>
              <a:t>4.4% of strikes results in a Precautionary landing and 91.8% has not affected the flight</a:t>
            </a:r>
          </a:p>
          <a:p>
            <a:pPr fontAlgn="base"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53.6 </a:t>
            </a:r>
            <a:r>
              <a:rPr lang="en-GB" dirty="0" smtClean="0">
                <a:solidFill>
                  <a:schemeClr val="bg1"/>
                </a:solidFill>
              </a:rPr>
              <a:t>% of time the pilots are not prior warned of the bird strikes resulting in injured </a:t>
            </a:r>
            <a:endParaRPr lang="en-GB" dirty="0" smtClean="0">
              <a:solidFill>
                <a:schemeClr val="bg1"/>
              </a:solidFill>
            </a:endParaRPr>
          </a:p>
          <a:p>
            <a:pPr fontAlgn="base"/>
            <a:r>
              <a:rPr lang="en-GB" dirty="0" smtClean="0">
                <a:solidFill>
                  <a:schemeClr val="bg1"/>
                </a:solidFill>
              </a:rPr>
              <a:t>passengers</a:t>
            </a:r>
            <a:endParaRPr lang="en-GB" dirty="0" smtClean="0">
              <a:solidFill>
                <a:schemeClr val="bg1"/>
              </a:solidFill>
            </a:endParaRPr>
          </a:p>
          <a:p>
            <a:pPr fontAlgn="base">
              <a:buFont typeface="Wingdings" pitchFamily="2" charset="2"/>
              <a:buChar char="v"/>
            </a:pPr>
            <a:r>
              <a:rPr lang="en-GB" dirty="0" smtClean="0">
                <a:solidFill>
                  <a:schemeClr val="bg1"/>
                </a:solidFill>
              </a:rPr>
              <a:t> The </a:t>
            </a:r>
            <a:r>
              <a:rPr lang="en-GB" dirty="0" smtClean="0">
                <a:solidFill>
                  <a:schemeClr val="bg1"/>
                </a:solidFill>
              </a:rPr>
              <a:t>difference in damage with regarding the warning is 3705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572000" y="428604"/>
            <a:ext cx="3888432" cy="1313567"/>
            <a:chOff x="2081833" y="1322100"/>
            <a:chExt cx="3888432" cy="131356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81833" y="2050892"/>
              <a:ext cx="388843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 smtClean="0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Introduction</a:t>
              </a:r>
              <a:endParaRPr kumimoji="1" lang="en-US" altLang="ko-KR" sz="3200" b="1" dirty="0">
                <a:solidFill>
                  <a:schemeClr val="bg1"/>
                </a:solidFill>
                <a:latin typeface="+mj-lt"/>
                <a:cs typeface="굴림" pitchFamily="50" charset="-127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034161" y="1322100"/>
              <a:ext cx="936104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01</a:t>
              </a:r>
              <a:endParaRPr kumimoji="1" lang="ko-KR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42910" y="2071678"/>
            <a:ext cx="807249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Bird strike refers to a collision between an airborne animal and an aircraft. Bird strikes 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can </a:t>
            </a:r>
            <a:r>
              <a:rPr lang="en-GB" b="1" dirty="0" smtClean="0">
                <a:solidFill>
                  <a:schemeClr val="bg1"/>
                </a:solidFill>
              </a:rPr>
              <a:t>have various impacts depending on factors such as the size and speed of the bird, 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as </a:t>
            </a:r>
            <a:r>
              <a:rPr lang="en-GB" b="1" dirty="0" smtClean="0">
                <a:solidFill>
                  <a:schemeClr val="bg1"/>
                </a:solidFill>
              </a:rPr>
              <a:t>well as the location of the strike on the aircraft. Most accidents occur when a bird 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(</a:t>
            </a:r>
            <a:r>
              <a:rPr lang="en-GB" b="1" dirty="0" smtClean="0">
                <a:solidFill>
                  <a:schemeClr val="bg1"/>
                </a:solidFill>
              </a:rPr>
              <a:t>or group of birds) collides with the windscreen or is sucked into the engine of jet 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aircraft</a:t>
            </a:r>
            <a:r>
              <a:rPr lang="en-GB" b="1" dirty="0" smtClean="0">
                <a:solidFill>
                  <a:schemeClr val="bg1"/>
                </a:solidFill>
              </a:rPr>
              <a:t>.  This can occur during takeoff, landing, or during flight. Bird strikes can be 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considered </a:t>
            </a:r>
            <a:r>
              <a:rPr lang="en-GB" b="1" dirty="0" smtClean="0">
                <a:solidFill>
                  <a:schemeClr val="bg1"/>
                </a:solidFill>
              </a:rPr>
              <a:t>as a severe threat to the aircraft potentially causing damage to the aircraft's structure, engines, or other critical components. </a:t>
            </a:r>
            <a:endParaRPr lang="en-GB" b="1" dirty="0" smtClean="0">
              <a:solidFill>
                <a:schemeClr val="bg1"/>
              </a:solidFill>
            </a:endParaRPr>
          </a:p>
          <a:p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To mitigate these risks, airports and aviation authorities employ various measures, 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such </a:t>
            </a:r>
            <a:r>
              <a:rPr lang="en-GB" b="1" dirty="0" smtClean="0">
                <a:solidFill>
                  <a:schemeClr val="bg1"/>
                </a:solidFill>
              </a:rPr>
              <a:t>as wildlife management programs and technological solutions, to reduce the 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likelihood </a:t>
            </a:r>
            <a:r>
              <a:rPr lang="en-GB" b="1" dirty="0" smtClean="0">
                <a:solidFill>
                  <a:schemeClr val="bg1"/>
                </a:solidFill>
              </a:rPr>
              <a:t>of bird strikes. Bird strike is also sometimes refers as bird hit or Bird Aircraft 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Strike </a:t>
            </a:r>
            <a:r>
              <a:rPr lang="en-GB" b="1" dirty="0" smtClean="0">
                <a:solidFill>
                  <a:schemeClr val="bg1"/>
                </a:solidFill>
              </a:rPr>
              <a:t>Hazard (BASH). The term is also used for bird deaths resulting from collisions 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with </a:t>
            </a:r>
            <a:r>
              <a:rPr lang="en-GB" b="1" dirty="0" smtClean="0">
                <a:solidFill>
                  <a:schemeClr val="bg1"/>
                </a:solidFill>
              </a:rPr>
              <a:t>structures, such as power lines, towers and wind turbines. 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/>
            </a:r>
            <a:br>
              <a:rPr lang="en-GB" b="1" dirty="0" smtClean="0">
                <a:solidFill>
                  <a:schemeClr val="bg1"/>
                </a:solidFill>
              </a:rPr>
            </a:br>
            <a:endParaRPr kumimoji="1" lang="en-US" altLang="ko-KR" b="1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4572000" y="428604"/>
            <a:ext cx="3888432" cy="1313567"/>
            <a:chOff x="2081833" y="1322100"/>
            <a:chExt cx="3888432" cy="131356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81833" y="2050892"/>
              <a:ext cx="388843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>
                <a:defRPr/>
              </a:pPr>
              <a:r>
                <a:rPr lang="en-US" altLang="ko-KR" sz="3200" b="1" dirty="0" smtClean="0">
                  <a:solidFill>
                    <a:schemeClr val="bg1"/>
                  </a:solidFill>
                </a:rPr>
                <a:t>Impact of Bird strike</a:t>
              </a:r>
              <a:endParaRPr lang="en-US" altLang="ko-K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034161" y="1322100"/>
              <a:ext cx="936104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1.1</a:t>
              </a:r>
              <a:endParaRPr kumimoji="1" lang="ko-KR" altLang="ko-KR" sz="40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42910" y="2071679"/>
            <a:ext cx="807249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Structural </a:t>
            </a:r>
            <a:r>
              <a:rPr lang="en-GB" sz="1600" b="1" dirty="0" smtClean="0">
                <a:solidFill>
                  <a:schemeClr val="bg1"/>
                </a:solidFill>
              </a:rPr>
              <a:t>Damage: </a:t>
            </a:r>
            <a:r>
              <a:rPr lang="en-GB" sz="1600" dirty="0" smtClean="0">
                <a:solidFill>
                  <a:schemeClr val="bg1"/>
                </a:solidFill>
              </a:rPr>
              <a:t>Bird strikes can cause damage to the aircraft's </a:t>
            </a:r>
            <a:r>
              <a:rPr lang="en-GB" sz="1600" dirty="0" smtClean="0">
                <a:solidFill>
                  <a:schemeClr val="bg1"/>
                </a:solidFill>
              </a:rPr>
              <a:t>structure, including </a:t>
            </a:r>
            <a:r>
              <a:rPr lang="en-GB" sz="1600" dirty="0" smtClean="0">
                <a:solidFill>
                  <a:schemeClr val="bg1"/>
                </a:solidFill>
              </a:rPr>
              <a:t>the </a:t>
            </a:r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600" dirty="0" smtClean="0">
                <a:solidFill>
                  <a:schemeClr val="bg1"/>
                </a:solidFill>
              </a:rPr>
              <a:t>fuselage</a:t>
            </a:r>
            <a:r>
              <a:rPr lang="en-GB" sz="1600" dirty="0" smtClean="0">
                <a:solidFill>
                  <a:schemeClr val="bg1"/>
                </a:solidFill>
              </a:rPr>
              <a:t>, wings, and control surfaces. This damage may require extensive repairs and can lead to costly downtime for the aircraft</a:t>
            </a:r>
            <a:r>
              <a:rPr lang="en-GB" sz="1600" dirty="0" smtClean="0">
                <a:solidFill>
                  <a:schemeClr val="bg1"/>
                </a:solidFill>
              </a:rPr>
              <a:t>.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600" b="1" dirty="0" smtClean="0">
                <a:solidFill>
                  <a:schemeClr val="bg1"/>
                </a:solidFill>
              </a:rPr>
              <a:t>Engine Damage:</a:t>
            </a:r>
            <a:r>
              <a:rPr lang="en-GB" sz="1600" dirty="0" smtClean="0">
                <a:solidFill>
                  <a:schemeClr val="bg1"/>
                </a:solidFill>
              </a:rPr>
              <a:t> One of the most significant concerns with bird strikes is damage to the aircraft's engines. Birds can be ingested into jet engines, causing engine failure or reduced performance. </a:t>
            </a:r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600" dirty="0" smtClean="0">
                <a:solidFill>
                  <a:schemeClr val="bg1"/>
                </a:solidFill>
              </a:rPr>
              <a:t>Even </a:t>
            </a:r>
            <a:r>
              <a:rPr lang="en-GB" sz="1600" dirty="0" smtClean="0">
                <a:solidFill>
                  <a:schemeClr val="bg1"/>
                </a:solidFill>
              </a:rPr>
              <a:t>smaller birds can cause significant damage to engine components, necessitating </a:t>
            </a:r>
            <a:r>
              <a:rPr lang="en-GB" sz="1600" dirty="0" smtClean="0">
                <a:solidFill>
                  <a:schemeClr val="bg1"/>
                </a:solidFill>
              </a:rPr>
              <a:t>inspection and </a:t>
            </a:r>
            <a:r>
              <a:rPr lang="en-GB" sz="1600" dirty="0" smtClean="0">
                <a:solidFill>
                  <a:schemeClr val="bg1"/>
                </a:solidFill>
              </a:rPr>
              <a:t>potentially costly repairs</a:t>
            </a:r>
            <a:r>
              <a:rPr lang="en-GB" sz="1600" dirty="0" smtClean="0">
                <a:solidFill>
                  <a:schemeClr val="bg1"/>
                </a:solidFill>
              </a:rPr>
              <a:t>.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600" b="1" dirty="0" smtClean="0">
                <a:solidFill>
                  <a:schemeClr val="bg1"/>
                </a:solidFill>
              </a:rPr>
              <a:t>Safety Risks: </a:t>
            </a:r>
            <a:r>
              <a:rPr lang="en-GB" sz="1600" dirty="0" smtClean="0">
                <a:solidFill>
                  <a:schemeClr val="bg1"/>
                </a:solidFill>
              </a:rPr>
              <a:t>Bird strikes pose a safety risk to passengers and crew onboard the aircraft. In some </a:t>
            </a:r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600" dirty="0" smtClean="0">
                <a:solidFill>
                  <a:schemeClr val="bg1"/>
                </a:solidFill>
              </a:rPr>
              <a:t>cases</a:t>
            </a:r>
            <a:r>
              <a:rPr lang="en-GB" sz="1600" dirty="0" smtClean="0">
                <a:solidFill>
                  <a:schemeClr val="bg1"/>
                </a:solidFill>
              </a:rPr>
              <a:t>, bird strikes have led to emergency landings or accidents resulting in injuries or fatalities.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Financial Costs: </a:t>
            </a:r>
            <a:r>
              <a:rPr lang="en-GB" sz="1600" dirty="0" smtClean="0">
                <a:solidFill>
                  <a:schemeClr val="bg1"/>
                </a:solidFill>
              </a:rPr>
              <a:t>Bird strikes can result in significant financial costs for airlines, including repair </a:t>
            </a:r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600" dirty="0" smtClean="0">
                <a:solidFill>
                  <a:schemeClr val="bg1"/>
                </a:solidFill>
              </a:rPr>
              <a:t>expenses</a:t>
            </a:r>
            <a:r>
              <a:rPr lang="en-GB" sz="1600" dirty="0" smtClean="0">
                <a:solidFill>
                  <a:schemeClr val="bg1"/>
                </a:solidFill>
              </a:rPr>
              <a:t>, operational disruptions, and potential legal liabilities</a:t>
            </a:r>
            <a:r>
              <a:rPr lang="en-GB" sz="1600" dirty="0" smtClean="0">
                <a:solidFill>
                  <a:schemeClr val="bg1"/>
                </a:solidFill>
              </a:rPr>
              <a:t>.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600" b="1" dirty="0" smtClean="0">
                <a:solidFill>
                  <a:schemeClr val="bg1"/>
                </a:solidFill>
              </a:rPr>
              <a:t>Environmental Impact: </a:t>
            </a:r>
            <a:r>
              <a:rPr lang="en-GB" sz="1600" dirty="0" smtClean="0">
                <a:solidFill>
                  <a:schemeClr val="bg1"/>
                </a:solidFill>
              </a:rPr>
              <a:t>Bird strikes can also have environmental consequences, particularly if the aircraft needs to jettison fuel or if there are concerns about the impact of debris resulting from </a:t>
            </a:r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600" dirty="0" smtClean="0">
                <a:solidFill>
                  <a:schemeClr val="bg1"/>
                </a:solidFill>
              </a:rPr>
              <a:t>the </a:t>
            </a:r>
            <a:r>
              <a:rPr lang="en-GB" sz="1600" dirty="0" smtClean="0">
                <a:solidFill>
                  <a:schemeClr val="bg1"/>
                </a:solidFill>
              </a:rPr>
              <a:t>strike.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/>
            </a:r>
            <a:br>
              <a:rPr lang="en-GB" sz="1600" dirty="0" smtClean="0">
                <a:solidFill>
                  <a:schemeClr val="bg1"/>
                </a:solidFill>
              </a:rPr>
            </a:br>
            <a:endParaRPr kumimoji="1" lang="en-US" altLang="ko-KR" sz="1600" b="1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4572000" y="428604"/>
            <a:ext cx="3888432" cy="1313567"/>
            <a:chOff x="2081833" y="1322100"/>
            <a:chExt cx="3888432" cy="131356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81833" y="2050892"/>
              <a:ext cx="388843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>
                <a:defRPr/>
              </a:pPr>
              <a:r>
                <a:rPr lang="en-US" altLang="ko-KR" sz="3200" b="1" dirty="0" smtClean="0">
                  <a:solidFill>
                    <a:schemeClr val="bg1"/>
                  </a:solidFill>
                </a:rPr>
                <a:t>Problem Statement</a:t>
              </a:r>
              <a:endParaRPr lang="en-US" altLang="ko-K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034161" y="1322100"/>
              <a:ext cx="936104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02</a:t>
              </a:r>
              <a:endParaRPr kumimoji="1" lang="ko-KR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42910" y="2071678"/>
            <a:ext cx="807249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	Transport </a:t>
            </a:r>
            <a:r>
              <a:rPr lang="en-GB" dirty="0" smtClean="0">
                <a:solidFill>
                  <a:schemeClr val="bg1"/>
                </a:solidFill>
              </a:rPr>
              <a:t>and communication are in the crucial domain in the field of analytics. </a:t>
            </a:r>
            <a:r>
              <a:rPr lang="en-GB" dirty="0" smtClean="0">
                <a:solidFill>
                  <a:schemeClr val="bg1"/>
                </a:solidFill>
              </a:rPr>
              <a:t>Environmental </a:t>
            </a:r>
            <a:r>
              <a:rPr lang="en-GB" dirty="0" smtClean="0">
                <a:solidFill>
                  <a:schemeClr val="bg1"/>
                </a:solidFill>
              </a:rPr>
              <a:t>impacts and safety are, nowadays, two major concerns of the scientific community with respect to transport scenarios and to the ever-growing urban areas. These issues gain more importance due to the increasing amount of vehicles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and people</a:t>
            </a:r>
            <a:r>
              <a:rPr lang="en-GB" dirty="0" smtClean="0">
                <a:solidFill>
                  <a:schemeClr val="bg1"/>
                </a:solidFill>
              </a:rPr>
              <a:t>. Seeking new solutions is reaching a point where available technologies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and  artificial </a:t>
            </a:r>
            <a:r>
              <a:rPr lang="en-GB" dirty="0" smtClean="0">
                <a:solidFill>
                  <a:schemeClr val="bg1"/>
                </a:solidFill>
              </a:rPr>
              <a:t>intelligence, especially MAS, are being recognized as ways to cope with and </a:t>
            </a:r>
            <a:r>
              <a:rPr lang="en-GB" dirty="0" smtClean="0">
                <a:solidFill>
                  <a:schemeClr val="bg1"/>
                </a:solidFill>
              </a:rPr>
              <a:t>tackle </a:t>
            </a:r>
            <a:r>
              <a:rPr lang="en-GB" dirty="0" smtClean="0">
                <a:solidFill>
                  <a:schemeClr val="bg1"/>
                </a:solidFill>
              </a:rPr>
              <a:t>these kinds of problems in a distributed and more appropriate way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 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Bird </a:t>
            </a:r>
            <a:r>
              <a:rPr lang="en-GB" dirty="0" smtClean="0">
                <a:solidFill>
                  <a:schemeClr val="bg1"/>
                </a:solidFill>
              </a:rPr>
              <a:t>Strike is common and can be a significant threat to aircraft safety. For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smaller </a:t>
            </a:r>
            <a:r>
              <a:rPr lang="en-GB" dirty="0" smtClean="0">
                <a:solidFill>
                  <a:schemeClr val="bg1"/>
                </a:solidFill>
              </a:rPr>
              <a:t>aircraft, significant damage may be </a:t>
            </a:r>
            <a:r>
              <a:rPr lang="en-GB" dirty="0" smtClean="0">
                <a:solidFill>
                  <a:schemeClr val="bg1"/>
                </a:solidFill>
              </a:rPr>
              <a:t>caused </a:t>
            </a:r>
            <a:r>
              <a:rPr lang="en-GB" dirty="0" smtClean="0">
                <a:solidFill>
                  <a:schemeClr val="bg1"/>
                </a:solidFill>
              </a:rPr>
              <a:t>to the aircraft structure and all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aircraft</a:t>
            </a:r>
            <a:r>
              <a:rPr lang="en-GB" dirty="0" smtClean="0">
                <a:solidFill>
                  <a:schemeClr val="bg1"/>
                </a:solidFill>
              </a:rPr>
              <a:t>, especially jet-engine ones, are </a:t>
            </a:r>
            <a:r>
              <a:rPr lang="en-GB" dirty="0" smtClean="0">
                <a:solidFill>
                  <a:schemeClr val="bg1"/>
                </a:solidFill>
              </a:rPr>
              <a:t>vulnerable </a:t>
            </a:r>
            <a:r>
              <a:rPr lang="en-GB" dirty="0" smtClean="0">
                <a:solidFill>
                  <a:schemeClr val="bg1"/>
                </a:solidFill>
              </a:rPr>
              <a:t>to the loss of thrust which can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follow </a:t>
            </a:r>
            <a:r>
              <a:rPr lang="en-GB" dirty="0" smtClean="0">
                <a:solidFill>
                  <a:schemeClr val="bg1"/>
                </a:solidFill>
              </a:rPr>
              <a:t>the ingestion of birds into engine air </a:t>
            </a:r>
            <a:r>
              <a:rPr lang="en-GB" dirty="0" smtClean="0">
                <a:solidFill>
                  <a:schemeClr val="bg1"/>
                </a:solidFill>
              </a:rPr>
              <a:t>intakes</a:t>
            </a:r>
            <a:r>
              <a:rPr lang="en-GB" dirty="0" smtClean="0">
                <a:solidFill>
                  <a:schemeClr val="bg1"/>
                </a:solidFill>
              </a:rPr>
              <a:t>. This has resulted in several fatal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accidents</a:t>
            </a:r>
            <a:r>
              <a:rPr lang="en-GB" dirty="0" smtClean="0">
                <a:solidFill>
                  <a:schemeClr val="bg1"/>
                </a:solidFill>
              </a:rPr>
              <a:t>. 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Bird </a:t>
            </a:r>
            <a:r>
              <a:rPr lang="en-GB" dirty="0" smtClean="0">
                <a:solidFill>
                  <a:schemeClr val="bg1"/>
                </a:solidFill>
              </a:rPr>
              <a:t>strikes may occur during any phase of flight, but are most likely during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the </a:t>
            </a:r>
            <a:r>
              <a:rPr lang="en-GB" dirty="0" smtClean="0">
                <a:solidFill>
                  <a:schemeClr val="bg1"/>
                </a:solidFill>
              </a:rPr>
              <a:t>take-off, initial climb, approach and landing phases due to the greater numbers of birds in flight at lower levels.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endParaRPr kumimoji="1" lang="en-US" altLang="ko-KR" b="1" dirty="0">
              <a:solidFill>
                <a:schemeClr val="bg1"/>
              </a:solidFill>
              <a:latin typeface="+mj-lt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4572000" y="428604"/>
            <a:ext cx="3888432" cy="1313567"/>
            <a:chOff x="2081833" y="1322100"/>
            <a:chExt cx="3888432" cy="131356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81833" y="2050892"/>
              <a:ext cx="388843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>
                <a:defRPr/>
              </a:pPr>
              <a:r>
                <a:rPr lang="en-US" altLang="ko-KR" sz="3200" b="1" dirty="0" smtClean="0">
                  <a:solidFill>
                    <a:schemeClr val="bg1"/>
                  </a:solidFill>
                </a:rPr>
                <a:t>About the Data</a:t>
              </a:r>
              <a:endParaRPr lang="en-US" altLang="ko-K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034161" y="1322100"/>
              <a:ext cx="936104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03</a:t>
              </a:r>
              <a:endParaRPr kumimoji="1" lang="ko-KR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7158" y="2071678"/>
            <a:ext cx="835824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 </a:t>
            </a:r>
            <a:r>
              <a:rPr lang="en-GB" dirty="0" smtClean="0">
                <a:solidFill>
                  <a:schemeClr val="bg1"/>
                </a:solidFill>
              </a:rPr>
              <a:t>analysis is conducted on the data collected on bird strikes by FAA between 2000 and </a:t>
            </a:r>
            <a:r>
              <a:rPr lang="en-GB" dirty="0" smtClean="0">
                <a:solidFill>
                  <a:schemeClr val="bg1"/>
                </a:solidFill>
              </a:rPr>
              <a:t>2011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 fontAlgn="base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 The </a:t>
            </a:r>
            <a:r>
              <a:rPr lang="en-GB" dirty="0" smtClean="0">
                <a:solidFill>
                  <a:schemeClr val="bg1"/>
                </a:solidFill>
              </a:rPr>
              <a:t>data is collection over the time period of 2000-2011</a:t>
            </a:r>
          </a:p>
          <a:p>
            <a:pPr fontAlgn="base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 There </a:t>
            </a:r>
            <a:r>
              <a:rPr lang="en-GB" dirty="0" smtClean="0">
                <a:solidFill>
                  <a:schemeClr val="bg1"/>
                </a:solidFill>
              </a:rPr>
              <a:t>are 25558 Records and 26 features</a:t>
            </a:r>
          </a:p>
          <a:p>
            <a:pPr fontAlgn="base">
              <a:buFont typeface="Wingdings" pitchFamily="2" charset="2"/>
              <a:buChar char="§"/>
            </a:pPr>
            <a:r>
              <a:rPr lang="en-GB" b="1" dirty="0" smtClean="0">
                <a:solidFill>
                  <a:schemeClr val="bg1"/>
                </a:solidFill>
              </a:rPr>
              <a:t> Null </a:t>
            </a:r>
            <a:r>
              <a:rPr lang="en-GB" b="1" dirty="0" smtClean="0">
                <a:solidFill>
                  <a:schemeClr val="bg1"/>
                </a:solidFill>
              </a:rPr>
              <a:t>values are omitted during the visualisation</a:t>
            </a:r>
            <a:r>
              <a:rPr lang="en-GB" dirty="0" smtClean="0">
                <a:solidFill>
                  <a:schemeClr val="bg1"/>
                </a:solidFill>
              </a:rPr>
              <a:t> </a:t>
            </a:r>
          </a:p>
          <a:p>
            <a:pPr fontAlgn="base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 Out </a:t>
            </a:r>
            <a:r>
              <a:rPr lang="en-GB" dirty="0" smtClean="0">
                <a:solidFill>
                  <a:schemeClr val="bg1"/>
                </a:solidFill>
              </a:rPr>
              <a:t>of these 26 ,some columns shows Null values</a:t>
            </a:r>
            <a:r>
              <a:rPr lang="en-GB" dirty="0" smtClean="0">
                <a:solidFill>
                  <a:schemeClr val="bg1"/>
                </a:solidFill>
              </a:rPr>
              <a:t>, count </a:t>
            </a:r>
            <a:r>
              <a:rPr lang="en-GB" dirty="0" smtClean="0">
                <a:solidFill>
                  <a:schemeClr val="bg1"/>
                </a:solidFill>
              </a:rPr>
              <a:t>of the same as follows;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GB" i="1" dirty="0" smtClean="0">
                <a:solidFill>
                  <a:schemeClr val="bg1"/>
                </a:solidFill>
              </a:rPr>
              <a:t>129 Null values:</a:t>
            </a:r>
            <a:r>
              <a:rPr lang="en-GB" dirty="0" smtClean="0">
                <a:solidFill>
                  <a:schemeClr val="bg1"/>
                </a:solidFill>
              </a:rPr>
              <a:t> Aircraft: Type  , Airport: Name ,Altitude bin, Wildlife: </a:t>
            </a:r>
            <a:r>
              <a:rPr lang="en-GB" dirty="0" smtClean="0">
                <a:solidFill>
                  <a:schemeClr val="bg1"/>
                </a:solidFill>
              </a:rPr>
              <a:t>Number</a:t>
            </a:r>
          </a:p>
          <a:p>
            <a:pPr lvl="1" fontAlgn="base"/>
            <a:r>
              <a:rPr lang="en-GB" dirty="0" smtClean="0">
                <a:solidFill>
                  <a:schemeClr val="bg1"/>
                </a:solidFill>
              </a:rPr>
              <a:t>	struck </a:t>
            </a:r>
            <a:r>
              <a:rPr lang="en-GB" dirty="0" smtClean="0">
                <a:solidFill>
                  <a:schemeClr val="bg1"/>
                </a:solidFill>
              </a:rPr>
              <a:t>, Effect: Impact to flight , Effect: Impact to flight , </a:t>
            </a:r>
            <a:r>
              <a:rPr lang="en-GB" dirty="0" smtClean="0">
                <a:solidFill>
                  <a:schemeClr val="bg1"/>
                </a:solidFill>
              </a:rPr>
              <a:t>Flight Date </a:t>
            </a:r>
            <a:r>
              <a:rPr lang="en-GB" dirty="0" smtClean="0">
                <a:solidFill>
                  <a:schemeClr val="bg1"/>
                </a:solidFill>
              </a:rPr>
              <a:t>,Aircraft: </a:t>
            </a:r>
            <a:endParaRPr lang="en-GB" dirty="0" smtClean="0">
              <a:solidFill>
                <a:schemeClr val="bg1"/>
              </a:solidFill>
            </a:endParaRPr>
          </a:p>
          <a:p>
            <a:pPr lvl="1" fontAlgn="base"/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Airline/Operator</a:t>
            </a:r>
            <a:r>
              <a:rPr lang="en-GB" dirty="0" smtClean="0">
                <a:solidFill>
                  <a:schemeClr val="bg1"/>
                </a:solidFill>
              </a:rPr>
              <a:t>, When: Phase of flight,  Wildlife: Size ,Pilot warned of birds or </a:t>
            </a:r>
            <a:r>
              <a:rPr lang="en-GB" dirty="0" smtClean="0">
                <a:solidFill>
                  <a:schemeClr val="bg1"/>
                </a:solidFill>
              </a:rPr>
              <a:t>	wildlife</a:t>
            </a:r>
            <a:r>
              <a:rPr lang="en-GB" dirty="0" smtClean="0">
                <a:solidFill>
                  <a:schemeClr val="bg1"/>
                </a:solidFill>
              </a:rPr>
              <a:t>? ,Feet above ground, Is Aircraft Large?    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GB" i="1" dirty="0" smtClean="0">
                <a:solidFill>
                  <a:schemeClr val="bg1"/>
                </a:solidFill>
              </a:rPr>
              <a:t>267 Null values:</a:t>
            </a:r>
            <a:r>
              <a:rPr lang="en-GB" dirty="0" smtClean="0">
                <a:solidFill>
                  <a:schemeClr val="bg1"/>
                </a:solidFill>
              </a:rPr>
              <a:t> Aircraft: Number of engines?    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 </a:t>
            </a:r>
            <a:r>
              <a:rPr lang="en-GB" i="1" dirty="0" smtClean="0">
                <a:solidFill>
                  <a:schemeClr val="bg1"/>
                </a:solidFill>
              </a:rPr>
              <a:t>449 Null values:</a:t>
            </a:r>
            <a:r>
              <a:rPr lang="en-GB" dirty="0" smtClean="0">
                <a:solidFill>
                  <a:schemeClr val="bg1"/>
                </a:solidFill>
              </a:rPr>
              <a:t> Origin state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GB" i="1" dirty="0" smtClean="0">
                <a:solidFill>
                  <a:schemeClr val="bg1"/>
                </a:solidFill>
              </a:rPr>
              <a:t>4771 Null values: </a:t>
            </a:r>
            <a:r>
              <a:rPr lang="en-GB" dirty="0" smtClean="0">
                <a:solidFill>
                  <a:schemeClr val="bg1"/>
                </a:solidFill>
              </a:rPr>
              <a:t>Remarks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4572000" y="428604"/>
            <a:ext cx="3888432" cy="1313567"/>
            <a:chOff x="2081833" y="1322100"/>
            <a:chExt cx="3888432" cy="131356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81833" y="2050892"/>
              <a:ext cx="388843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>
                <a:defRPr/>
              </a:pPr>
              <a:r>
                <a:rPr lang="en-US" altLang="ko-KR" sz="3200" b="1" dirty="0" smtClean="0">
                  <a:solidFill>
                    <a:schemeClr val="bg1"/>
                  </a:solidFill>
                </a:rPr>
                <a:t>List of Case Studies</a:t>
              </a:r>
              <a:endParaRPr lang="en-US" altLang="ko-K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034161" y="1322100"/>
              <a:ext cx="936104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04</a:t>
              </a:r>
              <a:endParaRPr kumimoji="1" lang="ko-KR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7158" y="2071678"/>
            <a:ext cx="835824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● Visuals Depicting the Number of Bird Strikes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● Yearly Analysis &amp; Bird Strikes in the US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● Top 10 US Airlines in terms of having encountered bird strikes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● Airports with most incidents of bird strikes – Top 50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● Yearly Cost Incurred due to Bird Strikes: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● When do most bird strikes occur?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● Altitude of aeroplanes at the time of strike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● Phase of flight at the time of the strike.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● Average Altitude of the aeroplanes in different phases at the time of strike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● Effect of Bird Strikes &amp; Impact on Flight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● Effect of Strike at Different Altitude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● Were Pilots Informed? &amp; Prior Warning and Effect of Strike Relation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4572000" y="428604"/>
            <a:ext cx="3888432" cy="1313567"/>
            <a:chOff x="2081833" y="1322100"/>
            <a:chExt cx="3888432" cy="131356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81833" y="2050892"/>
              <a:ext cx="388843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>
                <a:defRPr/>
              </a:pPr>
              <a:r>
                <a:rPr lang="en-US" altLang="ko-KR" sz="3200" b="1" dirty="0" smtClean="0">
                  <a:solidFill>
                    <a:schemeClr val="bg1"/>
                  </a:solidFill>
                </a:rPr>
                <a:t>KPIs Extracted</a:t>
              </a:r>
              <a:endParaRPr lang="en-US" altLang="ko-K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034161" y="1322100"/>
              <a:ext cx="936104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b="1" dirty="0" smtClean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05</a:t>
              </a:r>
              <a:endParaRPr kumimoji="1" lang="ko-KR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785786" y="2285992"/>
            <a:ext cx="3571900" cy="12858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0100" y="2571744"/>
            <a:ext cx="3143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25429</a:t>
            </a:r>
          </a:p>
          <a:p>
            <a:pPr algn="ctr"/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Total Bird Strikes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29190" y="2285992"/>
            <a:ext cx="3571900" cy="1285884"/>
          </a:xfrm>
          <a:prstGeom prst="roundRect">
            <a:avLst>
              <a:gd name="adj" fmla="val 108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$14,22,90,445 </a:t>
            </a:r>
            <a:endParaRPr lang="en-GB" sz="2400" b="1" dirty="0" smtClean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Total Cost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57752" y="4000504"/>
            <a:ext cx="3571900" cy="12858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292</a:t>
            </a:r>
            <a:endParaRPr lang="en-IN" sz="2400" b="1" dirty="0" smtClean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Number of Airports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57224" y="4000504"/>
            <a:ext cx="3571900" cy="12858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27</a:t>
            </a:r>
            <a:endParaRPr lang="en-IN" sz="2400" b="1" dirty="0" smtClean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Total Injuries 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4EBB537-0545-4525-BF37-3A710C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6829444" cy="796908"/>
          </a:xfrm>
        </p:spPr>
        <p:txBody>
          <a:bodyPr anchor="t">
            <a:normAutofit fontScale="90000"/>
          </a:bodyPr>
          <a:lstStyle/>
          <a:p>
            <a:r>
              <a:rPr lang="en-GB" b="0" dirty="0" smtClean="0"/>
              <a:t>Yearly Analysis &amp; Strike Rate in the US</a:t>
            </a:r>
            <a:br>
              <a:rPr lang="en-GB" b="0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ko-KR" altLang="en-US" dirty="0"/>
          </a:p>
        </p:txBody>
      </p:sp>
      <p:pic>
        <p:nvPicPr>
          <p:cNvPr id="6" name="Picture 5" descr="Screenshot 2024-05-01 222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071546"/>
            <a:ext cx="8786874" cy="5643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01024" y="14285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06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11954</TotalTime>
  <Words>657</Words>
  <Application>Microsoft Office PowerPoint</Application>
  <PresentationFormat>On-screen Show (4:3)</PresentationFormat>
  <Paragraphs>139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맑은 고딕</vt:lpstr>
      <vt:lpstr>굴림체</vt:lpstr>
      <vt:lpstr>Calibri Light</vt:lpstr>
      <vt:lpstr>굴림</vt:lpstr>
      <vt:lpstr>Wingdings</vt:lpstr>
      <vt:lpstr>Arial Black</vt:lpstr>
      <vt:lpstr>Noto Sans</vt:lpstr>
      <vt:lpstr>Office 테마</vt:lpstr>
      <vt:lpstr>POWERPOINT TEMPLATE</vt:lpstr>
      <vt:lpstr>Slide 2</vt:lpstr>
      <vt:lpstr>Slide 3</vt:lpstr>
      <vt:lpstr>Slide 4</vt:lpstr>
      <vt:lpstr>Slide 5</vt:lpstr>
      <vt:lpstr>Slide 6</vt:lpstr>
      <vt:lpstr>Slide 7</vt:lpstr>
      <vt:lpstr>Slide 8</vt:lpstr>
      <vt:lpstr>Yearly Analysis &amp; Strike Rate in the US  </vt:lpstr>
      <vt:lpstr>Number of bird strikes and Injuries analyzed  across Bird size</vt:lpstr>
      <vt:lpstr>US states encountered Bird strikes  </vt:lpstr>
      <vt:lpstr>Top 10 Airlines affected by Strikes  </vt:lpstr>
      <vt:lpstr>Top 50 Airports with corresponding strikes  </vt:lpstr>
      <vt:lpstr>Cost Incurred per year  </vt:lpstr>
      <vt:lpstr>When do most bird strikes occur?  </vt:lpstr>
      <vt:lpstr>Altitude of Aeroplanes at the time of strike  </vt:lpstr>
      <vt:lpstr>Phase of flight at the time of the strike.  </vt:lpstr>
      <vt:lpstr>Average Altitude of the aeroplanes in different phases  at the time of strike  </vt:lpstr>
      <vt:lpstr>Effect of Bird Strikes &amp; Impact on Flight  </vt:lpstr>
      <vt:lpstr>Effect of Bird Strikes &amp; Impact on Flight  </vt:lpstr>
      <vt:lpstr>Were Pilots Informed: Prior Warning and Effect of Strike   </vt:lpstr>
      <vt:lpstr>Were Pilots Informed: Prior Warning and Effect of Strike   </vt:lpstr>
      <vt:lpstr>Bird Strike Analysis -Dashboard  </vt:lpstr>
      <vt:lpstr>Bird Strike Analysis –Dashboard page 2  </vt:lpstr>
      <vt:lpstr>Slide 25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hp</cp:lastModifiedBy>
  <cp:revision>11</cp:revision>
  <dcterms:created xsi:type="dcterms:W3CDTF">2010-02-01T08:03:16Z</dcterms:created>
  <dcterms:modified xsi:type="dcterms:W3CDTF">2024-05-01T17:35:59Z</dcterms:modified>
  <cp:category>www.slidemembers.com</cp:category>
</cp:coreProperties>
</file>