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7.xml" ContentType="application/vnd.openxmlformats-officedocument.presentationml.notesSlide+xml"/>
  <Override PartName="/ppt/slides/slide20.xml" ContentType="application/vnd.openxmlformats-officedocument.presentationml.slide+xml"/>
  <Override PartName="/ppt/notesSlides/notesSlide8.xml" ContentType="application/vnd.openxmlformats-officedocument.presentationml.notes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58" r:id="rId1"/>
  </p:sldMasterIdLst>
  <p:notesMasterIdLst>
    <p:notesMasterId r:id="rId2"/>
  </p:notesMasterIdLst>
  <p:sldIdLst>
    <p:sldId id="404" r:id="rId3"/>
    <p:sldId id="405" r:id="rId4"/>
    <p:sldId id="406" r:id="rId5"/>
    <p:sldId id="407" r:id="rId6"/>
    <p:sldId id="408" r:id="rId7"/>
    <p:sldId id="409" r:id="rId8"/>
    <p:sldId id="410" r:id="rId9"/>
    <p:sldId id="411" r:id="rId10"/>
    <p:sldId id="412" r:id="rId11"/>
    <p:sldId id="413" r:id="rId12"/>
    <p:sldId id="414" r:id="rId13"/>
    <p:sldId id="415" r:id="rId14"/>
    <p:sldId id="417" r:id="rId15"/>
    <p:sldId id="418" r:id="rId16"/>
    <p:sldId id="419" r:id="rId17"/>
    <p:sldId id="416" r:id="rId18"/>
    <p:sldId id="420" r:id="rId19"/>
    <p:sldId id="432" r:id="rId20"/>
    <p:sldId id="421" r:id="rId21"/>
    <p:sldId id="422" r:id="rId22"/>
    <p:sldId id="423" r:id="rId23"/>
  </p:sldIdLst>
  <p:sldSz type="screen16x9" cy="5143500" cx="9144000"/>
  <p:notesSz cx="5143500" cy="91440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ama krishna paratkar" initials="rp"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13" d="100"/>
          <a:sy n="113" d="100"/>
        </p:scale>
        <p:origin x="586" y="7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US"/>
          </a:p>
        </p:txBody>
      </p:sp>
      <p:sp>
        <p:nvSpPr>
          <p:cNvPr id="1048591"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8" name="Slide Image Placeholder 1"/>
          <p:cNvSpPr>
            <a:spLocks noChangeAspect="1" noRot="1" noGrp="1"/>
          </p:cNvSpPr>
          <p:nvPr>
            <p:ph type="sldImg"/>
          </p:nvPr>
        </p:nvSpPr>
        <p:spPr/>
      </p:sp>
      <p:sp>
        <p:nvSpPr>
          <p:cNvPr id="1048599" name="Notes Placeholder 2"/>
          <p:cNvSpPr>
            <a:spLocks noGrp="1"/>
          </p:cNvSpPr>
          <p:nvPr>
            <p:ph type="body" idx="1"/>
          </p:nvPr>
        </p:nvSpPr>
        <p:spPr/>
        <p:txBody>
          <a:bodyPr/>
          <a:p>
            <a:r>
              <a:rPr dirty="0" lang="en-US"/>
              <a:t>Image source: https://limbd.org/aggregators-types-of-aggregators-advantages-of-aggregators-disadvantages-of-aggregators-importance-of-aggregators/</a:t>
            </a:r>
          </a:p>
        </p:txBody>
      </p:sp>
      <p:sp>
        <p:nvSpPr>
          <p:cNvPr id="1048600"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r>
              <a:rPr dirty="0" lang="en-US"/>
              <a:t>Image source: https://www.pinterest.co.uk/pin/customer-video-services-comparison-infographic-template--667940188475272335/</a:t>
            </a:r>
          </a:p>
        </p:txBody>
      </p:sp>
      <p:sp>
        <p:nvSpPr>
          <p:cNvPr id="1048605"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8" name="Slide Image Placeholder 1"/>
          <p:cNvSpPr>
            <a:spLocks noChangeAspect="1" noRot="1" noGrp="1"/>
          </p:cNvSpPr>
          <p:nvPr>
            <p:ph type="sldImg"/>
          </p:nvPr>
        </p:nvSpPr>
        <p:spPr/>
      </p:sp>
      <p:sp>
        <p:nvSpPr>
          <p:cNvPr id="1048609" name="Notes Placeholder 2"/>
          <p:cNvSpPr>
            <a:spLocks noGrp="1"/>
          </p:cNvSpPr>
          <p:nvPr>
            <p:ph type="body" idx="1"/>
          </p:nvPr>
        </p:nvSpPr>
        <p:spPr/>
        <p:txBody>
          <a:bodyPr/>
          <a:p>
            <a:r>
              <a:rPr dirty="0" lang="en-US"/>
              <a:t>Image source: https://www.pinterest.com.mx/pin/ux-6d-process-en-2023--239183430201181854/</a:t>
            </a:r>
          </a:p>
        </p:txBody>
      </p:sp>
      <p:sp>
        <p:nvSpPr>
          <p:cNvPr id="1048610"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r>
              <a:rPr dirty="0" lang="en-US"/>
              <a:t>Image source: https://frontera.net/news/asia/expedia-aims-to-double-market-share-in-apac-region-with-mix-of-tech-and-takeovers/</a:t>
            </a:r>
          </a:p>
        </p:txBody>
      </p:sp>
      <p:sp>
        <p:nvSpPr>
          <p:cNvPr id="1048615"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8" name="Slide Image Placeholder 1"/>
          <p:cNvSpPr>
            <a:spLocks noChangeAspect="1" noRot="1" noGrp="1"/>
          </p:cNvSpPr>
          <p:nvPr>
            <p:ph type="sldImg"/>
          </p:nvPr>
        </p:nvSpPr>
        <p:spPr/>
      </p:sp>
      <p:sp>
        <p:nvSpPr>
          <p:cNvPr id="1048619" name="Notes Placeholder 2"/>
          <p:cNvSpPr>
            <a:spLocks noGrp="1"/>
          </p:cNvSpPr>
          <p:nvPr>
            <p:ph type="body" idx="1"/>
          </p:nvPr>
        </p:nvSpPr>
        <p:spPr/>
        <p:txBody>
          <a:bodyPr/>
          <a:p>
            <a:r>
              <a:rPr dirty="0" lang="en-US"/>
              <a:t>Image source: https://quotefancy.com/quote/1636408/Sophia-Amoruso-True-success-lies-in-knowing-your-weaknesses-and-playing-to-your-strengths</a:t>
            </a:r>
          </a:p>
        </p:txBody>
      </p:sp>
      <p:sp>
        <p:nvSpPr>
          <p:cNvPr id="1048620"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r>
              <a:rPr dirty="0" lang="en-US"/>
              <a:t>Image source: https://limbd.org/aggregators-types-of-aggregators-advantages-of-aggregators-disadvantages-of-aggregators-importance-of-aggregators/</a:t>
            </a:r>
          </a:p>
        </p:txBody>
      </p:sp>
      <p:sp>
        <p:nvSpPr>
          <p:cNvPr id="1048626" name="Slide Number Placeholder 3"/>
          <p:cNvSpPr>
            <a:spLocks noGrp="1"/>
          </p:cNvSpPr>
          <p:nvPr>
            <p:ph type="sldNum" sz="quarter" idx="10"/>
          </p:nvPr>
        </p:nvSpPr>
        <p:spPr/>
        <p:txBody>
          <a:bodyPr/>
          <a:p>
            <a:fld id="{F7021451-1387-4CA6-816F-3879F97B5CBC}" type="slidenum">
              <a:rPr lang="en-US"/>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US"/>
          </a:p>
        </p:txBody>
      </p:sp>
      <p:sp>
        <p:nvSpPr>
          <p:cNvPr id="1048631" name="Slide Number Placeholder 3"/>
          <p:cNvSpPr>
            <a:spLocks noGrp="1"/>
          </p:cNvSpPr>
          <p:nvPr>
            <p:ph type="sldNum" sz="quarter" idx="10"/>
          </p:nvPr>
        </p:nvSpPr>
        <p:spPr/>
        <p:txBody>
          <a:bodyPr/>
          <a:p>
            <a:fld id="{F7021451-1387-4CA6-816F-3879F97B5CBC}" type="slidenum">
              <a:rPr lang="en-US"/>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2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7" name=""/>
          <p:cNvSpPr txBox="1"/>
          <p:nvPr/>
        </p:nvSpPr>
        <p:spPr>
          <a:xfrm>
            <a:off x="374519" y="0"/>
            <a:ext cx="5182531" cy="3025140"/>
          </a:xfrm>
          <a:prstGeom prst="rect"/>
        </p:spPr>
        <p:txBody>
          <a:bodyPr rtlCol="0" wrap="square">
            <a:spAutoFit/>
          </a:bodyPr>
          <a:p>
            <a:r>
              <a:rPr sz="2800" lang="en-US">
                <a:solidFill>
                  <a:srgbClr val="000000"/>
                </a:solidFill>
              </a:rPr>
              <a:t>Team 
T.chaitanya
M.soniya
B.naveen Kumar Reddy 
N.hemanth 
M .bharath
K.gurucharan</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1072896" y="1342906"/>
            <a:ext cx="6998207" cy="3243072"/>
          </a:xfrm>
          <a:prstGeom prst="rect"/>
        </p:spPr>
      </p:pic>
      <p:sp>
        <p:nvSpPr>
          <p:cNvPr id="1048586" name="TextBox 3"/>
          <p:cNvSpPr txBox="1"/>
          <p:nvPr/>
        </p:nvSpPr>
        <p:spPr>
          <a:xfrm>
            <a:off x="3864864" y="325874"/>
            <a:ext cx="2121408" cy="461665"/>
          </a:xfrm>
          <a:prstGeom prst="rect"/>
          <a:noFill/>
        </p:spPr>
        <p:txBody>
          <a:bodyPr rtlCol="0" wrap="square">
            <a:spAutoFit/>
          </a:bodyPr>
          <a:p>
            <a:r>
              <a:rPr b="1" dirty="0" sz="2400" lang="en-GB">
                <a:solidFill>
                  <a:schemeClr val="accent1">
                    <a:lumMod val="50000"/>
                  </a:schemeClr>
                </a:solidFill>
                <a:highlight>
                  <a:srgbClr val="C0C0C0"/>
                </a:highlight>
              </a:rPr>
              <a:t>DASHBORD</a:t>
            </a:r>
            <a:endParaRPr b="1" dirty="0" sz="2400" lang="en-US">
              <a:solidFill>
                <a:schemeClr val="accent1">
                  <a:lumMod val="50000"/>
                </a:schemeClr>
              </a:solidFill>
              <a:highlight>
                <a:srgbClr val="C0C0C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55" name="Picture 4"/>
          <p:cNvPicPr>
            <a:picLocks noChangeAspect="1"/>
          </p:cNvPicPr>
          <p:nvPr/>
        </p:nvPicPr>
        <p:blipFill>
          <a:blip xmlns:r="http://schemas.openxmlformats.org/officeDocument/2006/relationships" r:embed="rId1"/>
          <a:stretch>
            <a:fillRect/>
          </a:stretch>
        </p:blipFill>
        <p:spPr>
          <a:xfrm>
            <a:off x="1978894" y="1182624"/>
            <a:ext cx="4917988" cy="2987040"/>
          </a:xfrm>
          <a:prstGeom prst="rect"/>
        </p:spPr>
      </p:pic>
      <p:sp>
        <p:nvSpPr>
          <p:cNvPr id="1048583" name="TextBox 6"/>
          <p:cNvSpPr txBox="1"/>
          <p:nvPr/>
        </p:nvSpPr>
        <p:spPr>
          <a:xfrm>
            <a:off x="3316224" y="219563"/>
            <a:ext cx="1584960" cy="461665"/>
          </a:xfrm>
          <a:prstGeom prst="rect"/>
          <a:noFill/>
        </p:spPr>
        <p:txBody>
          <a:bodyPr rtlCol="0" wrap="square">
            <a:spAutoFit/>
          </a:bodyPr>
          <a:p>
            <a:r>
              <a:rPr b="1" dirty="0" sz="2400" lang="en-GB">
                <a:solidFill>
                  <a:schemeClr val="accent1">
                    <a:lumMod val="50000"/>
                  </a:schemeClr>
                </a:solidFill>
                <a:highlight>
                  <a:srgbClr val="C0C0C0"/>
                </a:highlight>
              </a:rPr>
              <a:t>REPORT</a:t>
            </a:r>
            <a:endParaRPr b="1" dirty="0" lang="en-US">
              <a:solidFill>
                <a:schemeClr val="accent1">
                  <a:lumMod val="50000"/>
                </a:schemeClr>
              </a:solidFill>
              <a:highlight>
                <a:srgbClr val="C0C0C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0" name="TextBox 3"/>
          <p:cNvSpPr txBox="1"/>
          <p:nvPr/>
        </p:nvSpPr>
        <p:spPr>
          <a:xfrm>
            <a:off x="3881120" y="51318"/>
            <a:ext cx="2633472" cy="523220"/>
          </a:xfrm>
          <a:prstGeom prst="rect"/>
          <a:noFill/>
        </p:spPr>
        <p:txBody>
          <a:bodyPr rtlCol="0" wrap="square">
            <a:spAutoFit/>
          </a:bodyPr>
          <a:p>
            <a:r>
              <a:rPr b="1" dirty="0" sz="2800" lang="en-GB">
                <a:highlight>
                  <a:srgbClr val="C0C0C0"/>
                </a:highlight>
              </a:rPr>
              <a:t>STORY</a:t>
            </a:r>
            <a:endParaRPr b="1" dirty="0" sz="2800" lang="en-US">
              <a:highlight>
                <a:srgbClr val="C0C0C0"/>
              </a:highlight>
            </a:endParaRPr>
          </a:p>
        </p:txBody>
      </p:sp>
      <p:pic>
        <p:nvPicPr>
          <p:cNvPr id="2097152" name="Picture 5"/>
          <p:cNvPicPr>
            <a:picLocks noChangeAspect="1"/>
          </p:cNvPicPr>
          <p:nvPr/>
        </p:nvPicPr>
        <p:blipFill>
          <a:blip xmlns:r="http://schemas.openxmlformats.org/officeDocument/2006/relationships" r:embed="rId1"/>
          <a:stretch>
            <a:fillRect/>
          </a:stretch>
        </p:blipFill>
        <p:spPr>
          <a:xfrm>
            <a:off x="517883" y="150401"/>
            <a:ext cx="3271289" cy="2421349"/>
          </a:xfrm>
          <a:prstGeom prst="rect"/>
        </p:spPr>
      </p:pic>
      <p:pic>
        <p:nvPicPr>
          <p:cNvPr id="2097153" name="Picture 6"/>
          <p:cNvPicPr>
            <a:picLocks noChangeAspect="1"/>
          </p:cNvPicPr>
          <p:nvPr/>
        </p:nvPicPr>
        <p:blipFill>
          <a:blip xmlns:r="http://schemas.openxmlformats.org/officeDocument/2006/relationships" r:embed="rId2"/>
          <a:stretch>
            <a:fillRect/>
          </a:stretch>
        </p:blipFill>
        <p:spPr>
          <a:xfrm>
            <a:off x="5004818" y="51318"/>
            <a:ext cx="3436620" cy="2601864"/>
          </a:xfrm>
          <a:prstGeom prst="rect"/>
        </p:spPr>
      </p:pic>
      <p:pic>
        <p:nvPicPr>
          <p:cNvPr id="2097154" name="Picture 8"/>
          <p:cNvPicPr>
            <a:picLocks noChangeAspect="1"/>
          </p:cNvPicPr>
          <p:nvPr/>
        </p:nvPicPr>
        <p:blipFill>
          <a:blip xmlns:r="http://schemas.openxmlformats.org/officeDocument/2006/relationships" r:embed="rId3"/>
          <a:stretch>
            <a:fillRect/>
          </a:stretch>
        </p:blipFill>
        <p:spPr>
          <a:xfrm>
            <a:off x="2153527" y="2775667"/>
            <a:ext cx="4448822" cy="221743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78" name="TextBox 2"/>
          <p:cNvSpPr txBox="1"/>
          <p:nvPr/>
        </p:nvSpPr>
        <p:spPr>
          <a:xfrm>
            <a:off x="3261360" y="334012"/>
            <a:ext cx="4572000" cy="523220"/>
          </a:xfrm>
          <a:prstGeom prst="rect"/>
          <a:noFill/>
        </p:spPr>
        <p:txBody>
          <a:bodyPr wrap="square">
            <a:spAutoFit/>
          </a:bodyPr>
          <a:p>
            <a:r>
              <a:rPr b="1" dirty="0" sz="2800" lang="en-US" u="sng"/>
              <a:t>Dashboard link</a:t>
            </a:r>
            <a:endParaRPr dirty="0" sz="2800" lang="en-US" u="sng"/>
          </a:p>
        </p:txBody>
      </p:sp>
      <p:sp>
        <p:nvSpPr>
          <p:cNvPr id="1048579" name="TextBox 4"/>
          <p:cNvSpPr txBox="1"/>
          <p:nvPr/>
        </p:nvSpPr>
        <p:spPr>
          <a:xfrm>
            <a:off x="1816608" y="1124838"/>
            <a:ext cx="4572000" cy="1691640"/>
          </a:xfrm>
          <a:prstGeom prst="rect"/>
          <a:noFill/>
        </p:spPr>
        <p:txBody>
          <a:bodyPr wrap="square">
            <a:spAutoFit/>
          </a:bodyPr>
          <a:p>
            <a:r>
              <a:rPr dirty="0" lang="en-US">
                <a:solidFill>
                  <a:schemeClr val="accent1">
                    <a:lumMod val="50000"/>
                  </a:schemeClr>
                </a:solidFill>
              </a:rPr>
              <a:t>https://us3.ca.analytics.ibm.com/bi/?perspective=dashboard&amp;pathRef=.my_folders%2FBookings%2Bdashboard&amp;action=view&amp;mode=dashboard&amp;subView=model0000018b2d277c8b_00000000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1" name="TextBox 4"/>
          <p:cNvSpPr txBox="1"/>
          <p:nvPr/>
        </p:nvSpPr>
        <p:spPr>
          <a:xfrm>
            <a:off x="3310128" y="262662"/>
            <a:ext cx="4572000" cy="646331"/>
          </a:xfrm>
          <a:prstGeom prst="rect"/>
          <a:noFill/>
        </p:spPr>
        <p:txBody>
          <a:bodyPr wrap="square">
            <a:spAutoFit/>
          </a:bodyPr>
          <a:p>
            <a:r>
              <a:rPr b="1" dirty="0" sz="3600" lang="en-US" u="sng"/>
              <a:t>Story link</a:t>
            </a:r>
            <a:endParaRPr dirty="0" sz="3600" lang="en-US" u="sng"/>
          </a:p>
        </p:txBody>
      </p:sp>
      <p:sp>
        <p:nvSpPr>
          <p:cNvPr id="1048582" name="TextBox 6"/>
          <p:cNvSpPr txBox="1"/>
          <p:nvPr/>
        </p:nvSpPr>
        <p:spPr>
          <a:xfrm>
            <a:off x="1688592" y="1371421"/>
            <a:ext cx="4572000" cy="1158240"/>
          </a:xfrm>
          <a:prstGeom prst="rect"/>
          <a:noFill/>
        </p:spPr>
        <p:txBody>
          <a:bodyPr wrap="square">
            <a:spAutoFit/>
          </a:bodyPr>
          <a:p>
            <a:r>
              <a:rPr dirty="0" lang="en-US">
                <a:solidFill>
                  <a:schemeClr val="accent1">
                    <a:lumMod val="50000"/>
                  </a:schemeClr>
                </a:solidFill>
              </a:rPr>
              <a:t>https://us3.ca.analytics.ibm.com/bi/?perspective=story&amp;pathRef=.my_folders%2FBooking%2Bstore&amp;action=view&amp;sceneId=-1&amp;sceneTime=0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4" name="TextBox 2"/>
          <p:cNvSpPr txBox="1"/>
          <p:nvPr/>
        </p:nvSpPr>
        <p:spPr>
          <a:xfrm>
            <a:off x="3029712" y="290822"/>
            <a:ext cx="4572000" cy="707886"/>
          </a:xfrm>
          <a:prstGeom prst="rect"/>
          <a:noFill/>
        </p:spPr>
        <p:txBody>
          <a:bodyPr wrap="square">
            <a:spAutoFit/>
          </a:bodyPr>
          <a:p>
            <a:r>
              <a:rPr b="1" dirty="0" sz="4000" lang="en-US" u="sng"/>
              <a:t>Report link</a:t>
            </a:r>
            <a:endParaRPr dirty="0" sz="4000" lang="en-US" u="sng"/>
          </a:p>
        </p:txBody>
      </p:sp>
      <p:sp>
        <p:nvSpPr>
          <p:cNvPr id="1048585" name="TextBox 4"/>
          <p:cNvSpPr txBox="1"/>
          <p:nvPr/>
        </p:nvSpPr>
        <p:spPr>
          <a:xfrm>
            <a:off x="1706203" y="1550817"/>
            <a:ext cx="4572000" cy="1424939"/>
          </a:xfrm>
          <a:prstGeom prst="rect"/>
          <a:noFill/>
        </p:spPr>
        <p:txBody>
          <a:bodyPr wrap="square">
            <a:spAutoFit/>
          </a:bodyPr>
          <a:p>
            <a:r>
              <a:rPr dirty="0" lang="en-US">
                <a:solidFill>
                  <a:schemeClr val="accent1">
                    <a:lumMod val="50000"/>
                  </a:schemeClr>
                </a:solidFill>
              </a:rPr>
              <a:t>https://us3.ca.analytics.ibm.com/bi/?pathRef=.my_folders%2FNew%2Breport%2Bbookings&amp;action=run&amp;format=HTML&amp;prompt=false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76" name="TextBox 1"/>
          <p:cNvSpPr txBox="1"/>
          <p:nvPr/>
        </p:nvSpPr>
        <p:spPr>
          <a:xfrm>
            <a:off x="0" y="78495"/>
            <a:ext cx="3945543" cy="584775"/>
          </a:xfrm>
          <a:prstGeom prst="rect"/>
          <a:noFill/>
        </p:spPr>
        <p:txBody>
          <a:bodyPr rtlCol="0" wrap="square">
            <a:spAutoFit/>
          </a:bodyPr>
          <a:lstStyle>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3200" lang="en-GB">
                <a:solidFill>
                  <a:srgbClr val="203864"/>
                </a:solidFill>
                <a:highlight>
                  <a:srgbClr val="C0C0C0"/>
                </a:highlight>
                <a:latin typeface="Calibri"/>
              </a:rPr>
              <a:t>Student Details</a:t>
            </a:r>
            <a:endParaRPr b="1" dirty="0" sz="3200" lang="en-US">
              <a:solidFill>
                <a:srgbClr val="203864"/>
              </a:solidFill>
              <a:highlight>
                <a:srgbClr val="C0C0C0"/>
              </a:highlight>
            </a:endParaRPr>
          </a:p>
        </p:txBody>
      </p:sp>
      <p:sp>
        <p:nvSpPr>
          <p:cNvPr id="1048633" name=""/>
          <p:cNvSpPr txBox="1"/>
          <p:nvPr/>
        </p:nvSpPr>
        <p:spPr>
          <a:xfrm>
            <a:off x="0" y="663270"/>
            <a:ext cx="9186037" cy="1767840"/>
          </a:xfrm>
          <a:prstGeom prst="rect"/>
        </p:spPr>
        <p:txBody>
          <a:bodyPr rtlCol="0" wrap="square">
            <a:spAutoFit/>
          </a:bodyPr>
          <a:p>
            <a:r>
              <a:rPr sz="2800" lang="en-US">
                <a:solidFill>
                  <a:srgbClr val="000000"/>
                </a:solidFill>
              </a:rPr>
              <a:t>Name:T.chaitanya</a:t>
            </a:r>
            <a:endParaRPr sz="2800" lang="en-US">
              <a:solidFill>
                <a:srgbClr val="000000"/>
              </a:solidFill>
            </a:endParaRPr>
          </a:p>
          <a:p>
            <a:r>
              <a:rPr sz="2800" lang="en-US">
                <a:solidFill>
                  <a:srgbClr val="000000"/>
                </a:solidFill>
              </a:rPr>
              <a:t>Email:chaithuthupakula449@gmail.com</a:t>
            </a:r>
            <a:endParaRPr sz="2800" lang="en-US">
              <a:solidFill>
                <a:srgbClr val="000000"/>
              </a:solidFill>
            </a:endParaRPr>
          </a:p>
          <a:p>
            <a:r>
              <a:rPr sz="2800" lang="en-US">
                <a:solidFill>
                  <a:srgbClr val="000000"/>
                </a:solidFill>
              </a:rPr>
              <a:t>Id:bscmscs2021061</a:t>
            </a:r>
            <a:endParaRPr sz="2800" lang="en-US">
              <a:solidFill>
                <a:srgbClr val="000000"/>
              </a:solidFill>
            </a:endParaRPr>
          </a:p>
          <a:p>
            <a:r>
              <a:rPr sz="2800" lang="en-US">
                <a:solidFill>
                  <a:srgbClr val="000000"/>
                </a:solidFill>
              </a:rPr>
              <a:t>Halticket:0322022143</a:t>
            </a:r>
            <a:endParaRPr sz="2800" lang="en-US">
              <a:solidFill>
                <a:srgbClr val="000000"/>
              </a:solidFill>
            </a:endParaRPr>
          </a:p>
        </p:txBody>
      </p:sp>
      <p:sp>
        <p:nvSpPr>
          <p:cNvPr id="1048634" name=""/>
          <p:cNvSpPr txBox="1"/>
          <p:nvPr/>
        </p:nvSpPr>
        <p:spPr>
          <a:xfrm>
            <a:off x="0" y="2571749"/>
            <a:ext cx="9222263" cy="1767840"/>
          </a:xfrm>
          <a:prstGeom prst="rect"/>
        </p:spPr>
        <p:txBody>
          <a:bodyPr rtlCol="0" wrap="square">
            <a:spAutoFit/>
          </a:bodyPr>
          <a:p>
            <a:r>
              <a:rPr sz="2800" lang="en-US">
                <a:solidFill>
                  <a:srgbClr val="000000"/>
                </a:solidFill>
              </a:rPr>
              <a:t>Name: M.soniya </a:t>
            </a:r>
            <a:endParaRPr sz="2800" lang="en-US">
              <a:solidFill>
                <a:srgbClr val="000000"/>
              </a:solidFill>
            </a:endParaRPr>
          </a:p>
          <a:p>
            <a:r>
              <a:rPr sz="2800" lang="en-US">
                <a:solidFill>
                  <a:srgbClr val="000000"/>
                </a:solidFill>
              </a:rPr>
              <a:t>Email: sonysathish524@gmail.com</a:t>
            </a:r>
            <a:endParaRPr sz="2800" lang="en-US">
              <a:solidFill>
                <a:srgbClr val="000000"/>
              </a:solidFill>
            </a:endParaRPr>
          </a:p>
          <a:p>
            <a:r>
              <a:rPr sz="2800" lang="en-US">
                <a:solidFill>
                  <a:srgbClr val="000000"/>
                </a:solidFill>
              </a:rPr>
              <a:t>Halticket :0322022117</a:t>
            </a:r>
            <a:endParaRPr sz="2800" lang="en-US">
              <a:solidFill>
                <a:srgbClr val="000000"/>
              </a:solidFill>
            </a:endParaRPr>
          </a:p>
          <a:p>
            <a:r>
              <a:rPr sz="2800" lang="en-US">
                <a:solidFill>
                  <a:srgbClr val="000000"/>
                </a:solidFill>
              </a:rPr>
              <a:t>Id:Bscmscs2021046</a:t>
            </a:r>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1" name="TextBox 1"/>
          <p:cNvSpPr txBox="1"/>
          <p:nvPr/>
        </p:nvSpPr>
        <p:spPr>
          <a:xfrm>
            <a:off x="0" y="0"/>
            <a:ext cx="4031970" cy="584775"/>
          </a:xfrm>
          <a:prstGeom prst="rect"/>
          <a:noFill/>
        </p:spPr>
        <p:txBody>
          <a:bodyPr rtlCol="0" wrap="square">
            <a:spAutoFit/>
          </a:bodyPr>
          <a:p>
            <a:r>
              <a:rPr b="1" dirty="0" sz="3200" lang="en-GB">
                <a:solidFill>
                  <a:schemeClr val="accent1">
                    <a:lumMod val="50000"/>
                  </a:schemeClr>
                </a:solidFill>
                <a:highlight>
                  <a:srgbClr val="C0C0C0"/>
                </a:highlight>
              </a:rPr>
              <a:t>Student Details</a:t>
            </a:r>
            <a:endParaRPr b="1" dirty="0" sz="3200" lang="en-US">
              <a:solidFill>
                <a:schemeClr val="accent1">
                  <a:lumMod val="50000"/>
                </a:schemeClr>
              </a:solidFill>
              <a:highlight>
                <a:srgbClr val="C0C0C0"/>
              </a:highlight>
            </a:endParaRPr>
          </a:p>
        </p:txBody>
      </p:sp>
      <p:sp>
        <p:nvSpPr>
          <p:cNvPr id="1048632" name=""/>
          <p:cNvSpPr txBox="1"/>
          <p:nvPr/>
        </p:nvSpPr>
        <p:spPr>
          <a:xfrm>
            <a:off x="0" y="751879"/>
            <a:ext cx="9627251" cy="1767841"/>
          </a:xfrm>
          <a:prstGeom prst="rect"/>
        </p:spPr>
        <p:txBody>
          <a:bodyPr rtlCol="0" wrap="square">
            <a:spAutoFit/>
          </a:bodyPr>
          <a:p>
            <a:r>
              <a:rPr sz="2800" lang="en-US">
                <a:solidFill>
                  <a:srgbClr val="000000"/>
                </a:solidFill>
              </a:rPr>
              <a:t>Name:Bharath</a:t>
            </a:r>
            <a:endParaRPr sz="2800" lang="en-US">
              <a:solidFill>
                <a:srgbClr val="000000"/>
              </a:solidFill>
            </a:endParaRPr>
          </a:p>
          <a:p>
            <a:r>
              <a:rPr sz="2800" lang="en-US">
                <a:solidFill>
                  <a:srgbClr val="000000"/>
                </a:solidFill>
              </a:rPr>
              <a:t>Email:</a:t>
            </a:r>
            <a:r>
              <a:rPr sz="2800" lang="en-US">
                <a:solidFill>
                  <a:srgbClr val="000000"/>
                </a:solidFill>
              </a:rPr>
              <a:t>B</a:t>
            </a:r>
            <a:r>
              <a:rPr sz="2800" lang="en-US">
                <a:solidFill>
                  <a:srgbClr val="000000"/>
                </a:solidFill>
              </a:rPr>
              <a:t>abibharath8919@gmail.com</a:t>
            </a:r>
            <a:endParaRPr sz="2800" lang="en-US">
              <a:solidFill>
                <a:srgbClr val="000000"/>
              </a:solidFill>
            </a:endParaRPr>
          </a:p>
          <a:p>
            <a:r>
              <a:rPr sz="2800" lang="en-US">
                <a:solidFill>
                  <a:srgbClr val="000000"/>
                </a:solidFill>
              </a:rPr>
              <a:t>Hall ticket:0322022116</a:t>
            </a:r>
            <a:endParaRPr sz="2800" lang="en-US">
              <a:solidFill>
                <a:srgbClr val="000000"/>
              </a:solidFill>
            </a:endParaRPr>
          </a:p>
          <a:p>
            <a:r>
              <a:rPr sz="2800" lang="en-US">
                <a:solidFill>
                  <a:srgbClr val="000000"/>
                </a:solidFill>
              </a:rPr>
              <a:t>Id:Bscmscs2021052</a:t>
            </a:r>
            <a:endParaRPr sz="2800" lang="en-US">
              <a:solidFill>
                <a:srgbClr val="000000"/>
              </a:solidFill>
            </a:endParaRPr>
          </a:p>
        </p:txBody>
      </p:sp>
      <p:sp>
        <p:nvSpPr>
          <p:cNvPr id="1048635" name=""/>
          <p:cNvSpPr txBox="1"/>
          <p:nvPr/>
        </p:nvSpPr>
        <p:spPr>
          <a:xfrm>
            <a:off x="0" y="2938820"/>
            <a:ext cx="9200039" cy="1767841"/>
          </a:xfrm>
          <a:prstGeom prst="rect"/>
        </p:spPr>
        <p:txBody>
          <a:bodyPr rtlCol="0" wrap="square">
            <a:spAutoFit/>
          </a:bodyPr>
          <a:p>
            <a:r>
              <a:rPr sz="2800" lang="en-US">
                <a:solidFill>
                  <a:srgbClr val="000000"/>
                </a:solidFill>
              </a:rPr>
              <a:t>Name:Hemanth Kumar </a:t>
            </a:r>
            <a:endParaRPr sz="2800" lang="en-US">
              <a:solidFill>
                <a:srgbClr val="000000"/>
              </a:solidFill>
            </a:endParaRPr>
          </a:p>
          <a:p>
            <a:r>
              <a:rPr sz="2800" lang="en-US">
                <a:solidFill>
                  <a:srgbClr val="000000"/>
                </a:solidFill>
              </a:rPr>
              <a:t>Email.N</a:t>
            </a:r>
            <a:r>
              <a:rPr sz="2800" lang="en-US">
                <a:solidFill>
                  <a:srgbClr val="000000"/>
                </a:solidFill>
              </a:rPr>
              <a:t>e</a:t>
            </a:r>
            <a:r>
              <a:rPr sz="2800" lang="en-US">
                <a:solidFill>
                  <a:srgbClr val="000000"/>
                </a:solidFill>
              </a:rPr>
              <a:t>thibottuhemanth@gmail.com</a:t>
            </a:r>
            <a:endParaRPr sz="2800" lang="en-US">
              <a:solidFill>
                <a:srgbClr val="000000"/>
              </a:solidFill>
            </a:endParaRPr>
          </a:p>
          <a:p>
            <a:r>
              <a:rPr sz="2800" lang="en-US">
                <a:solidFill>
                  <a:srgbClr val="000000"/>
                </a:solidFill>
              </a:rPr>
              <a:t>Hall ticket:0322022123</a:t>
            </a:r>
            <a:endParaRPr sz="2800" lang="en-US">
              <a:solidFill>
                <a:srgbClr val="000000"/>
              </a:solidFill>
            </a:endParaRPr>
          </a:p>
          <a:p>
            <a:r>
              <a:rPr sz="2800" lang="en-US">
                <a:solidFill>
                  <a:srgbClr val="000000"/>
                </a:solidFill>
              </a:rPr>
              <a:t>Roll num:Bscmscs 2021047</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0" name="TextBox 1"/>
          <p:cNvSpPr txBox="1"/>
          <p:nvPr/>
        </p:nvSpPr>
        <p:spPr>
          <a:xfrm>
            <a:off x="0" y="78495"/>
            <a:ext cx="3945543" cy="584775"/>
          </a:xfrm>
          <a:prstGeom prst="rect"/>
          <a:noFill/>
        </p:spPr>
        <p:txBody>
          <a:bodyPr rtlCol="0" wrap="square">
            <a:spAutoFit/>
          </a:bodyPr>
          <a:lstStyle>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3200" lang="en-GB">
                <a:solidFill>
                  <a:srgbClr val="203864"/>
                </a:solidFill>
                <a:highlight>
                  <a:srgbClr val="C0C0C0"/>
                </a:highlight>
                <a:latin typeface="Calibri"/>
              </a:rPr>
              <a:t>Student Details</a:t>
            </a:r>
            <a:endParaRPr b="1" dirty="0" sz="3200" lang="en-US">
              <a:solidFill>
                <a:srgbClr val="203864"/>
              </a:solidFill>
              <a:highlight>
                <a:srgbClr val="C0C0C0"/>
              </a:highlight>
            </a:endParaRPr>
          </a:p>
        </p:txBody>
      </p:sp>
      <p:sp>
        <p:nvSpPr>
          <p:cNvPr id="1048641" name=""/>
          <p:cNvSpPr txBox="1"/>
          <p:nvPr/>
        </p:nvSpPr>
        <p:spPr>
          <a:xfrm>
            <a:off x="-54456" y="663269"/>
            <a:ext cx="9635055" cy="1767840"/>
          </a:xfrm>
          <a:prstGeom prst="rect"/>
        </p:spPr>
        <p:txBody>
          <a:bodyPr rtlCol="0" wrap="square">
            <a:spAutoFit/>
          </a:bodyPr>
          <a:p>
            <a:r>
              <a:rPr sz="2800" lang="en-US">
                <a:solidFill>
                  <a:srgbClr val="000000"/>
                </a:solidFill>
              </a:rPr>
              <a:t>Name: Basireddy Naveen Kumar Reddy</a:t>
            </a:r>
            <a:endParaRPr sz="2800" lang="en-US">
              <a:solidFill>
                <a:srgbClr val="000000"/>
              </a:solidFill>
            </a:endParaRPr>
          </a:p>
          <a:p>
            <a:r>
              <a:rPr sz="2800" lang="en-US">
                <a:solidFill>
                  <a:srgbClr val="000000"/>
                </a:solidFill>
              </a:rPr>
              <a:t>Hall ticket:0322022076</a:t>
            </a:r>
            <a:endParaRPr sz="2800" lang="en-US">
              <a:solidFill>
                <a:srgbClr val="000000"/>
              </a:solidFill>
            </a:endParaRPr>
          </a:p>
          <a:p>
            <a:r>
              <a:rPr sz="2800" lang="en-US">
                <a:solidFill>
                  <a:srgbClr val="000000"/>
                </a:solidFill>
              </a:rPr>
              <a:t>I'd card : BscMscs2021062</a:t>
            </a:r>
            <a:endParaRPr sz="2800" lang="en-US">
              <a:solidFill>
                <a:srgbClr val="000000"/>
              </a:solidFill>
            </a:endParaRPr>
          </a:p>
          <a:p>
            <a:r>
              <a:rPr sz="2800" lang="en-US">
                <a:solidFill>
                  <a:srgbClr val="000000"/>
                </a:solidFill>
              </a:rPr>
              <a:t>E-mail: srinaveenreddy0816@gmail.com</a:t>
            </a:r>
            <a:endParaRPr sz="2800" lang="en-US">
              <a:solidFill>
                <a:srgbClr val="000000"/>
              </a:solidFill>
            </a:endParaRPr>
          </a:p>
        </p:txBody>
      </p:sp>
      <p:sp>
        <p:nvSpPr>
          <p:cNvPr id="1048642" name=""/>
          <p:cNvSpPr txBox="1"/>
          <p:nvPr/>
        </p:nvSpPr>
        <p:spPr>
          <a:xfrm>
            <a:off x="0" y="2793314"/>
            <a:ext cx="9417527" cy="1767841"/>
          </a:xfrm>
          <a:prstGeom prst="rect"/>
        </p:spPr>
        <p:txBody>
          <a:bodyPr rtlCol="0" wrap="square">
            <a:spAutoFit/>
          </a:bodyPr>
          <a:p>
            <a:r>
              <a:rPr sz="2800" lang="en-US">
                <a:solidFill>
                  <a:srgbClr val="000000"/>
                </a:solidFill>
              </a:rPr>
              <a:t>Name:k.gurucharan</a:t>
            </a:r>
            <a:endParaRPr sz="2800" lang="en-US">
              <a:solidFill>
                <a:srgbClr val="000000"/>
              </a:solidFill>
            </a:endParaRPr>
          </a:p>
          <a:p>
            <a:r>
              <a:rPr sz="2800" lang="en-US">
                <a:solidFill>
                  <a:srgbClr val="000000"/>
                </a:solidFill>
              </a:rPr>
              <a:t>Email:guruguruchaean99@gmail.com</a:t>
            </a:r>
            <a:endParaRPr sz="2800" lang="en-US">
              <a:solidFill>
                <a:srgbClr val="000000"/>
              </a:solidFill>
            </a:endParaRPr>
          </a:p>
          <a:p>
            <a:r>
              <a:rPr sz="2800" lang="en-US">
                <a:solidFill>
                  <a:srgbClr val="000000"/>
                </a:solidFill>
              </a:rPr>
              <a:t>Halticket :0322022104</a:t>
            </a:r>
            <a:endParaRPr sz="2800" lang="en-US">
              <a:solidFill>
                <a:srgbClr val="000000"/>
              </a:solidFill>
            </a:endParaRPr>
          </a:p>
          <a:p>
            <a:r>
              <a:rPr sz="2800" lang="en-US">
                <a:solidFill>
                  <a:srgbClr val="000000"/>
                </a:solidFill>
              </a:rPr>
              <a:t>Id:bscmscs2021067</a:t>
            </a:r>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54" name=""/>
        <p:cNvGrpSpPr/>
        <p:nvPr/>
      </p:nvGrpSpPr>
      <p:grpSpPr>
        <a:xfrm>
          <a:off x="0" y="0"/>
          <a:ext cx="0" cy="0"/>
          <a:chOff x="0" y="0"/>
          <a:chExt cx="0" cy="0"/>
        </a:xfrm>
      </p:grpSpPr>
      <p:pic>
        <p:nvPicPr>
          <p:cNvPr id="2097164" name="Image 0" descr="https://search-letsfade-com.herokuapp.com/proxy?url=https://limbd.org/wp-content/uploads/2020/06/Advantages-of-Aggregators-1024x614.png"/>
          <p:cNvPicPr>
            <a:picLocks noChangeAspect="1"/>
          </p:cNvPicPr>
          <p:nvPr/>
        </p:nvPicPr>
        <p:blipFill>
          <a:blip xmlns:r="http://schemas.openxmlformats.org/officeDocument/2006/relationships" r:embed="rId1"/>
          <a:stretch>
            <a:fillRect/>
          </a:stretch>
        </p:blipFill>
        <p:spPr>
          <a:xfrm>
            <a:off x="4572000" y="1143000"/>
            <a:ext cx="4114800" cy="3200400"/>
          </a:xfrm>
          <a:prstGeom prst="rect"/>
        </p:spPr>
      </p:pic>
      <p:sp>
        <p:nvSpPr>
          <p:cNvPr id="1048622" name="Text 0"/>
          <p:cNvSpPr/>
          <p:nvPr/>
        </p:nvSpPr>
        <p:spPr>
          <a:xfrm>
            <a:off x="457200" y="228600"/>
            <a:ext cx="8229600" cy="822960"/>
          </a:xfrm>
          <a:prstGeom prst="rect"/>
          <a:noFill/>
        </p:spPr>
        <p:txBody>
          <a:bodyPr anchor="ctr" rtlCol="0" wrap="square"/>
          <a:p>
            <a:r>
              <a:rPr b="1" dirty="0" sz="2400" lang="en-US">
                <a:solidFill>
                  <a:srgbClr val="000000"/>
                </a:solidFill>
                <a:latin typeface="Optima" pitchFamily="34" charset="0"/>
                <a:ea typeface="Optima" pitchFamily="34" charset="-122"/>
                <a:cs typeface="Optima" pitchFamily="34" charset="-120"/>
              </a:rPr>
              <a:t>Conclusion</a:t>
            </a:r>
            <a:endParaRPr dirty="0" sz="2400" lang="en-US"/>
          </a:p>
        </p:txBody>
      </p:sp>
      <p:sp>
        <p:nvSpPr>
          <p:cNvPr id="1048623" name="Text 1"/>
          <p:cNvSpPr/>
          <p:nvPr/>
        </p:nvSpPr>
        <p:spPr>
          <a:xfrm>
            <a:off x="457200" y="1143000"/>
            <a:ext cx="4114800" cy="3200400"/>
          </a:xfrm>
          <a:prstGeom prst="rect"/>
          <a:noFill/>
        </p:spPr>
        <p:txBody>
          <a:bodyPr anchor="t" rtlCol="0" wrap="square"/>
          <a:p>
            <a:r>
              <a:rPr dirty="0" sz="1600" lang="en-US">
                <a:solidFill>
                  <a:srgbClr val="000000"/>
                </a:solidFill>
                <a:latin typeface="Optima" pitchFamily="34" charset="0"/>
                <a:ea typeface="Optima" pitchFamily="34" charset="-122"/>
                <a:cs typeface="Optima" pitchFamily="34" charset="-120"/>
              </a:rPr>
              <a:t>Expedia, Booking.com, and Kayak are all leading travel aggregators with their unique features and strengths.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The choice of aggregator depends on the specific needs and preferences of the user, such as the type of travel services required and the importance of user reviews.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It is advisable for users to explore these leading aggregators and compare their offerings to find the best fit for their travel needs.</a:t>
            </a:r>
            <a:endParaRPr dirty="0" sz="16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33" name=""/>
        <p:cNvGrpSpPr/>
        <p:nvPr/>
      </p:nvGrpSpPr>
      <p:grpSpPr>
        <a:xfrm>
          <a:off x="0" y="0"/>
          <a:ext cx="0" cy="0"/>
          <a:chOff x="0" y="0"/>
          <a:chExt cx="0" cy="0"/>
        </a:xfrm>
      </p:grpSpPr>
      <p:sp>
        <p:nvSpPr>
          <p:cNvPr id="1048588" name="Text 0"/>
          <p:cNvSpPr/>
          <p:nvPr/>
        </p:nvSpPr>
        <p:spPr>
          <a:xfrm>
            <a:off x="213360" y="136144"/>
            <a:ext cx="8930640" cy="900853"/>
          </a:xfrm>
          <a:prstGeom prst="rect"/>
          <a:noFill/>
        </p:spPr>
        <p:txBody>
          <a:bodyPr anchor="ctr" rtlCol="0" wrap="square"/>
          <a:p>
            <a:pPr algn="ctr"/>
            <a:r>
              <a:rPr b="1" dirty="0" sz="3000" lang="en-US" u="sng">
                <a:solidFill>
                  <a:srgbClr val="000000"/>
                </a:solidFill>
                <a:latin typeface="Optima" pitchFamily="34" charset="0"/>
                <a:ea typeface="Optima" pitchFamily="34" charset="-122"/>
                <a:cs typeface="Optima" pitchFamily="34" charset="-120"/>
              </a:rPr>
              <a:t>competitive Analysis Of  Leading Travel Aggregators</a:t>
            </a:r>
            <a:endParaRPr dirty="0" sz="3000" lang="en-US" u="sng"/>
          </a:p>
        </p:txBody>
      </p:sp>
      <p:pic>
        <p:nvPicPr>
          <p:cNvPr id="2097157" name="Picture 2" descr="Travel Aggregator Magazine – April 2022 Edition Out Now"/>
          <p:cNvPicPr>
            <a:picLocks noChangeAspect="1" noChangeArrowheads="1"/>
          </p:cNvPicPr>
          <p:nvPr/>
        </p:nvPicPr>
        <p:blipFill>
          <a:blip xmlns:r="http://schemas.openxmlformats.org/officeDocument/2006/relationships" r:embed="rId1"/>
          <a:srcRect/>
          <a:stretch>
            <a:fillRect/>
          </a:stretch>
        </p:blipFill>
        <p:spPr bwMode="auto">
          <a:xfrm>
            <a:off x="926591" y="1243583"/>
            <a:ext cx="7290817" cy="3083729"/>
          </a:xfrm>
          <a:prstGeom prst="rect"/>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57" name=""/>
        <p:cNvGrpSpPr/>
        <p:nvPr/>
      </p:nvGrpSpPr>
      <p:grpSpPr>
        <a:xfrm>
          <a:off x="0" y="0"/>
          <a:ext cx="0" cy="0"/>
          <a:chOff x="0" y="0"/>
          <a:chExt cx="0" cy="0"/>
        </a:xfrm>
      </p:grpSpPr>
      <p:sp>
        <p:nvSpPr>
          <p:cNvPr id="1048627" name="Text 0"/>
          <p:cNvSpPr/>
          <p:nvPr/>
        </p:nvSpPr>
        <p:spPr>
          <a:xfrm>
            <a:off x="457200" y="228600"/>
            <a:ext cx="8229600" cy="822960"/>
          </a:xfrm>
          <a:prstGeom prst="rect"/>
          <a:noFill/>
        </p:spPr>
        <p:txBody>
          <a:bodyPr anchor="ctr" rtlCol="0" wrap="square"/>
          <a:p>
            <a:r>
              <a:rPr b="1" dirty="0" sz="2400" lang="en-US">
                <a:solidFill>
                  <a:srgbClr val="000000"/>
                </a:solidFill>
                <a:latin typeface="Optima" pitchFamily="34" charset="0"/>
                <a:ea typeface="Optima" pitchFamily="34" charset="-122"/>
                <a:cs typeface="Optima" pitchFamily="34" charset="-120"/>
              </a:rPr>
              <a:t>References</a:t>
            </a:r>
            <a:endParaRPr dirty="0" sz="2400" lang="en-US"/>
          </a:p>
        </p:txBody>
      </p:sp>
      <p:sp>
        <p:nvSpPr>
          <p:cNvPr id="1048628" name="Text 1"/>
          <p:cNvSpPr/>
          <p:nvPr/>
        </p:nvSpPr>
        <p:spPr>
          <a:xfrm>
            <a:off x="457200" y="1143000"/>
            <a:ext cx="4114800" cy="3200400"/>
          </a:xfrm>
          <a:prstGeom prst="rect"/>
          <a:noFill/>
        </p:spPr>
        <p:txBody>
          <a:bodyPr anchor="t" rtlCol="0" wrap="square"/>
          <a:p>
            <a:r>
              <a:rPr dirty="0" sz="1600" lang="en-US">
                <a:solidFill>
                  <a:srgbClr val="000000"/>
                </a:solidFill>
                <a:latin typeface="Optima" pitchFamily="34" charset="0"/>
                <a:ea typeface="Optima" pitchFamily="34" charset="-122"/>
                <a:cs typeface="Optima" pitchFamily="34" charset="-120"/>
              </a:rPr>
              <a:t>Expedia. (n.d.). Retrieved from https://www.expedia.com/</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Booking.com. (n.d.). Retrieved from https://www.booking.com/</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Kayak. (n.d.). Retrieved from https://www.kayak.com/</a:t>
            </a:r>
            <a:endParaRPr dirty="0" sz="160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5" name="Picture 2"/>
          <p:cNvPicPr>
            <a:picLocks noChangeAspect="1"/>
          </p:cNvPicPr>
          <p:nvPr/>
        </p:nvPicPr>
        <p:blipFill>
          <a:blip xmlns:r="http://schemas.openxmlformats.org/officeDocument/2006/relationships" r:embed="rId1"/>
          <a:stretch>
            <a:fillRect/>
          </a:stretch>
        </p:blipFill>
        <p:spPr>
          <a:xfrm>
            <a:off x="2560320" y="1060704"/>
            <a:ext cx="4413504" cy="263271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2" name="TextBox 2"/>
          <p:cNvSpPr txBox="1"/>
          <p:nvPr/>
        </p:nvSpPr>
        <p:spPr>
          <a:xfrm>
            <a:off x="2810256" y="315206"/>
            <a:ext cx="4572000" cy="584775"/>
          </a:xfrm>
          <a:prstGeom prst="rect"/>
          <a:noFill/>
        </p:spPr>
        <p:txBody>
          <a:bodyPr wrap="square">
            <a:spAutoFit/>
          </a:bodyPr>
          <a:p>
            <a:r>
              <a:rPr b="1" dirty="0" sz="3200" lang="en-US" u="sng">
                <a:solidFill>
                  <a:schemeClr val="tx1"/>
                </a:solidFill>
                <a:effectLst>
                  <a:outerShdw algn="tl" blurRad="38100" dir="2700000" dist="19050" rotWithShape="0">
                    <a:schemeClr val="dk1">
                      <a:alpha val="40000"/>
                    </a:schemeClr>
                  </a:outerShdw>
                </a:effectLst>
              </a:rPr>
              <a:t>project flow</a:t>
            </a:r>
            <a:endParaRPr dirty="0" sz="3200" lang="en-US" u="sng"/>
          </a:p>
        </p:txBody>
      </p:sp>
      <p:sp>
        <p:nvSpPr>
          <p:cNvPr id="1048593" name="TextBox 4"/>
          <p:cNvSpPr txBox="1"/>
          <p:nvPr/>
        </p:nvSpPr>
        <p:spPr>
          <a:xfrm>
            <a:off x="701040" y="1387176"/>
            <a:ext cx="6114288" cy="1958341"/>
          </a:xfrm>
          <a:prstGeom prst="rect"/>
          <a:noFill/>
        </p:spPr>
        <p:txBody>
          <a:bodyPr wrap="square">
            <a:spAutoFit/>
          </a:bodyPr>
          <a:p>
            <a:pPr>
              <a:buFont typeface="Wingdings" panose="05000000000000000000" charset="0"/>
              <a:buChar char="Ø"/>
            </a:pPr>
            <a:r>
              <a:rPr dirty="0" lang="en-US">
                <a:latin typeface="Optima"/>
              </a:rPr>
              <a:t>Data preparation </a:t>
            </a:r>
          </a:p>
          <a:p>
            <a:pPr>
              <a:buFont typeface="Wingdings" panose="05000000000000000000" charset="0"/>
              <a:buChar char="Ø"/>
            </a:pPr>
            <a:r>
              <a:rPr dirty="0" lang="en-US">
                <a:latin typeface="Optima"/>
              </a:rPr>
              <a:t>Data visualization </a:t>
            </a:r>
          </a:p>
          <a:p>
            <a:pPr>
              <a:buFont typeface="Wingdings" panose="05000000000000000000" charset="0"/>
              <a:buChar char="Ø"/>
            </a:pPr>
            <a:r>
              <a:rPr dirty="0" lang="en-US">
                <a:latin typeface="Optima"/>
              </a:rPr>
              <a:t>Dash board </a:t>
            </a:r>
          </a:p>
          <a:p>
            <a:pPr>
              <a:buFont typeface="Wingdings" panose="05000000000000000000" charset="0"/>
              <a:buChar char="Ø"/>
            </a:pPr>
            <a:r>
              <a:rPr dirty="0" lang="en-US">
                <a:latin typeface="Optima"/>
              </a:rPr>
              <a:t>Story </a:t>
            </a:r>
          </a:p>
          <a:p>
            <a:pPr>
              <a:buFont typeface="Wingdings" panose="05000000000000000000" charset="0"/>
              <a:buChar char="Ø"/>
            </a:pPr>
            <a:r>
              <a:rPr dirty="0" lang="en-US">
                <a:latin typeface="Optima"/>
              </a:rPr>
              <a:t>Report </a:t>
            </a:r>
          </a:p>
          <a:p>
            <a:pPr>
              <a:buFont typeface="Wingdings" panose="05000000000000000000" charset="0"/>
              <a:buChar char="Ø"/>
            </a:pPr>
            <a:r>
              <a:rPr dirty="0" lang="en-US">
                <a:latin typeface="Optima"/>
              </a:rPr>
              <a:t>performance testing </a:t>
            </a:r>
          </a:p>
          <a:p>
            <a:pPr>
              <a:buFont typeface="Wingdings" panose="05000000000000000000" charset="0"/>
              <a:buChar char="Ø"/>
            </a:pPr>
            <a:r>
              <a:rPr dirty="0" lang="en-US">
                <a:latin typeface="Optima"/>
              </a:rPr>
              <a:t>Web integration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8" name="Picture 2" descr="MattsenKumar | Online Travel Aggregators - User Journey Analysis"/>
          <p:cNvPicPr>
            <a:picLocks noChangeAspect="1" noChangeArrowheads="1"/>
          </p:cNvPicPr>
          <p:nvPr/>
        </p:nvPicPr>
        <p:blipFill>
          <a:blip xmlns:r="http://schemas.openxmlformats.org/officeDocument/2006/relationships" r:embed="rId1"/>
          <a:srcRect/>
          <a:stretch>
            <a:fillRect/>
          </a:stretch>
        </p:blipFill>
        <p:spPr bwMode="auto">
          <a:xfrm>
            <a:off x="5510784" y="966216"/>
            <a:ext cx="3244977" cy="3211068"/>
          </a:xfrm>
          <a:prstGeom prst="rect"/>
          <a:noFill/>
        </p:spPr>
      </p:pic>
      <p:sp>
        <p:nvSpPr>
          <p:cNvPr id="1048594" name="TextBox 2"/>
          <p:cNvSpPr txBox="1"/>
          <p:nvPr/>
        </p:nvSpPr>
        <p:spPr>
          <a:xfrm>
            <a:off x="3395472" y="205478"/>
            <a:ext cx="4572000" cy="461665"/>
          </a:xfrm>
          <a:prstGeom prst="rect"/>
          <a:noFill/>
        </p:spPr>
        <p:txBody>
          <a:bodyPr wrap="square">
            <a:spAutoFit/>
          </a:bodyPr>
          <a:p>
            <a:r>
              <a:rPr b="1" dirty="0" sz="2400" lang="en-US">
                <a:solidFill>
                  <a:schemeClr val="accent1">
                    <a:lumMod val="50000"/>
                  </a:schemeClr>
                </a:solidFill>
                <a:effectLst>
                  <a:outerShdw algn="tl" blurRad="38100" dir="2700000" dist="19050" rotWithShape="0">
                    <a:schemeClr val="dk1">
                      <a:alpha val="40000"/>
                    </a:schemeClr>
                  </a:outerShdw>
                </a:effectLst>
                <a:highlight>
                  <a:srgbClr val="C0C0C0"/>
                </a:highlight>
              </a:rPr>
              <a:t>Data visualizations </a:t>
            </a:r>
            <a:endParaRPr dirty="0" sz="2400" lang="en-US">
              <a:solidFill>
                <a:schemeClr val="accent1">
                  <a:lumMod val="50000"/>
                </a:schemeClr>
              </a:solidFill>
              <a:highlight>
                <a:srgbClr val="C0C0C0"/>
              </a:highlight>
            </a:endParaRPr>
          </a:p>
        </p:txBody>
      </p:sp>
      <p:sp>
        <p:nvSpPr>
          <p:cNvPr id="1048595" name="TextBox 4"/>
          <p:cNvSpPr txBox="1"/>
          <p:nvPr/>
        </p:nvSpPr>
        <p:spPr>
          <a:xfrm>
            <a:off x="388238" y="723864"/>
            <a:ext cx="4842129" cy="4358639"/>
          </a:xfrm>
          <a:prstGeom prst="rect"/>
          <a:noFill/>
        </p:spPr>
        <p:txBody>
          <a:bodyPr wrap="square">
            <a:spAutoFit/>
          </a:bodyPr>
          <a:p>
            <a:pPr algn="l" indent="-285750" marL="285750">
              <a:buFont typeface="Arial" panose="020B0604020202020204" pitchFamily="34" charset="0"/>
              <a:buChar char="•"/>
            </a:pPr>
            <a:r>
              <a:rPr b="0" dirty="0" i="0" lang="en-GB">
                <a:solidFill>
                  <a:srgbClr val="565872"/>
                </a:solidFill>
                <a:effectLst/>
                <a:latin typeface="Optima"/>
              </a:rPr>
              <a:t>User Journey Analysis of </a:t>
            </a:r>
            <a:r>
              <a:rPr b="0" dirty="0" i="0" lang="en-GB" err="1">
                <a:solidFill>
                  <a:srgbClr val="565872"/>
                </a:solidFill>
                <a:effectLst/>
                <a:latin typeface="Optima"/>
              </a:rPr>
              <a:t>traverlers</a:t>
            </a:r>
            <a:r>
              <a:rPr b="0" dirty="0" i="0" lang="en-GB">
                <a:solidFill>
                  <a:srgbClr val="565872"/>
                </a:solidFill>
                <a:effectLst/>
                <a:latin typeface="Optima"/>
              </a:rPr>
              <a:t> who relied on varied Online Travel Aggregators reveals numerous secrets to quality customer experience. Amsterdam, Bangkok and New York were the top travel destinations and OTAs like Expedia, Airbnb, TripAdvisor, KLOOK and Tickets were used to book tickets.</a:t>
            </a:r>
          </a:p>
          <a:p>
            <a:pPr algn="l" indent="-285750" marL="285750">
              <a:buFont typeface="Arial" panose="020B0604020202020204" pitchFamily="34" charset="0"/>
              <a:buChar char="•"/>
            </a:pPr>
            <a:r>
              <a:rPr b="0" dirty="0" i="0" lang="en-GB">
                <a:solidFill>
                  <a:srgbClr val="565872"/>
                </a:solidFill>
                <a:effectLst/>
                <a:latin typeface="Optima"/>
              </a:rPr>
              <a:t>The user journey analysis highlights and rates the varied OTAs involved on the basis of content, pricing, navigation and overall experience. The insight highlights the best and worst of these OTAs and assists a </a:t>
            </a:r>
            <a:r>
              <a:rPr b="0" dirty="0" i="0" lang="en-GB" err="1">
                <a:solidFill>
                  <a:srgbClr val="565872"/>
                </a:solidFill>
                <a:effectLst/>
                <a:latin typeface="Optima"/>
              </a:rPr>
              <a:t>traveler</a:t>
            </a:r>
            <a:r>
              <a:rPr b="0" dirty="0" i="0" lang="en-GB">
                <a:solidFill>
                  <a:srgbClr val="565872"/>
                </a:solidFill>
                <a:effectLst/>
                <a:latin typeface="Optima"/>
              </a:rPr>
              <a:t> in finding the best travel aggregator</a:t>
            </a:r>
            <a:r>
              <a:rPr b="0" dirty="0" i="0" lang="en-GB">
                <a:solidFill>
                  <a:srgbClr val="565872"/>
                </a:solidFill>
                <a:effectLst/>
                <a:latin typeface="Roboto" panose="02000000000000000000" pitchFamily="2"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38" name=""/>
        <p:cNvGrpSpPr/>
        <p:nvPr/>
      </p:nvGrpSpPr>
      <p:grpSpPr>
        <a:xfrm>
          <a:off x="0" y="0"/>
          <a:ext cx="0" cy="0"/>
          <a:chOff x="0" y="0"/>
          <a:chExt cx="0" cy="0"/>
        </a:xfrm>
      </p:grpSpPr>
      <p:pic>
        <p:nvPicPr>
          <p:cNvPr id="2097159" name="Image 0" descr="https://search-letsfade-com.herokuapp.com/proxy?url=https://limbd.org/wp-content/uploads/2020/06/Advantages-of-Aggregators-1024x614.png"/>
          <p:cNvPicPr>
            <a:picLocks noChangeAspect="1"/>
          </p:cNvPicPr>
          <p:nvPr/>
        </p:nvPicPr>
        <p:blipFill>
          <a:blip xmlns:r="http://schemas.openxmlformats.org/officeDocument/2006/relationships" r:embed="rId1"/>
          <a:stretch>
            <a:fillRect/>
          </a:stretch>
        </p:blipFill>
        <p:spPr>
          <a:xfrm>
            <a:off x="4572000" y="1143000"/>
            <a:ext cx="4114800" cy="3200400"/>
          </a:xfrm>
          <a:prstGeom prst="rect"/>
        </p:spPr>
      </p:pic>
      <p:sp>
        <p:nvSpPr>
          <p:cNvPr id="1048596" name="Text 0"/>
          <p:cNvSpPr/>
          <p:nvPr/>
        </p:nvSpPr>
        <p:spPr>
          <a:xfrm>
            <a:off x="457200" y="228600"/>
            <a:ext cx="8229600" cy="822960"/>
          </a:xfrm>
          <a:prstGeom prst="rect"/>
          <a:noFill/>
        </p:spPr>
        <p:txBody>
          <a:bodyPr anchor="ctr" rtlCol="0" wrap="square"/>
          <a:p>
            <a:r>
              <a:rPr b="1" dirty="0" sz="2400" lang="en-US" u="sng">
                <a:solidFill>
                  <a:srgbClr val="000000"/>
                </a:solidFill>
                <a:latin typeface="Optima" pitchFamily="34" charset="0"/>
                <a:ea typeface="Optima" pitchFamily="34" charset="-122"/>
                <a:cs typeface="Optima" pitchFamily="34" charset="-120"/>
              </a:rPr>
              <a:t>Introduction to Competitive Analysis of Leading Travel Aggregators</a:t>
            </a:r>
            <a:endParaRPr dirty="0" sz="2400" lang="en-US" u="sng"/>
          </a:p>
        </p:txBody>
      </p:sp>
      <p:sp>
        <p:nvSpPr>
          <p:cNvPr id="1048597" name="Text 1"/>
          <p:cNvSpPr/>
          <p:nvPr/>
        </p:nvSpPr>
        <p:spPr>
          <a:xfrm>
            <a:off x="457200" y="1143000"/>
            <a:ext cx="4114800" cy="3200400"/>
          </a:xfrm>
          <a:prstGeom prst="rect"/>
          <a:noFill/>
        </p:spPr>
        <p:txBody>
          <a:bodyPr anchor="t" rtlCol="0" wrap="square"/>
          <a:p>
            <a:r>
              <a:rPr dirty="0" sz="1600" lang="en-US">
                <a:solidFill>
                  <a:srgbClr val="000000"/>
                </a:solidFill>
                <a:latin typeface="Optima" pitchFamily="34" charset="0"/>
                <a:ea typeface="Optima" pitchFamily="34" charset="-122"/>
                <a:cs typeface="Optima" pitchFamily="34" charset="-120"/>
              </a:rPr>
              <a:t>Travel aggregators are online platforms that consolidate information from multiple sources to provide users with the best travel deals and options.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The leading travel aggregators in the market include Expedia, Booking.com, and Kayak.</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This analysis aims to compare these leading travel aggregators based on their features, user experience, and market share.</a:t>
            </a:r>
            <a:endParaRPr dirty="0" sz="16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41" name=""/>
        <p:cNvGrpSpPr/>
        <p:nvPr/>
      </p:nvGrpSpPr>
      <p:grpSpPr>
        <a:xfrm>
          <a:off x="0" y="0"/>
          <a:ext cx="0" cy="0"/>
          <a:chOff x="0" y="0"/>
          <a:chExt cx="0" cy="0"/>
        </a:xfrm>
      </p:grpSpPr>
      <p:pic>
        <p:nvPicPr>
          <p:cNvPr id="2097160" name="Image 0" descr="https://search-letsfade-com.herokuapp.com/proxy?url=https://i.pinimg.com/originals/65/9b/80/659b80d845ea33d16a83f5456bfbf3d8.png"/>
          <p:cNvPicPr>
            <a:picLocks noChangeAspect="1"/>
          </p:cNvPicPr>
          <p:nvPr/>
        </p:nvPicPr>
        <p:blipFill>
          <a:blip xmlns:r="http://schemas.openxmlformats.org/officeDocument/2006/relationships" r:embed="rId1"/>
          <a:stretch>
            <a:fillRect/>
          </a:stretch>
        </p:blipFill>
        <p:spPr>
          <a:xfrm>
            <a:off x="4572000" y="1143000"/>
            <a:ext cx="4114800" cy="3200400"/>
          </a:xfrm>
          <a:prstGeom prst="rect"/>
        </p:spPr>
      </p:pic>
      <p:sp>
        <p:nvSpPr>
          <p:cNvPr id="1048601" name="Text 0"/>
          <p:cNvSpPr/>
          <p:nvPr/>
        </p:nvSpPr>
        <p:spPr>
          <a:xfrm>
            <a:off x="457200" y="228600"/>
            <a:ext cx="8229600" cy="822960"/>
          </a:xfrm>
          <a:prstGeom prst="rect"/>
          <a:noFill/>
        </p:spPr>
        <p:txBody>
          <a:bodyPr anchor="ctr" rtlCol="0" wrap="square"/>
          <a:p>
            <a:r>
              <a:rPr b="1" dirty="0" sz="2400" lang="en-US" u="sng">
                <a:solidFill>
                  <a:srgbClr val="000000"/>
                </a:solidFill>
                <a:latin typeface="Optima" pitchFamily="34" charset="0"/>
                <a:ea typeface="Optima" pitchFamily="34" charset="-122"/>
                <a:cs typeface="Optima" pitchFamily="34" charset="-120"/>
              </a:rPr>
              <a:t>Features and Services Comparison</a:t>
            </a:r>
            <a:endParaRPr dirty="0" sz="2400" lang="en-US" u="sng"/>
          </a:p>
        </p:txBody>
      </p:sp>
      <p:sp>
        <p:nvSpPr>
          <p:cNvPr id="1048602" name="Text 1"/>
          <p:cNvSpPr/>
          <p:nvPr/>
        </p:nvSpPr>
        <p:spPr>
          <a:xfrm>
            <a:off x="457200" y="1143000"/>
            <a:ext cx="4114800" cy="3200400"/>
          </a:xfrm>
          <a:prstGeom prst="rect"/>
          <a:noFill/>
        </p:spPr>
        <p:txBody>
          <a:bodyPr anchor="t" rtlCol="0" wrap="square"/>
          <a:p>
            <a:r>
              <a:rPr dirty="0" sz="1600" lang="en-US">
                <a:solidFill>
                  <a:srgbClr val="000000"/>
                </a:solidFill>
                <a:latin typeface="Optima" pitchFamily="34" charset="0"/>
                <a:ea typeface="Optima" pitchFamily="34" charset="-122"/>
                <a:cs typeface="Optima" pitchFamily="34" charset="-120"/>
              </a:rPr>
              <a:t>Expedia offers a comprehensive range of services, including flight and hotel bookings, vacation packages, car rentals, and activities.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Booking.com focuses primarily on hotel bookings but also offers flight and car rental options, with a strong emphasis on customer reviews and ratings.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Kayak provides users with a powerful search engine that compares prices across multiple travel sites for flights, hotels, car rentals, and more.</a:t>
            </a:r>
            <a:endParaRPr dirty="0" sz="16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44" name=""/>
        <p:cNvGrpSpPr/>
        <p:nvPr/>
      </p:nvGrpSpPr>
      <p:grpSpPr>
        <a:xfrm>
          <a:off x="0" y="0"/>
          <a:ext cx="0" cy="0"/>
          <a:chOff x="0" y="0"/>
          <a:chExt cx="0" cy="0"/>
        </a:xfrm>
      </p:grpSpPr>
      <p:pic>
        <p:nvPicPr>
          <p:cNvPr id="2097161" name="Image 0" descr="https://search-letsfade-com.herokuapp.com/proxy?url=https://i.pinimg.com/originals/b3/f0/05/b3f00552bced6c5642bdb6143e34bf4c.jpg"/>
          <p:cNvPicPr>
            <a:picLocks noChangeAspect="1"/>
          </p:cNvPicPr>
          <p:nvPr/>
        </p:nvPicPr>
        <p:blipFill>
          <a:blip xmlns:r="http://schemas.openxmlformats.org/officeDocument/2006/relationships" r:embed="rId1"/>
          <a:stretch>
            <a:fillRect/>
          </a:stretch>
        </p:blipFill>
        <p:spPr>
          <a:xfrm>
            <a:off x="4572000" y="1143000"/>
            <a:ext cx="4114800" cy="3200400"/>
          </a:xfrm>
          <a:prstGeom prst="rect"/>
        </p:spPr>
      </p:pic>
      <p:sp>
        <p:nvSpPr>
          <p:cNvPr id="1048606" name="Text 0"/>
          <p:cNvSpPr/>
          <p:nvPr/>
        </p:nvSpPr>
        <p:spPr>
          <a:xfrm>
            <a:off x="457200" y="228600"/>
            <a:ext cx="8229600" cy="822960"/>
          </a:xfrm>
          <a:prstGeom prst="rect"/>
          <a:noFill/>
        </p:spPr>
        <p:txBody>
          <a:bodyPr anchor="ctr" rtlCol="0" wrap="square"/>
          <a:p>
            <a:r>
              <a:rPr b="1" dirty="0" sz="2400" lang="en-US" u="sng">
                <a:solidFill>
                  <a:srgbClr val="000000"/>
                </a:solidFill>
                <a:latin typeface="Optima" pitchFamily="34" charset="0"/>
                <a:ea typeface="Optima" pitchFamily="34" charset="-122"/>
                <a:cs typeface="Optima" pitchFamily="34" charset="-120"/>
              </a:rPr>
              <a:t>User Experience Evaluation</a:t>
            </a:r>
            <a:endParaRPr dirty="0" sz="2400" lang="en-US" u="sng"/>
          </a:p>
        </p:txBody>
      </p:sp>
      <p:sp>
        <p:nvSpPr>
          <p:cNvPr id="1048607" name="Text 1"/>
          <p:cNvSpPr/>
          <p:nvPr/>
        </p:nvSpPr>
        <p:spPr>
          <a:xfrm>
            <a:off x="457200" y="1143000"/>
            <a:ext cx="4114800" cy="3200400"/>
          </a:xfrm>
          <a:prstGeom prst="rect"/>
          <a:noFill/>
        </p:spPr>
        <p:txBody>
          <a:bodyPr anchor="t" rtlCol="0" wrap="square"/>
          <a:p>
            <a:r>
              <a:rPr dirty="0" sz="1600" lang="en-US">
                <a:solidFill>
                  <a:srgbClr val="000000"/>
                </a:solidFill>
                <a:latin typeface="Optima" pitchFamily="34" charset="0"/>
                <a:ea typeface="Optima" pitchFamily="34" charset="-122"/>
                <a:cs typeface="Optima" pitchFamily="34" charset="-120"/>
              </a:rPr>
              <a:t>Expedia provides a user-friendly interface with a simple booking process, extensive filters, and options for advanced search.</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Booking.com offers a seamless user experience with a visually appealing interface, clear pricing information, and easy navigation.</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Kayak stands out with its clean and intuitive design, personalized recommendations, and real-time updates on price changes.</a:t>
            </a:r>
            <a:endParaRPr dirty="0" sz="16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47" name=""/>
        <p:cNvGrpSpPr/>
        <p:nvPr/>
      </p:nvGrpSpPr>
      <p:grpSpPr>
        <a:xfrm>
          <a:off x="0" y="0"/>
          <a:ext cx="0" cy="0"/>
          <a:chOff x="0" y="0"/>
          <a:chExt cx="0" cy="0"/>
        </a:xfrm>
      </p:grpSpPr>
      <p:pic>
        <p:nvPicPr>
          <p:cNvPr id="2097162" name="Image 0" descr="https://search-letsfade-com.herokuapp.com/proxy?url=https://frontera.net/wp-content/uploads/2017/06/mkt-share-travel-companies-by-countires.png"/>
          <p:cNvPicPr>
            <a:picLocks noChangeAspect="1"/>
          </p:cNvPicPr>
          <p:nvPr/>
        </p:nvPicPr>
        <p:blipFill>
          <a:blip xmlns:r="http://schemas.openxmlformats.org/officeDocument/2006/relationships" r:embed="rId1"/>
          <a:stretch>
            <a:fillRect/>
          </a:stretch>
        </p:blipFill>
        <p:spPr>
          <a:xfrm>
            <a:off x="4572000" y="1143000"/>
            <a:ext cx="4114800" cy="3200400"/>
          </a:xfrm>
          <a:prstGeom prst="rect"/>
        </p:spPr>
      </p:pic>
      <p:sp>
        <p:nvSpPr>
          <p:cNvPr id="1048611" name="Text 0"/>
          <p:cNvSpPr/>
          <p:nvPr/>
        </p:nvSpPr>
        <p:spPr>
          <a:xfrm>
            <a:off x="457200" y="228600"/>
            <a:ext cx="8229600" cy="822960"/>
          </a:xfrm>
          <a:prstGeom prst="rect"/>
          <a:noFill/>
        </p:spPr>
        <p:txBody>
          <a:bodyPr anchor="ctr" rtlCol="0" wrap="square"/>
          <a:p>
            <a:r>
              <a:rPr b="1" dirty="0" sz="2400" lang="en-US" u="sng">
                <a:solidFill>
                  <a:srgbClr val="000000"/>
                </a:solidFill>
                <a:latin typeface="Optima" pitchFamily="34" charset="0"/>
                <a:ea typeface="Optima" pitchFamily="34" charset="-122"/>
                <a:cs typeface="Optima" pitchFamily="34" charset="-120"/>
              </a:rPr>
              <a:t>Market Share Analysis</a:t>
            </a:r>
            <a:endParaRPr dirty="0" sz="2400" lang="en-US" u="sng"/>
          </a:p>
        </p:txBody>
      </p:sp>
      <p:sp>
        <p:nvSpPr>
          <p:cNvPr id="1048612" name="Text 1"/>
          <p:cNvSpPr/>
          <p:nvPr/>
        </p:nvSpPr>
        <p:spPr>
          <a:xfrm>
            <a:off x="457200" y="1143000"/>
            <a:ext cx="4114800" cy="3200400"/>
          </a:xfrm>
          <a:prstGeom prst="rect"/>
          <a:noFill/>
        </p:spPr>
        <p:txBody>
          <a:bodyPr anchor="t" rtlCol="0" wrap="square"/>
          <a:p>
            <a:r>
              <a:rPr dirty="0" sz="1600" lang="en-US">
                <a:solidFill>
                  <a:srgbClr val="000000"/>
                </a:solidFill>
                <a:latin typeface="Optima" pitchFamily="34" charset="0"/>
                <a:ea typeface="Optima" pitchFamily="34" charset="-122"/>
                <a:cs typeface="Optima" pitchFamily="34" charset="-120"/>
              </a:rPr>
              <a:t>Expedia holds a significant market share with a strong presence in North America and Europe, offering a wide range of travel services.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Booking.com is a dominant player in the hotel booking market with a global reach and a strong focus on customer reviews and ratings.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Kayak has gained popularity as a leading metasearch engine, attracting users with its comprehensive search capabilities and price comparison features.</a:t>
            </a:r>
            <a:endParaRPr dirty="0" sz="16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50" name=""/>
        <p:cNvGrpSpPr/>
        <p:nvPr/>
      </p:nvGrpSpPr>
      <p:grpSpPr>
        <a:xfrm>
          <a:off x="0" y="0"/>
          <a:ext cx="0" cy="0"/>
          <a:chOff x="0" y="0"/>
          <a:chExt cx="0" cy="0"/>
        </a:xfrm>
      </p:grpSpPr>
      <p:pic>
        <p:nvPicPr>
          <p:cNvPr id="2097163" name="Image 0" descr="https://search-letsfade-com.herokuapp.com/proxy?url=https://quotefancy.com/media/wallpaper/3840x2160/5085005-Sophia-Amoruso-Quote-True-success-lies-in-knowing-your-weaknesses.jpg"/>
          <p:cNvPicPr>
            <a:picLocks noChangeAspect="1"/>
          </p:cNvPicPr>
          <p:nvPr/>
        </p:nvPicPr>
        <p:blipFill>
          <a:blip xmlns:r="http://schemas.openxmlformats.org/officeDocument/2006/relationships" r:embed="rId1"/>
          <a:stretch>
            <a:fillRect/>
          </a:stretch>
        </p:blipFill>
        <p:spPr>
          <a:xfrm>
            <a:off x="4572000" y="1143000"/>
            <a:ext cx="4114800" cy="3200400"/>
          </a:xfrm>
          <a:prstGeom prst="rect"/>
        </p:spPr>
      </p:pic>
      <p:sp>
        <p:nvSpPr>
          <p:cNvPr id="1048616" name="Text 0"/>
          <p:cNvSpPr/>
          <p:nvPr/>
        </p:nvSpPr>
        <p:spPr>
          <a:xfrm>
            <a:off x="457200" y="228600"/>
            <a:ext cx="8229600" cy="822960"/>
          </a:xfrm>
          <a:prstGeom prst="rect"/>
          <a:noFill/>
        </p:spPr>
        <p:txBody>
          <a:bodyPr anchor="ctr" rtlCol="0" wrap="square"/>
          <a:p>
            <a:r>
              <a:rPr b="1" dirty="0" sz="2400" lang="en-US">
                <a:solidFill>
                  <a:srgbClr val="000000"/>
                </a:solidFill>
                <a:latin typeface="Optima" pitchFamily="34" charset="0"/>
                <a:ea typeface="Optima" pitchFamily="34" charset="-122"/>
                <a:cs typeface="Optima" pitchFamily="34" charset="-120"/>
              </a:rPr>
              <a:t>Strengths and Weaknesses</a:t>
            </a:r>
            <a:endParaRPr dirty="0" sz="2400" lang="en-US"/>
          </a:p>
        </p:txBody>
      </p:sp>
      <p:sp>
        <p:nvSpPr>
          <p:cNvPr id="1048617" name="Text 1"/>
          <p:cNvSpPr/>
          <p:nvPr/>
        </p:nvSpPr>
        <p:spPr>
          <a:xfrm>
            <a:off x="457200" y="1143000"/>
            <a:ext cx="4114800" cy="3200400"/>
          </a:xfrm>
          <a:prstGeom prst="rect"/>
          <a:noFill/>
        </p:spPr>
        <p:txBody>
          <a:bodyPr anchor="t" rtlCol="0" wrap="square"/>
          <a:p>
            <a:r>
              <a:rPr dirty="0" sz="1600" lang="en-US">
                <a:solidFill>
                  <a:srgbClr val="000000"/>
                </a:solidFill>
                <a:latin typeface="Optima" pitchFamily="34" charset="0"/>
                <a:ea typeface="Optima" pitchFamily="34" charset="-122"/>
                <a:cs typeface="Optima" pitchFamily="34" charset="-120"/>
              </a:rPr>
              <a:t>Expedia's strength lies in its extensive range of services and a global network of partners, but it can sometimes be overwhelming for users due to its vast options.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Booking.com excels in user reviews and ratings, ensuring transparency and trust, but its focus on hotels limits its scope compared to other aggregators.</a:t>
            </a:r>
            <a:endParaRPr dirty="0" sz="1600" lang="en-US"/>
          </a:p>
          <a:p>
            <a:endParaRPr dirty="0" sz="1600" lang="en-US"/>
          </a:p>
          <a:p>
            <a:r>
              <a:rPr dirty="0" sz="1600" lang="en-US">
                <a:solidFill>
                  <a:srgbClr val="000000"/>
                </a:solidFill>
                <a:latin typeface="Optima" pitchFamily="34" charset="0"/>
                <a:ea typeface="Optima" pitchFamily="34" charset="-122"/>
                <a:cs typeface="Optima" pitchFamily="34" charset="-120"/>
              </a:rPr>
              <a:t>Kayak's strength lies in its powerful search engine and price comparison capabilities, but it may lack the personalized touch provided by other aggregators.</a:t>
            </a:r>
            <a:endParaRPr dirty="0" sz="16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SlideMake.com</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Ompetitive Analysis Of  Leading Travel Aggregators</dc:title>
  <dc:creator>SlideMake.com</dc:creator>
  <cp:lastModifiedBy>rama krishna paratkar</cp:lastModifiedBy>
  <dcterms:created xsi:type="dcterms:W3CDTF">2023-10-10T07:37:09Z</dcterms:created>
  <dcterms:modified xsi:type="dcterms:W3CDTF">2023-10-17T04:02:44Z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f0cb720dbe264093a2a010faadc81b39</vt:lpwstr>
  </property>
</Properties>
</file>