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fx2020@gmail.com" initials="" lastIdx="1" clrIdx="0">
    <p:extLst>
      <p:ext uri="{19B8F6BF-5375-455C-9EA6-DF929625EA0E}">
        <p15:presenceInfo xmlns:p15="http://schemas.microsoft.com/office/powerpoint/2012/main" userId="36811145cb92be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SONIYABHARATHI%20K%20EMPLOYEE%20DATA%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new1\Downloads\SONIYABHARATHI%20K%20EMPLOYEE%20DATA%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[SONIYABHARATHI K EMPLOYEE DATA EXCEL.xlsx]Sheet1!PivotTable1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86A8-4AC7-8934-A46882AC4CC0}"/>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86A8-4AC7-8934-A46882AC4CC0}"/>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86A8-4AC7-8934-A46882AC4CC0}"/>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86A8-4AC7-8934-A46882AC4CC0}"/>
            </c:ext>
          </c:extLst>
        </c:ser>
        <c:dLbls>
          <c:showLegendKey val="0"/>
          <c:showVal val="0"/>
          <c:showCatName val="0"/>
          <c:showSerName val="0"/>
          <c:showPercent val="0"/>
          <c:showBubbleSize val="0"/>
        </c:dLbls>
        <c:gapWidth val="100"/>
        <c:overlap val="-24"/>
        <c:axId val="2074903007"/>
        <c:axId val="2054382687"/>
      </c:barChart>
      <c:catAx>
        <c:axId val="20749030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54382687"/>
        <c:crosses val="autoZero"/>
        <c:auto val="1"/>
        <c:lblAlgn val="ctr"/>
        <c:lblOffset val="100"/>
        <c:noMultiLvlLbl val="0"/>
      </c:catAx>
      <c:valAx>
        <c:axId val="2054382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4903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[SONIYABHARATHI K EMPLOYEE DATA EXCEL.xlsx]Sheet1!PivotTable1</c:name>
    <c:fmtId val="-1"/>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spPr>
          <a:solidFill>
            <a:schemeClr val="accent1"/>
          </a:solidFill>
          <a:ln>
            <a:noFill/>
          </a:ln>
          <a:effectLst>
            <a:outerShdw blurRad="254000" sx="102000" sy="102000" algn="ctr" rotWithShape="0">
              <a:prstClr val="black">
                <a:alpha val="20000"/>
              </a:prstClr>
            </a:outerShdw>
          </a:effectLst>
          <a:sp3d/>
        </c:spPr>
        <c:marker>
          <c:spPr>
            <a:solidFill>
              <a:schemeClr val="accent1">
                <a:alpha val="85000"/>
              </a:schemeClr>
            </a:solidFill>
            <a:ln>
              <a:noFill/>
            </a:ln>
            <a:effectLst/>
          </c:spPr>
        </c:marker>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a:sp3d/>
        </c:spPr>
        <c:marker>
          <c:spPr>
            <a:solidFill>
              <a:schemeClr val="accent1">
                <a:alpha val="85000"/>
              </a:schemeClr>
            </a:solidFill>
            <a:ln>
              <a:noFill/>
            </a:ln>
            <a:effectLst/>
          </c:spPr>
        </c:marker>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marker>
          <c:spPr>
            <a:solidFill>
              <a:schemeClr val="accent1">
                <a:alpha val="85000"/>
              </a:schemeClr>
            </a:solidFill>
            <a:ln>
              <a:noFill/>
            </a:ln>
            <a:effectLst/>
          </c:spPr>
        </c:marker>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a:sp3d/>
        </c:spPr>
        <c:marker>
          <c:spPr>
            <a:solidFill>
              <a:schemeClr val="accent1">
                <a:alpha val="85000"/>
              </a:schemeClr>
            </a:solidFill>
            <a:ln>
              <a:noFill/>
            </a:ln>
            <a:effectLst/>
          </c:spPr>
        </c:marker>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a:sp3d/>
        </c:spPr>
      </c:pivotFmt>
      <c:pivotFmt>
        <c:idx val="10"/>
        <c:spPr>
          <a:solidFill>
            <a:schemeClr val="accent1"/>
          </a:solidFill>
          <a:ln>
            <a:noFill/>
          </a:ln>
          <a:effectLst>
            <a:outerShdw blurRad="254000" sx="102000" sy="102000" algn="ctr" rotWithShape="0">
              <a:prstClr val="black">
                <a:alpha val="20000"/>
              </a:prstClr>
            </a:outerShdw>
          </a:effectLst>
          <a:sp3d/>
        </c:spPr>
      </c:pivotFmt>
      <c:pivotFmt>
        <c:idx val="11"/>
        <c:spPr>
          <a:solidFill>
            <a:schemeClr val="accent1"/>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pivotFmt>
      <c:pivotFmt>
        <c:idx val="15"/>
        <c:spPr>
          <a:solidFill>
            <a:schemeClr val="accent1"/>
          </a:solidFill>
          <a:ln>
            <a:noFill/>
          </a:ln>
          <a:effectLst>
            <a:outerShdw blurRad="254000" sx="102000" sy="102000" algn="ctr" rotWithShape="0">
              <a:prstClr val="black">
                <a:alpha val="20000"/>
              </a:prstClr>
            </a:outerShdw>
          </a:effectLst>
          <a:sp3d/>
        </c:spPr>
      </c:pivotFmt>
      <c:pivotFmt>
        <c:idx val="16"/>
        <c:spPr>
          <a:solidFill>
            <a:schemeClr val="accent1"/>
          </a:solidFill>
          <a:ln>
            <a:noFill/>
          </a:ln>
          <a:effectLst>
            <a:outerShdw blurRad="254000" sx="102000" sy="102000" algn="ctr" rotWithShape="0">
              <a:prstClr val="black">
                <a:alpha val="20000"/>
              </a:prstClr>
            </a:outerShdw>
          </a:effectLst>
          <a:sp3d/>
        </c:spPr>
      </c:pivotFmt>
      <c:pivotFmt>
        <c:idx val="17"/>
        <c:spPr>
          <a:solidFill>
            <a:schemeClr val="accent1"/>
          </a:solidFill>
          <a:ln>
            <a:noFill/>
          </a:ln>
          <a:effectLst>
            <a:outerShdw blurRad="254000" sx="102000" sy="102000" algn="ctr" rotWithShape="0">
              <a:prstClr val="black">
                <a:alpha val="20000"/>
              </a:prstClr>
            </a:outerShdw>
          </a:effectLst>
          <a:sp3d/>
        </c:spPr>
      </c:pivotFmt>
      <c:pivotFmt>
        <c:idx val="18"/>
        <c:spPr>
          <a:solidFill>
            <a:schemeClr val="accent1"/>
          </a:solidFill>
          <a:ln>
            <a:noFill/>
          </a:ln>
          <a:effectLst>
            <a:outerShdw blurRad="254000" sx="102000" sy="102000" algn="ctr" rotWithShape="0">
              <a:prstClr val="black">
                <a:alpha val="20000"/>
              </a:prstClr>
            </a:outerShdw>
          </a:effectLst>
          <a:sp3d/>
        </c:spPr>
      </c:pivotFmt>
      <c:pivotFmt>
        <c:idx val="1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a:sp3d/>
        </c:spPr>
      </c:pivotFmt>
      <c:pivotFmt>
        <c:idx val="21"/>
        <c:spPr>
          <a:solidFill>
            <a:schemeClr val="accent1"/>
          </a:solidFill>
          <a:ln>
            <a:noFill/>
          </a:ln>
          <a:effectLst>
            <a:outerShdw blurRad="254000" sx="102000" sy="102000" algn="ctr" rotWithShape="0">
              <a:prstClr val="black">
                <a:alpha val="20000"/>
              </a:prstClr>
            </a:outerShdw>
          </a:effectLst>
          <a:sp3d/>
        </c:spPr>
      </c:pivotFmt>
      <c:pivotFmt>
        <c:idx val="22"/>
        <c:spPr>
          <a:solidFill>
            <a:schemeClr val="accent1"/>
          </a:solidFill>
          <a:ln>
            <a:noFill/>
          </a:ln>
          <a:effectLst>
            <a:outerShdw blurRad="254000" sx="102000" sy="102000" algn="ctr" rotWithShape="0">
              <a:prstClr val="black">
                <a:alpha val="20000"/>
              </a:prstClr>
            </a:outerShdw>
          </a:effectLst>
          <a:sp3d/>
        </c:spPr>
      </c:pivotFmt>
      <c:pivotFmt>
        <c:idx val="23"/>
        <c:spPr>
          <a:solidFill>
            <a:schemeClr val="accent1"/>
          </a:solidFill>
          <a:ln>
            <a:noFill/>
          </a:ln>
          <a:effectLst>
            <a:outerShdw blurRad="254000" sx="102000" sy="102000" algn="ctr" rotWithShape="0">
              <a:prstClr val="black">
                <a:alpha val="20000"/>
              </a:prstClr>
            </a:outerShdw>
          </a:effectLst>
          <a:sp3d/>
        </c:spPr>
      </c:pivotFmt>
      <c:pivotFmt>
        <c:idx val="24"/>
        <c:spPr>
          <a:solidFill>
            <a:schemeClr val="accent1"/>
          </a:solidFill>
          <a:ln>
            <a:noFill/>
          </a:ln>
          <a:effectLst>
            <a:outerShdw blurRad="254000" sx="102000" sy="102000" algn="ctr" rotWithShape="0">
              <a:prstClr val="black">
                <a:alpha val="20000"/>
              </a:prstClr>
            </a:outerShdw>
          </a:effectLst>
          <a:sp3d/>
        </c:spPr>
      </c:pivotFmt>
      <c:pivotFmt>
        <c:idx val="25"/>
        <c:spPr>
          <a:solidFill>
            <a:schemeClr val="accent1"/>
          </a:solidFill>
          <a:ln>
            <a:noFill/>
          </a:ln>
          <a:effectLst>
            <a:outerShdw blurRad="254000" sx="102000" sy="102000" algn="ctr" rotWithShape="0">
              <a:prstClr val="black">
                <a:alpha val="20000"/>
              </a:prstClr>
            </a:outerShdw>
          </a:effectLst>
          <a:sp3d/>
        </c:spPr>
      </c:pivotFmt>
      <c:pivotFmt>
        <c:idx val="26"/>
        <c:spPr>
          <a:solidFill>
            <a:schemeClr val="accent1"/>
          </a:solidFill>
          <a:ln>
            <a:noFill/>
          </a:ln>
          <a:effectLst>
            <a:outerShdw blurRad="254000" sx="102000" sy="102000" algn="ctr" rotWithShape="0">
              <a:prstClr val="black">
                <a:alpha val="20000"/>
              </a:prstClr>
            </a:outerShdw>
          </a:effectLst>
          <a:sp3d/>
        </c:spPr>
      </c:pivotFmt>
      <c:pivotFmt>
        <c:idx val="27"/>
        <c:spPr>
          <a:solidFill>
            <a:schemeClr val="accent1"/>
          </a:solidFill>
          <a:ln>
            <a:noFill/>
          </a:ln>
          <a:effectLst>
            <a:outerShdw blurRad="254000" sx="102000" sy="102000" algn="ctr" rotWithShape="0">
              <a:prstClr val="black">
                <a:alpha val="20000"/>
              </a:prstClr>
            </a:outerShdw>
          </a:effectLst>
          <a:sp3d/>
        </c:spPr>
      </c:pivotFmt>
      <c:pivotFmt>
        <c:idx val="28"/>
        <c:spPr>
          <a:solidFill>
            <a:schemeClr val="accent1"/>
          </a:solidFill>
          <a:ln>
            <a:noFill/>
          </a:ln>
          <a:effectLst>
            <a:outerShdw blurRad="254000" sx="102000" sy="102000" algn="ctr" rotWithShape="0">
              <a:prstClr val="black">
                <a:alpha val="20000"/>
              </a:prstClr>
            </a:outerShdw>
          </a:effectLst>
          <a:sp3d/>
        </c:spPr>
      </c:pivotFmt>
      <c:pivotFmt>
        <c:idx val="29"/>
        <c:spPr>
          <a:solidFill>
            <a:schemeClr val="accent1"/>
          </a:solidFill>
          <a:ln>
            <a:noFill/>
          </a:ln>
          <a:effectLst>
            <a:outerShdw blurRad="254000" sx="102000" sy="102000" algn="ctr" rotWithShape="0">
              <a:prstClr val="black">
                <a:alpha val="20000"/>
              </a:prstClr>
            </a:outerShdw>
          </a:effectLst>
          <a:sp3d/>
        </c:spPr>
      </c:pivotFmt>
      <c:pivotFmt>
        <c:idx val="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254000" sx="102000" sy="102000" algn="ctr" rotWithShape="0">
              <a:prstClr val="black">
                <a:alpha val="20000"/>
              </a:prstClr>
            </a:outerShdw>
          </a:effectLst>
          <a:sp3d/>
        </c:spPr>
      </c:pivotFmt>
      <c:pivotFmt>
        <c:idx val="32"/>
        <c:spPr>
          <a:solidFill>
            <a:schemeClr val="accent1"/>
          </a:solidFill>
          <a:ln>
            <a:noFill/>
          </a:ln>
          <a:effectLst>
            <a:outerShdw blurRad="254000" sx="102000" sy="102000" algn="ctr" rotWithShape="0">
              <a:prstClr val="black">
                <a:alpha val="20000"/>
              </a:prstClr>
            </a:outerShdw>
          </a:effectLst>
          <a:sp3d/>
        </c:spPr>
      </c:pivotFmt>
      <c:pivotFmt>
        <c:idx val="33"/>
        <c:spPr>
          <a:solidFill>
            <a:schemeClr val="accent1"/>
          </a:solidFill>
          <a:ln>
            <a:noFill/>
          </a:ln>
          <a:effectLst>
            <a:outerShdw blurRad="254000" sx="102000" sy="102000" algn="ctr" rotWithShape="0">
              <a:prstClr val="black">
                <a:alpha val="20000"/>
              </a:prstClr>
            </a:outerShdw>
          </a:effectLst>
          <a:sp3d/>
        </c:spPr>
      </c:pivotFmt>
      <c:pivotFmt>
        <c:idx val="34"/>
        <c:spPr>
          <a:solidFill>
            <a:schemeClr val="accent1"/>
          </a:solidFill>
          <a:ln>
            <a:noFill/>
          </a:ln>
          <a:effectLst>
            <a:outerShdw blurRad="254000" sx="102000" sy="102000" algn="ctr" rotWithShape="0">
              <a:prstClr val="black">
                <a:alpha val="20000"/>
              </a:prstClr>
            </a:outerShdw>
          </a:effectLst>
          <a:sp3d/>
        </c:spPr>
      </c:pivotFmt>
      <c:pivotFmt>
        <c:idx val="35"/>
        <c:spPr>
          <a:solidFill>
            <a:schemeClr val="accent1"/>
          </a:solidFill>
          <a:ln>
            <a:noFill/>
          </a:ln>
          <a:effectLst>
            <a:outerShdw blurRad="254000" sx="102000" sy="102000" algn="ctr" rotWithShape="0">
              <a:prstClr val="black">
                <a:alpha val="20000"/>
              </a:prstClr>
            </a:outerShdw>
          </a:effectLst>
          <a:sp3d/>
        </c:spPr>
      </c:pivotFmt>
      <c:pivotFmt>
        <c:idx val="36"/>
        <c:spPr>
          <a:solidFill>
            <a:schemeClr val="accent1"/>
          </a:solidFill>
          <a:ln>
            <a:noFill/>
          </a:ln>
          <a:effectLst>
            <a:outerShdw blurRad="254000" sx="102000" sy="102000" algn="ctr" rotWithShape="0">
              <a:prstClr val="black">
                <a:alpha val="20000"/>
              </a:prstClr>
            </a:outerShdw>
          </a:effectLst>
          <a:sp3d/>
        </c:spPr>
      </c:pivotFmt>
      <c:pivotFmt>
        <c:idx val="37"/>
        <c:spPr>
          <a:solidFill>
            <a:schemeClr val="accent1"/>
          </a:solidFill>
          <a:ln>
            <a:noFill/>
          </a:ln>
          <a:effectLst>
            <a:outerShdw blurRad="254000" sx="102000" sy="102000" algn="ctr" rotWithShape="0">
              <a:prstClr val="black">
                <a:alpha val="20000"/>
              </a:prstClr>
            </a:outerShdw>
          </a:effectLst>
          <a:sp3d/>
        </c:spPr>
      </c:pivotFmt>
      <c:pivotFmt>
        <c:idx val="38"/>
        <c:spPr>
          <a:solidFill>
            <a:schemeClr val="accent1"/>
          </a:solidFill>
          <a:ln>
            <a:noFill/>
          </a:ln>
          <a:effectLst>
            <a:outerShdw blurRad="254000" sx="102000" sy="102000" algn="ctr" rotWithShape="0">
              <a:prstClr val="black">
                <a:alpha val="20000"/>
              </a:prstClr>
            </a:outerShdw>
          </a:effectLst>
          <a:sp3d/>
        </c:spPr>
      </c:pivotFmt>
      <c:pivotFmt>
        <c:idx val="39"/>
        <c:spPr>
          <a:solidFill>
            <a:schemeClr val="accent1"/>
          </a:solidFill>
          <a:ln>
            <a:noFill/>
          </a:ln>
          <a:effectLst>
            <a:outerShdw blurRad="254000" sx="102000" sy="102000" algn="ctr" rotWithShape="0">
              <a:prstClr val="black">
                <a:alpha val="20000"/>
              </a:prstClr>
            </a:outerShdw>
          </a:effectLst>
          <a:sp3d/>
        </c:spPr>
      </c:pivotFmt>
      <c:pivotFmt>
        <c:idx val="40"/>
        <c:spPr>
          <a:solidFill>
            <a:schemeClr val="accent1"/>
          </a:solidFill>
          <a:ln>
            <a:noFill/>
          </a:ln>
          <a:effectLst>
            <a:outerShdw blurRad="254000" sx="102000" sy="102000" algn="ctr" rotWithShape="0">
              <a:prstClr val="black">
                <a:alpha val="20000"/>
              </a:prstClr>
            </a:outerShdw>
          </a:effectLst>
          <a:sp3d/>
        </c:spPr>
      </c:pivotFmt>
      <c:pivotFmt>
        <c:idx val="4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254000" sx="102000" sy="102000" algn="ctr" rotWithShape="0">
              <a:prstClr val="black">
                <a:alpha val="20000"/>
              </a:prstClr>
            </a:outerShdw>
          </a:effectLst>
          <a:sp3d/>
        </c:spPr>
      </c:pivotFmt>
      <c:pivotFmt>
        <c:idx val="43"/>
        <c:spPr>
          <a:solidFill>
            <a:schemeClr val="accent1"/>
          </a:solidFill>
          <a:ln>
            <a:noFill/>
          </a:ln>
          <a:effectLst>
            <a:outerShdw blurRad="254000" sx="102000" sy="102000" algn="ctr" rotWithShape="0">
              <a:prstClr val="black">
                <a:alpha val="20000"/>
              </a:prstClr>
            </a:outerShdw>
          </a:effectLst>
          <a:sp3d/>
        </c:spPr>
      </c:pivotFmt>
      <c:pivotFmt>
        <c:idx val="44"/>
        <c:spPr>
          <a:solidFill>
            <a:schemeClr val="accent1"/>
          </a:solidFill>
          <a:ln>
            <a:noFill/>
          </a:ln>
          <a:effectLst>
            <a:outerShdw blurRad="254000" sx="102000" sy="102000" algn="ctr" rotWithShape="0">
              <a:prstClr val="black">
                <a:alpha val="20000"/>
              </a:prstClr>
            </a:outerShdw>
          </a:effectLst>
          <a:sp3d/>
        </c:spPr>
      </c:pivotFmt>
      <c:pivotFmt>
        <c:idx val="45"/>
        <c:spPr>
          <a:solidFill>
            <a:schemeClr val="accent1"/>
          </a:solidFill>
          <a:ln>
            <a:noFill/>
          </a:ln>
          <a:effectLst>
            <a:outerShdw blurRad="254000" sx="102000" sy="102000" algn="ctr" rotWithShape="0">
              <a:prstClr val="black">
                <a:alpha val="20000"/>
              </a:prstClr>
            </a:outerShdw>
          </a:effectLst>
          <a:sp3d/>
        </c:spPr>
      </c:pivotFmt>
      <c:pivotFmt>
        <c:idx val="46"/>
        <c:spPr>
          <a:solidFill>
            <a:schemeClr val="accent1"/>
          </a:solidFill>
          <a:ln>
            <a:noFill/>
          </a:ln>
          <a:effectLst>
            <a:outerShdw blurRad="254000" sx="102000" sy="102000" algn="ctr" rotWithShape="0">
              <a:prstClr val="black">
                <a:alpha val="20000"/>
              </a:prstClr>
            </a:outerShdw>
          </a:effectLst>
          <a:sp3d/>
        </c:spPr>
      </c:pivotFmt>
      <c:pivotFmt>
        <c:idx val="47"/>
        <c:spPr>
          <a:solidFill>
            <a:schemeClr val="accent1"/>
          </a:solidFill>
          <a:ln>
            <a:noFill/>
          </a:ln>
          <a:effectLst>
            <a:outerShdw blurRad="254000" sx="102000" sy="102000" algn="ctr" rotWithShape="0">
              <a:prstClr val="black">
                <a:alpha val="20000"/>
              </a:prstClr>
            </a:outerShdw>
          </a:effectLst>
          <a:sp3d/>
        </c:spPr>
      </c:pivotFmt>
      <c:pivotFmt>
        <c:idx val="48"/>
        <c:spPr>
          <a:solidFill>
            <a:schemeClr val="accent1"/>
          </a:solidFill>
          <a:ln>
            <a:noFill/>
          </a:ln>
          <a:effectLst>
            <a:outerShdw blurRad="254000" sx="102000" sy="102000" algn="ctr" rotWithShape="0">
              <a:prstClr val="black">
                <a:alpha val="20000"/>
              </a:prstClr>
            </a:outerShdw>
          </a:effectLst>
          <a:sp3d/>
        </c:spPr>
      </c:pivotFmt>
      <c:pivotFmt>
        <c:idx val="49"/>
        <c:spPr>
          <a:solidFill>
            <a:schemeClr val="accent1"/>
          </a:solidFill>
          <a:ln>
            <a:noFill/>
          </a:ln>
          <a:effectLst>
            <a:outerShdw blurRad="254000" sx="102000" sy="102000" algn="ctr" rotWithShape="0">
              <a:prstClr val="black">
                <a:alpha val="20000"/>
              </a:prstClr>
            </a:outerShdw>
          </a:effectLst>
          <a:sp3d/>
        </c:spPr>
      </c:pivotFmt>
      <c:pivotFmt>
        <c:idx val="50"/>
        <c:spPr>
          <a:solidFill>
            <a:schemeClr val="accent1"/>
          </a:solidFill>
          <a:ln>
            <a:noFill/>
          </a:ln>
          <a:effectLst>
            <a:outerShdw blurRad="254000" sx="102000" sy="102000" algn="ctr" rotWithShape="0">
              <a:prstClr val="black">
                <a:alpha val="20000"/>
              </a:prstClr>
            </a:outerShdw>
          </a:effectLst>
          <a:sp3d/>
        </c:spPr>
      </c:pivotFmt>
      <c:pivotFmt>
        <c:idx val="51"/>
        <c:spPr>
          <a:solidFill>
            <a:schemeClr val="accent1"/>
          </a:solidFill>
          <a:ln>
            <a:noFill/>
          </a:ln>
          <a:effectLst>
            <a:outerShdw blurRad="254000" sx="102000" sy="102000" algn="ctr" rotWithShape="0">
              <a:prstClr val="black">
                <a:alpha val="20000"/>
              </a:prstClr>
            </a:outerShdw>
          </a:effectLst>
          <a:sp3d/>
        </c:spPr>
      </c:pivotFmt>
      <c:pivotFmt>
        <c:idx val="5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254000" sx="102000" sy="102000" algn="ctr" rotWithShape="0">
              <a:prstClr val="black">
                <a:alpha val="20000"/>
              </a:prstClr>
            </a:outerShdw>
          </a:effectLst>
          <a:sp3d/>
        </c:spPr>
      </c:pivotFmt>
      <c:pivotFmt>
        <c:idx val="54"/>
        <c:spPr>
          <a:solidFill>
            <a:schemeClr val="accent1"/>
          </a:solidFill>
          <a:ln>
            <a:noFill/>
          </a:ln>
          <a:effectLst>
            <a:outerShdw blurRad="254000" sx="102000" sy="102000" algn="ctr" rotWithShape="0">
              <a:prstClr val="black">
                <a:alpha val="20000"/>
              </a:prstClr>
            </a:outerShdw>
          </a:effectLst>
          <a:sp3d/>
        </c:spPr>
      </c:pivotFmt>
      <c:pivotFmt>
        <c:idx val="55"/>
        <c:spPr>
          <a:solidFill>
            <a:schemeClr val="accent1"/>
          </a:solidFill>
          <a:ln>
            <a:noFill/>
          </a:ln>
          <a:effectLst>
            <a:outerShdw blurRad="254000" sx="102000" sy="102000" algn="ctr" rotWithShape="0">
              <a:prstClr val="black">
                <a:alpha val="20000"/>
              </a:prstClr>
            </a:outerShdw>
          </a:effectLst>
          <a:sp3d/>
        </c:spPr>
      </c:pivotFmt>
      <c:pivotFmt>
        <c:idx val="56"/>
        <c:spPr>
          <a:solidFill>
            <a:schemeClr val="accent1"/>
          </a:solidFill>
          <a:ln>
            <a:noFill/>
          </a:ln>
          <a:effectLst>
            <a:outerShdw blurRad="254000" sx="102000" sy="102000" algn="ctr" rotWithShape="0">
              <a:prstClr val="black">
                <a:alpha val="20000"/>
              </a:prstClr>
            </a:outerShdw>
          </a:effectLst>
          <a:sp3d/>
        </c:spPr>
      </c:pivotFmt>
      <c:pivotFmt>
        <c:idx val="57"/>
        <c:spPr>
          <a:solidFill>
            <a:schemeClr val="accent1"/>
          </a:solidFill>
          <a:ln>
            <a:noFill/>
          </a:ln>
          <a:effectLst>
            <a:outerShdw blurRad="254000" sx="102000" sy="102000" algn="ctr" rotWithShape="0">
              <a:prstClr val="black">
                <a:alpha val="20000"/>
              </a:prstClr>
            </a:outerShdw>
          </a:effectLst>
          <a:sp3d/>
        </c:spPr>
      </c:pivotFmt>
      <c:pivotFmt>
        <c:idx val="58"/>
        <c:spPr>
          <a:solidFill>
            <a:schemeClr val="accent1"/>
          </a:solidFill>
          <a:ln>
            <a:noFill/>
          </a:ln>
          <a:effectLst>
            <a:outerShdw blurRad="254000" sx="102000" sy="102000" algn="ctr" rotWithShape="0">
              <a:prstClr val="black">
                <a:alpha val="20000"/>
              </a:prstClr>
            </a:outerShdw>
          </a:effectLst>
          <a:sp3d/>
        </c:spPr>
      </c:pivotFmt>
      <c:pivotFmt>
        <c:idx val="59"/>
        <c:spPr>
          <a:solidFill>
            <a:schemeClr val="accent1"/>
          </a:solidFill>
          <a:ln>
            <a:noFill/>
          </a:ln>
          <a:effectLst>
            <a:outerShdw blurRad="254000" sx="102000" sy="102000" algn="ctr" rotWithShape="0">
              <a:prstClr val="black">
                <a:alpha val="20000"/>
              </a:prstClr>
            </a:outerShdw>
          </a:effectLst>
          <a:sp3d/>
        </c:spPr>
      </c:pivotFmt>
      <c:pivotFmt>
        <c:idx val="60"/>
        <c:spPr>
          <a:solidFill>
            <a:schemeClr val="accent1"/>
          </a:solidFill>
          <a:ln>
            <a:noFill/>
          </a:ln>
          <a:effectLst>
            <a:outerShdw blurRad="254000" sx="102000" sy="102000" algn="ctr" rotWithShape="0">
              <a:prstClr val="black">
                <a:alpha val="20000"/>
              </a:prstClr>
            </a:outerShdw>
          </a:effectLst>
          <a:sp3d/>
        </c:spPr>
      </c:pivotFmt>
      <c:pivotFmt>
        <c:idx val="61"/>
        <c:spPr>
          <a:solidFill>
            <a:schemeClr val="accent1"/>
          </a:solidFill>
          <a:ln>
            <a:noFill/>
          </a:ln>
          <a:effectLst>
            <a:outerShdw blurRad="254000" sx="102000" sy="102000" algn="ctr" rotWithShape="0">
              <a:prstClr val="black">
                <a:alpha val="20000"/>
              </a:prstClr>
            </a:outerShdw>
          </a:effectLst>
          <a:sp3d/>
        </c:spPr>
      </c:pivotFmt>
      <c:pivotFmt>
        <c:idx val="62"/>
        <c:spPr>
          <a:solidFill>
            <a:schemeClr val="accent1"/>
          </a:solidFill>
          <a:ln>
            <a:noFill/>
          </a:ln>
          <a:effectLst>
            <a:outerShdw blurRad="254000" sx="102000" sy="102000" algn="ctr" rotWithShape="0">
              <a:prstClr val="black">
                <a:alpha val="20000"/>
              </a:prstClr>
            </a:outerShdw>
          </a:effectLst>
          <a:sp3d/>
        </c:spPr>
      </c:pivotFmt>
      <c:pivotFmt>
        <c:idx val="63"/>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254000" sx="102000" sy="102000" algn="ctr" rotWithShape="0">
              <a:prstClr val="black">
                <a:alpha val="20000"/>
              </a:prstClr>
            </a:outerShdw>
          </a:effectLst>
          <a:sp3d/>
        </c:spPr>
      </c:pivotFmt>
      <c:pivotFmt>
        <c:idx val="65"/>
        <c:spPr>
          <a:solidFill>
            <a:schemeClr val="accent1"/>
          </a:solidFill>
          <a:ln>
            <a:noFill/>
          </a:ln>
          <a:effectLst>
            <a:outerShdw blurRad="254000" sx="102000" sy="102000" algn="ctr" rotWithShape="0">
              <a:prstClr val="black">
                <a:alpha val="20000"/>
              </a:prstClr>
            </a:outerShdw>
          </a:effectLst>
          <a:sp3d/>
        </c:spPr>
      </c:pivotFmt>
      <c:pivotFmt>
        <c:idx val="66"/>
        <c:spPr>
          <a:solidFill>
            <a:schemeClr val="accent1"/>
          </a:solidFill>
          <a:ln>
            <a:noFill/>
          </a:ln>
          <a:effectLst>
            <a:outerShdw blurRad="254000" sx="102000" sy="102000" algn="ctr" rotWithShape="0">
              <a:prstClr val="black">
                <a:alpha val="20000"/>
              </a:prstClr>
            </a:outerShdw>
          </a:effectLst>
          <a:sp3d/>
        </c:spPr>
      </c:pivotFmt>
      <c:pivotFmt>
        <c:idx val="67"/>
        <c:spPr>
          <a:solidFill>
            <a:schemeClr val="accent1"/>
          </a:solidFill>
          <a:ln>
            <a:noFill/>
          </a:ln>
          <a:effectLst>
            <a:outerShdw blurRad="254000" sx="102000" sy="102000" algn="ctr" rotWithShape="0">
              <a:prstClr val="black">
                <a:alpha val="20000"/>
              </a:prstClr>
            </a:outerShdw>
          </a:effectLst>
          <a:sp3d/>
        </c:spPr>
      </c:pivotFmt>
      <c:pivotFmt>
        <c:idx val="68"/>
        <c:spPr>
          <a:solidFill>
            <a:schemeClr val="accent1"/>
          </a:solidFill>
          <a:ln>
            <a:noFill/>
          </a:ln>
          <a:effectLst>
            <a:outerShdw blurRad="254000" sx="102000" sy="102000" algn="ctr" rotWithShape="0">
              <a:prstClr val="black">
                <a:alpha val="20000"/>
              </a:prstClr>
            </a:outerShdw>
          </a:effectLst>
          <a:sp3d/>
        </c:spPr>
      </c:pivotFmt>
      <c:pivotFmt>
        <c:idx val="69"/>
        <c:spPr>
          <a:solidFill>
            <a:schemeClr val="accent1"/>
          </a:solidFill>
          <a:ln>
            <a:noFill/>
          </a:ln>
          <a:effectLst>
            <a:outerShdw blurRad="254000" sx="102000" sy="102000" algn="ctr" rotWithShape="0">
              <a:prstClr val="black">
                <a:alpha val="20000"/>
              </a:prstClr>
            </a:outerShdw>
          </a:effectLst>
          <a:sp3d/>
        </c:spPr>
      </c:pivotFmt>
      <c:pivotFmt>
        <c:idx val="70"/>
        <c:spPr>
          <a:solidFill>
            <a:schemeClr val="accent1"/>
          </a:solidFill>
          <a:ln>
            <a:noFill/>
          </a:ln>
          <a:effectLst>
            <a:outerShdw blurRad="254000" sx="102000" sy="102000" algn="ctr" rotWithShape="0">
              <a:prstClr val="black">
                <a:alpha val="20000"/>
              </a:prstClr>
            </a:outerShdw>
          </a:effectLst>
          <a:sp3d/>
        </c:spPr>
      </c:pivotFmt>
      <c:pivotFmt>
        <c:idx val="71"/>
        <c:spPr>
          <a:solidFill>
            <a:schemeClr val="accent1"/>
          </a:solidFill>
          <a:ln>
            <a:noFill/>
          </a:ln>
          <a:effectLst>
            <a:outerShdw blurRad="254000" sx="102000" sy="102000" algn="ctr" rotWithShape="0">
              <a:prstClr val="black">
                <a:alpha val="20000"/>
              </a:prstClr>
            </a:outerShdw>
          </a:effectLst>
          <a:sp3d/>
        </c:spPr>
      </c:pivotFmt>
      <c:pivotFmt>
        <c:idx val="72"/>
        <c:spPr>
          <a:solidFill>
            <a:schemeClr val="accent1"/>
          </a:solidFill>
          <a:ln>
            <a:noFill/>
          </a:ln>
          <a:effectLst>
            <a:outerShdw blurRad="254000" sx="102000" sy="102000" algn="ctr" rotWithShape="0">
              <a:prstClr val="black">
                <a:alpha val="20000"/>
              </a:prstClr>
            </a:outerShdw>
          </a:effectLst>
          <a:sp3d/>
        </c:spPr>
      </c:pivotFmt>
      <c:pivotFmt>
        <c:idx val="73"/>
        <c:spPr>
          <a:solidFill>
            <a:schemeClr val="accent1"/>
          </a:solidFill>
          <a:ln>
            <a:noFill/>
          </a:ln>
          <a:effectLst>
            <a:outerShdw blurRad="254000" sx="102000" sy="102000" algn="ctr" rotWithShape="0">
              <a:prstClr val="black">
                <a:alpha val="20000"/>
              </a:prstClr>
            </a:outerShdw>
          </a:effectLst>
          <a:sp3d/>
        </c:spPr>
      </c:pivotFmt>
      <c:pivotFmt>
        <c:idx val="74"/>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5"/>
        <c:spPr>
          <a:solidFill>
            <a:schemeClr val="accent1"/>
          </a:solidFill>
          <a:ln>
            <a:noFill/>
          </a:ln>
          <a:effectLst>
            <a:outerShdw blurRad="254000" sx="102000" sy="102000" algn="ctr" rotWithShape="0">
              <a:prstClr val="black">
                <a:alpha val="20000"/>
              </a:prstClr>
            </a:outerShdw>
          </a:effectLst>
          <a:sp3d/>
        </c:spPr>
      </c:pivotFmt>
      <c:pivotFmt>
        <c:idx val="76"/>
        <c:spPr>
          <a:solidFill>
            <a:schemeClr val="accent1"/>
          </a:solidFill>
          <a:ln>
            <a:noFill/>
          </a:ln>
          <a:effectLst>
            <a:outerShdw blurRad="254000" sx="102000" sy="102000" algn="ctr" rotWithShape="0">
              <a:prstClr val="black">
                <a:alpha val="20000"/>
              </a:prstClr>
            </a:outerShdw>
          </a:effectLst>
          <a:sp3d/>
        </c:spPr>
      </c:pivotFmt>
      <c:pivotFmt>
        <c:idx val="77"/>
        <c:spPr>
          <a:solidFill>
            <a:schemeClr val="accent1"/>
          </a:solidFill>
          <a:ln>
            <a:noFill/>
          </a:ln>
          <a:effectLst>
            <a:outerShdw blurRad="254000" sx="102000" sy="102000" algn="ctr" rotWithShape="0">
              <a:prstClr val="black">
                <a:alpha val="20000"/>
              </a:prstClr>
            </a:outerShdw>
          </a:effectLst>
          <a:sp3d/>
        </c:spPr>
      </c:pivotFmt>
      <c:pivotFmt>
        <c:idx val="78"/>
        <c:spPr>
          <a:solidFill>
            <a:schemeClr val="accent1"/>
          </a:solidFill>
          <a:ln>
            <a:noFill/>
          </a:ln>
          <a:effectLst>
            <a:outerShdw blurRad="254000" sx="102000" sy="102000" algn="ctr" rotWithShape="0">
              <a:prstClr val="black">
                <a:alpha val="20000"/>
              </a:prstClr>
            </a:outerShdw>
          </a:effectLst>
          <a:sp3d/>
        </c:spPr>
      </c:pivotFmt>
      <c:pivotFmt>
        <c:idx val="79"/>
        <c:spPr>
          <a:solidFill>
            <a:schemeClr val="accent1"/>
          </a:solidFill>
          <a:ln>
            <a:noFill/>
          </a:ln>
          <a:effectLst>
            <a:outerShdw blurRad="254000" sx="102000" sy="102000" algn="ctr" rotWithShape="0">
              <a:prstClr val="black">
                <a:alpha val="20000"/>
              </a:prstClr>
            </a:outerShdw>
          </a:effectLst>
          <a:sp3d/>
        </c:spPr>
      </c:pivotFmt>
      <c:pivotFmt>
        <c:idx val="80"/>
        <c:spPr>
          <a:solidFill>
            <a:schemeClr val="accent1"/>
          </a:solidFill>
          <a:ln>
            <a:noFill/>
          </a:ln>
          <a:effectLst>
            <a:outerShdw blurRad="254000" sx="102000" sy="102000" algn="ctr" rotWithShape="0">
              <a:prstClr val="black">
                <a:alpha val="20000"/>
              </a:prstClr>
            </a:outerShdw>
          </a:effectLst>
          <a:sp3d/>
        </c:spPr>
      </c:pivotFmt>
      <c:pivotFmt>
        <c:idx val="81"/>
        <c:spPr>
          <a:solidFill>
            <a:schemeClr val="accent1"/>
          </a:solidFill>
          <a:ln>
            <a:noFill/>
          </a:ln>
          <a:effectLst>
            <a:outerShdw blurRad="254000" sx="102000" sy="102000" algn="ctr" rotWithShape="0">
              <a:prstClr val="black">
                <a:alpha val="20000"/>
              </a:prstClr>
            </a:outerShdw>
          </a:effectLst>
          <a:sp3d/>
        </c:spPr>
      </c:pivotFmt>
      <c:pivotFmt>
        <c:idx val="82"/>
        <c:spPr>
          <a:solidFill>
            <a:schemeClr val="accent1"/>
          </a:solidFill>
          <a:ln>
            <a:noFill/>
          </a:ln>
          <a:effectLst>
            <a:outerShdw blurRad="254000" sx="102000" sy="102000" algn="ctr" rotWithShape="0">
              <a:prstClr val="black">
                <a:alpha val="20000"/>
              </a:prstClr>
            </a:outerShdw>
          </a:effectLst>
          <a:sp3d/>
        </c:spPr>
      </c:pivotFmt>
      <c:pivotFmt>
        <c:idx val="83"/>
        <c:spPr>
          <a:solidFill>
            <a:schemeClr val="accent1"/>
          </a:solidFill>
          <a:ln>
            <a:noFill/>
          </a:ln>
          <a:effectLst>
            <a:outerShdw blurRad="254000" sx="102000" sy="102000" algn="ctr" rotWithShape="0">
              <a:prstClr val="black">
                <a:alpha val="20000"/>
              </a:prstClr>
            </a:outerShdw>
          </a:effectLst>
          <a:sp3d/>
        </c:spPr>
      </c:pivotFmt>
      <c:pivotFmt>
        <c:idx val="84"/>
        <c:spPr>
          <a:solidFill>
            <a:schemeClr val="accent1"/>
          </a:solidFill>
          <a:ln>
            <a:noFill/>
          </a:ln>
          <a:effectLst>
            <a:outerShdw blurRad="254000" sx="102000" sy="102000" algn="ctr" rotWithShape="0">
              <a:prstClr val="black">
                <a:alpha val="20000"/>
              </a:prstClr>
            </a:outerShdw>
          </a:effectLst>
          <a:sp3d/>
        </c:spPr>
      </c:pivotFmt>
      <c:pivotFmt>
        <c:idx val="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6"/>
        <c:spPr>
          <a:solidFill>
            <a:schemeClr val="accent1"/>
          </a:solidFill>
          <a:ln>
            <a:noFill/>
          </a:ln>
          <a:effectLst>
            <a:outerShdw blurRad="254000" sx="102000" sy="102000" algn="ctr" rotWithShape="0">
              <a:prstClr val="black">
                <a:alpha val="20000"/>
              </a:prstClr>
            </a:outerShdw>
          </a:effectLst>
          <a:sp3d/>
        </c:spPr>
      </c:pivotFmt>
      <c:pivotFmt>
        <c:idx val="87"/>
        <c:spPr>
          <a:solidFill>
            <a:schemeClr val="accent1"/>
          </a:solidFill>
          <a:ln>
            <a:noFill/>
          </a:ln>
          <a:effectLst>
            <a:outerShdw blurRad="254000" sx="102000" sy="102000" algn="ctr" rotWithShape="0">
              <a:prstClr val="black">
                <a:alpha val="20000"/>
              </a:prstClr>
            </a:outerShdw>
          </a:effectLst>
          <a:sp3d/>
        </c:spPr>
      </c:pivotFmt>
      <c:pivotFmt>
        <c:idx val="88"/>
        <c:spPr>
          <a:solidFill>
            <a:schemeClr val="accent1"/>
          </a:solidFill>
          <a:ln>
            <a:noFill/>
          </a:ln>
          <a:effectLst>
            <a:outerShdw blurRad="254000" sx="102000" sy="102000" algn="ctr" rotWithShape="0">
              <a:prstClr val="black">
                <a:alpha val="20000"/>
              </a:prstClr>
            </a:outerShdw>
          </a:effectLst>
          <a:sp3d/>
        </c:spPr>
      </c:pivotFmt>
      <c:pivotFmt>
        <c:idx val="89"/>
        <c:spPr>
          <a:solidFill>
            <a:schemeClr val="accent1"/>
          </a:solidFill>
          <a:ln>
            <a:noFill/>
          </a:ln>
          <a:effectLst>
            <a:outerShdw blurRad="254000" sx="102000" sy="102000" algn="ctr" rotWithShape="0">
              <a:prstClr val="black">
                <a:alpha val="20000"/>
              </a:prstClr>
            </a:outerShdw>
          </a:effectLst>
          <a:sp3d/>
        </c:spPr>
      </c:pivotFmt>
      <c:pivotFmt>
        <c:idx val="90"/>
        <c:spPr>
          <a:solidFill>
            <a:schemeClr val="accent1"/>
          </a:solidFill>
          <a:ln>
            <a:noFill/>
          </a:ln>
          <a:effectLst>
            <a:outerShdw blurRad="254000" sx="102000" sy="102000" algn="ctr" rotWithShape="0">
              <a:prstClr val="black">
                <a:alpha val="20000"/>
              </a:prstClr>
            </a:outerShdw>
          </a:effectLst>
          <a:sp3d/>
        </c:spPr>
      </c:pivotFmt>
      <c:pivotFmt>
        <c:idx val="91"/>
        <c:spPr>
          <a:solidFill>
            <a:schemeClr val="accent1"/>
          </a:solidFill>
          <a:ln>
            <a:noFill/>
          </a:ln>
          <a:effectLst>
            <a:outerShdw blurRad="254000" sx="102000" sy="102000" algn="ctr" rotWithShape="0">
              <a:prstClr val="black">
                <a:alpha val="20000"/>
              </a:prstClr>
            </a:outerShdw>
          </a:effectLst>
          <a:sp3d/>
        </c:spPr>
      </c:pivotFmt>
      <c:pivotFmt>
        <c:idx val="92"/>
        <c:spPr>
          <a:solidFill>
            <a:schemeClr val="accent1"/>
          </a:solidFill>
          <a:ln>
            <a:noFill/>
          </a:ln>
          <a:effectLst>
            <a:outerShdw blurRad="254000" sx="102000" sy="102000" algn="ctr" rotWithShape="0">
              <a:prstClr val="black">
                <a:alpha val="20000"/>
              </a:prstClr>
            </a:outerShdw>
          </a:effectLst>
          <a:sp3d/>
        </c:spPr>
      </c:pivotFmt>
      <c:pivotFmt>
        <c:idx val="93"/>
        <c:spPr>
          <a:solidFill>
            <a:schemeClr val="accent1"/>
          </a:solidFill>
          <a:ln>
            <a:noFill/>
          </a:ln>
          <a:effectLst>
            <a:outerShdw blurRad="254000" sx="102000" sy="102000" algn="ctr" rotWithShape="0">
              <a:prstClr val="black">
                <a:alpha val="20000"/>
              </a:prstClr>
            </a:outerShdw>
          </a:effectLst>
          <a:sp3d/>
        </c:spPr>
      </c:pivotFmt>
      <c:pivotFmt>
        <c:idx val="94"/>
        <c:spPr>
          <a:solidFill>
            <a:schemeClr val="accent1"/>
          </a:solidFill>
          <a:ln>
            <a:noFill/>
          </a:ln>
          <a:effectLst>
            <a:outerShdw blurRad="254000" sx="102000" sy="102000" algn="ctr" rotWithShape="0">
              <a:prstClr val="black">
                <a:alpha val="20000"/>
              </a:prstClr>
            </a:outerShdw>
          </a:effectLst>
          <a:sp3d/>
        </c:spPr>
      </c:pivotFmt>
      <c:pivotFmt>
        <c:idx val="95"/>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34E-4BEE-BC58-3CC6DFC2743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34E-4BEE-BC58-3CC6DFC2743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34E-4BEE-BC58-3CC6DFC2743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E34E-4BEE-BC58-3CC6DFC2743B}"/>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E34E-4BEE-BC58-3CC6DFC2743B}"/>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E34E-4BEE-BC58-3CC6DFC2743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E34E-4BEE-BC58-3CC6DFC2743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E34E-4BEE-BC58-3CC6DFC2743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E34E-4BEE-BC58-3CC6DFC2743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E34E-4BEE-BC58-3CC6DFC2743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E34E-4BEE-BC58-3CC6DFC2743B}"/>
            </c:ext>
          </c:extLst>
        </c:ser>
        <c:ser>
          <c:idx val="1"/>
          <c:order val="1"/>
          <c:tx>
            <c:strRef>
              <c:f>Sheet1!$C$3:$C$4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6-E34E-4BEE-BC58-3CC6DFC2743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8-E34E-4BEE-BC58-3CC6DFC2743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A-E34E-4BEE-BC58-3CC6DFC2743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E34E-4BEE-BC58-3CC6DFC2743B}"/>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E34E-4BEE-BC58-3CC6DFC2743B}"/>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E34E-4BEE-BC58-3CC6DFC2743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E34E-4BEE-BC58-3CC6DFC2743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E34E-4BEE-BC58-3CC6DFC2743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6-E34E-4BEE-BC58-3CC6DFC2743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8-E34E-4BEE-BC58-3CC6DFC2743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E34E-4BEE-BC58-3CC6DFC2743B}"/>
            </c:ext>
          </c:extLst>
        </c:ser>
        <c:ser>
          <c:idx val="2"/>
          <c:order val="2"/>
          <c:tx>
            <c:strRef>
              <c:f>Sheet1!$D$3:$D$4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E34E-4BEE-BC58-3CC6DFC2743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E34E-4BEE-BC58-3CC6DFC2743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E34E-4BEE-BC58-3CC6DFC2743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E34E-4BEE-BC58-3CC6DFC2743B}"/>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E34E-4BEE-BC58-3CC6DFC2743B}"/>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E34E-4BEE-BC58-3CC6DFC2743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E34E-4BEE-BC58-3CC6DFC2743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E34E-4BEE-BC58-3CC6DFC2743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E34E-4BEE-BC58-3CC6DFC2743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E34E-4BEE-BC58-3CC6DFC2743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E34E-4BEE-BC58-3CC6DFC2743B}"/>
            </c:ext>
          </c:extLst>
        </c:ser>
        <c:ser>
          <c:idx val="3"/>
          <c:order val="3"/>
          <c:tx>
            <c:strRef>
              <c:f>Sheet1!$E$3:$E$4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E34E-4BEE-BC58-3CC6DFC2743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E34E-4BEE-BC58-3CC6DFC2743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E34E-4BEE-BC58-3CC6DFC2743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E34E-4BEE-BC58-3CC6DFC2743B}"/>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8-E34E-4BEE-BC58-3CC6DFC2743B}"/>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A-E34E-4BEE-BC58-3CC6DFC2743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C-E34E-4BEE-BC58-3CC6DFC2743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E-E34E-4BEE-BC58-3CC6DFC2743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0-E34E-4BEE-BC58-3CC6DFC2743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E34E-4BEE-BC58-3CC6DFC2743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E34E-4BEE-BC58-3CC6DFC2743B}"/>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90625" y="29384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900"/>
            <a:ext cx="6847555" cy="2308324"/>
          </a:xfrm>
          <a:prstGeom prst="rect">
            <a:avLst/>
          </a:prstGeom>
          <a:noFill/>
        </p:spPr>
        <p:txBody>
          <a:bodyPr wrap="square" rtlCol="0">
            <a:spAutoFit/>
          </a:bodyPr>
          <a:lstStyle/>
          <a:p>
            <a:r>
              <a:rPr lang="en-US" sz="2000" b="1" dirty="0">
                <a:latin typeface="Arial Black" panose="020B0A04020102020204" pitchFamily="34" charset="0"/>
              </a:rPr>
              <a:t>STUDENT NAME:</a:t>
            </a:r>
            <a:r>
              <a:rPr lang="en-IN" sz="2000" b="1" dirty="0">
                <a:latin typeface="Arial Black" panose="020B0A04020102020204" pitchFamily="34" charset="0"/>
              </a:rPr>
              <a:t> SONIYA BHARATHI K</a:t>
            </a:r>
            <a:endParaRPr lang="en-US" sz="2000" b="1" dirty="0">
              <a:latin typeface="Arial Black" panose="020B0A04020102020204" pitchFamily="34" charset="0"/>
            </a:endParaRPr>
          </a:p>
          <a:p>
            <a:r>
              <a:rPr lang="en-US" sz="2000" b="1" dirty="0">
                <a:latin typeface="Arial Black" panose="020B0A04020102020204" pitchFamily="34" charset="0"/>
              </a:rPr>
              <a:t>REGISTER NO:312209862</a:t>
            </a:r>
          </a:p>
          <a:p>
            <a:r>
              <a:rPr lang="en-US" sz="2000" b="1" dirty="0">
                <a:latin typeface="Arial Black" panose="020B0A04020102020204" pitchFamily="34" charset="0"/>
              </a:rPr>
              <a:t>NM ID:9F0E21DD6C67A7392E34912682372FCB</a:t>
            </a:r>
          </a:p>
          <a:p>
            <a:r>
              <a:rPr lang="en-US" sz="2000" b="1" dirty="0">
                <a:latin typeface="Arial Black" panose="020B0A04020102020204" pitchFamily="34" charset="0"/>
              </a:rPr>
              <a:t>DEPARTMENT:</a:t>
            </a:r>
            <a:r>
              <a:rPr lang="en-IN" sz="2000" b="1" dirty="0">
                <a:latin typeface="Arial Black" panose="020B0A04020102020204" pitchFamily="34" charset="0"/>
              </a:rPr>
              <a:t>B.COM ACCOUNTING AND FINANCE </a:t>
            </a:r>
            <a:endParaRPr lang="en-US" sz="2000" b="1" dirty="0">
              <a:latin typeface="Arial Black" panose="020B0A04020102020204" pitchFamily="34" charset="0"/>
            </a:endParaRPr>
          </a:p>
          <a:p>
            <a:r>
              <a:rPr lang="en-US" sz="2000" b="1" dirty="0">
                <a:latin typeface="Arial Black" panose="020B0A04020102020204" pitchFamily="34" charset="0"/>
              </a:rPr>
              <a:t>COLLEGE</a:t>
            </a:r>
            <a:r>
              <a:rPr lang="en-IN" sz="2000" b="1" dirty="0">
                <a:latin typeface="Arial Black" panose="020B0A04020102020204" pitchFamily="34" charset="0"/>
              </a:rPr>
              <a:t>: VALLIAMMAL COLLEGE FOR WOMEN </a:t>
            </a:r>
            <a:endParaRPr lang="en-US" sz="2000" b="1" dirty="0">
              <a:latin typeface="Arial Black" panose="020B0A04020102020204" pitchFamily="34" charset="0"/>
            </a:endParaRP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E42E-325D-E998-0A98-528BE8FE4E35}"/>
              </a:ext>
            </a:extLst>
          </p:cNvPr>
          <p:cNvSpPr>
            <a:spLocks noGrp="1"/>
          </p:cNvSpPr>
          <p:nvPr>
            <p:ph type="title"/>
          </p:nvPr>
        </p:nvSpPr>
        <p:spPr>
          <a:xfrm>
            <a:off x="755332" y="385444"/>
            <a:ext cx="10681335" cy="738664"/>
          </a:xfrm>
        </p:spPr>
        <p:txBody>
          <a:bodyPr/>
          <a:lstStyle/>
          <a:p>
            <a:r>
              <a:rPr lang="en-IN" b="0" dirty="0"/>
              <a:t>MODELLING </a:t>
            </a:r>
            <a:endParaRPr lang="en-US" b="0" dirty="0"/>
          </a:p>
        </p:txBody>
      </p:sp>
      <p:sp>
        <p:nvSpPr>
          <p:cNvPr id="3" name="TextBox 2">
            <a:extLst>
              <a:ext uri="{FF2B5EF4-FFF2-40B4-BE49-F238E27FC236}">
                <a16:creationId xmlns:a16="http://schemas.microsoft.com/office/drawing/2014/main" id="{97724AF3-AE53-DCEF-F60A-3896380E6816}"/>
              </a:ext>
            </a:extLst>
          </p:cNvPr>
          <p:cNvSpPr txBox="1"/>
          <p:nvPr/>
        </p:nvSpPr>
        <p:spPr>
          <a:xfrm>
            <a:off x="919757" y="1209577"/>
            <a:ext cx="8251031" cy="4524315"/>
          </a:xfrm>
          <a:prstGeom prst="rect">
            <a:avLst/>
          </a:prstGeom>
          <a:noFill/>
        </p:spPr>
        <p:txBody>
          <a:bodyPr wrap="square" rtlCol="0">
            <a:spAutoFit/>
          </a:bodyPr>
          <a:lstStyle/>
          <a:p>
            <a:pPr algn="l"/>
            <a:r>
              <a:rPr lang="en-IN" sz="2400" dirty="0"/>
              <a:t>DATA COLLECTION </a:t>
            </a:r>
          </a:p>
          <a:p>
            <a:pPr marL="285750" indent="-285750" algn="l">
              <a:buFont typeface="Arial" panose="020B0604020202020204" pitchFamily="34" charset="0"/>
              <a:buChar char="•"/>
            </a:pPr>
            <a:r>
              <a:rPr lang="en-IN" sz="2400" dirty="0"/>
              <a:t>Identification </a:t>
            </a:r>
          </a:p>
          <a:p>
            <a:pPr marL="285750" indent="-285750" algn="l">
              <a:buFont typeface="Arial" panose="020B0604020202020204" pitchFamily="34" charset="0"/>
              <a:buChar char="•"/>
            </a:pPr>
            <a:r>
              <a:rPr lang="en-IN" sz="2400" dirty="0"/>
              <a:t>Gathering </a:t>
            </a:r>
          </a:p>
          <a:p>
            <a:pPr marL="285750" indent="-285750" algn="l">
              <a:buFont typeface="Arial" panose="020B0604020202020204" pitchFamily="34" charset="0"/>
              <a:buChar char="•"/>
            </a:pPr>
            <a:r>
              <a:rPr lang="en-IN" sz="2400" dirty="0"/>
              <a:t>Preparation</a:t>
            </a:r>
          </a:p>
          <a:p>
            <a:pPr algn="l"/>
            <a:r>
              <a:rPr lang="en-IN" sz="2400" dirty="0"/>
              <a:t>DATA CLEANING</a:t>
            </a:r>
          </a:p>
          <a:p>
            <a:pPr marL="342900" indent="-342900" algn="l">
              <a:buFont typeface="Arial" panose="020B0604020202020204" pitchFamily="34" charset="0"/>
              <a:buChar char="•"/>
            </a:pPr>
            <a:r>
              <a:rPr lang="en-IN" sz="2400" dirty="0"/>
              <a:t>Standardization </a:t>
            </a:r>
          </a:p>
          <a:p>
            <a:pPr marL="342900" indent="-342900" algn="l">
              <a:buFont typeface="Arial" panose="020B0604020202020204" pitchFamily="34" charset="0"/>
              <a:buChar char="•"/>
            </a:pPr>
            <a:r>
              <a:rPr lang="en-IN" sz="2400" dirty="0"/>
              <a:t>Correction</a:t>
            </a:r>
          </a:p>
          <a:p>
            <a:pPr marL="342900" indent="-342900" algn="l">
              <a:buFont typeface="Arial" panose="020B0604020202020204" pitchFamily="34" charset="0"/>
              <a:buChar char="•"/>
            </a:pPr>
            <a:r>
              <a:rPr lang="en-IN" sz="2400" dirty="0"/>
              <a:t>Validation </a:t>
            </a:r>
          </a:p>
          <a:p>
            <a:pPr algn="l"/>
            <a:r>
              <a:rPr lang="en-IN" sz="2400" dirty="0"/>
              <a:t>SUMMARY</a:t>
            </a:r>
          </a:p>
          <a:p>
            <a:pPr algn="l"/>
            <a:r>
              <a:rPr lang="en-IN" sz="2400" dirty="0"/>
              <a:t>Data analysis involves examining, transforming, and modeling data to extract meaningful insights, identify patterns, and support decision-making. </a:t>
            </a:r>
          </a:p>
        </p:txBody>
      </p:sp>
    </p:spTree>
    <p:extLst>
      <p:ext uri="{BB962C8B-B14F-4D97-AF65-F5344CB8AC3E}">
        <p14:creationId xmlns:p14="http://schemas.microsoft.com/office/powerpoint/2010/main" val="63193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E9D3E9B-D350-8281-C4AA-7B5E507DEC1F}"/>
              </a:ext>
            </a:extLst>
          </p:cNvPr>
          <p:cNvSpPr txBox="1"/>
          <p:nvPr/>
        </p:nvSpPr>
        <p:spPr>
          <a:xfrm>
            <a:off x="1403747" y="2413337"/>
            <a:ext cx="5606653" cy="2031325"/>
          </a:xfrm>
          <a:prstGeom prst="rect">
            <a:avLst/>
          </a:prstGeom>
          <a:noFill/>
        </p:spPr>
        <p:txBody>
          <a:bodyPr wrap="square" rtlCol="0">
            <a:spAutoFit/>
          </a:bodyPr>
          <a:lstStyle/>
          <a:p>
            <a:pPr algn="l"/>
            <a:endParaRPr lang="en-US" dirty="0"/>
          </a:p>
        </p:txBody>
      </p:sp>
      <p:graphicFrame>
        <p:nvGraphicFramePr>
          <p:cNvPr id="10" name="Chart 9">
            <a:extLst>
              <a:ext uri="{FF2B5EF4-FFF2-40B4-BE49-F238E27FC236}">
                <a16:creationId xmlns:a16="http://schemas.microsoft.com/office/drawing/2014/main" id="{8530624D-24F6-DF38-C158-1953F67CBA33}"/>
              </a:ext>
            </a:extLst>
          </p:cNvPr>
          <p:cNvGraphicFramePr>
            <a:graphicFrameLocks/>
          </p:cNvGraphicFramePr>
          <p:nvPr>
            <p:extLst>
              <p:ext uri="{D42A27DB-BD31-4B8C-83A1-F6EECF244321}">
                <p14:modId xmlns:p14="http://schemas.microsoft.com/office/powerpoint/2010/main" val="2170632656"/>
              </p:ext>
            </p:extLst>
          </p:nvPr>
        </p:nvGraphicFramePr>
        <p:xfrm>
          <a:off x="1743075" y="1695451"/>
          <a:ext cx="6638925" cy="412432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957637" y="1038224"/>
            <a:ext cx="2209800" cy="400110"/>
          </a:xfrm>
          <a:prstGeom prst="rect">
            <a:avLst/>
          </a:prstGeom>
          <a:noFill/>
        </p:spPr>
        <p:txBody>
          <a:bodyPr wrap="square" rtlCol="0">
            <a:spAutoFit/>
          </a:bodyPr>
          <a:lstStyle/>
          <a:p>
            <a:r>
              <a:rPr lang="en-IN" sz="2000" dirty="0">
                <a:latin typeface="Arial Black" panose="020B0A04020102020204" pitchFamily="34" charset="0"/>
              </a:rPr>
              <a:t>BAR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762000"/>
            <a:ext cx="8839200" cy="584775"/>
          </a:xfrm>
          <a:prstGeom prst="rect">
            <a:avLst/>
          </a:prstGeom>
          <a:noFill/>
        </p:spPr>
        <p:txBody>
          <a:bodyPr wrap="square" rtlCol="0">
            <a:spAutoFit/>
          </a:bodyPr>
          <a:lstStyle/>
          <a:p>
            <a:r>
              <a:rPr lang="en-IN" sz="3200" dirty="0">
                <a:latin typeface="Arial Black" panose="020B0A04020102020204" pitchFamily="34" charset="0"/>
              </a:rPr>
              <a:t>PIE CHART</a:t>
            </a:r>
          </a:p>
        </p:txBody>
      </p:sp>
      <p:graphicFrame>
        <p:nvGraphicFramePr>
          <p:cNvPr id="3" name="Chart 2"/>
          <p:cNvGraphicFramePr>
            <a:graphicFrameLocks/>
          </p:cNvGraphicFramePr>
          <p:nvPr>
            <p:extLst>
              <p:ext uri="{D42A27DB-BD31-4B8C-83A1-F6EECF244321}">
                <p14:modId xmlns:p14="http://schemas.microsoft.com/office/powerpoint/2010/main" val="452403856"/>
              </p:ext>
            </p:extLst>
          </p:nvPr>
        </p:nvGraphicFramePr>
        <p:xfrm>
          <a:off x="1524000" y="1905000"/>
          <a:ext cx="63246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576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76CA41-FAB5-A662-A959-9D40FD5E91CF}"/>
              </a:ext>
            </a:extLst>
          </p:cNvPr>
          <p:cNvSpPr txBox="1"/>
          <p:nvPr/>
        </p:nvSpPr>
        <p:spPr>
          <a:xfrm>
            <a:off x="982265" y="2032001"/>
            <a:ext cx="7844235"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In conclusion, the employee data analysis conducted using Excel provided valuable insights into workforce trends, enabling more informed decision-making. </a:t>
            </a:r>
          </a:p>
          <a:p>
            <a:pPr marL="342900" indent="-342900" algn="just">
              <a:buFont typeface="Arial" panose="020B0604020202020204" pitchFamily="34" charset="0"/>
              <a:buChar char="•"/>
            </a:pPr>
            <a:r>
              <a:rPr lang="en-IN" sz="2000" dirty="0"/>
              <a:t>The use of Excel allowed for efficient data organization, visualization, and reporting, ultimately helping to enhance HR strategies, improve employee satisfaction, and optimize overall organizational performance.</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408355" y="2426756"/>
            <a:ext cx="8593228" cy="1446550"/>
          </a:xfrm>
          <a:prstGeom prst="rect">
            <a:avLst/>
          </a:prstGeom>
          <a:noFill/>
        </p:spPr>
        <p:txBody>
          <a:bodyPr wrap="square" rtlCol="0">
            <a:spAutoFit/>
          </a:bodyPr>
          <a:lstStyle/>
          <a:p>
            <a:r>
              <a:rPr lang="en-US" sz="4400" b="1" dirty="0">
                <a:solidFill>
                  <a:srgbClr val="0F0F0F"/>
                </a:solidFill>
                <a:latin typeface="Arial Black" panose="020B0A04020102020204" pitchFamily="34" charset="0"/>
                <a:cs typeface="Times New Roman" panose="02020603050405020304" pitchFamily="18" charset="0"/>
              </a:rPr>
              <a:t>Employee Performance Analysis using Excel</a:t>
            </a:r>
            <a:endParaRPr lang="en-IN" sz="2800" dirty="0">
              <a:solidFill>
                <a:srgbClr val="7030A0"/>
              </a:solidFill>
              <a:latin typeface="Arial Black" panose="020B0A040201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116B699-2C72-915A-6386-820F317AC6F7}"/>
              </a:ext>
            </a:extLst>
          </p:cNvPr>
          <p:cNvSpPr txBox="1"/>
          <p:nvPr/>
        </p:nvSpPr>
        <p:spPr>
          <a:xfrm flipV="1">
            <a:off x="1385411" y="575055"/>
            <a:ext cx="5636895" cy="1948474"/>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1A57ADA-B131-A607-14B7-CECF5880BD15}"/>
              </a:ext>
            </a:extLst>
          </p:cNvPr>
          <p:cNvSpPr txBox="1"/>
          <p:nvPr/>
        </p:nvSpPr>
        <p:spPr>
          <a:xfrm>
            <a:off x="834072" y="2019300"/>
            <a:ext cx="6739573" cy="2677656"/>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D36773D-9115-15D3-3D93-D11BBE207DA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106F278-E0F4-5A9C-E0EE-CA8B5E9F56F3}"/>
              </a:ext>
            </a:extLst>
          </p:cNvPr>
          <p:cNvSpPr txBox="1"/>
          <p:nvPr/>
        </p:nvSpPr>
        <p:spPr>
          <a:xfrm>
            <a:off x="1589722" y="3244334"/>
            <a:ext cx="5263515"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C944121-12ED-39E2-D5F6-9628C1E22E9B}"/>
              </a:ext>
            </a:extLst>
          </p:cNvPr>
          <p:cNvSpPr txBox="1"/>
          <p:nvPr/>
        </p:nvSpPr>
        <p:spPr>
          <a:xfrm>
            <a:off x="5184576" y="2519065"/>
            <a:ext cx="1828800"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6F4DD30-11B5-D703-F84E-90C3BF04C33E}"/>
              </a:ext>
            </a:extLst>
          </p:cNvPr>
          <p:cNvSpPr txBox="1"/>
          <p:nvPr/>
        </p:nvSpPr>
        <p:spPr>
          <a:xfrm>
            <a:off x="946547" y="1695450"/>
            <a:ext cx="7572375" cy="4585871"/>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F29F26B-3134-DCBC-4BB0-687D0F2FD86A}"/>
              </a:ext>
            </a:extLst>
          </p:cNvPr>
          <p:cNvSpPr txBox="1"/>
          <p:nvPr/>
        </p:nvSpPr>
        <p:spPr>
          <a:xfrm>
            <a:off x="723900" y="1695450"/>
            <a:ext cx="6759178"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B2ED3AF-897A-C9DE-4E1E-536D5B86D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484" y="2971031"/>
            <a:ext cx="5893594" cy="29249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48AEA48-B437-1680-6699-AF4DDD903C9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68EAC0B4-3F31-E9E6-11B4-EE6B88FE3571}"/>
              </a:ext>
            </a:extLst>
          </p:cNvPr>
          <p:cNvSpPr txBox="1"/>
          <p:nvPr/>
        </p:nvSpPr>
        <p:spPr>
          <a:xfrm flipV="1">
            <a:off x="3125391" y="-1178718"/>
            <a:ext cx="3896915" cy="369332"/>
          </a:xfrm>
          <a:prstGeom prst="rect">
            <a:avLst/>
          </a:prstGeom>
          <a:noFill/>
        </p:spPr>
        <p:txBody>
          <a:bodyPr wrap="square" rtlCol="0">
            <a:spAutoFit/>
          </a:bodyPr>
          <a:lstStyle/>
          <a:p>
            <a:pPr marL="342900" indent="-342900" algn="l">
              <a:buFont typeface="+mj-lt"/>
              <a:buAutoNum type="arabicPeriod"/>
            </a:pPr>
            <a:r>
              <a:rPr lang="en-IN" dirty="0"/>
              <a:t>Conditional formatting </a:t>
            </a:r>
            <a:endParaRPr lang="en-US" dirty="0"/>
          </a:p>
        </p:txBody>
      </p:sp>
      <p:sp>
        <p:nvSpPr>
          <p:cNvPr id="11" name="TextBox 10">
            <a:extLst>
              <a:ext uri="{FF2B5EF4-FFF2-40B4-BE49-F238E27FC236}">
                <a16:creationId xmlns:a16="http://schemas.microsoft.com/office/drawing/2014/main" id="{8368F50D-160A-9E12-7C33-1DA34465EC4B}"/>
              </a:ext>
            </a:extLst>
          </p:cNvPr>
          <p:cNvSpPr txBox="1"/>
          <p:nvPr/>
        </p:nvSpPr>
        <p:spPr>
          <a:xfrm>
            <a:off x="3125391" y="2281555"/>
            <a:ext cx="6685359" cy="1908215"/>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Conditional formatting – highlights missing cells </a:t>
            </a:r>
          </a:p>
          <a:p>
            <a:pPr algn="l"/>
            <a:r>
              <a:rPr lang="en-IN" sz="2000" dirty="0">
                <a:latin typeface="Times New Roman" panose="02020603050405020304" pitchFamily="18" charset="0"/>
                <a:cs typeface="Times New Roman" panose="02020603050405020304" pitchFamily="18" charset="0"/>
              </a:rPr>
              <a:t>Filter- helps to remove the empty cells </a:t>
            </a:r>
          </a:p>
          <a:p>
            <a:pPr algn="l"/>
            <a:r>
              <a:rPr lang="en-IN" sz="2000" dirty="0">
                <a:latin typeface="Times New Roman" panose="02020603050405020304" pitchFamily="18" charset="0"/>
                <a:cs typeface="Times New Roman" panose="02020603050405020304" pitchFamily="18" charset="0"/>
              </a:rPr>
              <a:t>Formula – helps to identify the performance of employees </a:t>
            </a:r>
          </a:p>
          <a:p>
            <a:pPr algn="l"/>
            <a:r>
              <a:rPr lang="en-IN" sz="2000" dirty="0">
                <a:latin typeface="Times New Roman" panose="02020603050405020304" pitchFamily="18" charset="0"/>
                <a:cs typeface="Times New Roman" panose="02020603050405020304" pitchFamily="18" charset="0"/>
              </a:rPr>
              <a:t>Pivot table – helps to summarise </a:t>
            </a:r>
          </a:p>
          <a:p>
            <a:pPr algn="l"/>
            <a:r>
              <a:rPr lang="en-IN" sz="2000" dirty="0">
                <a:latin typeface="Times New Roman" panose="02020603050405020304" pitchFamily="18" charset="0"/>
                <a:cs typeface="Times New Roman" panose="02020603050405020304" pitchFamily="18" charset="0"/>
              </a:rPr>
              <a:t>Pie chart – shows the data</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977A4E-7E3F-79A5-5A8B-6FE3AFCEB376}"/>
              </a:ext>
            </a:extLst>
          </p:cNvPr>
          <p:cNvSpPr txBox="1"/>
          <p:nvPr/>
        </p:nvSpPr>
        <p:spPr>
          <a:xfrm>
            <a:off x="2746772" y="1582340"/>
            <a:ext cx="4164806" cy="3139321"/>
          </a:xfrm>
          <a:prstGeom prst="rect">
            <a:avLst/>
          </a:prstGeom>
          <a:noFill/>
        </p:spPr>
        <p:txBody>
          <a:bodyPr wrap="square" rtlCol="0">
            <a:spAutoFit/>
          </a:bodyPr>
          <a:lstStyle/>
          <a:p>
            <a:pPr marL="342900" indent="-342900" algn="l">
              <a:buAutoNum type="arabicPeriod"/>
            </a:pPr>
            <a:r>
              <a:rPr lang="en-IN" dirty="0"/>
              <a:t>EMPLOYEE ID </a:t>
            </a:r>
          </a:p>
          <a:p>
            <a:pPr marL="342900" indent="-342900" algn="l">
              <a:buAutoNum type="arabicPeriod"/>
            </a:pPr>
            <a:r>
              <a:rPr lang="en-IN" dirty="0"/>
              <a:t>FIRST NAME</a:t>
            </a:r>
          </a:p>
          <a:p>
            <a:pPr marL="342900" indent="-342900" algn="l">
              <a:buAutoNum type="arabicPeriod"/>
            </a:pPr>
            <a:r>
              <a:rPr lang="en-IN" dirty="0"/>
              <a:t>LAST NAME</a:t>
            </a:r>
          </a:p>
          <a:p>
            <a:pPr marL="342900" indent="-342900" algn="l">
              <a:buAutoNum type="arabicPeriod"/>
            </a:pPr>
            <a:r>
              <a:rPr lang="en-IN" dirty="0"/>
              <a:t>BUSINESS UNIT </a:t>
            </a:r>
          </a:p>
          <a:p>
            <a:pPr marL="342900" indent="-342900" algn="l">
              <a:buAutoNum type="arabicPeriod"/>
            </a:pPr>
            <a:r>
              <a:rPr lang="en-IN" dirty="0"/>
              <a:t>EMPLOYEE TYPE</a:t>
            </a:r>
          </a:p>
          <a:p>
            <a:pPr marL="342900" indent="-342900" algn="l">
              <a:buAutoNum type="arabicPeriod"/>
            </a:pPr>
            <a:r>
              <a:rPr lang="en-IN" dirty="0"/>
              <a:t>EMPLOYEE CLASSIFICATION TYPE</a:t>
            </a:r>
          </a:p>
          <a:p>
            <a:pPr marL="342900" indent="-342900" algn="l">
              <a:buAutoNum type="arabicPeriod"/>
            </a:pPr>
            <a:r>
              <a:rPr lang="en-IN" dirty="0"/>
              <a:t>GENDER</a:t>
            </a:r>
          </a:p>
          <a:p>
            <a:pPr marL="342900" indent="-342900" algn="l">
              <a:buAutoNum type="arabicPeriod"/>
            </a:pPr>
            <a:r>
              <a:rPr lang="en-IN" dirty="0"/>
              <a:t>PERFORMANCE SCORE</a:t>
            </a:r>
          </a:p>
          <a:p>
            <a:pPr marL="342900" indent="-342900" algn="l">
              <a:buAutoNum type="arabicPeriod"/>
            </a:pPr>
            <a:r>
              <a:rPr lang="en-IN" dirty="0"/>
              <a:t>CURRENT EMPLOYEE RATE</a:t>
            </a:r>
          </a:p>
          <a:p>
            <a:pPr marL="342900" indent="-342900" algn="l">
              <a:buAutoNum type="arabicPeriod"/>
            </a:pPr>
            <a:r>
              <a:rPr lang="en-IN" dirty="0"/>
              <a:t>PERFORMANCE LEVEL</a:t>
            </a:r>
          </a:p>
          <a:p>
            <a:pPr marL="342900" indent="-342900" algn="l">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2DD7E65-94BC-A835-F6B2-29DC0CC08D09}"/>
              </a:ext>
            </a:extLst>
          </p:cNvPr>
          <p:cNvSpPr txBox="1"/>
          <p:nvPr/>
        </p:nvSpPr>
        <p:spPr>
          <a:xfrm>
            <a:off x="2533650" y="2523529"/>
            <a:ext cx="5360194" cy="2000548"/>
          </a:xfrm>
          <a:prstGeom prst="rect">
            <a:avLst/>
          </a:prstGeom>
          <a:noFill/>
          <a:ln>
            <a:solidFill>
              <a:schemeClr val="bg2"/>
            </a:solidFill>
          </a:ln>
        </p:spPr>
        <p:txBody>
          <a:bodyPr wrap="square" rtlCol="0">
            <a:spAutoFit/>
          </a:bodyPr>
          <a:lstStyle/>
          <a:p>
            <a:pPr algn="l"/>
            <a:r>
              <a:rPr lang="en-IN" sz="2800" dirty="0">
                <a:latin typeface="Algerian" pitchFamily="82" charset="0"/>
              </a:rPr>
              <a:t>Performance level</a:t>
            </a:r>
            <a:r>
              <a:rPr lang="en-IN" dirty="0"/>
              <a:t>
</a:t>
            </a:r>
            <a:r>
              <a:rPr lang="en-IN" sz="3200" dirty="0">
                <a:solidFill>
                  <a:schemeClr val="accent2"/>
                </a:solidFill>
              </a:rPr>
              <a:t>=IFS(Z9&gt;=5,”VERY HIGH”,Z9&gt;=4,”HIGH”,Z9&gt;=3,”MED”,TRUE,”LOW”)</a:t>
            </a:r>
            <a:endParaRPr lang="en-US" sz="3200"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TotalTime>
  <Words>365</Words>
  <Application>Microsoft Office PowerPoint</Application>
  <PresentationFormat>Widescreen</PresentationFormat>
  <Paragraphs>80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Soniya Bharathi.k</cp:lastModifiedBy>
  <cp:revision>32</cp:revision>
  <dcterms:created xsi:type="dcterms:W3CDTF">2024-03-29T15:07:22Z</dcterms:created>
  <dcterms:modified xsi:type="dcterms:W3CDTF">2024-08-31T13:29:42Z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