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09550" y="0"/>
            <a:ext cx="11772900" cy="2676525"/>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2192000" cy="2543175"/>
          </a:xfrm>
          <a:custGeom>
            <a:avLst/>
            <a:gdLst/>
            <a:ahLst/>
            <a:cxnLst/>
            <a:rect l="l" t="t" r="r" b="b"/>
            <a:pathLst>
              <a:path w="12192000" h="2543175">
                <a:moveTo>
                  <a:pt x="12192000" y="0"/>
                </a:moveTo>
                <a:lnTo>
                  <a:pt x="0" y="0"/>
                </a:lnTo>
                <a:lnTo>
                  <a:pt x="0" y="2543175"/>
                </a:lnTo>
                <a:lnTo>
                  <a:pt x="12192000" y="2543175"/>
                </a:lnTo>
                <a:lnTo>
                  <a:pt x="12192000" y="0"/>
                </a:lnTo>
                <a:close/>
              </a:path>
            </a:pathLst>
          </a:custGeom>
          <a:solidFill>
            <a:srgbClr val="FFFFFF"/>
          </a:solidFill>
        </p:spPr>
        <p:txBody>
          <a:bodyPr wrap="square" lIns="0" tIns="0" rIns="0" bIns="0" rtlCol="0"/>
          <a:lstStyle/>
          <a:p>
            <a:endParaRPr/>
          </a:p>
        </p:txBody>
      </p:sp>
      <p:sp>
        <p:nvSpPr>
          <p:cNvPr id="18" name="bg object 18"/>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2" name="Holder 2"/>
          <p:cNvSpPr>
            <a:spLocks noGrp="1"/>
          </p:cNvSpPr>
          <p:nvPr>
            <p:ph type="title"/>
          </p:nvPr>
        </p:nvSpPr>
        <p:spPr>
          <a:xfrm>
            <a:off x="3839844" y="-48006"/>
            <a:ext cx="4512310" cy="758190"/>
          </a:xfrm>
          <a:prstGeom prst="rect">
            <a:avLst/>
          </a:prstGeom>
        </p:spPr>
        <p:txBody>
          <a:bodyPr wrap="square" lIns="0" tIns="0" rIns="0" bIns="0">
            <a:spAutoFit/>
          </a:bodyPr>
          <a:lstStyle>
            <a:lvl1pPr>
              <a:defRPr sz="4800" b="1" i="0">
                <a:solidFill>
                  <a:srgbClr val="6F2F9F"/>
                </a:solidFill>
                <a:latin typeface="Carlito"/>
                <a:cs typeface="Carlito"/>
              </a:defRPr>
            </a:lvl1pPr>
          </a:lstStyle>
          <a:p>
            <a:endParaRPr/>
          </a:p>
        </p:txBody>
      </p:sp>
      <p:sp>
        <p:nvSpPr>
          <p:cNvPr id="3" name="Holder 3"/>
          <p:cNvSpPr>
            <a:spLocks noGrp="1"/>
          </p:cNvSpPr>
          <p:nvPr>
            <p:ph type="body" idx="1"/>
          </p:nvPr>
        </p:nvSpPr>
        <p:spPr>
          <a:xfrm>
            <a:off x="1097914" y="1493456"/>
            <a:ext cx="9996170" cy="4417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550" y="2066923"/>
            <a:ext cx="5895975" cy="47148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549258" y="2959295"/>
            <a:ext cx="3462020" cy="3673475"/>
          </a:xfrm>
          <a:prstGeom prst="rect">
            <a:avLst/>
          </a:prstGeom>
        </p:spPr>
        <p:txBody>
          <a:bodyPr vert="horz" wrap="square" lIns="0" tIns="207010" rIns="0" bIns="0" rtlCol="0">
            <a:spAutoFit/>
          </a:bodyPr>
          <a:lstStyle/>
          <a:p>
            <a:pPr marL="212725">
              <a:lnSpc>
                <a:spcPct val="100000"/>
              </a:lnSpc>
              <a:spcBef>
                <a:spcPts val="1630"/>
              </a:spcBef>
            </a:pPr>
            <a:r>
              <a:rPr sz="2750" b="1" spc="-130" dirty="0">
                <a:solidFill>
                  <a:srgbClr val="242424"/>
                </a:solidFill>
                <a:latin typeface="Arial"/>
                <a:cs typeface="Arial"/>
              </a:rPr>
              <a:t>PRESENTED</a:t>
            </a:r>
            <a:r>
              <a:rPr sz="2750" b="1" spc="-380" dirty="0">
                <a:solidFill>
                  <a:srgbClr val="242424"/>
                </a:solidFill>
                <a:latin typeface="Arial"/>
                <a:cs typeface="Arial"/>
              </a:rPr>
              <a:t> </a:t>
            </a:r>
            <a:r>
              <a:rPr sz="2750" b="1" spc="-275" dirty="0">
                <a:solidFill>
                  <a:srgbClr val="242424"/>
                </a:solidFill>
                <a:latin typeface="Arial"/>
                <a:cs typeface="Arial"/>
              </a:rPr>
              <a:t>BY,</a:t>
            </a:r>
            <a:endParaRPr sz="2750">
              <a:latin typeface="Arial"/>
              <a:cs typeface="Arial"/>
            </a:endParaRPr>
          </a:p>
          <a:p>
            <a:pPr marL="574675" marR="1711325">
              <a:lnSpc>
                <a:spcPts val="3829"/>
              </a:lnSpc>
              <a:spcBef>
                <a:spcPts val="70"/>
              </a:spcBef>
            </a:pPr>
            <a:r>
              <a:rPr sz="2000" b="1" spc="-140" dirty="0">
                <a:solidFill>
                  <a:srgbClr val="242424"/>
                </a:solidFill>
                <a:latin typeface="Arial"/>
                <a:cs typeface="Arial"/>
              </a:rPr>
              <a:t>S</a:t>
            </a:r>
            <a:r>
              <a:rPr sz="2000" b="1" spc="15" dirty="0">
                <a:solidFill>
                  <a:srgbClr val="242424"/>
                </a:solidFill>
                <a:latin typeface="Arial"/>
                <a:cs typeface="Arial"/>
              </a:rPr>
              <a:t>O</a:t>
            </a:r>
            <a:r>
              <a:rPr sz="2000" b="1" spc="50" dirty="0">
                <a:solidFill>
                  <a:srgbClr val="242424"/>
                </a:solidFill>
                <a:latin typeface="Arial"/>
                <a:cs typeface="Arial"/>
              </a:rPr>
              <a:t>N</a:t>
            </a:r>
            <a:r>
              <a:rPr sz="2000" b="1" spc="114" dirty="0">
                <a:solidFill>
                  <a:srgbClr val="242424"/>
                </a:solidFill>
                <a:latin typeface="Arial"/>
                <a:cs typeface="Arial"/>
              </a:rPr>
              <a:t>I</a:t>
            </a:r>
            <a:r>
              <a:rPr sz="2000" b="1" spc="-440" dirty="0">
                <a:solidFill>
                  <a:srgbClr val="242424"/>
                </a:solidFill>
                <a:latin typeface="Arial"/>
                <a:cs typeface="Arial"/>
              </a:rPr>
              <a:t>Y</a:t>
            </a:r>
            <a:r>
              <a:rPr sz="2000" b="1" spc="-175" dirty="0">
                <a:solidFill>
                  <a:srgbClr val="242424"/>
                </a:solidFill>
                <a:latin typeface="Arial"/>
                <a:cs typeface="Arial"/>
              </a:rPr>
              <a:t>A</a:t>
            </a:r>
            <a:r>
              <a:rPr sz="2000" b="1" spc="40" dirty="0">
                <a:solidFill>
                  <a:srgbClr val="242424"/>
                </a:solidFill>
                <a:latin typeface="Arial"/>
                <a:cs typeface="Arial"/>
              </a:rPr>
              <a:t>.</a:t>
            </a:r>
            <a:r>
              <a:rPr sz="2000" b="1" spc="10" dirty="0">
                <a:solidFill>
                  <a:srgbClr val="242424"/>
                </a:solidFill>
                <a:latin typeface="Arial"/>
                <a:cs typeface="Arial"/>
              </a:rPr>
              <a:t>D  </a:t>
            </a:r>
            <a:r>
              <a:rPr sz="2000" b="1" spc="-80" dirty="0">
                <a:solidFill>
                  <a:srgbClr val="242424"/>
                </a:solidFill>
                <a:latin typeface="Arial"/>
                <a:cs typeface="Arial"/>
              </a:rPr>
              <a:t>MAYILI.A</a:t>
            </a:r>
            <a:endParaRPr sz="2000">
              <a:latin typeface="Arial"/>
              <a:cs typeface="Arial"/>
            </a:endParaRPr>
          </a:p>
          <a:p>
            <a:pPr marL="612775" marR="412750" indent="38100">
              <a:lnSpc>
                <a:spcPct val="130400"/>
              </a:lnSpc>
              <a:spcBef>
                <a:spcPts val="105"/>
              </a:spcBef>
            </a:pPr>
            <a:r>
              <a:rPr sz="2000" b="1" spc="-25" dirty="0">
                <a:solidFill>
                  <a:srgbClr val="242424"/>
                </a:solidFill>
                <a:latin typeface="Arial"/>
                <a:cs typeface="Arial"/>
              </a:rPr>
              <a:t>BHU</a:t>
            </a:r>
            <a:r>
              <a:rPr sz="2000" b="1" spc="-215" dirty="0">
                <a:solidFill>
                  <a:srgbClr val="242424"/>
                </a:solidFill>
                <a:latin typeface="Arial"/>
                <a:cs typeface="Arial"/>
              </a:rPr>
              <a:t>V</a:t>
            </a:r>
            <a:r>
              <a:rPr sz="2000" b="1" spc="-100" dirty="0">
                <a:solidFill>
                  <a:srgbClr val="242424"/>
                </a:solidFill>
                <a:latin typeface="Arial"/>
                <a:cs typeface="Arial"/>
              </a:rPr>
              <a:t>AN</a:t>
            </a:r>
            <a:r>
              <a:rPr sz="2000" b="1" spc="-60" dirty="0">
                <a:solidFill>
                  <a:srgbClr val="242424"/>
                </a:solidFill>
                <a:latin typeface="Arial"/>
                <a:cs typeface="Arial"/>
              </a:rPr>
              <a:t>ES</a:t>
            </a:r>
            <a:r>
              <a:rPr sz="2000" b="1" spc="-100" dirty="0">
                <a:solidFill>
                  <a:srgbClr val="242424"/>
                </a:solidFill>
                <a:latin typeface="Arial"/>
                <a:cs typeface="Arial"/>
              </a:rPr>
              <a:t>H</a:t>
            </a:r>
            <a:r>
              <a:rPr sz="2000" b="1" spc="-240" dirty="0">
                <a:solidFill>
                  <a:srgbClr val="242424"/>
                </a:solidFill>
                <a:latin typeface="Arial"/>
                <a:cs typeface="Arial"/>
              </a:rPr>
              <a:t>W</a:t>
            </a:r>
            <a:r>
              <a:rPr sz="2000" b="1" spc="-100" dirty="0">
                <a:solidFill>
                  <a:srgbClr val="242424"/>
                </a:solidFill>
                <a:latin typeface="Arial"/>
                <a:cs typeface="Arial"/>
              </a:rPr>
              <a:t>AR</a:t>
            </a:r>
            <a:r>
              <a:rPr sz="2000" b="1" spc="-35" dirty="0">
                <a:solidFill>
                  <a:srgbClr val="242424"/>
                </a:solidFill>
                <a:latin typeface="Arial"/>
                <a:cs typeface="Arial"/>
              </a:rPr>
              <a:t>I</a:t>
            </a:r>
            <a:r>
              <a:rPr sz="2000" b="1" spc="-110" dirty="0">
                <a:solidFill>
                  <a:srgbClr val="242424"/>
                </a:solidFill>
                <a:latin typeface="Arial"/>
                <a:cs typeface="Arial"/>
              </a:rPr>
              <a:t>.</a:t>
            </a:r>
            <a:r>
              <a:rPr sz="2000" b="1" spc="10" dirty="0">
                <a:solidFill>
                  <a:srgbClr val="242424"/>
                </a:solidFill>
                <a:latin typeface="Arial"/>
                <a:cs typeface="Arial"/>
              </a:rPr>
              <a:t>A  </a:t>
            </a:r>
            <a:r>
              <a:rPr sz="2000" b="1" spc="-45" dirty="0">
                <a:solidFill>
                  <a:srgbClr val="242424"/>
                </a:solidFill>
                <a:latin typeface="Arial"/>
                <a:cs typeface="Arial"/>
              </a:rPr>
              <a:t>JANANI.R  </a:t>
            </a:r>
            <a:r>
              <a:rPr sz="2000" b="1" spc="-40" dirty="0">
                <a:solidFill>
                  <a:srgbClr val="242424"/>
                </a:solidFill>
                <a:latin typeface="Arial"/>
                <a:cs typeface="Arial"/>
              </a:rPr>
              <a:t>NARMADHA.S  </a:t>
            </a:r>
            <a:r>
              <a:rPr sz="2000" b="1" spc="-95" dirty="0">
                <a:solidFill>
                  <a:srgbClr val="242424"/>
                </a:solidFill>
                <a:latin typeface="Arial"/>
                <a:cs typeface="Arial"/>
              </a:rPr>
              <a:t>DEVI.R</a:t>
            </a:r>
            <a:endParaRPr sz="2000">
              <a:latin typeface="Arial"/>
              <a:cs typeface="Arial"/>
            </a:endParaRPr>
          </a:p>
          <a:p>
            <a:pPr marL="12700">
              <a:lnSpc>
                <a:spcPct val="100000"/>
              </a:lnSpc>
              <a:spcBef>
                <a:spcPts val="1130"/>
              </a:spcBef>
            </a:pPr>
            <a:r>
              <a:rPr sz="2000" b="1" spc="-40" dirty="0">
                <a:solidFill>
                  <a:srgbClr val="242424"/>
                </a:solidFill>
                <a:latin typeface="Arial"/>
                <a:cs typeface="Arial"/>
              </a:rPr>
              <a:t>A.R</a:t>
            </a:r>
            <a:r>
              <a:rPr sz="2000" b="1" spc="-320" dirty="0">
                <a:solidFill>
                  <a:srgbClr val="242424"/>
                </a:solidFill>
                <a:latin typeface="Arial"/>
                <a:cs typeface="Arial"/>
              </a:rPr>
              <a:t> </a:t>
            </a:r>
            <a:r>
              <a:rPr sz="2000" b="1" spc="-45" dirty="0">
                <a:solidFill>
                  <a:srgbClr val="242424"/>
                </a:solidFill>
                <a:latin typeface="Arial"/>
                <a:cs typeface="Arial"/>
              </a:rPr>
              <a:t>ENGINEERINGCOLLEGE.</a:t>
            </a:r>
            <a:endParaRPr sz="2000">
              <a:latin typeface="Arial"/>
              <a:cs typeface="Arial"/>
            </a:endParaRPr>
          </a:p>
        </p:txBody>
      </p:sp>
      <p:sp>
        <p:nvSpPr>
          <p:cNvPr id="4" name="object 4"/>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5" name="object 5"/>
          <p:cNvSpPr txBox="1">
            <a:spLocks noGrp="1"/>
          </p:cNvSpPr>
          <p:nvPr>
            <p:ph type="title"/>
          </p:nvPr>
        </p:nvSpPr>
        <p:spPr>
          <a:xfrm>
            <a:off x="557212" y="4825"/>
            <a:ext cx="10944225" cy="1571625"/>
          </a:xfrm>
          <a:prstGeom prst="rect">
            <a:avLst/>
          </a:prstGeom>
          <a:ln w="25400">
            <a:solidFill>
              <a:srgbClr val="4F81BC"/>
            </a:solidFill>
          </a:ln>
        </p:spPr>
        <p:txBody>
          <a:bodyPr vert="horz" wrap="square" lIns="0" tIns="635" rIns="0" bIns="0" rtlCol="0">
            <a:spAutoFit/>
          </a:bodyPr>
          <a:lstStyle/>
          <a:p>
            <a:pPr marL="4087495" marR="1791970" indent="-1515745">
              <a:lnSpc>
                <a:spcPct val="100400"/>
              </a:lnSpc>
              <a:spcBef>
                <a:spcPts val="5"/>
              </a:spcBef>
            </a:pPr>
            <a:r>
              <a:rPr spc="-5" dirty="0"/>
              <a:t>PUBLIC </a:t>
            </a:r>
            <a:r>
              <a:rPr spc="-65" dirty="0"/>
              <a:t>TRANSPORTATION  </a:t>
            </a:r>
            <a:r>
              <a:rPr spc="-30" dirty="0"/>
              <a:t>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48001" y="2109851"/>
            <a:ext cx="6715125" cy="1343025"/>
          </a:xfrm>
          <a:custGeom>
            <a:avLst/>
            <a:gdLst/>
            <a:ahLst/>
            <a:cxnLst/>
            <a:rect l="l" t="t" r="r" b="b"/>
            <a:pathLst>
              <a:path w="6715125" h="1343025">
                <a:moveTo>
                  <a:pt x="6715125" y="0"/>
                </a:moveTo>
                <a:lnTo>
                  <a:pt x="0" y="0"/>
                </a:lnTo>
                <a:lnTo>
                  <a:pt x="0" y="1343025"/>
                </a:lnTo>
                <a:lnTo>
                  <a:pt x="6715125" y="1343025"/>
                </a:lnTo>
                <a:lnTo>
                  <a:pt x="67151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2548001" y="2109851"/>
            <a:ext cx="6715125" cy="1343025"/>
          </a:xfrm>
          <a:prstGeom prst="rect">
            <a:avLst/>
          </a:prstGeom>
          <a:ln w="25400">
            <a:solidFill>
              <a:srgbClr val="000000"/>
            </a:solidFill>
          </a:ln>
        </p:spPr>
        <p:txBody>
          <a:bodyPr vert="horz" wrap="square" lIns="0" tIns="0" rIns="0" bIns="0" rtlCol="0">
            <a:spAutoFit/>
          </a:bodyPr>
          <a:lstStyle/>
          <a:p>
            <a:pPr>
              <a:lnSpc>
                <a:spcPts val="10215"/>
              </a:lnSpc>
            </a:pPr>
            <a:r>
              <a:rPr sz="8750" b="0" spc="25" dirty="0">
                <a:solidFill>
                  <a:srgbClr val="943735"/>
                </a:solidFill>
                <a:latin typeface="Trebuchet MS"/>
                <a:cs typeface="Trebuchet MS"/>
              </a:rPr>
              <a:t>THANK</a:t>
            </a:r>
            <a:r>
              <a:rPr sz="8750" b="0" spc="-130" dirty="0">
                <a:solidFill>
                  <a:srgbClr val="943735"/>
                </a:solidFill>
                <a:latin typeface="Trebuchet MS"/>
                <a:cs typeface="Trebuchet MS"/>
              </a:rPr>
              <a:t> </a:t>
            </a:r>
            <a:r>
              <a:rPr sz="8750" b="0" spc="15" dirty="0">
                <a:solidFill>
                  <a:srgbClr val="943735"/>
                </a:solidFill>
                <a:latin typeface="Trebuchet MS"/>
                <a:cs typeface="Trebuchet MS"/>
              </a:rPr>
              <a:t>YOU</a:t>
            </a:r>
            <a:endParaRPr sz="875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6725" y="1314386"/>
            <a:ext cx="11220450" cy="5544185"/>
            <a:chOff x="466725" y="1314386"/>
            <a:chExt cx="11220450" cy="5544185"/>
          </a:xfrm>
        </p:grpSpPr>
        <p:sp>
          <p:nvSpPr>
            <p:cNvPr id="3" name="object 3"/>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4" name="object 4"/>
            <p:cNvSpPr/>
            <p:nvPr/>
          </p:nvSpPr>
          <p:spPr>
            <a:xfrm>
              <a:off x="628650" y="1342961"/>
              <a:ext cx="11034776" cy="551503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6725" y="1314386"/>
              <a:ext cx="10939526" cy="554361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0562" y="1385887"/>
              <a:ext cx="10915650" cy="54197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90562" y="1385887"/>
              <a:ext cx="10915650" cy="5419725"/>
            </a:xfrm>
            <a:custGeom>
              <a:avLst/>
              <a:gdLst/>
              <a:ahLst/>
              <a:cxnLst/>
              <a:rect l="l" t="t" r="r" b="b"/>
              <a:pathLst>
                <a:path w="10915650" h="5419725">
                  <a:moveTo>
                    <a:pt x="0" y="5419725"/>
                  </a:moveTo>
                  <a:lnTo>
                    <a:pt x="10915650" y="5419725"/>
                  </a:lnTo>
                  <a:lnTo>
                    <a:pt x="10915650" y="0"/>
                  </a:lnTo>
                  <a:lnTo>
                    <a:pt x="0" y="0"/>
                  </a:lnTo>
                  <a:lnTo>
                    <a:pt x="0" y="5419725"/>
                  </a:lnTo>
                  <a:close/>
                </a:path>
              </a:pathLst>
            </a:custGeom>
            <a:ln w="9525">
              <a:solidFill>
                <a:srgbClr val="BD4A47"/>
              </a:solidFill>
            </a:ln>
          </p:spPr>
          <p:txBody>
            <a:bodyPr wrap="square" lIns="0" tIns="0" rIns="0" bIns="0" rtlCol="0"/>
            <a:lstStyle/>
            <a:p>
              <a:endParaRPr/>
            </a:p>
          </p:txBody>
        </p:sp>
      </p:grpSp>
      <p:sp>
        <p:nvSpPr>
          <p:cNvPr id="8" name="object 8"/>
          <p:cNvSpPr txBox="1">
            <a:spLocks noGrp="1"/>
          </p:cNvSpPr>
          <p:nvPr>
            <p:ph type="title"/>
          </p:nvPr>
        </p:nvSpPr>
        <p:spPr>
          <a:xfrm>
            <a:off x="928687" y="4825"/>
            <a:ext cx="10334625" cy="838200"/>
          </a:xfrm>
          <a:prstGeom prst="rect">
            <a:avLst/>
          </a:prstGeom>
          <a:ln w="9525">
            <a:solidFill>
              <a:srgbClr val="00AEEE"/>
            </a:solidFill>
          </a:ln>
        </p:spPr>
        <p:txBody>
          <a:bodyPr vert="horz" wrap="square" lIns="0" tIns="116839" rIns="0" bIns="0" rtlCol="0">
            <a:spAutoFit/>
          </a:bodyPr>
          <a:lstStyle/>
          <a:p>
            <a:pPr marL="120014" algn="ctr">
              <a:lnSpc>
                <a:spcPct val="100000"/>
              </a:lnSpc>
              <a:spcBef>
                <a:spcPts val="919"/>
              </a:spcBef>
            </a:pPr>
            <a:r>
              <a:rPr sz="4400" spc="10" dirty="0"/>
              <a:t>ABSTRACT</a:t>
            </a:r>
            <a:endParaRPr sz="4400"/>
          </a:p>
        </p:txBody>
      </p:sp>
      <p:sp>
        <p:nvSpPr>
          <p:cNvPr id="9" name="object 9"/>
          <p:cNvSpPr txBox="1"/>
          <p:nvPr/>
        </p:nvSpPr>
        <p:spPr>
          <a:xfrm>
            <a:off x="680402" y="1369222"/>
            <a:ext cx="10462895" cy="5385435"/>
          </a:xfrm>
          <a:prstGeom prst="rect">
            <a:avLst/>
          </a:prstGeom>
        </p:spPr>
        <p:txBody>
          <a:bodyPr vert="horz" wrap="square" lIns="0" tIns="46355" rIns="0" bIns="0" rtlCol="0">
            <a:spAutoFit/>
          </a:bodyPr>
          <a:lstStyle/>
          <a:p>
            <a:pPr marL="422275" indent="-410209">
              <a:lnSpc>
                <a:spcPct val="100000"/>
              </a:lnSpc>
              <a:spcBef>
                <a:spcPts val="365"/>
              </a:spcBef>
              <a:buFont typeface="Wingdings"/>
              <a:buChar char=""/>
              <a:tabLst>
                <a:tab pos="422275" algn="l"/>
                <a:tab pos="422909" algn="l"/>
                <a:tab pos="9144635" algn="l"/>
              </a:tabLst>
            </a:pPr>
            <a:r>
              <a:rPr sz="2400" b="1" spc="-25" dirty="0">
                <a:solidFill>
                  <a:srgbClr val="242424"/>
                </a:solidFill>
                <a:latin typeface="Carlito"/>
                <a:cs typeface="Carlito"/>
              </a:rPr>
              <a:t>Transportation</a:t>
            </a:r>
            <a:r>
              <a:rPr sz="2400" b="1" spc="-310" dirty="0">
                <a:solidFill>
                  <a:srgbClr val="242424"/>
                </a:solidFill>
                <a:latin typeface="Carlito"/>
                <a:cs typeface="Carlito"/>
              </a:rPr>
              <a:t> </a:t>
            </a:r>
            <a:r>
              <a:rPr sz="2400" b="1" spc="-30" dirty="0">
                <a:solidFill>
                  <a:srgbClr val="242424"/>
                </a:solidFill>
                <a:latin typeface="Carlito"/>
                <a:cs typeface="Carlito"/>
              </a:rPr>
              <a:t>refers</a:t>
            </a:r>
            <a:r>
              <a:rPr sz="2400" b="1" spc="-140" dirty="0">
                <a:solidFill>
                  <a:srgbClr val="242424"/>
                </a:solidFill>
                <a:latin typeface="Carlito"/>
                <a:cs typeface="Carlito"/>
              </a:rPr>
              <a:t> </a:t>
            </a:r>
            <a:r>
              <a:rPr sz="2400" b="1" spc="-5" dirty="0">
                <a:solidFill>
                  <a:srgbClr val="242424"/>
                </a:solidFill>
                <a:latin typeface="Carlito"/>
                <a:cs typeface="Carlito"/>
              </a:rPr>
              <a:t>to</a:t>
            </a:r>
            <a:r>
              <a:rPr sz="2400" b="1" spc="-20" dirty="0">
                <a:solidFill>
                  <a:srgbClr val="242424"/>
                </a:solidFill>
                <a:latin typeface="Carlito"/>
                <a:cs typeface="Carlito"/>
              </a:rPr>
              <a:t> </a:t>
            </a:r>
            <a:r>
              <a:rPr sz="2400" b="1" spc="-10" dirty="0">
                <a:solidFill>
                  <a:srgbClr val="242424"/>
                </a:solidFill>
                <a:latin typeface="Carlito"/>
                <a:cs typeface="Carlito"/>
              </a:rPr>
              <a:t>the</a:t>
            </a:r>
            <a:r>
              <a:rPr sz="2400" b="1" spc="-5" dirty="0">
                <a:solidFill>
                  <a:srgbClr val="242424"/>
                </a:solidFill>
                <a:latin typeface="Carlito"/>
                <a:cs typeface="Carlito"/>
              </a:rPr>
              <a:t> </a:t>
            </a:r>
            <a:r>
              <a:rPr sz="2400" b="1" spc="-15" dirty="0">
                <a:solidFill>
                  <a:srgbClr val="242424"/>
                </a:solidFill>
                <a:latin typeface="Carlito"/>
                <a:cs typeface="Carlito"/>
              </a:rPr>
              <a:t>movement</a:t>
            </a:r>
            <a:r>
              <a:rPr sz="2400" b="1" spc="-80" dirty="0">
                <a:solidFill>
                  <a:srgbClr val="242424"/>
                </a:solidFill>
                <a:latin typeface="Carlito"/>
                <a:cs typeface="Carlito"/>
              </a:rPr>
              <a:t> </a:t>
            </a:r>
            <a:r>
              <a:rPr sz="2400" b="1" spc="-10" dirty="0">
                <a:solidFill>
                  <a:srgbClr val="242424"/>
                </a:solidFill>
                <a:latin typeface="Carlito"/>
                <a:cs typeface="Carlito"/>
              </a:rPr>
              <a:t>of</a:t>
            </a:r>
            <a:r>
              <a:rPr sz="2400" b="1" spc="-15" dirty="0">
                <a:solidFill>
                  <a:srgbClr val="242424"/>
                </a:solidFill>
                <a:latin typeface="Carlito"/>
                <a:cs typeface="Carlito"/>
              </a:rPr>
              <a:t> </a:t>
            </a:r>
            <a:r>
              <a:rPr sz="2400" b="1" spc="-10" dirty="0">
                <a:solidFill>
                  <a:srgbClr val="242424"/>
                </a:solidFill>
                <a:latin typeface="Carlito"/>
                <a:cs typeface="Carlito"/>
              </a:rPr>
              <a:t>people,</a:t>
            </a:r>
            <a:r>
              <a:rPr sz="2400" b="1" spc="-15" dirty="0">
                <a:solidFill>
                  <a:srgbClr val="242424"/>
                </a:solidFill>
                <a:latin typeface="Carlito"/>
                <a:cs typeface="Carlito"/>
              </a:rPr>
              <a:t> goods</a:t>
            </a:r>
            <a:r>
              <a:rPr sz="2400" b="1" spc="-55" dirty="0">
                <a:solidFill>
                  <a:srgbClr val="242424"/>
                </a:solidFill>
                <a:latin typeface="Carlito"/>
                <a:cs typeface="Carlito"/>
              </a:rPr>
              <a:t> </a:t>
            </a:r>
            <a:r>
              <a:rPr sz="2400" b="1" spc="-5" dirty="0">
                <a:solidFill>
                  <a:srgbClr val="242424"/>
                </a:solidFill>
                <a:latin typeface="Carlito"/>
                <a:cs typeface="Carlito"/>
              </a:rPr>
              <a:t>and</a:t>
            </a:r>
            <a:r>
              <a:rPr sz="2400" b="1" spc="-15" dirty="0">
                <a:solidFill>
                  <a:srgbClr val="242424"/>
                </a:solidFill>
                <a:latin typeface="Carlito"/>
                <a:cs typeface="Carlito"/>
              </a:rPr>
              <a:t> services	from</a:t>
            </a:r>
            <a:endParaRPr sz="2400">
              <a:latin typeface="Carlito"/>
              <a:cs typeface="Carlito"/>
            </a:endParaRPr>
          </a:p>
          <a:p>
            <a:pPr marL="355600">
              <a:lnSpc>
                <a:spcPct val="100000"/>
              </a:lnSpc>
              <a:spcBef>
                <a:spcPts val="275"/>
              </a:spcBef>
            </a:pPr>
            <a:r>
              <a:rPr sz="2400" b="1" spc="-15" dirty="0">
                <a:solidFill>
                  <a:srgbClr val="242424"/>
                </a:solidFill>
                <a:latin typeface="Carlito"/>
                <a:cs typeface="Carlito"/>
              </a:rPr>
              <a:t>one </a:t>
            </a:r>
            <a:r>
              <a:rPr sz="2400" b="1" spc="-10" dirty="0">
                <a:solidFill>
                  <a:srgbClr val="242424"/>
                </a:solidFill>
                <a:latin typeface="Carlito"/>
                <a:cs typeface="Carlito"/>
              </a:rPr>
              <a:t>place </a:t>
            </a:r>
            <a:r>
              <a:rPr sz="2400" b="1" spc="-5" dirty="0">
                <a:solidFill>
                  <a:srgbClr val="242424"/>
                </a:solidFill>
                <a:latin typeface="Carlito"/>
                <a:cs typeface="Carlito"/>
              </a:rPr>
              <a:t>to</a:t>
            </a:r>
            <a:r>
              <a:rPr sz="2400" b="1" spc="-145" dirty="0">
                <a:solidFill>
                  <a:srgbClr val="242424"/>
                </a:solidFill>
                <a:latin typeface="Carlito"/>
                <a:cs typeface="Carlito"/>
              </a:rPr>
              <a:t> </a:t>
            </a:r>
            <a:r>
              <a:rPr sz="2400" b="1" spc="-105" dirty="0">
                <a:solidFill>
                  <a:srgbClr val="242424"/>
                </a:solidFill>
                <a:latin typeface="Carlito"/>
                <a:cs typeface="Carlito"/>
              </a:rPr>
              <a:t>another.</a:t>
            </a:r>
            <a:endParaRPr sz="2400">
              <a:latin typeface="Carlito"/>
              <a:cs typeface="Carlito"/>
            </a:endParaRPr>
          </a:p>
          <a:p>
            <a:pPr marL="422275" indent="-410209">
              <a:lnSpc>
                <a:spcPct val="100000"/>
              </a:lnSpc>
              <a:spcBef>
                <a:spcPts val="1100"/>
              </a:spcBef>
              <a:buSzPct val="75000"/>
              <a:buFont typeface="Wingdings"/>
              <a:buChar char=""/>
              <a:tabLst>
                <a:tab pos="422275" algn="l"/>
                <a:tab pos="422909" algn="l"/>
              </a:tabLst>
            </a:pPr>
            <a:r>
              <a:rPr sz="2400" b="1" spc="-10" dirty="0">
                <a:solidFill>
                  <a:srgbClr val="242424"/>
                </a:solidFill>
                <a:latin typeface="Carlito"/>
                <a:cs typeface="Carlito"/>
              </a:rPr>
              <a:t>Internet of things </a:t>
            </a:r>
            <a:r>
              <a:rPr sz="2400" b="1" dirty="0">
                <a:solidFill>
                  <a:srgbClr val="242424"/>
                </a:solidFill>
                <a:latin typeface="Carlito"/>
                <a:cs typeface="Carlito"/>
              </a:rPr>
              <a:t>is a </a:t>
            </a:r>
            <a:r>
              <a:rPr sz="2400" b="1" spc="-10" dirty="0">
                <a:solidFill>
                  <a:srgbClr val="242424"/>
                </a:solidFill>
                <a:latin typeface="Carlito"/>
                <a:cs typeface="Carlito"/>
              </a:rPr>
              <a:t>platform </a:t>
            </a:r>
            <a:r>
              <a:rPr sz="2400" b="1" spc="-5" dirty="0">
                <a:solidFill>
                  <a:srgbClr val="242424"/>
                </a:solidFill>
                <a:latin typeface="Carlito"/>
                <a:cs typeface="Carlito"/>
              </a:rPr>
              <a:t>that </a:t>
            </a:r>
            <a:r>
              <a:rPr sz="2400" b="1" spc="-10" dirty="0">
                <a:solidFill>
                  <a:srgbClr val="242424"/>
                </a:solidFill>
                <a:latin typeface="Carlito"/>
                <a:cs typeface="Carlito"/>
              </a:rPr>
              <a:t>the </a:t>
            </a:r>
            <a:r>
              <a:rPr sz="2400" b="1" spc="-15" dirty="0">
                <a:solidFill>
                  <a:srgbClr val="242424"/>
                </a:solidFill>
                <a:latin typeface="Carlito"/>
                <a:cs typeface="Carlito"/>
              </a:rPr>
              <a:t>device </a:t>
            </a:r>
            <a:r>
              <a:rPr sz="2400" b="1" spc="-5" dirty="0">
                <a:solidFill>
                  <a:srgbClr val="242424"/>
                </a:solidFill>
                <a:latin typeface="Carlito"/>
                <a:cs typeface="Carlito"/>
              </a:rPr>
              <a:t>used to </a:t>
            </a:r>
            <a:r>
              <a:rPr sz="2400" b="1" spc="-10" dirty="0">
                <a:solidFill>
                  <a:srgbClr val="242424"/>
                </a:solidFill>
                <a:latin typeface="Carlito"/>
                <a:cs typeface="Carlito"/>
              </a:rPr>
              <a:t>be </a:t>
            </a:r>
            <a:r>
              <a:rPr sz="2400" b="1" spc="-5" dirty="0">
                <a:solidFill>
                  <a:srgbClr val="242424"/>
                </a:solidFill>
                <a:latin typeface="Carlito"/>
                <a:cs typeface="Carlito"/>
              </a:rPr>
              <a:t>smart,</a:t>
            </a:r>
            <a:r>
              <a:rPr sz="2400" b="1" spc="-390" dirty="0">
                <a:solidFill>
                  <a:srgbClr val="242424"/>
                </a:solidFill>
                <a:latin typeface="Carlito"/>
                <a:cs typeface="Carlito"/>
              </a:rPr>
              <a:t> </a:t>
            </a:r>
            <a:r>
              <a:rPr sz="2400" b="1" spc="-15" dirty="0">
                <a:solidFill>
                  <a:srgbClr val="242424"/>
                </a:solidFill>
                <a:latin typeface="Carlito"/>
                <a:cs typeface="Carlito"/>
              </a:rPr>
              <a:t>every </a:t>
            </a:r>
            <a:r>
              <a:rPr sz="2400" b="1" spc="-25" dirty="0">
                <a:solidFill>
                  <a:srgbClr val="242424"/>
                </a:solidFill>
                <a:latin typeface="Carlito"/>
                <a:cs typeface="Carlito"/>
              </a:rPr>
              <a:t>day</a:t>
            </a:r>
            <a:endParaRPr sz="2400">
              <a:latin typeface="Carlito"/>
              <a:cs typeface="Carlito"/>
            </a:endParaRPr>
          </a:p>
          <a:p>
            <a:pPr marL="355600">
              <a:lnSpc>
                <a:spcPct val="100000"/>
              </a:lnSpc>
              <a:spcBef>
                <a:spcPts val="275"/>
              </a:spcBef>
              <a:tabLst>
                <a:tab pos="688975" algn="l"/>
              </a:tabLst>
            </a:pPr>
            <a:r>
              <a:rPr sz="2400" b="1" dirty="0">
                <a:solidFill>
                  <a:srgbClr val="242424"/>
                </a:solidFill>
                <a:latin typeface="Carlito"/>
                <a:cs typeface="Carlito"/>
              </a:rPr>
              <a:t>is	</a:t>
            </a:r>
            <a:r>
              <a:rPr sz="2400" b="1" spc="-10" dirty="0">
                <a:solidFill>
                  <a:srgbClr val="242424"/>
                </a:solidFill>
                <a:latin typeface="Carlito"/>
                <a:cs typeface="Carlito"/>
              </a:rPr>
              <a:t>processed</a:t>
            </a:r>
            <a:r>
              <a:rPr sz="2400" b="1" spc="-114" dirty="0">
                <a:solidFill>
                  <a:srgbClr val="242424"/>
                </a:solidFill>
                <a:latin typeface="Carlito"/>
                <a:cs typeface="Carlito"/>
              </a:rPr>
              <a:t> </a:t>
            </a:r>
            <a:r>
              <a:rPr sz="2400" b="1" spc="-5" dirty="0">
                <a:solidFill>
                  <a:srgbClr val="242424"/>
                </a:solidFill>
                <a:latin typeface="Carlito"/>
                <a:cs typeface="Carlito"/>
              </a:rPr>
              <a:t>to</a:t>
            </a:r>
            <a:r>
              <a:rPr sz="2400" b="1" spc="-40" dirty="0">
                <a:solidFill>
                  <a:srgbClr val="242424"/>
                </a:solidFill>
                <a:latin typeface="Carlito"/>
                <a:cs typeface="Carlito"/>
              </a:rPr>
              <a:t> </a:t>
            </a:r>
            <a:r>
              <a:rPr sz="2400" b="1" spc="-5" dirty="0">
                <a:solidFill>
                  <a:srgbClr val="242424"/>
                </a:solidFill>
                <a:latin typeface="Carlito"/>
                <a:cs typeface="Carlito"/>
              </a:rPr>
              <a:t>be</a:t>
            </a:r>
            <a:r>
              <a:rPr sz="2400" b="1" spc="-30" dirty="0">
                <a:solidFill>
                  <a:srgbClr val="242424"/>
                </a:solidFill>
                <a:latin typeface="Carlito"/>
                <a:cs typeface="Carlito"/>
              </a:rPr>
              <a:t> </a:t>
            </a:r>
            <a:r>
              <a:rPr sz="2400" b="1" spc="-25" dirty="0">
                <a:solidFill>
                  <a:srgbClr val="242424"/>
                </a:solidFill>
                <a:latin typeface="Carlito"/>
                <a:cs typeface="Carlito"/>
              </a:rPr>
              <a:t>smarter,</a:t>
            </a:r>
            <a:r>
              <a:rPr sz="2400" b="1" spc="-270" dirty="0">
                <a:solidFill>
                  <a:srgbClr val="242424"/>
                </a:solidFill>
                <a:latin typeface="Carlito"/>
                <a:cs typeface="Carlito"/>
              </a:rPr>
              <a:t> </a:t>
            </a:r>
            <a:r>
              <a:rPr sz="2400" b="1" spc="-5" dirty="0">
                <a:solidFill>
                  <a:srgbClr val="242424"/>
                </a:solidFill>
                <a:latin typeface="Carlito"/>
                <a:cs typeface="Carlito"/>
              </a:rPr>
              <a:t>and</a:t>
            </a:r>
            <a:r>
              <a:rPr sz="2400" b="1" spc="-30" dirty="0">
                <a:solidFill>
                  <a:srgbClr val="242424"/>
                </a:solidFill>
                <a:latin typeface="Carlito"/>
                <a:cs typeface="Carlito"/>
              </a:rPr>
              <a:t> </a:t>
            </a:r>
            <a:r>
              <a:rPr sz="2400" b="1" spc="-20" dirty="0">
                <a:solidFill>
                  <a:srgbClr val="242424"/>
                </a:solidFill>
                <a:latin typeface="Carlito"/>
                <a:cs typeface="Carlito"/>
              </a:rPr>
              <a:t>everyday</a:t>
            </a:r>
            <a:r>
              <a:rPr sz="2400" b="1" spc="-120" dirty="0">
                <a:solidFill>
                  <a:srgbClr val="242424"/>
                </a:solidFill>
                <a:latin typeface="Carlito"/>
                <a:cs typeface="Carlito"/>
              </a:rPr>
              <a:t> </a:t>
            </a:r>
            <a:r>
              <a:rPr sz="2400" b="1" spc="-10" dirty="0">
                <a:solidFill>
                  <a:srgbClr val="242424"/>
                </a:solidFill>
                <a:latin typeface="Carlito"/>
                <a:cs typeface="Carlito"/>
              </a:rPr>
              <a:t>communication</a:t>
            </a:r>
            <a:r>
              <a:rPr sz="2400" b="1" spc="-165" dirty="0">
                <a:solidFill>
                  <a:srgbClr val="242424"/>
                </a:solidFill>
                <a:latin typeface="Carlito"/>
                <a:cs typeface="Carlito"/>
              </a:rPr>
              <a:t> </a:t>
            </a:r>
            <a:r>
              <a:rPr sz="2400" b="1" spc="-15" dirty="0">
                <a:solidFill>
                  <a:srgbClr val="242424"/>
                </a:solidFill>
                <a:latin typeface="Carlito"/>
                <a:cs typeface="Carlito"/>
              </a:rPr>
              <a:t>becomes</a:t>
            </a:r>
            <a:endParaRPr sz="2400">
              <a:latin typeface="Carlito"/>
              <a:cs typeface="Carlito"/>
            </a:endParaRPr>
          </a:p>
          <a:p>
            <a:pPr marL="355600">
              <a:lnSpc>
                <a:spcPct val="100000"/>
              </a:lnSpc>
              <a:spcBef>
                <a:spcPts val="350"/>
              </a:spcBef>
            </a:pPr>
            <a:r>
              <a:rPr sz="2400" b="1" spc="-15" dirty="0">
                <a:solidFill>
                  <a:srgbClr val="242424"/>
                </a:solidFill>
                <a:latin typeface="Carlito"/>
                <a:cs typeface="Carlito"/>
              </a:rPr>
              <a:t>more</a:t>
            </a:r>
            <a:r>
              <a:rPr sz="2400" b="1" spc="425" dirty="0">
                <a:solidFill>
                  <a:srgbClr val="242424"/>
                </a:solidFill>
                <a:latin typeface="Carlito"/>
                <a:cs typeface="Carlito"/>
              </a:rPr>
              <a:t> </a:t>
            </a:r>
            <a:r>
              <a:rPr sz="2400" b="1" spc="-5" dirty="0">
                <a:solidFill>
                  <a:srgbClr val="242424"/>
                </a:solidFill>
                <a:latin typeface="Carlito"/>
                <a:cs typeface="Carlito"/>
              </a:rPr>
              <a:t>informative.</a:t>
            </a:r>
            <a:endParaRPr sz="2400">
              <a:latin typeface="Carlito"/>
              <a:cs typeface="Carlito"/>
            </a:endParaRPr>
          </a:p>
          <a:p>
            <a:pPr marL="355600" marR="5080" indent="-343535">
              <a:lnSpc>
                <a:spcPct val="110800"/>
              </a:lnSpc>
              <a:spcBef>
                <a:spcPts val="1090"/>
              </a:spcBef>
              <a:buFont typeface="Wingdings"/>
              <a:buChar char=""/>
              <a:tabLst>
                <a:tab pos="356235" algn="l"/>
                <a:tab pos="8038465" algn="l"/>
              </a:tabLst>
            </a:pPr>
            <a:r>
              <a:rPr sz="2400" b="1" spc="-5" dirty="0">
                <a:solidFill>
                  <a:srgbClr val="242424"/>
                </a:solidFill>
                <a:latin typeface="Carlito"/>
                <a:cs typeface="Carlito"/>
              </a:rPr>
              <a:t>Public </a:t>
            </a:r>
            <a:r>
              <a:rPr sz="2400" b="1" spc="-15" dirty="0">
                <a:solidFill>
                  <a:srgbClr val="242424"/>
                </a:solidFill>
                <a:latin typeface="Carlito"/>
                <a:cs typeface="Carlito"/>
              </a:rPr>
              <a:t>transportation </a:t>
            </a:r>
            <a:r>
              <a:rPr sz="2400" b="1" spc="-5" dirty="0">
                <a:solidFill>
                  <a:srgbClr val="242424"/>
                </a:solidFill>
                <a:latin typeface="Carlito"/>
                <a:cs typeface="Carlito"/>
              </a:rPr>
              <a:t>optimization </a:t>
            </a:r>
            <a:r>
              <a:rPr sz="2400" b="1" dirty="0">
                <a:solidFill>
                  <a:srgbClr val="242424"/>
                </a:solidFill>
                <a:latin typeface="Carlito"/>
                <a:cs typeface="Carlito"/>
              </a:rPr>
              <a:t>aims </a:t>
            </a:r>
            <a:r>
              <a:rPr sz="2400" b="1" spc="-5" dirty="0">
                <a:solidFill>
                  <a:srgbClr val="242424"/>
                </a:solidFill>
                <a:latin typeface="Carlito"/>
                <a:cs typeface="Carlito"/>
              </a:rPr>
              <a:t>to </a:t>
            </a:r>
            <a:r>
              <a:rPr sz="2400" b="1" spc="-15" dirty="0">
                <a:solidFill>
                  <a:srgbClr val="242424"/>
                </a:solidFill>
                <a:latin typeface="Carlito"/>
                <a:cs typeface="Carlito"/>
              </a:rPr>
              <a:t>propose </a:t>
            </a:r>
            <a:r>
              <a:rPr sz="2400" b="1" spc="5" dirty="0">
                <a:solidFill>
                  <a:srgbClr val="242424"/>
                </a:solidFill>
                <a:latin typeface="Carlito"/>
                <a:cs typeface="Carlito"/>
              </a:rPr>
              <a:t>an </a:t>
            </a:r>
            <a:r>
              <a:rPr sz="2400" b="1" spc="-20" dirty="0">
                <a:solidFill>
                  <a:srgbClr val="242424"/>
                </a:solidFill>
                <a:latin typeface="Carlito"/>
                <a:cs typeface="Carlito"/>
              </a:rPr>
              <a:t>integrated </a:t>
            </a:r>
            <a:r>
              <a:rPr sz="2400" b="1" spc="-15" dirty="0">
                <a:solidFill>
                  <a:srgbClr val="242424"/>
                </a:solidFill>
                <a:latin typeface="Carlito"/>
                <a:cs typeface="Carlito"/>
              </a:rPr>
              <a:t>transportation  </a:t>
            </a:r>
            <a:r>
              <a:rPr sz="2400" b="1" spc="-5" dirty="0">
                <a:solidFill>
                  <a:srgbClr val="242424"/>
                </a:solidFill>
                <a:latin typeface="Carlito"/>
                <a:cs typeface="Carlito"/>
              </a:rPr>
              <a:t>system </a:t>
            </a:r>
            <a:r>
              <a:rPr sz="2400" b="1" spc="-15" dirty="0">
                <a:solidFill>
                  <a:srgbClr val="242424"/>
                </a:solidFill>
                <a:latin typeface="Carlito"/>
                <a:cs typeface="Carlito"/>
              </a:rPr>
              <a:t>model for </a:t>
            </a:r>
            <a:r>
              <a:rPr sz="2400" b="1" spc="-10" dirty="0">
                <a:solidFill>
                  <a:srgbClr val="242424"/>
                </a:solidFill>
                <a:latin typeface="Carlito"/>
                <a:cs typeface="Carlito"/>
              </a:rPr>
              <a:t>catering the </a:t>
            </a:r>
            <a:r>
              <a:rPr sz="2400" b="1" spc="-15" dirty="0">
                <a:solidFill>
                  <a:srgbClr val="242424"/>
                </a:solidFill>
                <a:latin typeface="Carlito"/>
                <a:cs typeface="Carlito"/>
              </a:rPr>
              <a:t>convenience </a:t>
            </a:r>
            <a:r>
              <a:rPr sz="2400" b="1" spc="-5" dirty="0">
                <a:solidFill>
                  <a:srgbClr val="242424"/>
                </a:solidFill>
                <a:latin typeface="Carlito"/>
                <a:cs typeface="Carlito"/>
              </a:rPr>
              <a:t>and</a:t>
            </a:r>
            <a:r>
              <a:rPr sz="2400" b="1" spc="-315" dirty="0">
                <a:solidFill>
                  <a:srgbClr val="242424"/>
                </a:solidFill>
                <a:latin typeface="Carlito"/>
                <a:cs typeface="Carlito"/>
              </a:rPr>
              <a:t> </a:t>
            </a:r>
            <a:r>
              <a:rPr sz="2400" b="1" spc="-15" dirty="0">
                <a:solidFill>
                  <a:srgbClr val="242424"/>
                </a:solidFill>
                <a:latin typeface="Carlito"/>
                <a:cs typeface="Carlito"/>
              </a:rPr>
              <a:t>safety</a:t>
            </a:r>
            <a:r>
              <a:rPr sz="2400" b="1" spc="-20" dirty="0">
                <a:solidFill>
                  <a:srgbClr val="242424"/>
                </a:solidFill>
                <a:latin typeface="Carlito"/>
                <a:cs typeface="Carlito"/>
              </a:rPr>
              <a:t> </a:t>
            </a:r>
            <a:r>
              <a:rPr sz="2400" b="1" spc="-15" dirty="0">
                <a:solidFill>
                  <a:srgbClr val="242424"/>
                </a:solidFill>
                <a:latin typeface="Carlito"/>
                <a:cs typeface="Carlito"/>
              </a:rPr>
              <a:t>needs	</a:t>
            </a:r>
            <a:r>
              <a:rPr sz="2400" b="1" spc="-5" dirty="0">
                <a:solidFill>
                  <a:srgbClr val="242424"/>
                </a:solidFill>
                <a:latin typeface="Carlito"/>
                <a:cs typeface="Carlito"/>
              </a:rPr>
              <a:t>especially </a:t>
            </a:r>
            <a:r>
              <a:rPr sz="2400" b="1" dirty="0">
                <a:solidFill>
                  <a:srgbClr val="242424"/>
                </a:solidFill>
                <a:latin typeface="Carlito"/>
                <a:cs typeface="Carlito"/>
              </a:rPr>
              <a:t>in </a:t>
            </a:r>
            <a:r>
              <a:rPr sz="2400" b="1" spc="-10" dirty="0">
                <a:solidFill>
                  <a:srgbClr val="242424"/>
                </a:solidFill>
                <a:latin typeface="Carlito"/>
                <a:cs typeface="Carlito"/>
              </a:rPr>
              <a:t>the  developing </a:t>
            </a:r>
            <a:r>
              <a:rPr sz="2400" b="1" spc="-15" dirty="0">
                <a:solidFill>
                  <a:srgbClr val="242424"/>
                </a:solidFill>
                <a:latin typeface="Carlito"/>
                <a:cs typeface="Carlito"/>
              </a:rPr>
              <a:t>countries </a:t>
            </a:r>
            <a:r>
              <a:rPr sz="2400" b="1" spc="-10" dirty="0">
                <a:solidFill>
                  <a:srgbClr val="242424"/>
                </a:solidFill>
                <a:latin typeface="Carlito"/>
                <a:cs typeface="Carlito"/>
              </a:rPr>
              <a:t>context.</a:t>
            </a:r>
            <a:endParaRPr sz="2400">
              <a:latin typeface="Carlito"/>
              <a:cs typeface="Carlito"/>
            </a:endParaRPr>
          </a:p>
          <a:p>
            <a:pPr marL="355600" indent="-343535">
              <a:lnSpc>
                <a:spcPct val="100000"/>
              </a:lnSpc>
              <a:spcBef>
                <a:spcPts val="1250"/>
              </a:spcBef>
              <a:buFont typeface="Wingdings"/>
              <a:buChar char=""/>
              <a:tabLst>
                <a:tab pos="356235" algn="l"/>
              </a:tabLst>
            </a:pPr>
            <a:r>
              <a:rPr sz="2400" b="1" dirty="0">
                <a:solidFill>
                  <a:srgbClr val="242424"/>
                </a:solidFill>
                <a:latin typeface="Carlito"/>
                <a:cs typeface="Carlito"/>
              </a:rPr>
              <a:t>A</a:t>
            </a:r>
            <a:r>
              <a:rPr sz="2400" b="1" spc="-50" dirty="0">
                <a:solidFill>
                  <a:srgbClr val="242424"/>
                </a:solidFill>
                <a:latin typeface="Carlito"/>
                <a:cs typeface="Carlito"/>
              </a:rPr>
              <a:t> </a:t>
            </a:r>
            <a:r>
              <a:rPr sz="2400" b="1" spc="-10" dirty="0">
                <a:solidFill>
                  <a:srgbClr val="242424"/>
                </a:solidFill>
                <a:latin typeface="Carlito"/>
                <a:cs typeface="Carlito"/>
              </a:rPr>
              <a:t>new </a:t>
            </a:r>
            <a:r>
              <a:rPr sz="2400" b="1" spc="-20" dirty="0">
                <a:solidFill>
                  <a:srgbClr val="242424"/>
                </a:solidFill>
                <a:latin typeface="Carlito"/>
                <a:cs typeface="Carlito"/>
              </a:rPr>
              <a:t>framework</a:t>
            </a:r>
            <a:r>
              <a:rPr sz="2400" b="1" spc="-110" dirty="0">
                <a:solidFill>
                  <a:srgbClr val="242424"/>
                </a:solidFill>
                <a:latin typeface="Carlito"/>
                <a:cs typeface="Carlito"/>
              </a:rPr>
              <a:t> </a:t>
            </a:r>
            <a:r>
              <a:rPr sz="2400" b="1" spc="-10" dirty="0">
                <a:solidFill>
                  <a:srgbClr val="242424"/>
                </a:solidFill>
                <a:latin typeface="Carlito"/>
                <a:cs typeface="Carlito"/>
              </a:rPr>
              <a:t>for</a:t>
            </a:r>
            <a:r>
              <a:rPr sz="2400" b="1" spc="-50" dirty="0">
                <a:solidFill>
                  <a:srgbClr val="242424"/>
                </a:solidFill>
                <a:latin typeface="Carlito"/>
                <a:cs typeface="Carlito"/>
              </a:rPr>
              <a:t> </a:t>
            </a:r>
            <a:r>
              <a:rPr sz="2400" b="1" spc="-5" dirty="0">
                <a:solidFill>
                  <a:srgbClr val="242424"/>
                </a:solidFill>
                <a:latin typeface="Carlito"/>
                <a:cs typeface="Carlito"/>
              </a:rPr>
              <a:t>public</a:t>
            </a:r>
            <a:r>
              <a:rPr sz="2400" b="1" spc="-45" dirty="0">
                <a:solidFill>
                  <a:srgbClr val="242424"/>
                </a:solidFill>
                <a:latin typeface="Carlito"/>
                <a:cs typeface="Carlito"/>
              </a:rPr>
              <a:t> </a:t>
            </a:r>
            <a:r>
              <a:rPr sz="2400" b="1" spc="-20" dirty="0">
                <a:solidFill>
                  <a:srgbClr val="242424"/>
                </a:solidFill>
                <a:latin typeface="Carlito"/>
                <a:cs typeface="Carlito"/>
              </a:rPr>
              <a:t>transport</a:t>
            </a:r>
            <a:r>
              <a:rPr sz="2400" b="1" spc="-100" dirty="0">
                <a:solidFill>
                  <a:srgbClr val="242424"/>
                </a:solidFill>
                <a:latin typeface="Carlito"/>
                <a:cs typeface="Carlito"/>
              </a:rPr>
              <a:t> </a:t>
            </a:r>
            <a:r>
              <a:rPr sz="2400" b="1" spc="-5" dirty="0">
                <a:solidFill>
                  <a:srgbClr val="242424"/>
                </a:solidFill>
                <a:latin typeface="Carlito"/>
                <a:cs typeface="Carlito"/>
              </a:rPr>
              <a:t>optimization</a:t>
            </a:r>
            <a:r>
              <a:rPr sz="2400" b="1" spc="-90" dirty="0">
                <a:solidFill>
                  <a:srgbClr val="242424"/>
                </a:solidFill>
                <a:latin typeface="Carlito"/>
                <a:cs typeface="Carlito"/>
              </a:rPr>
              <a:t> </a:t>
            </a:r>
            <a:r>
              <a:rPr sz="2400" b="1" dirty="0">
                <a:solidFill>
                  <a:srgbClr val="242424"/>
                </a:solidFill>
                <a:latin typeface="Carlito"/>
                <a:cs typeface="Carlito"/>
              </a:rPr>
              <a:t>based</a:t>
            </a:r>
            <a:r>
              <a:rPr sz="2400" b="1" spc="-35" dirty="0">
                <a:solidFill>
                  <a:srgbClr val="242424"/>
                </a:solidFill>
                <a:latin typeface="Carlito"/>
                <a:cs typeface="Carlito"/>
              </a:rPr>
              <a:t> </a:t>
            </a:r>
            <a:r>
              <a:rPr sz="2400" b="1" spc="-10" dirty="0">
                <a:solidFill>
                  <a:srgbClr val="242424"/>
                </a:solidFill>
                <a:latin typeface="Carlito"/>
                <a:cs typeface="Carlito"/>
              </a:rPr>
              <a:t>on</a:t>
            </a:r>
            <a:r>
              <a:rPr sz="2400" b="1" spc="-35" dirty="0">
                <a:solidFill>
                  <a:srgbClr val="242424"/>
                </a:solidFill>
                <a:latin typeface="Carlito"/>
                <a:cs typeface="Carlito"/>
              </a:rPr>
              <a:t> </a:t>
            </a:r>
            <a:r>
              <a:rPr sz="2400" b="1" spc="-5" dirty="0">
                <a:solidFill>
                  <a:srgbClr val="242424"/>
                </a:solidFill>
                <a:latin typeface="Carlito"/>
                <a:cs typeface="Carlito"/>
              </a:rPr>
              <a:t>IOT</a:t>
            </a:r>
            <a:endParaRPr sz="2400">
              <a:latin typeface="Carlito"/>
              <a:cs typeface="Carlito"/>
            </a:endParaRPr>
          </a:p>
          <a:p>
            <a:pPr marL="355600">
              <a:lnSpc>
                <a:spcPct val="100000"/>
              </a:lnSpc>
              <a:spcBef>
                <a:spcPts val="275"/>
              </a:spcBef>
              <a:tabLst>
                <a:tab pos="1242060" algn="l"/>
              </a:tabLst>
            </a:pPr>
            <a:r>
              <a:rPr sz="2400" b="1" spc="-10" dirty="0">
                <a:solidFill>
                  <a:srgbClr val="242424"/>
                </a:solidFill>
                <a:latin typeface="Carlito"/>
                <a:cs typeface="Carlito"/>
              </a:rPr>
              <a:t>which	</a:t>
            </a:r>
            <a:r>
              <a:rPr sz="2400" b="1" spc="-20" dirty="0">
                <a:solidFill>
                  <a:srgbClr val="242424"/>
                </a:solidFill>
                <a:latin typeface="Carlito"/>
                <a:cs typeface="Carlito"/>
              </a:rPr>
              <a:t>integrates</a:t>
            </a:r>
            <a:r>
              <a:rPr sz="2400" b="1" spc="-210" dirty="0">
                <a:solidFill>
                  <a:srgbClr val="242424"/>
                </a:solidFill>
                <a:latin typeface="Carlito"/>
                <a:cs typeface="Carlito"/>
              </a:rPr>
              <a:t> </a:t>
            </a:r>
            <a:r>
              <a:rPr sz="2400" b="1" spc="-10" dirty="0">
                <a:solidFill>
                  <a:srgbClr val="242424"/>
                </a:solidFill>
                <a:latin typeface="Carlito"/>
                <a:cs typeface="Carlito"/>
              </a:rPr>
              <a:t>the</a:t>
            </a:r>
            <a:r>
              <a:rPr sz="2400" b="1" spc="-30" dirty="0">
                <a:solidFill>
                  <a:srgbClr val="242424"/>
                </a:solidFill>
                <a:latin typeface="Carlito"/>
                <a:cs typeface="Carlito"/>
              </a:rPr>
              <a:t> </a:t>
            </a:r>
            <a:r>
              <a:rPr sz="2400" b="1" spc="-10" dirty="0">
                <a:solidFill>
                  <a:srgbClr val="242424"/>
                </a:solidFill>
                <a:latin typeface="Carlito"/>
                <a:cs typeface="Carlito"/>
              </a:rPr>
              <a:t>scheduling</a:t>
            </a:r>
            <a:r>
              <a:rPr sz="2400" b="1" spc="-95" dirty="0">
                <a:solidFill>
                  <a:srgbClr val="242424"/>
                </a:solidFill>
                <a:latin typeface="Carlito"/>
                <a:cs typeface="Carlito"/>
              </a:rPr>
              <a:t> </a:t>
            </a:r>
            <a:r>
              <a:rPr sz="2400" b="1" spc="-10" dirty="0">
                <a:solidFill>
                  <a:srgbClr val="242424"/>
                </a:solidFill>
                <a:latin typeface="Carlito"/>
                <a:cs typeface="Carlito"/>
              </a:rPr>
              <a:t>problem</a:t>
            </a:r>
            <a:r>
              <a:rPr sz="2400" b="1" spc="-105" dirty="0">
                <a:solidFill>
                  <a:srgbClr val="242424"/>
                </a:solidFill>
                <a:latin typeface="Carlito"/>
                <a:cs typeface="Carlito"/>
              </a:rPr>
              <a:t> </a:t>
            </a:r>
            <a:r>
              <a:rPr sz="2400" b="1" spc="-10" dirty="0">
                <a:solidFill>
                  <a:srgbClr val="242424"/>
                </a:solidFill>
                <a:latin typeface="Carlito"/>
                <a:cs typeface="Carlito"/>
              </a:rPr>
              <a:t>of</a:t>
            </a:r>
            <a:r>
              <a:rPr sz="2400" b="1" spc="-30" dirty="0">
                <a:solidFill>
                  <a:srgbClr val="242424"/>
                </a:solidFill>
                <a:latin typeface="Carlito"/>
                <a:cs typeface="Carlito"/>
              </a:rPr>
              <a:t> </a:t>
            </a:r>
            <a:r>
              <a:rPr sz="2400" b="1" spc="-35" dirty="0">
                <a:solidFill>
                  <a:srgbClr val="242424"/>
                </a:solidFill>
                <a:latin typeface="Carlito"/>
                <a:cs typeface="Carlito"/>
              </a:rPr>
              <a:t>subway,</a:t>
            </a:r>
            <a:r>
              <a:rPr sz="2400" b="1" spc="-254" dirty="0">
                <a:solidFill>
                  <a:srgbClr val="242424"/>
                </a:solidFill>
                <a:latin typeface="Carlito"/>
                <a:cs typeface="Carlito"/>
              </a:rPr>
              <a:t> </a:t>
            </a:r>
            <a:r>
              <a:rPr sz="2400" b="1" spc="-10" dirty="0">
                <a:solidFill>
                  <a:srgbClr val="242424"/>
                </a:solidFill>
                <a:latin typeface="Carlito"/>
                <a:cs typeface="Carlito"/>
              </a:rPr>
              <a:t>bus</a:t>
            </a:r>
            <a:r>
              <a:rPr sz="2400" b="1" dirty="0">
                <a:solidFill>
                  <a:srgbClr val="242424"/>
                </a:solidFill>
                <a:latin typeface="Carlito"/>
                <a:cs typeface="Carlito"/>
              </a:rPr>
              <a:t> </a:t>
            </a:r>
            <a:r>
              <a:rPr sz="2400" b="1" spc="-5" dirty="0">
                <a:solidFill>
                  <a:srgbClr val="242424"/>
                </a:solidFill>
                <a:latin typeface="Carlito"/>
                <a:cs typeface="Carlito"/>
              </a:rPr>
              <a:t>and</a:t>
            </a:r>
            <a:r>
              <a:rPr sz="2400" b="1" spc="-30" dirty="0">
                <a:solidFill>
                  <a:srgbClr val="242424"/>
                </a:solidFill>
                <a:latin typeface="Carlito"/>
                <a:cs typeface="Carlito"/>
              </a:rPr>
              <a:t> </a:t>
            </a:r>
            <a:r>
              <a:rPr sz="2400" b="1" spc="-10" dirty="0">
                <a:solidFill>
                  <a:srgbClr val="242424"/>
                </a:solidFill>
                <a:latin typeface="Carlito"/>
                <a:cs typeface="Carlito"/>
              </a:rPr>
              <a:t>shared</a:t>
            </a:r>
            <a:r>
              <a:rPr sz="2400" b="1" spc="210" dirty="0">
                <a:solidFill>
                  <a:srgbClr val="242424"/>
                </a:solidFill>
                <a:latin typeface="Carlito"/>
                <a:cs typeface="Carlito"/>
              </a:rPr>
              <a:t> </a:t>
            </a:r>
            <a:r>
              <a:rPr sz="2400" b="1" spc="5" dirty="0">
                <a:solidFill>
                  <a:srgbClr val="242424"/>
                </a:solidFill>
                <a:latin typeface="Carlito"/>
                <a:cs typeface="Carlito"/>
              </a:rPr>
              <a:t>taxi</a:t>
            </a:r>
            <a:endParaRPr sz="2400">
              <a:latin typeface="Carlito"/>
              <a:cs typeface="Carlito"/>
            </a:endParaRPr>
          </a:p>
          <a:p>
            <a:pPr marL="355600">
              <a:lnSpc>
                <a:spcPct val="100000"/>
              </a:lnSpc>
              <a:spcBef>
                <a:spcPts val="500"/>
              </a:spcBef>
            </a:pPr>
            <a:r>
              <a:rPr sz="2400" b="1" dirty="0">
                <a:solidFill>
                  <a:srgbClr val="242424"/>
                </a:solidFill>
                <a:latin typeface="Carlito"/>
                <a:cs typeface="Carlito"/>
              </a:rPr>
              <a:t>is </a:t>
            </a:r>
            <a:r>
              <a:rPr sz="2400" b="1" spc="-10" dirty="0">
                <a:solidFill>
                  <a:srgbClr val="242424"/>
                </a:solidFill>
                <a:latin typeface="Carlito"/>
                <a:cs typeface="Carlito"/>
              </a:rPr>
              <a:t>proposed for better coordinated</a:t>
            </a:r>
            <a:r>
              <a:rPr sz="2400" b="1" spc="-395" dirty="0">
                <a:solidFill>
                  <a:srgbClr val="242424"/>
                </a:solidFill>
                <a:latin typeface="Carlito"/>
                <a:cs typeface="Carlito"/>
              </a:rPr>
              <a:t> </a:t>
            </a:r>
            <a:r>
              <a:rPr sz="2400" b="1" spc="-30" dirty="0">
                <a:solidFill>
                  <a:srgbClr val="242424"/>
                </a:solidFill>
                <a:latin typeface="Carlito"/>
                <a:cs typeface="Carlito"/>
              </a:rPr>
              <a:t>transfer </a:t>
            </a:r>
            <a:r>
              <a:rPr sz="2400" b="1" spc="-10" dirty="0">
                <a:solidFill>
                  <a:srgbClr val="242424"/>
                </a:solidFill>
                <a:latin typeface="Carlito"/>
                <a:cs typeface="Carlito"/>
              </a:rPr>
              <a:t>solution.</a:t>
            </a:r>
            <a:endParaRPr sz="2400">
              <a:latin typeface="Carlito"/>
              <a:cs typeface="Carlito"/>
            </a:endParaRPr>
          </a:p>
          <a:p>
            <a:pPr marL="355600" indent="-343535">
              <a:lnSpc>
                <a:spcPct val="100000"/>
              </a:lnSpc>
              <a:spcBef>
                <a:spcPts val="1325"/>
              </a:spcBef>
              <a:buFont typeface="Wingdings"/>
              <a:buChar char=""/>
              <a:tabLst>
                <a:tab pos="356235" algn="l"/>
              </a:tabLst>
            </a:pPr>
            <a:r>
              <a:rPr sz="2400" b="1" spc="15" dirty="0">
                <a:solidFill>
                  <a:srgbClr val="242424"/>
                </a:solidFill>
                <a:latin typeface="Carlito"/>
                <a:cs typeface="Carlito"/>
              </a:rPr>
              <a:t>It </a:t>
            </a:r>
            <a:r>
              <a:rPr sz="2400" b="1" spc="-10" dirty="0">
                <a:solidFill>
                  <a:srgbClr val="242424"/>
                </a:solidFill>
                <a:latin typeface="Carlito"/>
                <a:cs typeface="Carlito"/>
              </a:rPr>
              <a:t>improve the </a:t>
            </a:r>
            <a:r>
              <a:rPr sz="2400" b="1" spc="-5" dirty="0">
                <a:solidFill>
                  <a:srgbClr val="242424"/>
                </a:solidFill>
                <a:latin typeface="Carlito"/>
                <a:cs typeface="Carlito"/>
              </a:rPr>
              <a:t>quality </a:t>
            </a:r>
            <a:r>
              <a:rPr sz="2400" b="1" spc="-10" dirty="0">
                <a:solidFill>
                  <a:srgbClr val="242424"/>
                </a:solidFill>
                <a:latin typeface="Carlito"/>
                <a:cs typeface="Carlito"/>
              </a:rPr>
              <a:t>of </a:t>
            </a:r>
            <a:r>
              <a:rPr sz="2400" b="1" spc="-5" dirty="0">
                <a:solidFill>
                  <a:srgbClr val="242424"/>
                </a:solidFill>
                <a:latin typeface="Carlito"/>
                <a:cs typeface="Carlito"/>
              </a:rPr>
              <a:t>population</a:t>
            </a:r>
            <a:r>
              <a:rPr sz="2400" b="1" spc="-305" dirty="0">
                <a:solidFill>
                  <a:srgbClr val="242424"/>
                </a:solidFill>
                <a:latin typeface="Carlito"/>
                <a:cs typeface="Carlito"/>
              </a:rPr>
              <a:t> </a:t>
            </a:r>
            <a:r>
              <a:rPr sz="2400" b="1" spc="-20" dirty="0">
                <a:solidFill>
                  <a:srgbClr val="242424"/>
                </a:solidFill>
                <a:latin typeface="Carlito"/>
                <a:cs typeface="Carlito"/>
              </a:rPr>
              <a:t>life.</a:t>
            </a:r>
            <a:endParaRPr sz="24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4342" y="372685"/>
            <a:ext cx="9334500" cy="795655"/>
          </a:xfrm>
          <a:custGeom>
            <a:avLst/>
            <a:gdLst/>
            <a:ahLst/>
            <a:cxnLst/>
            <a:rect l="l" t="t" r="r" b="b"/>
            <a:pathLst>
              <a:path w="9334500" h="795655">
                <a:moveTo>
                  <a:pt x="0" y="795274"/>
                </a:moveTo>
                <a:lnTo>
                  <a:pt x="9334500" y="795274"/>
                </a:lnTo>
                <a:lnTo>
                  <a:pt x="9334500" y="0"/>
                </a:lnTo>
              </a:path>
              <a:path w="9334500" h="795655">
                <a:moveTo>
                  <a:pt x="0" y="0"/>
                </a:moveTo>
                <a:lnTo>
                  <a:pt x="0" y="795274"/>
                </a:lnTo>
              </a:path>
            </a:pathLst>
          </a:custGeom>
          <a:ln w="25400">
            <a:solidFill>
              <a:srgbClr val="4F81BC"/>
            </a:solidFill>
          </a:ln>
        </p:spPr>
        <p:txBody>
          <a:bodyPr wrap="square" lIns="0" tIns="0" rIns="0" bIns="0" rtlCol="0"/>
          <a:lstStyle/>
          <a:p>
            <a:r>
              <a:rPr lang="en-GB" sz="7200" b="1" dirty="0"/>
              <a:t>                                                        </a:t>
            </a:r>
            <a:endParaRPr sz="7200" b="1" dirty="0"/>
          </a:p>
        </p:txBody>
      </p:sp>
      <p:grpSp>
        <p:nvGrpSpPr>
          <p:cNvPr id="4" name="object 4"/>
          <p:cNvGrpSpPr/>
          <p:nvPr/>
        </p:nvGrpSpPr>
        <p:grpSpPr>
          <a:xfrm>
            <a:off x="847725" y="1209611"/>
            <a:ext cx="10501630" cy="5653405"/>
            <a:chOff x="847725" y="1209611"/>
            <a:chExt cx="10501630" cy="5653405"/>
          </a:xfrm>
        </p:grpSpPr>
        <p:sp>
          <p:nvSpPr>
            <p:cNvPr id="5" name="object 5"/>
            <p:cNvSpPr/>
            <p:nvPr/>
          </p:nvSpPr>
          <p:spPr>
            <a:xfrm>
              <a:off x="923925" y="1238186"/>
              <a:ext cx="10406126" cy="56198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47725" y="1209611"/>
              <a:ext cx="10501376" cy="56483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85837" y="1281112"/>
              <a:ext cx="10287000" cy="55768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85837" y="1281112"/>
              <a:ext cx="10287000" cy="5577205"/>
            </a:xfrm>
            <a:custGeom>
              <a:avLst/>
              <a:gdLst/>
              <a:ahLst/>
              <a:cxnLst/>
              <a:rect l="l" t="t" r="r" b="b"/>
              <a:pathLst>
                <a:path w="10287000" h="5577205">
                  <a:moveTo>
                    <a:pt x="10287000" y="5576884"/>
                  </a:moveTo>
                  <a:lnTo>
                    <a:pt x="10287000" y="0"/>
                  </a:lnTo>
                  <a:lnTo>
                    <a:pt x="0" y="0"/>
                  </a:lnTo>
                  <a:lnTo>
                    <a:pt x="0" y="5576884"/>
                  </a:lnTo>
                </a:path>
              </a:pathLst>
            </a:custGeom>
            <a:ln w="9525">
              <a:solidFill>
                <a:srgbClr val="BD4A47"/>
              </a:solidFill>
            </a:ln>
          </p:spPr>
          <p:txBody>
            <a:bodyPr wrap="square" lIns="0" tIns="0" rIns="0" bIns="0" rtlCol="0"/>
            <a:lstStyle/>
            <a:p>
              <a:endParaRPr/>
            </a:p>
          </p:txBody>
        </p:sp>
      </p:grpSp>
      <p:sp>
        <p:nvSpPr>
          <p:cNvPr id="9" name="object 9"/>
          <p:cNvSpPr txBox="1"/>
          <p:nvPr/>
        </p:nvSpPr>
        <p:spPr>
          <a:xfrm>
            <a:off x="1064577" y="1292860"/>
            <a:ext cx="9994265" cy="5523865"/>
          </a:xfrm>
          <a:prstGeom prst="rect">
            <a:avLst/>
          </a:prstGeom>
        </p:spPr>
        <p:txBody>
          <a:bodyPr vert="horz" wrap="square" lIns="0" tIns="13335" rIns="0" bIns="0" rtlCol="0">
            <a:spAutoFit/>
          </a:bodyPr>
          <a:lstStyle/>
          <a:p>
            <a:pPr marL="355600" indent="-343535">
              <a:lnSpc>
                <a:spcPts val="2865"/>
              </a:lnSpc>
              <a:spcBef>
                <a:spcPts val="105"/>
              </a:spcBef>
              <a:buFont typeface="Wingdings"/>
              <a:buChar char=""/>
              <a:tabLst>
                <a:tab pos="356235" algn="l"/>
              </a:tabLst>
            </a:pPr>
            <a:r>
              <a:rPr sz="2400" b="1" spc="-15" dirty="0">
                <a:latin typeface="Carlito"/>
                <a:cs typeface="Carlito"/>
              </a:rPr>
              <a:t>Nowadays </a:t>
            </a:r>
            <a:r>
              <a:rPr sz="2400" b="1" spc="-10" dirty="0">
                <a:latin typeface="Carlito"/>
                <a:cs typeface="Carlito"/>
              </a:rPr>
              <a:t>the </a:t>
            </a:r>
            <a:r>
              <a:rPr sz="2400" b="1" spc="-20" dirty="0">
                <a:latin typeface="Carlito"/>
                <a:cs typeface="Carlito"/>
              </a:rPr>
              <a:t>rapid </a:t>
            </a:r>
            <a:r>
              <a:rPr sz="2400" b="1" spc="-15" dirty="0">
                <a:latin typeface="Carlito"/>
                <a:cs typeface="Carlito"/>
              </a:rPr>
              <a:t>economic </a:t>
            </a:r>
            <a:r>
              <a:rPr sz="2400" b="1" spc="-10" dirty="0">
                <a:latin typeface="Carlito"/>
                <a:cs typeface="Carlito"/>
              </a:rPr>
              <a:t>growth of </a:t>
            </a:r>
            <a:r>
              <a:rPr sz="2400" b="1" spc="-15" dirty="0">
                <a:latin typeface="Carlito"/>
                <a:cs typeface="Carlito"/>
              </a:rPr>
              <a:t>modern </a:t>
            </a:r>
            <a:r>
              <a:rPr sz="2400" b="1" spc="-10" dirty="0">
                <a:latin typeface="Carlito"/>
                <a:cs typeface="Carlito"/>
              </a:rPr>
              <a:t>cities </a:t>
            </a:r>
            <a:r>
              <a:rPr sz="2400" b="1" spc="5" dirty="0">
                <a:latin typeface="Carlito"/>
                <a:cs typeface="Carlito"/>
              </a:rPr>
              <a:t>also </a:t>
            </a:r>
            <a:r>
              <a:rPr sz="2400" b="1" spc="-10" dirty="0">
                <a:latin typeface="Carlito"/>
                <a:cs typeface="Carlito"/>
              </a:rPr>
              <a:t>causes</a:t>
            </a:r>
            <a:r>
              <a:rPr sz="2400" b="1" spc="185" dirty="0">
                <a:latin typeface="Carlito"/>
                <a:cs typeface="Carlito"/>
              </a:rPr>
              <a:t> </a:t>
            </a:r>
            <a:r>
              <a:rPr sz="2400" b="1" spc="-25" dirty="0">
                <a:latin typeface="Carlito"/>
                <a:cs typeface="Carlito"/>
              </a:rPr>
              <a:t>many</a:t>
            </a:r>
            <a:endParaRPr sz="2400">
              <a:latin typeface="Carlito"/>
              <a:cs typeface="Carlito"/>
            </a:endParaRPr>
          </a:p>
          <a:p>
            <a:pPr marL="355600">
              <a:lnSpc>
                <a:spcPts val="2865"/>
              </a:lnSpc>
            </a:pPr>
            <a:r>
              <a:rPr sz="2400" b="1" spc="-10" dirty="0">
                <a:latin typeface="Carlito"/>
                <a:cs typeface="Carlito"/>
              </a:rPr>
              <a:t>serious problems; </a:t>
            </a:r>
            <a:r>
              <a:rPr sz="2400" b="1" spc="-15" dirty="0">
                <a:latin typeface="Carlito"/>
                <a:cs typeface="Carlito"/>
              </a:rPr>
              <a:t>one </a:t>
            </a:r>
            <a:r>
              <a:rPr sz="2400" b="1" spc="-10" dirty="0">
                <a:latin typeface="Carlito"/>
                <a:cs typeface="Carlito"/>
              </a:rPr>
              <a:t>of them </a:t>
            </a:r>
            <a:r>
              <a:rPr sz="2400" b="1" dirty="0">
                <a:latin typeface="Carlito"/>
                <a:cs typeface="Carlito"/>
              </a:rPr>
              <a:t>is </a:t>
            </a:r>
            <a:r>
              <a:rPr sz="2400" b="1" spc="-20" dirty="0">
                <a:latin typeface="Carlito"/>
                <a:cs typeface="Carlito"/>
              </a:rPr>
              <a:t>traffic</a:t>
            </a:r>
            <a:r>
              <a:rPr sz="2400" b="1" spc="195" dirty="0">
                <a:latin typeface="Carlito"/>
                <a:cs typeface="Carlito"/>
              </a:rPr>
              <a:t> </a:t>
            </a:r>
            <a:r>
              <a:rPr sz="2400" b="1" spc="-15" dirty="0">
                <a:latin typeface="Carlito"/>
                <a:cs typeface="Carlito"/>
              </a:rPr>
              <a:t>congestion.</a:t>
            </a:r>
            <a:endParaRPr sz="2400">
              <a:latin typeface="Carlito"/>
              <a:cs typeface="Carlito"/>
            </a:endParaRPr>
          </a:p>
          <a:p>
            <a:pPr marL="355600" indent="-343535">
              <a:lnSpc>
                <a:spcPts val="2870"/>
              </a:lnSpc>
              <a:spcBef>
                <a:spcPts val="45"/>
              </a:spcBef>
              <a:buFont typeface="Wingdings"/>
              <a:buChar char=""/>
              <a:tabLst>
                <a:tab pos="356235" algn="l"/>
              </a:tabLst>
            </a:pPr>
            <a:r>
              <a:rPr sz="2400" b="1" spc="15" dirty="0">
                <a:latin typeface="Carlito"/>
                <a:cs typeface="Carlito"/>
              </a:rPr>
              <a:t>In </a:t>
            </a:r>
            <a:r>
              <a:rPr sz="2400" b="1" spc="-5" dirty="0">
                <a:latin typeface="Carlito"/>
                <a:cs typeface="Carlito"/>
              </a:rPr>
              <a:t>Beijing, </a:t>
            </a:r>
            <a:r>
              <a:rPr sz="2400" b="1" spc="-10" dirty="0">
                <a:latin typeface="Carlito"/>
                <a:cs typeface="Carlito"/>
              </a:rPr>
              <a:t>the </a:t>
            </a:r>
            <a:r>
              <a:rPr sz="2400" b="1" dirty="0">
                <a:latin typeface="Carlito"/>
                <a:cs typeface="Carlito"/>
              </a:rPr>
              <a:t>Capital </a:t>
            </a:r>
            <a:r>
              <a:rPr sz="2400" b="1" spc="-10" dirty="0">
                <a:latin typeface="Carlito"/>
                <a:cs typeface="Carlito"/>
              </a:rPr>
              <a:t>of china, people </a:t>
            </a:r>
            <a:r>
              <a:rPr sz="2400" b="1" dirty="0">
                <a:latin typeface="Carlito"/>
                <a:cs typeface="Carlito"/>
              </a:rPr>
              <a:t>waste </a:t>
            </a:r>
            <a:r>
              <a:rPr sz="2400" b="1" spc="-15" dirty="0">
                <a:latin typeface="Carlito"/>
                <a:cs typeface="Carlito"/>
              </a:rPr>
              <a:t>over three </a:t>
            </a:r>
            <a:r>
              <a:rPr sz="2400" b="1" spc="-20" dirty="0">
                <a:latin typeface="Carlito"/>
                <a:cs typeface="Carlito"/>
              </a:rPr>
              <a:t>hours</a:t>
            </a:r>
            <a:r>
              <a:rPr sz="2400" b="1" spc="-5" dirty="0">
                <a:latin typeface="Carlito"/>
                <a:cs typeface="Carlito"/>
              </a:rPr>
              <a:t> </a:t>
            </a:r>
            <a:r>
              <a:rPr sz="2400" b="1" spc="-10" dirty="0">
                <a:latin typeface="Carlito"/>
                <a:cs typeface="Carlito"/>
              </a:rPr>
              <a:t>each</a:t>
            </a:r>
            <a:endParaRPr sz="2400">
              <a:latin typeface="Carlito"/>
              <a:cs typeface="Carlito"/>
            </a:endParaRPr>
          </a:p>
          <a:p>
            <a:pPr marL="355600">
              <a:lnSpc>
                <a:spcPts val="2870"/>
              </a:lnSpc>
              <a:tabLst>
                <a:tab pos="946785" algn="l"/>
              </a:tabLst>
            </a:pPr>
            <a:r>
              <a:rPr sz="2400" b="1" spc="-30" dirty="0">
                <a:latin typeface="Carlito"/>
                <a:cs typeface="Carlito"/>
              </a:rPr>
              <a:t>day	</a:t>
            </a:r>
            <a:r>
              <a:rPr sz="2400" b="1" spc="-10" dirty="0">
                <a:latin typeface="Carlito"/>
                <a:cs typeface="Carlito"/>
              </a:rPr>
              <a:t>stuck </a:t>
            </a:r>
            <a:r>
              <a:rPr sz="2400" b="1" dirty="0">
                <a:latin typeface="Carlito"/>
                <a:cs typeface="Carlito"/>
              </a:rPr>
              <a:t>in </a:t>
            </a:r>
            <a:r>
              <a:rPr sz="2400" b="1" spc="-20" dirty="0">
                <a:latin typeface="Carlito"/>
                <a:cs typeface="Carlito"/>
              </a:rPr>
              <a:t>traffic </a:t>
            </a:r>
            <a:r>
              <a:rPr sz="2400" b="1" dirty="0">
                <a:latin typeface="Carlito"/>
                <a:cs typeface="Carlito"/>
              </a:rPr>
              <a:t>in</a:t>
            </a:r>
            <a:r>
              <a:rPr sz="2400" b="1" spc="15" dirty="0">
                <a:latin typeface="Carlito"/>
                <a:cs typeface="Carlito"/>
              </a:rPr>
              <a:t> </a:t>
            </a:r>
            <a:r>
              <a:rPr sz="2400" b="1" spc="-25" dirty="0">
                <a:latin typeface="Carlito"/>
                <a:cs typeface="Carlito"/>
              </a:rPr>
              <a:t>workdays.</a:t>
            </a:r>
            <a:endParaRPr sz="2400">
              <a:latin typeface="Carlito"/>
              <a:cs typeface="Carlito"/>
            </a:endParaRPr>
          </a:p>
          <a:p>
            <a:pPr marL="355600" marR="22225" indent="-343535">
              <a:lnSpc>
                <a:spcPct val="99900"/>
              </a:lnSpc>
              <a:spcBef>
                <a:spcPts val="50"/>
              </a:spcBef>
              <a:buFont typeface="Wingdings"/>
              <a:buChar char=""/>
              <a:tabLst>
                <a:tab pos="356235" algn="l"/>
                <a:tab pos="1365885" algn="l"/>
              </a:tabLst>
            </a:pPr>
            <a:r>
              <a:rPr sz="2400" b="1" spc="15" dirty="0">
                <a:latin typeface="Carlito"/>
                <a:cs typeface="Carlito"/>
              </a:rPr>
              <a:t>In </a:t>
            </a:r>
            <a:r>
              <a:rPr sz="2400" b="1" spc="-15" dirty="0">
                <a:latin typeface="Carlito"/>
                <a:cs typeface="Carlito"/>
              </a:rPr>
              <a:t>order </a:t>
            </a:r>
            <a:r>
              <a:rPr sz="2400" b="1" spc="-5" dirty="0">
                <a:latin typeface="Carlito"/>
                <a:cs typeface="Carlito"/>
              </a:rPr>
              <a:t>to </a:t>
            </a:r>
            <a:r>
              <a:rPr sz="2400" b="1" spc="-10" dirty="0">
                <a:latin typeface="Carlito"/>
                <a:cs typeface="Carlito"/>
              </a:rPr>
              <a:t>better </a:t>
            </a:r>
            <a:r>
              <a:rPr sz="2400" b="1" spc="-20" dirty="0">
                <a:latin typeface="Carlito"/>
                <a:cs typeface="Carlito"/>
              </a:rPr>
              <a:t>connect </a:t>
            </a:r>
            <a:r>
              <a:rPr sz="2400" b="1" dirty="0">
                <a:latin typeface="Carlito"/>
                <a:cs typeface="Carlito"/>
              </a:rPr>
              <a:t>with </a:t>
            </a:r>
            <a:r>
              <a:rPr sz="2400" b="1" spc="-20" dirty="0">
                <a:latin typeface="Carlito"/>
                <a:cs typeface="Carlito"/>
              </a:rPr>
              <a:t>bike- </a:t>
            </a:r>
            <a:r>
              <a:rPr sz="2400" b="1" spc="-10" dirty="0">
                <a:latin typeface="Carlito"/>
                <a:cs typeface="Carlito"/>
              </a:rPr>
              <a:t>sharing, </a:t>
            </a:r>
            <a:r>
              <a:rPr sz="2400" b="1" spc="-5" dirty="0">
                <a:latin typeface="Carlito"/>
                <a:cs typeface="Carlito"/>
              </a:rPr>
              <a:t>car-sharing, and </a:t>
            </a:r>
            <a:r>
              <a:rPr sz="2400" b="1" spc="-15" dirty="0">
                <a:latin typeface="Carlito"/>
                <a:cs typeface="Carlito"/>
              </a:rPr>
              <a:t>other modes  </a:t>
            </a:r>
            <a:r>
              <a:rPr sz="2400" b="1" spc="-10" dirty="0">
                <a:latin typeface="Carlito"/>
                <a:cs typeface="Carlito"/>
              </a:rPr>
              <a:t>of </a:t>
            </a:r>
            <a:r>
              <a:rPr sz="2400" b="1" spc="-15" dirty="0">
                <a:latin typeface="Carlito"/>
                <a:cs typeface="Carlito"/>
              </a:rPr>
              <a:t>transportation </a:t>
            </a:r>
            <a:r>
              <a:rPr sz="2400" b="1" dirty="0">
                <a:latin typeface="Carlito"/>
                <a:cs typeface="Carlito"/>
              </a:rPr>
              <a:t>, </a:t>
            </a:r>
            <a:r>
              <a:rPr sz="2400" b="1" spc="-10" dirty="0">
                <a:latin typeface="Carlito"/>
                <a:cs typeface="Carlito"/>
              </a:rPr>
              <a:t>public </a:t>
            </a:r>
            <a:r>
              <a:rPr sz="2400" b="1" spc="-15" dirty="0">
                <a:latin typeface="Carlito"/>
                <a:cs typeface="Carlito"/>
              </a:rPr>
              <a:t>transportation </a:t>
            </a:r>
            <a:r>
              <a:rPr sz="2400" b="1" dirty="0">
                <a:latin typeface="Carlito"/>
                <a:cs typeface="Carlito"/>
              </a:rPr>
              <a:t>will </a:t>
            </a:r>
            <a:r>
              <a:rPr sz="2400" b="1" spc="-15" dirty="0">
                <a:latin typeface="Carlito"/>
                <a:cs typeface="Carlito"/>
              </a:rPr>
              <a:t>carry out </a:t>
            </a:r>
            <a:r>
              <a:rPr sz="2400" b="1" spc="-10" dirty="0">
                <a:latin typeface="Carlito"/>
                <a:cs typeface="Carlito"/>
              </a:rPr>
              <a:t>important </a:t>
            </a:r>
            <a:r>
              <a:rPr sz="2400" b="1" spc="-15" dirty="0">
                <a:latin typeface="Carlito"/>
                <a:cs typeface="Carlito"/>
              </a:rPr>
              <a:t>reforms,  </a:t>
            </a:r>
            <a:r>
              <a:rPr sz="2400" b="1" spc="-10" dirty="0">
                <a:latin typeface="Carlito"/>
                <a:cs typeface="Carlito"/>
              </a:rPr>
              <a:t>among	which the </a:t>
            </a:r>
            <a:r>
              <a:rPr sz="2400" b="1" spc="-5" dirty="0">
                <a:latin typeface="Carlito"/>
                <a:cs typeface="Carlito"/>
              </a:rPr>
              <a:t>optimization </a:t>
            </a:r>
            <a:r>
              <a:rPr sz="2400" b="1" spc="-10" dirty="0">
                <a:latin typeface="Carlito"/>
                <a:cs typeface="Carlito"/>
              </a:rPr>
              <a:t>of </a:t>
            </a:r>
            <a:r>
              <a:rPr sz="2400" b="1" spc="-5" dirty="0">
                <a:latin typeface="Carlito"/>
                <a:cs typeface="Carlito"/>
              </a:rPr>
              <a:t>line </a:t>
            </a:r>
            <a:r>
              <a:rPr sz="2400" b="1" spc="-15" dirty="0">
                <a:latin typeface="Carlito"/>
                <a:cs typeface="Carlito"/>
              </a:rPr>
              <a:t>network </a:t>
            </a:r>
            <a:r>
              <a:rPr sz="2400" b="1" dirty="0">
                <a:latin typeface="Carlito"/>
                <a:cs typeface="Carlito"/>
              </a:rPr>
              <a:t>is </a:t>
            </a:r>
            <a:r>
              <a:rPr sz="2400" b="1" spc="-10" dirty="0">
                <a:latin typeface="Carlito"/>
                <a:cs typeface="Carlito"/>
              </a:rPr>
              <a:t>one of the </a:t>
            </a:r>
            <a:r>
              <a:rPr sz="2400" b="1" spc="-5" dirty="0">
                <a:latin typeface="Carlito"/>
                <a:cs typeface="Carlito"/>
              </a:rPr>
              <a:t>most </a:t>
            </a:r>
            <a:r>
              <a:rPr sz="2400" b="1" spc="-10" dirty="0">
                <a:latin typeface="Carlito"/>
                <a:cs typeface="Carlito"/>
              </a:rPr>
              <a:t>important  </a:t>
            </a:r>
            <a:r>
              <a:rPr sz="2400" b="1" spc="-5" dirty="0">
                <a:latin typeface="Carlito"/>
                <a:cs typeface="Carlito"/>
              </a:rPr>
              <a:t>task.</a:t>
            </a:r>
            <a:endParaRPr sz="2400">
              <a:latin typeface="Carlito"/>
              <a:cs typeface="Carlito"/>
            </a:endParaRPr>
          </a:p>
          <a:p>
            <a:pPr marL="355600" marR="130175" indent="-343535">
              <a:lnSpc>
                <a:spcPts val="2930"/>
              </a:lnSpc>
              <a:spcBef>
                <a:spcPts val="35"/>
              </a:spcBef>
              <a:buFont typeface="Wingdings"/>
              <a:buChar char=""/>
              <a:tabLst>
                <a:tab pos="356235" algn="l"/>
                <a:tab pos="3968115" algn="l"/>
                <a:tab pos="7228205" algn="l"/>
              </a:tabLst>
            </a:pPr>
            <a:r>
              <a:rPr sz="2400" b="1" spc="15" dirty="0">
                <a:latin typeface="Carlito"/>
                <a:cs typeface="Carlito"/>
              </a:rPr>
              <a:t>It </a:t>
            </a:r>
            <a:r>
              <a:rPr sz="2400" b="1" spc="-15" dirty="0">
                <a:latin typeface="Carlito"/>
                <a:cs typeface="Carlito"/>
              </a:rPr>
              <a:t>provides </a:t>
            </a:r>
            <a:r>
              <a:rPr sz="2400" b="1" dirty="0">
                <a:latin typeface="Carlito"/>
                <a:cs typeface="Carlito"/>
              </a:rPr>
              <a:t>a </a:t>
            </a:r>
            <a:r>
              <a:rPr sz="2400" b="1" spc="-15" dirty="0">
                <a:latin typeface="Carlito"/>
                <a:cs typeface="Carlito"/>
              </a:rPr>
              <a:t>comprehensive </a:t>
            </a:r>
            <a:r>
              <a:rPr sz="2400" b="1" spc="-10" dirty="0">
                <a:latin typeface="Carlito"/>
                <a:cs typeface="Carlito"/>
              </a:rPr>
              <a:t>decision</a:t>
            </a:r>
            <a:r>
              <a:rPr sz="2400" b="1" spc="135" dirty="0">
                <a:latin typeface="Carlito"/>
                <a:cs typeface="Carlito"/>
              </a:rPr>
              <a:t> </a:t>
            </a:r>
            <a:r>
              <a:rPr sz="2400" b="1" spc="-10" dirty="0">
                <a:latin typeface="Carlito"/>
                <a:cs typeface="Carlito"/>
              </a:rPr>
              <a:t>making</a:t>
            </a:r>
            <a:r>
              <a:rPr sz="2400" b="1" spc="55" dirty="0">
                <a:latin typeface="Carlito"/>
                <a:cs typeface="Carlito"/>
              </a:rPr>
              <a:t> </a:t>
            </a:r>
            <a:r>
              <a:rPr sz="2400" b="1" spc="-10" dirty="0">
                <a:latin typeface="Carlito"/>
                <a:cs typeface="Carlito"/>
              </a:rPr>
              <a:t>method	for improve the  </a:t>
            </a:r>
            <a:r>
              <a:rPr sz="2400" b="1" spc="-15" dirty="0">
                <a:latin typeface="Carlito"/>
                <a:cs typeface="Carlito"/>
              </a:rPr>
              <a:t>network</a:t>
            </a:r>
            <a:r>
              <a:rPr sz="2400" b="1" spc="50" dirty="0">
                <a:latin typeface="Carlito"/>
                <a:cs typeface="Carlito"/>
              </a:rPr>
              <a:t> </a:t>
            </a:r>
            <a:r>
              <a:rPr sz="2400" b="1" spc="-15" dirty="0">
                <a:latin typeface="Carlito"/>
                <a:cs typeface="Carlito"/>
              </a:rPr>
              <a:t>topology</a:t>
            </a:r>
            <a:r>
              <a:rPr sz="2400" b="1" spc="65" dirty="0">
                <a:latin typeface="Carlito"/>
                <a:cs typeface="Carlito"/>
              </a:rPr>
              <a:t> </a:t>
            </a:r>
            <a:r>
              <a:rPr sz="2400" b="1" spc="-15" dirty="0">
                <a:latin typeface="Carlito"/>
                <a:cs typeface="Carlito"/>
              </a:rPr>
              <a:t>structure	</a:t>
            </a:r>
            <a:r>
              <a:rPr sz="2400" b="1" spc="-5" dirty="0">
                <a:latin typeface="Carlito"/>
                <a:cs typeface="Carlito"/>
              </a:rPr>
              <a:t>and actual </a:t>
            </a:r>
            <a:r>
              <a:rPr sz="2400" b="1" spc="-20" dirty="0">
                <a:latin typeface="Carlito"/>
                <a:cs typeface="Carlito"/>
              </a:rPr>
              <a:t>operation </a:t>
            </a:r>
            <a:r>
              <a:rPr sz="2400" b="1" spc="-10" dirty="0">
                <a:latin typeface="Carlito"/>
                <a:cs typeface="Carlito"/>
              </a:rPr>
              <a:t>of </a:t>
            </a:r>
            <a:r>
              <a:rPr sz="2400" b="1" spc="-5" dirty="0">
                <a:latin typeface="Carlito"/>
                <a:cs typeface="Carlito"/>
              </a:rPr>
              <a:t>public </a:t>
            </a:r>
            <a:r>
              <a:rPr sz="2400" b="1" spc="-15" dirty="0">
                <a:latin typeface="Carlito"/>
                <a:cs typeface="Carlito"/>
              </a:rPr>
              <a:t>transit</a:t>
            </a:r>
            <a:r>
              <a:rPr sz="2400" b="1" spc="114" dirty="0">
                <a:latin typeface="Carlito"/>
                <a:cs typeface="Carlito"/>
              </a:rPr>
              <a:t> </a:t>
            </a:r>
            <a:r>
              <a:rPr sz="2400" b="1" spc="-15" dirty="0">
                <a:latin typeface="Carlito"/>
                <a:cs typeface="Carlito"/>
              </a:rPr>
              <a:t>network.</a:t>
            </a:r>
            <a:endParaRPr sz="2400">
              <a:latin typeface="Carlito"/>
              <a:cs typeface="Carlito"/>
            </a:endParaRPr>
          </a:p>
          <a:p>
            <a:pPr marL="355600" indent="-343535">
              <a:lnSpc>
                <a:spcPts val="2735"/>
              </a:lnSpc>
              <a:buFont typeface="Wingdings"/>
              <a:buChar char=""/>
              <a:tabLst>
                <a:tab pos="356235" algn="l"/>
              </a:tabLst>
            </a:pPr>
            <a:r>
              <a:rPr sz="2400" b="1" spc="-5" dirty="0">
                <a:latin typeface="Carlito"/>
                <a:cs typeface="Carlito"/>
              </a:rPr>
              <a:t>The </a:t>
            </a:r>
            <a:r>
              <a:rPr sz="2400" b="1" spc="-15" dirty="0">
                <a:latin typeface="Carlito"/>
                <a:cs typeface="Carlito"/>
              </a:rPr>
              <a:t>internet </a:t>
            </a:r>
            <a:r>
              <a:rPr sz="2400" b="1" spc="-10" dirty="0">
                <a:latin typeface="Carlito"/>
                <a:cs typeface="Carlito"/>
              </a:rPr>
              <a:t>of things </a:t>
            </a:r>
            <a:r>
              <a:rPr sz="2400" b="1" spc="-15" dirty="0">
                <a:latin typeface="Carlito"/>
                <a:cs typeface="Carlito"/>
              </a:rPr>
              <a:t>provides </a:t>
            </a:r>
            <a:r>
              <a:rPr sz="2400" b="1" dirty="0">
                <a:latin typeface="Carlito"/>
                <a:cs typeface="Carlito"/>
              </a:rPr>
              <a:t>a </a:t>
            </a:r>
            <a:r>
              <a:rPr sz="2400" b="1" spc="-10" dirty="0">
                <a:latin typeface="Carlito"/>
                <a:cs typeface="Carlito"/>
              </a:rPr>
              <a:t>windows of </a:t>
            </a:r>
            <a:r>
              <a:rPr sz="2400" b="1" spc="-15" dirty="0">
                <a:latin typeface="Carlito"/>
                <a:cs typeface="Carlito"/>
              </a:rPr>
              <a:t>opportunity </a:t>
            </a:r>
            <a:r>
              <a:rPr sz="2400" b="1" spc="-10" dirty="0">
                <a:latin typeface="Carlito"/>
                <a:cs typeface="Carlito"/>
              </a:rPr>
              <a:t>for</a:t>
            </a:r>
            <a:r>
              <a:rPr sz="2400" b="1" spc="235" dirty="0">
                <a:latin typeface="Carlito"/>
                <a:cs typeface="Carlito"/>
              </a:rPr>
              <a:t> </a:t>
            </a:r>
            <a:r>
              <a:rPr sz="2400" b="1" spc="-10" dirty="0">
                <a:latin typeface="Carlito"/>
                <a:cs typeface="Carlito"/>
              </a:rPr>
              <a:t>public</a:t>
            </a:r>
            <a:endParaRPr sz="2400">
              <a:latin typeface="Carlito"/>
              <a:cs typeface="Carlito"/>
            </a:endParaRPr>
          </a:p>
          <a:p>
            <a:pPr marL="355600">
              <a:lnSpc>
                <a:spcPts val="2870"/>
              </a:lnSpc>
            </a:pPr>
            <a:r>
              <a:rPr sz="2400" b="1" spc="-15" dirty="0">
                <a:latin typeface="Carlito"/>
                <a:cs typeface="Carlito"/>
              </a:rPr>
              <a:t>transportation</a:t>
            </a:r>
            <a:r>
              <a:rPr sz="2400" b="1" spc="35" dirty="0">
                <a:latin typeface="Carlito"/>
                <a:cs typeface="Carlito"/>
              </a:rPr>
              <a:t> </a:t>
            </a:r>
            <a:r>
              <a:rPr sz="2400" b="1" spc="-5" dirty="0">
                <a:latin typeface="Carlito"/>
                <a:cs typeface="Carlito"/>
              </a:rPr>
              <a:t>system.</a:t>
            </a:r>
            <a:endParaRPr sz="2400">
              <a:latin typeface="Carlito"/>
              <a:cs typeface="Carlito"/>
            </a:endParaRPr>
          </a:p>
          <a:p>
            <a:pPr marL="355600" indent="-343535">
              <a:lnSpc>
                <a:spcPts val="2870"/>
              </a:lnSpc>
              <a:spcBef>
                <a:spcPts val="45"/>
              </a:spcBef>
              <a:buFont typeface="Wingdings"/>
              <a:buChar char=""/>
              <a:tabLst>
                <a:tab pos="356235" algn="l"/>
                <a:tab pos="4950460" algn="l"/>
              </a:tabLst>
            </a:pPr>
            <a:r>
              <a:rPr sz="2400" b="1" spc="15" dirty="0">
                <a:latin typeface="Carlito"/>
                <a:cs typeface="Carlito"/>
              </a:rPr>
              <a:t>It </a:t>
            </a:r>
            <a:r>
              <a:rPr sz="2400" b="1" spc="-15" dirty="0">
                <a:latin typeface="Carlito"/>
                <a:cs typeface="Carlito"/>
              </a:rPr>
              <a:t>provides </a:t>
            </a:r>
            <a:r>
              <a:rPr sz="2400" b="1" spc="-10" dirty="0">
                <a:latin typeface="Carlito"/>
                <a:cs typeface="Carlito"/>
              </a:rPr>
              <a:t>better</a:t>
            </a:r>
            <a:r>
              <a:rPr sz="2400" b="1" spc="25" dirty="0">
                <a:latin typeface="Carlito"/>
                <a:cs typeface="Carlito"/>
              </a:rPr>
              <a:t> </a:t>
            </a:r>
            <a:r>
              <a:rPr sz="2400" b="1" spc="-20" dirty="0">
                <a:latin typeface="Carlito"/>
                <a:cs typeface="Carlito"/>
              </a:rPr>
              <a:t>control</a:t>
            </a:r>
            <a:r>
              <a:rPr sz="2400" b="1" dirty="0">
                <a:latin typeface="Carlito"/>
                <a:cs typeface="Carlito"/>
              </a:rPr>
              <a:t> </a:t>
            </a:r>
            <a:r>
              <a:rPr sz="2400" b="1" spc="-15" dirty="0">
                <a:latin typeface="Carlito"/>
                <a:cs typeface="Carlito"/>
              </a:rPr>
              <a:t>strategies	</a:t>
            </a:r>
            <a:r>
              <a:rPr sz="2400" b="1" spc="-5" dirty="0">
                <a:latin typeface="Carlito"/>
                <a:cs typeface="Carlito"/>
              </a:rPr>
              <a:t>and </a:t>
            </a:r>
            <a:r>
              <a:rPr sz="2400" b="1" spc="-10" dirty="0">
                <a:latin typeface="Carlito"/>
                <a:cs typeface="Carlito"/>
              </a:rPr>
              <a:t>scheduling scheme </a:t>
            </a:r>
            <a:r>
              <a:rPr sz="2400" b="1" spc="-15" dirty="0">
                <a:latin typeface="Carlito"/>
                <a:cs typeface="Carlito"/>
              </a:rPr>
              <a:t>,thus</a:t>
            </a:r>
            <a:r>
              <a:rPr sz="2400" b="1" spc="114" dirty="0">
                <a:latin typeface="Carlito"/>
                <a:cs typeface="Carlito"/>
              </a:rPr>
              <a:t> </a:t>
            </a:r>
            <a:r>
              <a:rPr sz="2400" b="1" spc="-10" dirty="0">
                <a:latin typeface="Carlito"/>
                <a:cs typeface="Carlito"/>
              </a:rPr>
              <a:t>can</a:t>
            </a:r>
            <a:endParaRPr sz="2400">
              <a:latin typeface="Carlito"/>
              <a:cs typeface="Carlito"/>
            </a:endParaRPr>
          </a:p>
          <a:p>
            <a:pPr marL="355600" marR="5080">
              <a:lnSpc>
                <a:spcPts val="2930"/>
              </a:lnSpc>
              <a:spcBef>
                <a:spcPts val="45"/>
              </a:spcBef>
              <a:tabLst>
                <a:tab pos="756285" algn="l"/>
                <a:tab pos="1165860" algn="l"/>
              </a:tabLst>
            </a:pPr>
            <a:r>
              <a:rPr sz="2400" b="1" spc="-15" dirty="0">
                <a:latin typeface="Carlito"/>
                <a:cs typeface="Carlito"/>
              </a:rPr>
              <a:t>more	efficiency </a:t>
            </a:r>
            <a:r>
              <a:rPr sz="2400" b="1" spc="-10" dirty="0">
                <a:latin typeface="Carlito"/>
                <a:cs typeface="Carlito"/>
              </a:rPr>
              <a:t>utilize the </a:t>
            </a:r>
            <a:r>
              <a:rPr sz="2400" b="1" spc="-15" dirty="0">
                <a:latin typeface="Carlito"/>
                <a:cs typeface="Carlito"/>
              </a:rPr>
              <a:t>transportation resources </a:t>
            </a:r>
            <a:r>
              <a:rPr sz="2400" b="1" spc="-5" dirty="0">
                <a:latin typeface="Carlito"/>
                <a:cs typeface="Carlito"/>
              </a:rPr>
              <a:t>and </a:t>
            </a:r>
            <a:r>
              <a:rPr sz="2400" b="1" spc="-15" dirty="0">
                <a:latin typeface="Carlito"/>
                <a:cs typeface="Carlito"/>
              </a:rPr>
              <a:t>improve </a:t>
            </a:r>
            <a:r>
              <a:rPr sz="2400" b="1" spc="-10" dirty="0">
                <a:latin typeface="Carlito"/>
                <a:cs typeface="Carlito"/>
              </a:rPr>
              <a:t>the </a:t>
            </a:r>
            <a:r>
              <a:rPr sz="2400" b="1" spc="-5" dirty="0">
                <a:latin typeface="Carlito"/>
                <a:cs typeface="Carlito"/>
              </a:rPr>
              <a:t>quality  </a:t>
            </a:r>
            <a:r>
              <a:rPr sz="2400" b="1" spc="-10" dirty="0">
                <a:latin typeface="Carlito"/>
                <a:cs typeface="Carlito"/>
              </a:rPr>
              <a:t>of	</a:t>
            </a:r>
            <a:r>
              <a:rPr sz="2400" b="1" spc="-5" dirty="0">
                <a:latin typeface="Carlito"/>
                <a:cs typeface="Carlito"/>
              </a:rPr>
              <a:t>public</a:t>
            </a:r>
            <a:r>
              <a:rPr sz="2400" b="1" spc="-55" dirty="0">
                <a:latin typeface="Carlito"/>
                <a:cs typeface="Carlito"/>
              </a:rPr>
              <a:t> </a:t>
            </a:r>
            <a:r>
              <a:rPr sz="2400" b="1" spc="-15" dirty="0">
                <a:latin typeface="Carlito"/>
                <a:cs typeface="Carlito"/>
              </a:rPr>
              <a:t>transportation.</a:t>
            </a:r>
            <a:endParaRPr sz="240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3601" y="61976"/>
            <a:ext cx="8696325" cy="828675"/>
          </a:xfrm>
          <a:prstGeom prst="rect">
            <a:avLst/>
          </a:prstGeom>
          <a:ln w="25400">
            <a:solidFill>
              <a:srgbClr val="4F81BC"/>
            </a:solidFill>
          </a:ln>
        </p:spPr>
        <p:txBody>
          <a:bodyPr vert="horz" wrap="square" lIns="0" tIns="3810" rIns="0" bIns="0" rtlCol="0">
            <a:spAutoFit/>
          </a:bodyPr>
          <a:lstStyle/>
          <a:p>
            <a:pPr marR="858519" algn="ctr">
              <a:lnSpc>
                <a:spcPct val="100000"/>
              </a:lnSpc>
              <a:spcBef>
                <a:spcPts val="30"/>
              </a:spcBef>
            </a:pPr>
            <a:r>
              <a:rPr spc="-20" dirty="0"/>
              <a:t>BLOCK</a:t>
            </a:r>
            <a:r>
              <a:rPr spc="-45" dirty="0"/>
              <a:t> </a:t>
            </a:r>
            <a:r>
              <a:rPr spc="-10" dirty="0"/>
              <a:t>DIAGRAM</a:t>
            </a:r>
          </a:p>
        </p:txBody>
      </p:sp>
      <p:sp>
        <p:nvSpPr>
          <p:cNvPr id="3" name="object 3"/>
          <p:cNvSpPr/>
          <p:nvPr/>
        </p:nvSpPr>
        <p:spPr>
          <a:xfrm>
            <a:off x="1390650" y="1438274"/>
            <a:ext cx="9239250" cy="54197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9750" y="128651"/>
            <a:ext cx="9582150" cy="828675"/>
          </a:xfrm>
          <a:prstGeom prst="rect">
            <a:avLst/>
          </a:prstGeom>
          <a:ln w="25400">
            <a:solidFill>
              <a:srgbClr val="4F81BC"/>
            </a:solidFill>
          </a:ln>
        </p:spPr>
        <p:txBody>
          <a:bodyPr vert="horz" wrap="square" lIns="0" tIns="4445" rIns="0" bIns="0" rtlCol="0">
            <a:spAutoFit/>
          </a:bodyPr>
          <a:lstStyle/>
          <a:p>
            <a:pPr marR="1045210" algn="ctr">
              <a:lnSpc>
                <a:spcPct val="100000"/>
              </a:lnSpc>
              <a:spcBef>
                <a:spcPts val="35"/>
              </a:spcBef>
            </a:pPr>
            <a:r>
              <a:rPr spc="-15" dirty="0"/>
              <a:t>DESCRIPTION</a:t>
            </a:r>
          </a:p>
        </p:txBody>
      </p:sp>
      <p:grpSp>
        <p:nvGrpSpPr>
          <p:cNvPr id="3" name="object 3"/>
          <p:cNvGrpSpPr/>
          <p:nvPr/>
        </p:nvGrpSpPr>
        <p:grpSpPr>
          <a:xfrm>
            <a:off x="885825" y="1409636"/>
            <a:ext cx="10492105" cy="4758055"/>
            <a:chOff x="885825" y="1409636"/>
            <a:chExt cx="10492105" cy="4758055"/>
          </a:xfrm>
        </p:grpSpPr>
        <p:sp>
          <p:nvSpPr>
            <p:cNvPr id="4" name="object 4"/>
            <p:cNvSpPr/>
            <p:nvPr/>
          </p:nvSpPr>
          <p:spPr>
            <a:xfrm>
              <a:off x="962025" y="1438211"/>
              <a:ext cx="10272776" cy="46339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5825" y="1409636"/>
              <a:ext cx="10491851" cy="47578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23937" y="1481137"/>
              <a:ext cx="10153650" cy="45148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23937" y="1481137"/>
              <a:ext cx="10153650" cy="4514850"/>
            </a:xfrm>
            <a:custGeom>
              <a:avLst/>
              <a:gdLst/>
              <a:ahLst/>
              <a:cxnLst/>
              <a:rect l="l" t="t" r="r" b="b"/>
              <a:pathLst>
                <a:path w="10153650" h="4514850">
                  <a:moveTo>
                    <a:pt x="0" y="4514850"/>
                  </a:moveTo>
                  <a:lnTo>
                    <a:pt x="10153650" y="4514850"/>
                  </a:lnTo>
                  <a:lnTo>
                    <a:pt x="10153650" y="0"/>
                  </a:lnTo>
                  <a:lnTo>
                    <a:pt x="0" y="0"/>
                  </a:lnTo>
                  <a:lnTo>
                    <a:pt x="0" y="4514850"/>
                  </a:lnTo>
                  <a:close/>
                </a:path>
              </a:pathLst>
            </a:custGeom>
            <a:ln w="9525">
              <a:solidFill>
                <a:srgbClr val="BD4A47"/>
              </a:solidFill>
            </a:ln>
          </p:spPr>
          <p:txBody>
            <a:bodyPr wrap="square" lIns="0" tIns="0" rIns="0" bIns="0" rtlCol="0"/>
            <a:lstStyle/>
            <a:p>
              <a:endParaRPr/>
            </a:p>
          </p:txBody>
        </p:sp>
      </p:grpSp>
      <p:sp>
        <p:nvSpPr>
          <p:cNvPr id="8" name="object 8"/>
          <p:cNvSpPr txBox="1"/>
          <p:nvPr/>
        </p:nvSpPr>
        <p:spPr>
          <a:xfrm>
            <a:off x="1097914" y="1493456"/>
            <a:ext cx="9978390" cy="4417060"/>
          </a:xfrm>
          <a:prstGeom prst="rect">
            <a:avLst/>
          </a:prstGeom>
        </p:spPr>
        <p:txBody>
          <a:bodyPr vert="horz" wrap="square" lIns="0" tIns="11430" rIns="0" bIns="0" rtlCol="0">
            <a:spAutoFit/>
          </a:bodyPr>
          <a:lstStyle/>
          <a:p>
            <a:pPr marL="355600" marR="5080" indent="-343535">
              <a:lnSpc>
                <a:spcPct val="100400"/>
              </a:lnSpc>
              <a:spcBef>
                <a:spcPts val="90"/>
              </a:spcBef>
              <a:buFont typeface="Wingdings"/>
              <a:buChar char=""/>
              <a:tabLst>
                <a:tab pos="356235" algn="l"/>
                <a:tab pos="6885305" algn="l"/>
              </a:tabLst>
            </a:pPr>
            <a:r>
              <a:rPr sz="2400" b="1" dirty="0">
                <a:latin typeface="Carlito"/>
                <a:cs typeface="Carlito"/>
              </a:rPr>
              <a:t>Big </a:t>
            </a:r>
            <a:r>
              <a:rPr sz="2400" b="1" spc="-5" dirty="0">
                <a:latin typeface="Carlito"/>
                <a:cs typeface="Carlito"/>
              </a:rPr>
              <a:t>data uses </a:t>
            </a:r>
            <a:r>
              <a:rPr sz="2400" b="1" spc="-15" dirty="0">
                <a:latin typeface="Carlito"/>
                <a:cs typeface="Carlito"/>
              </a:rPr>
              <a:t>network </a:t>
            </a:r>
            <a:r>
              <a:rPr sz="2400" b="1" spc="-10" dirty="0">
                <a:latin typeface="Carlito"/>
                <a:cs typeface="Carlito"/>
              </a:rPr>
              <a:t>information </a:t>
            </a:r>
            <a:r>
              <a:rPr sz="2400" b="1" spc="-15" dirty="0">
                <a:latin typeface="Carlito"/>
                <a:cs typeface="Carlito"/>
              </a:rPr>
              <a:t>technology </a:t>
            </a:r>
            <a:r>
              <a:rPr sz="2400" b="1" dirty="0">
                <a:latin typeface="Carlito"/>
                <a:cs typeface="Carlito"/>
              </a:rPr>
              <a:t>in </a:t>
            </a:r>
            <a:r>
              <a:rPr sz="2400" b="1" spc="5" dirty="0">
                <a:latin typeface="Carlito"/>
                <a:cs typeface="Carlito"/>
              </a:rPr>
              <a:t>an </a:t>
            </a:r>
            <a:r>
              <a:rPr sz="2400" b="1" spc="-10" dirty="0">
                <a:latin typeface="Carlito"/>
                <a:cs typeface="Carlito"/>
              </a:rPr>
              <a:t>extremely </a:t>
            </a:r>
            <a:r>
              <a:rPr sz="2400" b="1" spc="-5" dirty="0">
                <a:latin typeface="Carlito"/>
                <a:cs typeface="Carlito"/>
              </a:rPr>
              <a:t>large </a:t>
            </a:r>
            <a:r>
              <a:rPr sz="2400" b="1" spc="-15" dirty="0">
                <a:latin typeface="Carlito"/>
                <a:cs typeface="Carlito"/>
              </a:rPr>
              <a:t>number  </a:t>
            </a:r>
            <a:r>
              <a:rPr sz="2400" b="1" spc="-10" dirty="0">
                <a:latin typeface="Carlito"/>
                <a:cs typeface="Carlito"/>
              </a:rPr>
              <a:t>of information </a:t>
            </a:r>
            <a:r>
              <a:rPr sz="2400" b="1" spc="-5" dirty="0">
                <a:latin typeface="Carlito"/>
                <a:cs typeface="Carlito"/>
              </a:rPr>
              <a:t>system </a:t>
            </a:r>
            <a:r>
              <a:rPr sz="2400" b="1" spc="-15" dirty="0">
                <a:latin typeface="Carlito"/>
                <a:cs typeface="Carlito"/>
              </a:rPr>
              <a:t>quickly process</a:t>
            </a:r>
            <a:r>
              <a:rPr sz="2400" b="1" spc="65" dirty="0">
                <a:latin typeface="Carlito"/>
                <a:cs typeface="Carlito"/>
              </a:rPr>
              <a:t> </a:t>
            </a:r>
            <a:r>
              <a:rPr sz="2400" b="1" spc="-5" dirty="0">
                <a:latin typeface="Carlito"/>
                <a:cs typeface="Carlito"/>
              </a:rPr>
              <a:t>and</a:t>
            </a:r>
            <a:r>
              <a:rPr sz="2400" b="1" spc="-15" dirty="0">
                <a:latin typeface="Carlito"/>
                <a:cs typeface="Carlito"/>
              </a:rPr>
              <a:t> </a:t>
            </a:r>
            <a:r>
              <a:rPr sz="2400" b="1" dirty="0">
                <a:latin typeface="Carlito"/>
                <a:cs typeface="Carlito"/>
              </a:rPr>
              <a:t>analysis	</a:t>
            </a:r>
            <a:r>
              <a:rPr sz="2400" b="1" spc="-5" dirty="0">
                <a:latin typeface="Carlito"/>
                <a:cs typeface="Carlito"/>
              </a:rPr>
              <a:t>this </a:t>
            </a:r>
            <a:r>
              <a:rPr sz="2400" b="1" spc="-10" dirty="0">
                <a:latin typeface="Carlito"/>
                <a:cs typeface="Carlito"/>
              </a:rPr>
              <a:t>huge </a:t>
            </a:r>
            <a:r>
              <a:rPr sz="2400" b="1" spc="-5" dirty="0">
                <a:latin typeface="Carlito"/>
                <a:cs typeface="Carlito"/>
              </a:rPr>
              <a:t>data  </a:t>
            </a:r>
            <a:r>
              <a:rPr sz="2400" b="1" spc="-10" dirty="0">
                <a:latin typeface="Carlito"/>
                <a:cs typeface="Carlito"/>
              </a:rPr>
              <a:t>information.</a:t>
            </a:r>
            <a:endParaRPr sz="2400">
              <a:latin typeface="Carlito"/>
              <a:cs typeface="Carlito"/>
            </a:endParaRPr>
          </a:p>
          <a:p>
            <a:pPr marL="355600" indent="-343535">
              <a:lnSpc>
                <a:spcPts val="2855"/>
              </a:lnSpc>
              <a:buFont typeface="Wingdings"/>
              <a:buChar char=""/>
              <a:tabLst>
                <a:tab pos="356235" algn="l"/>
              </a:tabLst>
            </a:pPr>
            <a:r>
              <a:rPr sz="2400" b="1" spc="15" dirty="0">
                <a:latin typeface="Carlito"/>
                <a:cs typeface="Carlito"/>
              </a:rPr>
              <a:t>In </a:t>
            </a:r>
            <a:r>
              <a:rPr sz="2400" b="1" spc="-5" dirty="0">
                <a:latin typeface="Carlito"/>
                <a:cs typeface="Carlito"/>
              </a:rPr>
              <a:t>this </a:t>
            </a:r>
            <a:r>
              <a:rPr sz="2400" b="1" spc="-55" dirty="0">
                <a:latin typeface="Carlito"/>
                <a:cs typeface="Carlito"/>
              </a:rPr>
              <a:t>way, </a:t>
            </a:r>
            <a:r>
              <a:rPr sz="2400" b="1" spc="-10" dirty="0">
                <a:latin typeface="Carlito"/>
                <a:cs typeface="Carlito"/>
              </a:rPr>
              <a:t>the </a:t>
            </a:r>
            <a:r>
              <a:rPr sz="2400" b="1" spc="10" dirty="0">
                <a:latin typeface="Carlito"/>
                <a:cs typeface="Carlito"/>
              </a:rPr>
              <a:t>INTERNET OF </a:t>
            </a:r>
            <a:r>
              <a:rPr sz="2400" b="1" spc="-5" dirty="0">
                <a:latin typeface="Carlito"/>
                <a:cs typeface="Carlito"/>
              </a:rPr>
              <a:t>THINGS system has </a:t>
            </a:r>
            <a:r>
              <a:rPr sz="2400" b="1" spc="-10" dirty="0">
                <a:latin typeface="Carlito"/>
                <a:cs typeface="Carlito"/>
              </a:rPr>
              <a:t>the </a:t>
            </a:r>
            <a:r>
              <a:rPr sz="2400" b="1" spc="-15" dirty="0">
                <a:latin typeface="Carlito"/>
                <a:cs typeface="Carlito"/>
              </a:rPr>
              <a:t>characteristics</a:t>
            </a:r>
            <a:r>
              <a:rPr sz="2400" b="1" spc="-165" dirty="0">
                <a:latin typeface="Carlito"/>
                <a:cs typeface="Carlito"/>
              </a:rPr>
              <a:t> </a:t>
            </a:r>
            <a:r>
              <a:rPr sz="2400" b="1" spc="-10" dirty="0">
                <a:latin typeface="Carlito"/>
                <a:cs typeface="Carlito"/>
              </a:rPr>
              <a:t>of</a:t>
            </a:r>
            <a:endParaRPr sz="2400">
              <a:latin typeface="Carlito"/>
              <a:cs typeface="Carlito"/>
            </a:endParaRPr>
          </a:p>
          <a:p>
            <a:pPr marL="355600">
              <a:lnSpc>
                <a:spcPts val="2870"/>
              </a:lnSpc>
              <a:spcBef>
                <a:spcPts val="45"/>
              </a:spcBef>
            </a:pPr>
            <a:r>
              <a:rPr sz="2400" b="1" spc="-15" dirty="0">
                <a:latin typeface="Carlito"/>
                <a:cs typeface="Carlito"/>
              </a:rPr>
              <a:t>rapidness </a:t>
            </a:r>
            <a:r>
              <a:rPr sz="2400" b="1" dirty="0">
                <a:latin typeface="Carlito"/>
                <a:cs typeface="Carlito"/>
              </a:rPr>
              <a:t>, </a:t>
            </a:r>
            <a:r>
              <a:rPr sz="2400" b="1" spc="-10" dirty="0">
                <a:latin typeface="Carlito"/>
                <a:cs typeface="Carlito"/>
              </a:rPr>
              <a:t>high </a:t>
            </a:r>
            <a:r>
              <a:rPr sz="2400" b="1" spc="-15" dirty="0">
                <a:latin typeface="Carlito"/>
                <a:cs typeface="Carlito"/>
              </a:rPr>
              <a:t>efficiency </a:t>
            </a:r>
            <a:r>
              <a:rPr sz="2400" b="1" dirty="0">
                <a:latin typeface="Carlito"/>
                <a:cs typeface="Carlito"/>
              </a:rPr>
              <a:t>, </a:t>
            </a:r>
            <a:r>
              <a:rPr sz="2400" b="1" spc="-5" dirty="0">
                <a:latin typeface="Carlito"/>
                <a:cs typeface="Carlito"/>
              </a:rPr>
              <a:t>low density and </a:t>
            </a:r>
            <a:r>
              <a:rPr sz="2400" b="1" spc="-10" dirty="0">
                <a:latin typeface="Carlito"/>
                <a:cs typeface="Carlito"/>
              </a:rPr>
              <a:t>strong</a:t>
            </a:r>
            <a:r>
              <a:rPr sz="2400" b="1" spc="145" dirty="0">
                <a:latin typeface="Carlito"/>
                <a:cs typeface="Carlito"/>
              </a:rPr>
              <a:t> </a:t>
            </a:r>
            <a:r>
              <a:rPr sz="2400" b="1" spc="-25" dirty="0">
                <a:latin typeface="Carlito"/>
                <a:cs typeface="Carlito"/>
              </a:rPr>
              <a:t>authenticity.</a:t>
            </a:r>
            <a:endParaRPr sz="2400">
              <a:latin typeface="Carlito"/>
              <a:cs typeface="Carlito"/>
            </a:endParaRPr>
          </a:p>
          <a:p>
            <a:pPr marL="355600" marR="52069" indent="-343535">
              <a:lnSpc>
                <a:spcPts val="2850"/>
              </a:lnSpc>
              <a:spcBef>
                <a:spcPts val="110"/>
              </a:spcBef>
              <a:buFont typeface="Wingdings"/>
              <a:buChar char=""/>
              <a:tabLst>
                <a:tab pos="356235" algn="l"/>
              </a:tabLst>
            </a:pPr>
            <a:r>
              <a:rPr sz="2400" b="1" spc="-5" dirty="0">
                <a:latin typeface="Carlito"/>
                <a:cs typeface="Carlito"/>
              </a:rPr>
              <a:t>The </a:t>
            </a:r>
            <a:r>
              <a:rPr sz="2400" b="1" dirty="0">
                <a:latin typeface="Carlito"/>
                <a:cs typeface="Carlito"/>
              </a:rPr>
              <a:t>main </a:t>
            </a:r>
            <a:r>
              <a:rPr sz="2400" b="1" spc="-15" dirty="0">
                <a:latin typeface="Carlito"/>
                <a:cs typeface="Carlito"/>
              </a:rPr>
              <a:t>working </a:t>
            </a:r>
            <a:r>
              <a:rPr sz="2400" b="1" spc="-5" dirty="0">
                <a:latin typeface="Carlito"/>
                <a:cs typeface="Carlito"/>
              </a:rPr>
              <a:t>mechanism </a:t>
            </a:r>
            <a:r>
              <a:rPr sz="2400" b="1" spc="-10" dirty="0">
                <a:latin typeface="Carlito"/>
                <a:cs typeface="Carlito"/>
              </a:rPr>
              <a:t>of cluster </a:t>
            </a:r>
            <a:r>
              <a:rPr sz="2400" b="1" dirty="0">
                <a:latin typeface="Carlito"/>
                <a:cs typeface="Carlito"/>
              </a:rPr>
              <a:t>analysis is </a:t>
            </a:r>
            <a:r>
              <a:rPr sz="2400" b="1" spc="-5" dirty="0">
                <a:latin typeface="Carlito"/>
                <a:cs typeface="Carlito"/>
              </a:rPr>
              <a:t>to </a:t>
            </a:r>
            <a:r>
              <a:rPr sz="2400" b="1" dirty="0">
                <a:latin typeface="Carlito"/>
                <a:cs typeface="Carlito"/>
              </a:rPr>
              <a:t>classify similar </a:t>
            </a:r>
            <a:r>
              <a:rPr sz="2400" b="1" spc="-15" dirty="0">
                <a:latin typeface="Carlito"/>
                <a:cs typeface="Carlito"/>
              </a:rPr>
              <a:t>objects  according </a:t>
            </a:r>
            <a:r>
              <a:rPr sz="2400" b="1" spc="-5" dirty="0">
                <a:latin typeface="Carlito"/>
                <a:cs typeface="Carlito"/>
              </a:rPr>
              <a:t>to </a:t>
            </a:r>
            <a:r>
              <a:rPr sz="2400" b="1" spc="-10" dirty="0">
                <a:latin typeface="Carlito"/>
                <a:cs typeface="Carlito"/>
              </a:rPr>
              <a:t>the </a:t>
            </a:r>
            <a:r>
              <a:rPr sz="2400" b="1" spc="-15" dirty="0">
                <a:latin typeface="Carlito"/>
                <a:cs typeface="Carlito"/>
              </a:rPr>
              <a:t>correlation </a:t>
            </a:r>
            <a:r>
              <a:rPr sz="2400" b="1" spc="-10" dirty="0">
                <a:latin typeface="Carlito"/>
                <a:cs typeface="Carlito"/>
              </a:rPr>
              <a:t>of </a:t>
            </a:r>
            <a:r>
              <a:rPr sz="2400" b="1" spc="-25" dirty="0">
                <a:latin typeface="Carlito"/>
                <a:cs typeface="Carlito"/>
              </a:rPr>
              <a:t>different </a:t>
            </a:r>
            <a:r>
              <a:rPr sz="2400" b="1" spc="-5" dirty="0">
                <a:latin typeface="Carlito"/>
                <a:cs typeface="Carlito"/>
              </a:rPr>
              <a:t>data </a:t>
            </a:r>
            <a:r>
              <a:rPr sz="2400" b="1" dirty="0">
                <a:latin typeface="Carlito"/>
                <a:cs typeface="Carlito"/>
              </a:rPr>
              <a:t>in </a:t>
            </a:r>
            <a:r>
              <a:rPr sz="2400" b="1" spc="-10" dirty="0">
                <a:latin typeface="Carlito"/>
                <a:cs typeface="Carlito"/>
              </a:rPr>
              <a:t>the</a:t>
            </a:r>
            <a:r>
              <a:rPr sz="2400" b="1" spc="215" dirty="0">
                <a:latin typeface="Carlito"/>
                <a:cs typeface="Carlito"/>
              </a:rPr>
              <a:t> </a:t>
            </a:r>
            <a:r>
              <a:rPr sz="2400" b="1" spc="-15" dirty="0">
                <a:latin typeface="Carlito"/>
                <a:cs typeface="Carlito"/>
              </a:rPr>
              <a:t>objects.</a:t>
            </a:r>
            <a:endParaRPr sz="2400">
              <a:latin typeface="Carlito"/>
              <a:cs typeface="Carlito"/>
            </a:endParaRPr>
          </a:p>
          <a:p>
            <a:pPr marL="355600" indent="-343535">
              <a:lnSpc>
                <a:spcPts val="2830"/>
              </a:lnSpc>
              <a:buFont typeface="Wingdings"/>
              <a:buChar char=""/>
              <a:tabLst>
                <a:tab pos="356235" algn="l"/>
              </a:tabLst>
            </a:pPr>
            <a:r>
              <a:rPr sz="2400" b="1" spc="-15" dirty="0">
                <a:latin typeface="Carlito"/>
                <a:cs typeface="Carlito"/>
              </a:rPr>
              <a:t>Through </a:t>
            </a:r>
            <a:r>
              <a:rPr sz="2400" b="1" spc="-10" dirty="0">
                <a:latin typeface="Carlito"/>
                <a:cs typeface="Carlito"/>
              </a:rPr>
              <a:t>the </a:t>
            </a:r>
            <a:r>
              <a:rPr sz="2400" b="1" dirty="0">
                <a:latin typeface="Carlito"/>
                <a:cs typeface="Carlito"/>
              </a:rPr>
              <a:t>analysis </a:t>
            </a:r>
            <a:r>
              <a:rPr sz="2400" b="1" spc="-10" dirty="0">
                <a:latin typeface="Carlito"/>
                <a:cs typeface="Carlito"/>
              </a:rPr>
              <a:t>of various road </a:t>
            </a:r>
            <a:r>
              <a:rPr sz="2400" b="1" spc="-20" dirty="0">
                <a:latin typeface="Carlito"/>
                <a:cs typeface="Carlito"/>
              </a:rPr>
              <a:t>traffic </a:t>
            </a:r>
            <a:r>
              <a:rPr sz="2400" b="1" spc="-10" dirty="0">
                <a:latin typeface="Carlito"/>
                <a:cs typeface="Carlito"/>
              </a:rPr>
              <a:t>problems, the </a:t>
            </a:r>
            <a:r>
              <a:rPr sz="2400" b="1" spc="-5" dirty="0">
                <a:latin typeface="Carlito"/>
                <a:cs typeface="Carlito"/>
              </a:rPr>
              <a:t>possibility</a:t>
            </a:r>
            <a:r>
              <a:rPr sz="2400" b="1" spc="100" dirty="0">
                <a:latin typeface="Carlito"/>
                <a:cs typeface="Carlito"/>
              </a:rPr>
              <a:t> </a:t>
            </a:r>
            <a:r>
              <a:rPr sz="2400" b="1" spc="-10" dirty="0">
                <a:latin typeface="Carlito"/>
                <a:cs typeface="Carlito"/>
              </a:rPr>
              <a:t>of</a:t>
            </a:r>
            <a:endParaRPr sz="2400">
              <a:latin typeface="Carlito"/>
              <a:cs typeface="Carlito"/>
            </a:endParaRPr>
          </a:p>
          <a:p>
            <a:pPr marL="355600">
              <a:lnSpc>
                <a:spcPts val="2870"/>
              </a:lnSpc>
            </a:pPr>
            <a:r>
              <a:rPr sz="2400" b="1" spc="-5" dirty="0">
                <a:latin typeface="Carlito"/>
                <a:cs typeface="Carlito"/>
              </a:rPr>
              <a:t>optimizing </a:t>
            </a:r>
            <a:r>
              <a:rPr sz="2400" b="1" spc="-20" dirty="0">
                <a:latin typeface="Carlito"/>
                <a:cs typeface="Carlito"/>
              </a:rPr>
              <a:t>traffic </a:t>
            </a:r>
            <a:r>
              <a:rPr sz="2400" b="1" spc="-15" dirty="0">
                <a:latin typeface="Carlito"/>
                <a:cs typeface="Carlito"/>
              </a:rPr>
              <a:t>through </a:t>
            </a:r>
            <a:r>
              <a:rPr sz="2400" b="1" spc="-5" dirty="0">
                <a:latin typeface="Carlito"/>
                <a:cs typeface="Carlito"/>
              </a:rPr>
              <a:t>big data and </a:t>
            </a:r>
            <a:r>
              <a:rPr sz="2400" b="1" spc="-10" dirty="0">
                <a:latin typeface="Carlito"/>
                <a:cs typeface="Carlito"/>
              </a:rPr>
              <a:t>the </a:t>
            </a:r>
            <a:r>
              <a:rPr sz="2400" b="1" spc="10" dirty="0">
                <a:latin typeface="Carlito"/>
                <a:cs typeface="Carlito"/>
              </a:rPr>
              <a:t>INTERNET OF </a:t>
            </a:r>
            <a:r>
              <a:rPr sz="2400" b="1" spc="-5" dirty="0">
                <a:latin typeface="Carlito"/>
                <a:cs typeface="Carlito"/>
              </a:rPr>
              <a:t>THINGS </a:t>
            </a:r>
            <a:r>
              <a:rPr sz="2400" b="1" dirty="0">
                <a:latin typeface="Carlito"/>
                <a:cs typeface="Carlito"/>
              </a:rPr>
              <a:t>is</a:t>
            </a:r>
            <a:r>
              <a:rPr sz="2400" b="1" spc="-120" dirty="0">
                <a:latin typeface="Carlito"/>
                <a:cs typeface="Carlito"/>
              </a:rPr>
              <a:t> </a:t>
            </a:r>
            <a:r>
              <a:rPr sz="2400" b="1" spc="-15" dirty="0">
                <a:latin typeface="Carlito"/>
                <a:cs typeface="Carlito"/>
              </a:rPr>
              <a:t>created.</a:t>
            </a:r>
            <a:endParaRPr sz="2400">
              <a:latin typeface="Carlito"/>
              <a:cs typeface="Carlito"/>
            </a:endParaRPr>
          </a:p>
          <a:p>
            <a:pPr marL="355600" marR="752475" indent="-343535">
              <a:lnSpc>
                <a:spcPts val="2850"/>
              </a:lnSpc>
              <a:spcBef>
                <a:spcPts val="165"/>
              </a:spcBef>
              <a:buFont typeface="Wingdings"/>
              <a:buChar char=""/>
              <a:tabLst>
                <a:tab pos="356235" algn="l"/>
              </a:tabLst>
            </a:pPr>
            <a:r>
              <a:rPr sz="2400" b="1" spc="-110" dirty="0">
                <a:latin typeface="Carlito"/>
                <a:cs typeface="Carlito"/>
              </a:rPr>
              <a:t>To </a:t>
            </a:r>
            <a:r>
              <a:rPr sz="2400" b="1" spc="-15" dirty="0">
                <a:latin typeface="Carlito"/>
                <a:cs typeface="Carlito"/>
              </a:rPr>
              <a:t>improve </a:t>
            </a:r>
            <a:r>
              <a:rPr sz="2400" b="1" spc="-10" dirty="0">
                <a:latin typeface="Carlito"/>
                <a:cs typeface="Carlito"/>
              </a:rPr>
              <a:t>the public </a:t>
            </a:r>
            <a:r>
              <a:rPr sz="2400" b="1" spc="-15" dirty="0">
                <a:latin typeface="Carlito"/>
                <a:cs typeface="Carlito"/>
              </a:rPr>
              <a:t>transportation </a:t>
            </a:r>
            <a:r>
              <a:rPr sz="2400" b="1" spc="-5" dirty="0">
                <a:latin typeface="Carlito"/>
                <a:cs typeface="Carlito"/>
              </a:rPr>
              <a:t>optimization </a:t>
            </a:r>
            <a:r>
              <a:rPr sz="2400" b="1" spc="-10" dirty="0">
                <a:latin typeface="Carlito"/>
                <a:cs typeface="Carlito"/>
              </a:rPr>
              <a:t>management of the  </a:t>
            </a:r>
            <a:r>
              <a:rPr sz="2400" b="1" dirty="0">
                <a:latin typeface="Carlito"/>
                <a:cs typeface="Carlito"/>
              </a:rPr>
              <a:t>latest </a:t>
            </a:r>
            <a:r>
              <a:rPr sz="2400" b="1" spc="-10" dirty="0">
                <a:latin typeface="Carlito"/>
                <a:cs typeface="Carlito"/>
              </a:rPr>
              <a:t>information </a:t>
            </a:r>
            <a:r>
              <a:rPr sz="2400" b="1" dirty="0">
                <a:latin typeface="Carlito"/>
                <a:cs typeface="Carlito"/>
              </a:rPr>
              <a:t>in </a:t>
            </a:r>
            <a:r>
              <a:rPr sz="2400" b="1" spc="-10" dirty="0">
                <a:latin typeface="Carlito"/>
                <a:cs typeface="Carlito"/>
              </a:rPr>
              <a:t>the </a:t>
            </a:r>
            <a:r>
              <a:rPr sz="2400" b="1" spc="-15" dirty="0">
                <a:latin typeface="Carlito"/>
                <a:cs typeface="Carlito"/>
              </a:rPr>
              <a:t>transportation </a:t>
            </a:r>
            <a:r>
              <a:rPr sz="2400" b="1" spc="-5" dirty="0">
                <a:latin typeface="Carlito"/>
                <a:cs typeface="Carlito"/>
              </a:rPr>
              <a:t>system </a:t>
            </a:r>
            <a:r>
              <a:rPr sz="2400" b="1" spc="-15" dirty="0">
                <a:latin typeface="Carlito"/>
                <a:cs typeface="Carlito"/>
              </a:rPr>
              <a:t>requires </a:t>
            </a:r>
            <a:r>
              <a:rPr sz="2400" b="1" spc="-10" dirty="0">
                <a:latin typeface="Carlito"/>
                <a:cs typeface="Carlito"/>
              </a:rPr>
              <a:t>the </a:t>
            </a:r>
            <a:r>
              <a:rPr sz="2400" b="1" spc="-5" dirty="0">
                <a:latin typeface="Carlito"/>
                <a:cs typeface="Carlito"/>
              </a:rPr>
              <a:t>use </a:t>
            </a:r>
            <a:r>
              <a:rPr sz="2400" b="1" spc="-10" dirty="0">
                <a:latin typeface="Carlito"/>
                <a:cs typeface="Carlito"/>
              </a:rPr>
              <a:t>of  information </a:t>
            </a:r>
            <a:r>
              <a:rPr sz="2400" b="1" spc="-15" dirty="0">
                <a:latin typeface="Carlito"/>
                <a:cs typeface="Carlito"/>
              </a:rPr>
              <a:t>technology </a:t>
            </a:r>
            <a:r>
              <a:rPr sz="2400" b="1" spc="-5" dirty="0">
                <a:latin typeface="Carlito"/>
                <a:cs typeface="Carlito"/>
              </a:rPr>
              <a:t>and data </a:t>
            </a:r>
            <a:r>
              <a:rPr sz="2400" b="1" spc="-10" dirty="0">
                <a:latin typeface="Carlito"/>
                <a:cs typeface="Carlito"/>
              </a:rPr>
              <a:t>management</a:t>
            </a:r>
            <a:r>
              <a:rPr sz="2400" b="1" spc="-25" dirty="0">
                <a:latin typeface="Carlito"/>
                <a:cs typeface="Carlito"/>
              </a:rPr>
              <a:t> </a:t>
            </a:r>
            <a:r>
              <a:rPr sz="2400" b="1" spc="-5" dirty="0">
                <a:latin typeface="Carlito"/>
                <a:cs typeface="Carlito"/>
              </a:rPr>
              <a:t>systems.</a:t>
            </a:r>
            <a:endParaRPr sz="24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47C7C-EB27-6D71-EF23-DD04DB83B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031" y="1857375"/>
            <a:ext cx="9394032" cy="4214814"/>
          </a:xfrm>
          <a:prstGeom prst="rect">
            <a:avLst/>
          </a:prstGeom>
        </p:spPr>
      </p:pic>
      <p:sp>
        <p:nvSpPr>
          <p:cNvPr id="9" name="TextBox 8">
            <a:extLst>
              <a:ext uri="{FF2B5EF4-FFF2-40B4-BE49-F238E27FC236}">
                <a16:creationId xmlns:a16="http://schemas.microsoft.com/office/drawing/2014/main" id="{4EC43E11-506B-8244-71BA-5AB37D1A5673}"/>
              </a:ext>
            </a:extLst>
          </p:cNvPr>
          <p:cNvSpPr txBox="1"/>
          <p:nvPr/>
        </p:nvSpPr>
        <p:spPr>
          <a:xfrm>
            <a:off x="3327200" y="35717"/>
            <a:ext cx="5870378" cy="369332"/>
          </a:xfrm>
          <a:prstGeom prst="rect">
            <a:avLst/>
          </a:prstGeom>
          <a:noFill/>
        </p:spPr>
        <p:txBody>
          <a:bodyPr wrap="square" rtlCol="0">
            <a:spAutoFit/>
          </a:bodyPr>
          <a:lstStyle/>
          <a:p>
            <a:pPr algn="l"/>
            <a:r>
              <a:rPr lang="en-GB" dirty="0"/>
              <a:t>CIRCUIT DIAGRAM </a:t>
            </a:r>
            <a:endParaRPr lang="en-US" dirty="0"/>
          </a:p>
        </p:txBody>
      </p:sp>
    </p:spTree>
    <p:extLst>
      <p:ext uri="{BB962C8B-B14F-4D97-AF65-F5344CB8AC3E}">
        <p14:creationId xmlns:p14="http://schemas.microsoft.com/office/powerpoint/2010/main" val="321760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79E936-3E41-9839-8E3E-01C19ECD4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20" y="1364404"/>
            <a:ext cx="11162108" cy="5225705"/>
          </a:xfrm>
          <a:prstGeom prst="rect">
            <a:avLst/>
          </a:prstGeom>
        </p:spPr>
      </p:pic>
      <p:sp>
        <p:nvSpPr>
          <p:cNvPr id="3" name="TextBox 2">
            <a:extLst>
              <a:ext uri="{FF2B5EF4-FFF2-40B4-BE49-F238E27FC236}">
                <a16:creationId xmlns:a16="http://schemas.microsoft.com/office/drawing/2014/main" id="{DBFFC0F9-8C68-2318-F6AF-35BA6D518E61}"/>
              </a:ext>
            </a:extLst>
          </p:cNvPr>
          <p:cNvSpPr txBox="1"/>
          <p:nvPr/>
        </p:nvSpPr>
        <p:spPr>
          <a:xfrm>
            <a:off x="2589608" y="982978"/>
            <a:ext cx="8590361" cy="369332"/>
          </a:xfrm>
          <a:prstGeom prst="rect">
            <a:avLst/>
          </a:prstGeom>
          <a:noFill/>
        </p:spPr>
        <p:txBody>
          <a:bodyPr wrap="square" rtlCol="0">
            <a:spAutoFit/>
          </a:bodyPr>
          <a:lstStyle/>
          <a:p>
            <a:pPr algn="l"/>
            <a:r>
              <a:rPr lang="en-GB" dirty="0"/>
              <a:t>COMMUNICATION NETWORK OF PUBLIC TRANSPORTATION OPTIMIZATION </a:t>
            </a:r>
            <a:endParaRPr lang="en-US" dirty="0"/>
          </a:p>
        </p:txBody>
      </p:sp>
    </p:spTree>
    <p:extLst>
      <p:ext uri="{BB962C8B-B14F-4D97-AF65-F5344CB8AC3E}">
        <p14:creationId xmlns:p14="http://schemas.microsoft.com/office/powerpoint/2010/main" val="314299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D1E19-C361-440E-ADED-5B385BAB9CB2}"/>
              </a:ext>
            </a:extLst>
          </p:cNvPr>
          <p:cNvSpPr txBox="1"/>
          <p:nvPr/>
        </p:nvSpPr>
        <p:spPr>
          <a:xfrm>
            <a:off x="1848446" y="-1529834"/>
            <a:ext cx="8965406" cy="2143125"/>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3B6995F7-25E4-8B70-05A1-A8C6FB1AF37A}"/>
              </a:ext>
            </a:extLst>
          </p:cNvPr>
          <p:cNvSpPr txBox="1"/>
          <p:nvPr/>
        </p:nvSpPr>
        <p:spPr>
          <a:xfrm>
            <a:off x="1821655" y="339328"/>
            <a:ext cx="9358313" cy="369332"/>
          </a:xfrm>
          <a:prstGeom prst="rect">
            <a:avLst/>
          </a:prstGeom>
          <a:noFill/>
        </p:spPr>
        <p:txBody>
          <a:bodyPr wrap="square" rtlCol="0">
            <a:spAutoFit/>
          </a:bodyPr>
          <a:lstStyle/>
          <a:p>
            <a:pPr algn="l"/>
            <a:r>
              <a:rPr lang="en-GB" dirty="0"/>
              <a:t>                     WORKING PRINCIPLE </a:t>
            </a:r>
            <a:endParaRPr lang="en-US" dirty="0"/>
          </a:p>
        </p:txBody>
      </p:sp>
      <p:sp>
        <p:nvSpPr>
          <p:cNvPr id="5" name="TextBox 4">
            <a:extLst>
              <a:ext uri="{FF2B5EF4-FFF2-40B4-BE49-F238E27FC236}">
                <a16:creationId xmlns:a16="http://schemas.microsoft.com/office/drawing/2014/main" id="{FEDF3B4A-2DDB-DAEF-9062-C92B702881CF}"/>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F260FD30-5A2E-2DAC-D9F8-58DC265CDE50}"/>
              </a:ext>
            </a:extLst>
          </p:cNvPr>
          <p:cNvSpPr txBox="1"/>
          <p:nvPr/>
        </p:nvSpPr>
        <p:spPr>
          <a:xfrm>
            <a:off x="1455539" y="1722359"/>
            <a:ext cx="9358312" cy="2031325"/>
          </a:xfrm>
          <a:prstGeom prst="rect">
            <a:avLst/>
          </a:prstGeom>
          <a:noFill/>
        </p:spPr>
        <p:txBody>
          <a:bodyPr wrap="square" rtlCol="0">
            <a:spAutoFit/>
          </a:bodyPr>
          <a:lstStyle/>
          <a:p>
            <a:pPr marL="285750" indent="-285750" algn="l">
              <a:buFont typeface="Arial" panose="020B0604020202020204" pitchFamily="34" charset="0"/>
              <a:buChar char="•"/>
            </a:pPr>
            <a:r>
              <a:rPr lang="en-GB" b="1" dirty="0"/>
              <a:t>Public transportation optimisation is the essential one for transportation and it satisfice the basic travel demand of Citizens. </a:t>
            </a:r>
          </a:p>
          <a:p>
            <a:pPr marL="285750" indent="-285750" algn="l">
              <a:buFont typeface="Arial" panose="020B0604020202020204" pitchFamily="34" charset="0"/>
              <a:buChar char="•"/>
            </a:pPr>
            <a:r>
              <a:rPr lang="en-GB" b="1" dirty="0"/>
              <a:t>In recent years the greatest interest in Public transportation system and lot of research papers that are Published around this topic.</a:t>
            </a:r>
          </a:p>
          <a:p>
            <a:pPr marL="285750" indent="-285750" algn="l">
              <a:buFont typeface="Arial" panose="020B0604020202020204" pitchFamily="34" charset="0"/>
              <a:buChar char="•"/>
            </a:pPr>
            <a:r>
              <a:rPr lang="en-GB" b="1" dirty="0"/>
              <a:t>Public transportation optimisation May be defined as Any form of passengers  That is available for hire and reward.</a:t>
            </a:r>
          </a:p>
          <a:p>
            <a:pPr marL="285750" indent="-285750" algn="l">
              <a:buFont typeface="Arial" panose="020B0604020202020204" pitchFamily="34" charset="0"/>
              <a:buChar char="•"/>
            </a:pPr>
            <a:r>
              <a:rPr lang="en-GB" b="1" dirty="0"/>
              <a:t>In practice, it’s usually refers to passenger transport in particular bus and train services.</a:t>
            </a:r>
            <a:endParaRPr lang="en-US" b="1" dirty="0"/>
          </a:p>
        </p:txBody>
      </p:sp>
    </p:spTree>
    <p:extLst>
      <p:ext uri="{BB962C8B-B14F-4D97-AF65-F5344CB8AC3E}">
        <p14:creationId xmlns:p14="http://schemas.microsoft.com/office/powerpoint/2010/main" val="300869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02E1F-1A9F-A9BD-D87D-F86D60DEDD90}"/>
              </a:ext>
            </a:extLst>
          </p:cNvPr>
          <p:cNvSpPr txBox="1"/>
          <p:nvPr/>
        </p:nvSpPr>
        <p:spPr>
          <a:xfrm>
            <a:off x="2908101" y="142874"/>
            <a:ext cx="6375797" cy="369332"/>
          </a:xfrm>
          <a:prstGeom prst="rect">
            <a:avLst/>
          </a:prstGeom>
          <a:noFill/>
        </p:spPr>
        <p:txBody>
          <a:bodyPr wrap="square" rtlCol="0">
            <a:spAutoFit/>
          </a:bodyPr>
          <a:lstStyle/>
          <a:p>
            <a:pPr algn="l"/>
            <a:r>
              <a:rPr lang="en-GB" dirty="0"/>
              <a:t>                               SOFTWARE </a:t>
            </a:r>
            <a:endParaRPr lang="en-US" dirty="0"/>
          </a:p>
        </p:txBody>
      </p:sp>
      <p:sp>
        <p:nvSpPr>
          <p:cNvPr id="4" name="TextBox 3">
            <a:extLst>
              <a:ext uri="{FF2B5EF4-FFF2-40B4-BE49-F238E27FC236}">
                <a16:creationId xmlns:a16="http://schemas.microsoft.com/office/drawing/2014/main" id="{38E0CA0D-416E-75DA-3A6F-CD54642D04B6}"/>
              </a:ext>
            </a:extLst>
          </p:cNvPr>
          <p:cNvSpPr txBox="1"/>
          <p:nvPr/>
        </p:nvSpPr>
        <p:spPr>
          <a:xfrm flipV="1">
            <a:off x="3482578" y="946539"/>
            <a:ext cx="5107781" cy="2160991"/>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0AE60041-47E8-CF5A-7045-431A81414E0F}"/>
              </a:ext>
            </a:extLst>
          </p:cNvPr>
          <p:cNvSpPr txBox="1"/>
          <p:nvPr/>
        </p:nvSpPr>
        <p:spPr>
          <a:xfrm>
            <a:off x="1387078" y="1254263"/>
            <a:ext cx="9185671" cy="2585323"/>
          </a:xfrm>
          <a:prstGeom prst="rect">
            <a:avLst/>
          </a:prstGeom>
          <a:noFill/>
        </p:spPr>
        <p:txBody>
          <a:bodyPr wrap="square" rtlCol="0">
            <a:spAutoFit/>
          </a:bodyPr>
          <a:lstStyle/>
          <a:p>
            <a:pPr marL="285750" indent="-285750" algn="l">
              <a:buFont typeface="Arial" panose="020B0604020202020204" pitchFamily="34" charset="0"/>
              <a:buChar char="•"/>
            </a:pPr>
            <a:r>
              <a:rPr lang="en-GB"/>
              <a:t>We are using </a:t>
            </a:r>
            <a:r>
              <a:rPr lang="en-GB" dirty="0"/>
              <a:t>the python software for the public transportation optimization.</a:t>
            </a:r>
          </a:p>
          <a:p>
            <a:pPr marL="285750" indent="-285750" algn="l">
              <a:buFont typeface="Arial" panose="020B0604020202020204" pitchFamily="34" charset="0"/>
              <a:buChar char="•"/>
            </a:pPr>
            <a:r>
              <a:rPr lang="en-GB" dirty="0"/>
              <a:t>Python is a interpreted, object oriented and high level language.</a:t>
            </a:r>
          </a:p>
          <a:p>
            <a:pPr marL="285750" indent="-285750" algn="l">
              <a:buFont typeface="Arial" panose="020B0604020202020204" pitchFamily="34" charset="0"/>
              <a:buChar char="•"/>
            </a:pPr>
            <a:r>
              <a:rPr lang="en-GB" dirty="0"/>
              <a:t>It was developed by the Guido van Rossum.</a:t>
            </a:r>
          </a:p>
          <a:p>
            <a:pPr marL="285750" indent="-285750" algn="l">
              <a:buFont typeface="Arial" panose="020B0604020202020204" pitchFamily="34" charset="0"/>
              <a:buChar char="•"/>
            </a:pPr>
            <a:r>
              <a:rPr lang="en-GB" dirty="0"/>
              <a:t>It was developed in the year of 1991.</a:t>
            </a:r>
          </a:p>
          <a:p>
            <a:pPr marL="285750" indent="-285750" algn="l">
              <a:buFont typeface="Arial" panose="020B0604020202020204" pitchFamily="34" charset="0"/>
              <a:buChar char="•"/>
            </a:pPr>
            <a:r>
              <a:rPr lang="en-GB" dirty="0"/>
              <a:t>Designed to be easy as well as, fun the name python is nod to the British comedy group Monty python.</a:t>
            </a:r>
          </a:p>
          <a:p>
            <a:pPr marL="285750" indent="-285750" algn="l">
              <a:buFont typeface="Arial" panose="020B0604020202020204" pitchFamily="34" charset="0"/>
              <a:buChar char="•"/>
            </a:pPr>
            <a:r>
              <a:rPr lang="en-GB" dirty="0"/>
              <a:t>It is the beginners friendly language , replacing java as the most widely used introductory language because it handles much of the complexity for the user, allowing beginners to focus on fully grasping programming concepts rather than minute details.</a:t>
            </a:r>
            <a:endParaRPr lang="en-US" dirty="0"/>
          </a:p>
        </p:txBody>
      </p:sp>
    </p:spTree>
    <p:extLst>
      <p:ext uri="{BB962C8B-B14F-4D97-AF65-F5344CB8AC3E}">
        <p14:creationId xmlns:p14="http://schemas.microsoft.com/office/powerpoint/2010/main" val="16780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PUBLIC TRANSPORTATION  OPTIMIZATION</vt:lpstr>
      <vt:lpstr>ABSTRACT</vt:lpstr>
      <vt:lpstr>PowerPoint Presentation</vt:lpstr>
      <vt:lpstr>BLOCK DIAGRAM</vt:lpstr>
      <vt:lpstr>DESCRIPTION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OPTIMIZATION</dc:title>
  <cp:lastModifiedBy>soniyaprakash133@gmail.com</cp:lastModifiedBy>
  <cp:revision>9</cp:revision>
  <dcterms:created xsi:type="dcterms:W3CDTF">2023-10-08T05:35:00Z</dcterms:created>
  <dcterms:modified xsi:type="dcterms:W3CDTF">2023-10-15T11:43:29Z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LastSaved">
    <vt:filetime>2023-10-08T00:00:00Z</vt:filetime>
  </property>
</Properties>
</file>