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7" r:id="rId8"/>
    <p:sldId id="279" r:id="rId9"/>
    <p:sldId id="278" r:id="rId10"/>
    <p:sldId id="280" r:id="rId11"/>
    <p:sldId id="281" r:id="rId12"/>
    <p:sldId id="282" r:id="rId13"/>
    <p:sldId id="283" r:id="rId14"/>
    <p:sldId id="275" r:id="rId15"/>
    <p:sldId id="284" r:id="rId16"/>
    <p:sldId id="285" r:id="rId17"/>
    <p:sldId id="286" r:id="rId18"/>
    <p:sldId id="27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030834"/>
            <a:ext cx="8486169" cy="1723549"/>
          </a:xfrm>
          <a:prstGeom prst="rect">
            <a:avLst/>
          </a:prstGeom>
          <a:solidFill>
            <a:srgbClr val="3B3B3B"/>
          </a:solidFill>
        </p:spPr>
        <p:txBody>
          <a:bodyPr wrap="none" rtlCol="0">
            <a:spAutoFit/>
          </a:bodyPr>
          <a:lstStyle/>
          <a:p>
            <a:r>
              <a:rPr lang="en-US" sz="6600" dirty="0">
                <a:solidFill>
                  <a:srgbClr val="FF6600"/>
                </a:solidFill>
              </a:rPr>
              <a:t>Final Presentation</a:t>
            </a:r>
          </a:p>
          <a:p>
            <a:r>
              <a:rPr lang="en-US" sz="4000" dirty="0">
                <a:solidFill>
                  <a:schemeClr val="bg1"/>
                </a:solidFill>
              </a:rPr>
              <a:t>HEALTHCARE - PERSISTENCY OF A DRUG</a:t>
            </a:r>
          </a:p>
        </p:txBody>
      </p:sp>
      <p:sp>
        <p:nvSpPr>
          <p:cNvPr id="3" name="TextBox 2">
            <a:extLst>
              <a:ext uri="{FF2B5EF4-FFF2-40B4-BE49-F238E27FC236}">
                <a16:creationId xmlns:a16="http://schemas.microsoft.com/office/drawing/2014/main" id="{0300AD9C-388F-4C7A-BB89-49DCD8612577}"/>
              </a:ext>
            </a:extLst>
          </p:cNvPr>
          <p:cNvSpPr txBox="1"/>
          <p:nvPr/>
        </p:nvSpPr>
        <p:spPr>
          <a:xfrm>
            <a:off x="6715124" y="4305299"/>
            <a:ext cx="5299413" cy="2267287"/>
          </a:xfrm>
          <a:prstGeom prst="rect">
            <a:avLst/>
          </a:prstGeom>
          <a:noFill/>
        </p:spPr>
        <p:txBody>
          <a:bodyPr wrap="square" rtlCol="0">
            <a:spAutoFit/>
          </a:bodyPr>
          <a:lstStyle/>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Group Name: </a:t>
            </a:r>
            <a:r>
              <a:rPr lang="en-CA" dirty="0">
                <a:solidFill>
                  <a:schemeClr val="bg1"/>
                </a:solidFill>
                <a:latin typeface="Lato" panose="020F0502020204030203" pitchFamily="34" charset="0"/>
                <a:ea typeface="Calibri" panose="020F0502020204030204" pitchFamily="34" charset="0"/>
                <a:cs typeface="Times New Roman" panose="02020603050405020304" pitchFamily="18" charset="0"/>
              </a:rPr>
              <a:t> </a:t>
            </a: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DS_SS</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Name: 	</a:t>
            </a:r>
            <a:r>
              <a:rPr lang="en-CA" dirty="0">
                <a:solidFill>
                  <a:schemeClr val="bg1"/>
                </a:solidFill>
                <a:latin typeface="Lato" panose="020F0502020204030203" pitchFamily="34" charset="0"/>
                <a:ea typeface="Calibri" panose="020F0502020204030204" pitchFamily="34" charset="0"/>
                <a:cs typeface="Times New Roman" panose="02020603050405020304" pitchFamily="18" charset="0"/>
              </a:rPr>
              <a:t>  </a:t>
            </a: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SONIYA SUNNY</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Email: 	  soniyasunny1210@gmail.com</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Country: 	  Canada</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Company: 	  Data Glacier</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CA" sz="1800" dirty="0">
                <a:solidFill>
                  <a:schemeClr val="bg1"/>
                </a:solidFill>
                <a:effectLst/>
                <a:latin typeface="Lato" panose="020F0502020204030203" pitchFamily="34" charset="0"/>
                <a:ea typeface="Calibri" panose="020F0502020204030204" pitchFamily="34" charset="0"/>
                <a:cs typeface="Times New Roman" panose="02020603050405020304" pitchFamily="18" charset="0"/>
              </a:rPr>
              <a:t>Specialization: Data Science</a:t>
            </a: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Race, Region &amp; Ethnicity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418500FC-7D13-4A76-A185-1FB56C3AAB67}"/>
              </a:ext>
            </a:extLst>
          </p:cNvPr>
          <p:cNvPicPr>
            <a:picLocks noChangeAspect="1"/>
          </p:cNvPicPr>
          <p:nvPr/>
        </p:nvPicPr>
        <p:blipFill>
          <a:blip r:embed="rId3"/>
          <a:stretch>
            <a:fillRect/>
          </a:stretch>
        </p:blipFill>
        <p:spPr>
          <a:xfrm>
            <a:off x="115842" y="2042128"/>
            <a:ext cx="3711262" cy="2598645"/>
          </a:xfrm>
          <a:prstGeom prst="rect">
            <a:avLst/>
          </a:prstGeom>
        </p:spPr>
      </p:pic>
      <p:pic>
        <p:nvPicPr>
          <p:cNvPr id="7" name="Picture 6">
            <a:extLst>
              <a:ext uri="{FF2B5EF4-FFF2-40B4-BE49-F238E27FC236}">
                <a16:creationId xmlns:a16="http://schemas.microsoft.com/office/drawing/2014/main" id="{3F3767AF-3827-4FE4-BA79-72F6A12360F3}"/>
              </a:ext>
            </a:extLst>
          </p:cNvPr>
          <p:cNvPicPr>
            <a:picLocks noChangeAspect="1"/>
          </p:cNvPicPr>
          <p:nvPr/>
        </p:nvPicPr>
        <p:blipFill>
          <a:blip r:embed="rId4"/>
          <a:stretch>
            <a:fillRect/>
          </a:stretch>
        </p:blipFill>
        <p:spPr>
          <a:xfrm>
            <a:off x="4259421" y="2144918"/>
            <a:ext cx="3673158" cy="2613887"/>
          </a:xfrm>
          <a:prstGeom prst="rect">
            <a:avLst/>
          </a:prstGeom>
        </p:spPr>
      </p:pic>
      <p:pic>
        <p:nvPicPr>
          <p:cNvPr id="11" name="Picture 10">
            <a:extLst>
              <a:ext uri="{FF2B5EF4-FFF2-40B4-BE49-F238E27FC236}">
                <a16:creationId xmlns:a16="http://schemas.microsoft.com/office/drawing/2014/main" id="{77779257-A454-4C06-8D8C-98C3140040DE}"/>
              </a:ext>
            </a:extLst>
          </p:cNvPr>
          <p:cNvPicPr>
            <a:picLocks noChangeAspect="1"/>
          </p:cNvPicPr>
          <p:nvPr/>
        </p:nvPicPr>
        <p:blipFill>
          <a:blip r:embed="rId5"/>
          <a:stretch>
            <a:fillRect/>
          </a:stretch>
        </p:blipFill>
        <p:spPr>
          <a:xfrm>
            <a:off x="8364896" y="2144918"/>
            <a:ext cx="3711262" cy="2591025"/>
          </a:xfrm>
          <a:prstGeom prst="rect">
            <a:avLst/>
          </a:prstGeom>
        </p:spPr>
      </p:pic>
    </p:spTree>
    <p:extLst>
      <p:ext uri="{BB962C8B-B14F-4D97-AF65-F5344CB8AC3E}">
        <p14:creationId xmlns:p14="http://schemas.microsoft.com/office/powerpoint/2010/main" val="316039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Clinical Factors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D8C85757-9EE6-4BF9-BA7B-5B1E89EF5D69}"/>
              </a:ext>
            </a:extLst>
          </p:cNvPr>
          <p:cNvPicPr>
            <a:picLocks noChangeAspect="1"/>
          </p:cNvPicPr>
          <p:nvPr/>
        </p:nvPicPr>
        <p:blipFill>
          <a:blip r:embed="rId3"/>
          <a:stretch>
            <a:fillRect/>
          </a:stretch>
        </p:blipFill>
        <p:spPr>
          <a:xfrm>
            <a:off x="1654627" y="1477263"/>
            <a:ext cx="8157116" cy="5166728"/>
          </a:xfrm>
          <a:prstGeom prst="rect">
            <a:avLst/>
          </a:prstGeom>
        </p:spPr>
      </p:pic>
    </p:spTree>
    <p:extLst>
      <p:ext uri="{BB962C8B-B14F-4D97-AF65-F5344CB8AC3E}">
        <p14:creationId xmlns:p14="http://schemas.microsoft.com/office/powerpoint/2010/main" val="134143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Clinical Factors - Persistency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C730AEE7-DBA7-4CAA-8CDA-E9DB84D1CBB4}"/>
              </a:ext>
            </a:extLst>
          </p:cNvPr>
          <p:cNvPicPr>
            <a:picLocks noChangeAspect="1"/>
          </p:cNvPicPr>
          <p:nvPr/>
        </p:nvPicPr>
        <p:blipFill>
          <a:blip r:embed="rId3"/>
          <a:stretch>
            <a:fillRect/>
          </a:stretch>
        </p:blipFill>
        <p:spPr>
          <a:xfrm>
            <a:off x="1654627" y="1395632"/>
            <a:ext cx="8257858" cy="5249638"/>
          </a:xfrm>
          <a:prstGeom prst="rect">
            <a:avLst/>
          </a:prstGeom>
        </p:spPr>
      </p:pic>
    </p:spTree>
    <p:extLst>
      <p:ext uri="{BB962C8B-B14F-4D97-AF65-F5344CB8AC3E}">
        <p14:creationId xmlns:p14="http://schemas.microsoft.com/office/powerpoint/2010/main" val="81685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b="1" dirty="0">
                <a:solidFill>
                  <a:schemeClr val="accent2"/>
                </a:solidFill>
              </a:rPr>
              <a:t>Disease/Treatment Factors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53FA0D1A-0EA5-4958-B28B-A12FCA5BA6A0}"/>
              </a:ext>
            </a:extLst>
          </p:cNvPr>
          <p:cNvSpPr txBox="1"/>
          <p:nvPr/>
        </p:nvSpPr>
        <p:spPr>
          <a:xfrm>
            <a:off x="1654627" y="1800225"/>
            <a:ext cx="8601075" cy="3108543"/>
          </a:xfrm>
          <a:prstGeom prst="rect">
            <a:avLst/>
          </a:prstGeom>
          <a:noFill/>
        </p:spPr>
        <p:txBody>
          <a:bodyPr wrap="square">
            <a:spAutoFit/>
          </a:bodyPr>
          <a:lstStyle/>
          <a:p>
            <a:pPr marL="342900" indent="-342900" algn="l">
              <a:buFont typeface="Arial" panose="020B0604020202020204" pitchFamily="34" charset="0"/>
              <a:buChar char="•"/>
            </a:pPr>
            <a:r>
              <a:rPr lang="en-CA" sz="2800" dirty="0">
                <a:solidFill>
                  <a:schemeClr val="accent2"/>
                </a:solidFill>
              </a:rPr>
              <a:t>NTM-Comorbidity: </a:t>
            </a:r>
            <a:r>
              <a:rPr lang="en-CA" sz="2800" dirty="0" err="1">
                <a:solidFill>
                  <a:schemeClr val="accent2"/>
                </a:solidFill>
              </a:rPr>
              <a:t>Comorb_Disorders_of_lipoprotein_metabolism_and_other_lipidemias</a:t>
            </a:r>
            <a:r>
              <a:rPr lang="en-CA" sz="2800" dirty="0">
                <a:solidFill>
                  <a:schemeClr val="accent2"/>
                </a:solidFill>
              </a:rPr>
              <a:t> has highest influence. </a:t>
            </a:r>
          </a:p>
          <a:p>
            <a:pPr marL="342900" indent="-342900" algn="l">
              <a:buFont typeface="Arial" panose="020B0604020202020204" pitchFamily="34" charset="0"/>
              <a:buChar char="•"/>
            </a:pPr>
            <a:r>
              <a:rPr lang="en-CA" sz="2800" dirty="0">
                <a:solidFill>
                  <a:schemeClr val="accent2"/>
                </a:solidFill>
              </a:rPr>
              <a:t>NTM-Risk Factors: </a:t>
            </a:r>
            <a:r>
              <a:rPr lang="en-CA" sz="2800" dirty="0" err="1">
                <a:solidFill>
                  <a:schemeClr val="accent2"/>
                </a:solidFill>
              </a:rPr>
              <a:t>Risk_Vitamin_D_Insufficiency</a:t>
            </a:r>
            <a:r>
              <a:rPr lang="en-CA" sz="2800" dirty="0">
                <a:solidFill>
                  <a:schemeClr val="accent2"/>
                </a:solidFill>
              </a:rPr>
              <a:t> has highest influence. </a:t>
            </a:r>
          </a:p>
          <a:p>
            <a:pPr marL="342900" indent="-342900" algn="l">
              <a:buFont typeface="Arial" panose="020B0604020202020204" pitchFamily="34" charset="0"/>
              <a:buChar char="•"/>
            </a:pPr>
            <a:r>
              <a:rPr lang="en-CA" sz="2800" dirty="0">
                <a:solidFill>
                  <a:schemeClr val="accent2"/>
                </a:solidFill>
              </a:rPr>
              <a:t>NTM-Concomitancy: </a:t>
            </a:r>
            <a:r>
              <a:rPr lang="en-CA" sz="2800" dirty="0" err="1">
                <a:solidFill>
                  <a:schemeClr val="accent2"/>
                </a:solidFill>
              </a:rPr>
              <a:t>Concom_Narcotics</a:t>
            </a:r>
            <a:r>
              <a:rPr lang="en-CA" sz="2800" dirty="0">
                <a:solidFill>
                  <a:schemeClr val="accent2"/>
                </a:solidFill>
              </a:rPr>
              <a:t> has highest influence. </a:t>
            </a:r>
          </a:p>
        </p:txBody>
      </p:sp>
    </p:spTree>
    <p:extLst>
      <p:ext uri="{BB962C8B-B14F-4D97-AF65-F5344CB8AC3E}">
        <p14:creationId xmlns:p14="http://schemas.microsoft.com/office/powerpoint/2010/main" val="23259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118544" y="787791"/>
            <a:ext cx="5778230" cy="5097603"/>
          </a:xfrm>
        </p:spPr>
        <p:txBody>
          <a:bodyPr vert="vert270">
            <a:normAutofit/>
          </a:bodyPr>
          <a:lstStyle/>
          <a:p>
            <a:pPr marL="342900" indent="-342900" algn="l">
              <a:buFont typeface="Arial" panose="020B0604020202020204" pitchFamily="34" charset="0"/>
              <a:buChar char="•"/>
            </a:pPr>
            <a:r>
              <a:rPr lang="en-US" sz="2800" dirty="0">
                <a:solidFill>
                  <a:schemeClr val="accent2"/>
                </a:solidFill>
              </a:rPr>
              <a:t>Drug Persistency is affected by many factors</a:t>
            </a:r>
          </a:p>
          <a:p>
            <a:pPr marL="342900" indent="-342900" algn="l">
              <a:buFont typeface="Arial" panose="020B0604020202020204" pitchFamily="34" charset="0"/>
              <a:buChar char="•"/>
            </a:pPr>
            <a:r>
              <a:rPr lang="en-US" sz="2800" dirty="0">
                <a:solidFill>
                  <a:schemeClr val="accent2"/>
                </a:solidFill>
              </a:rPr>
              <a:t>Patients older than 65 years show more persistency</a:t>
            </a:r>
          </a:p>
          <a:p>
            <a:pPr marL="342900" indent="-342900" algn="l">
              <a:buFont typeface="Arial" panose="020B0604020202020204" pitchFamily="34" charset="0"/>
              <a:buChar char="•"/>
            </a:pPr>
            <a:r>
              <a:rPr lang="en-CA" sz="2800" dirty="0">
                <a:solidFill>
                  <a:schemeClr val="accent2"/>
                </a:solidFill>
              </a:rPr>
              <a:t>T-square also has influence in persistency </a:t>
            </a:r>
          </a:p>
          <a:p>
            <a:pPr marL="342900" indent="-342900" algn="l">
              <a:buFont typeface="Arial" panose="020B0604020202020204" pitchFamily="34" charset="0"/>
              <a:buChar char="•"/>
            </a:pPr>
            <a:r>
              <a:rPr lang="en-CA" sz="2800" dirty="0">
                <a:solidFill>
                  <a:schemeClr val="accent2"/>
                </a:solidFill>
              </a:rPr>
              <a:t>Disease/Treatment factors:</a:t>
            </a:r>
          </a:p>
          <a:p>
            <a:pPr marL="800100" lvl="1" indent="-342900" algn="l">
              <a:buFont typeface="Wingdings" panose="05000000000000000000" pitchFamily="2" charset="2"/>
              <a:buChar char="Ø"/>
            </a:pPr>
            <a:r>
              <a:rPr lang="en-CA" sz="2400" dirty="0">
                <a:solidFill>
                  <a:schemeClr val="accent2"/>
                </a:solidFill>
              </a:rPr>
              <a:t>Comorbidity</a:t>
            </a:r>
          </a:p>
          <a:p>
            <a:pPr marL="800100" lvl="1" indent="-342900" algn="l">
              <a:buFont typeface="Wingdings" panose="05000000000000000000" pitchFamily="2" charset="2"/>
              <a:buChar char="Ø"/>
            </a:pPr>
            <a:r>
              <a:rPr lang="en-CA" sz="2400" dirty="0">
                <a:solidFill>
                  <a:schemeClr val="accent2"/>
                </a:solidFill>
              </a:rPr>
              <a:t>Risk factors</a:t>
            </a:r>
          </a:p>
          <a:p>
            <a:pPr marL="800100" lvl="1" indent="-342900" algn="l">
              <a:buFont typeface="Wingdings" panose="05000000000000000000" pitchFamily="2" charset="2"/>
              <a:buChar char="Ø"/>
            </a:pPr>
            <a:r>
              <a:rPr lang="en-CA" sz="2400" dirty="0">
                <a:solidFill>
                  <a:schemeClr val="accent2"/>
                </a:solidFill>
              </a:rPr>
              <a:t>Concomitancy</a:t>
            </a:r>
            <a:endParaRPr lang="en-US" sz="2400" dirty="0"/>
          </a:p>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9047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14476" y="1514475"/>
            <a:ext cx="6858002" cy="3829051"/>
          </a:xfrm>
          <a:solidFill>
            <a:srgbClr val="3B3B3B"/>
          </a:solidFill>
        </p:spPr>
        <p:txBody>
          <a:bodyPr vert="vert270" anchor="t" anchorCtr="0"/>
          <a:lstStyle/>
          <a:p>
            <a:br>
              <a:rPr lang="en-US" dirty="0"/>
            </a:br>
            <a:br>
              <a:rPr lang="en-US" dirty="0"/>
            </a:br>
            <a:br>
              <a:rPr lang="en-US" dirty="0"/>
            </a:br>
            <a:r>
              <a:rPr lang="en-US" b="1" dirty="0">
                <a:solidFill>
                  <a:srgbClr val="FF6600"/>
                </a:solidFill>
              </a:rPr>
              <a:t>Models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BFC9CC6A-4724-4683-92E7-8D4541C9FB83}"/>
              </a:ext>
            </a:extLst>
          </p:cNvPr>
          <p:cNvPicPr>
            <a:picLocks noChangeAspect="1"/>
          </p:cNvPicPr>
          <p:nvPr/>
        </p:nvPicPr>
        <p:blipFill>
          <a:blip r:embed="rId3"/>
          <a:stretch>
            <a:fillRect/>
          </a:stretch>
        </p:blipFill>
        <p:spPr>
          <a:xfrm>
            <a:off x="3829051" y="0"/>
            <a:ext cx="3970364" cy="3025402"/>
          </a:xfrm>
          <a:prstGeom prst="rect">
            <a:avLst/>
          </a:prstGeom>
        </p:spPr>
      </p:pic>
      <p:pic>
        <p:nvPicPr>
          <p:cNvPr id="10" name="Picture 9">
            <a:extLst>
              <a:ext uri="{FF2B5EF4-FFF2-40B4-BE49-F238E27FC236}">
                <a16:creationId xmlns:a16="http://schemas.microsoft.com/office/drawing/2014/main" id="{C796AA75-D1A3-4DC4-B6DE-DD6D8E834C2F}"/>
              </a:ext>
            </a:extLst>
          </p:cNvPr>
          <p:cNvPicPr>
            <a:picLocks noChangeAspect="1"/>
          </p:cNvPicPr>
          <p:nvPr/>
        </p:nvPicPr>
        <p:blipFill>
          <a:blip r:embed="rId4"/>
          <a:stretch>
            <a:fillRect/>
          </a:stretch>
        </p:blipFill>
        <p:spPr>
          <a:xfrm>
            <a:off x="8214015" y="0"/>
            <a:ext cx="3977985" cy="3033023"/>
          </a:xfrm>
          <a:prstGeom prst="rect">
            <a:avLst/>
          </a:prstGeom>
        </p:spPr>
      </p:pic>
      <p:pic>
        <p:nvPicPr>
          <p:cNvPr id="12" name="Picture 11">
            <a:extLst>
              <a:ext uri="{FF2B5EF4-FFF2-40B4-BE49-F238E27FC236}">
                <a16:creationId xmlns:a16="http://schemas.microsoft.com/office/drawing/2014/main" id="{0332303B-D4BF-4F92-BC98-20C811C68CBC}"/>
              </a:ext>
            </a:extLst>
          </p:cNvPr>
          <p:cNvPicPr>
            <a:picLocks noChangeAspect="1"/>
          </p:cNvPicPr>
          <p:nvPr/>
        </p:nvPicPr>
        <p:blipFill>
          <a:blip r:embed="rId5"/>
          <a:stretch>
            <a:fillRect/>
          </a:stretch>
        </p:blipFill>
        <p:spPr>
          <a:xfrm>
            <a:off x="3867154" y="3033023"/>
            <a:ext cx="3932261" cy="3017782"/>
          </a:xfrm>
          <a:prstGeom prst="rect">
            <a:avLst/>
          </a:prstGeom>
        </p:spPr>
      </p:pic>
      <p:pic>
        <p:nvPicPr>
          <p:cNvPr id="16" name="Picture 15">
            <a:extLst>
              <a:ext uri="{FF2B5EF4-FFF2-40B4-BE49-F238E27FC236}">
                <a16:creationId xmlns:a16="http://schemas.microsoft.com/office/drawing/2014/main" id="{0BC046FF-88E1-4346-8173-3092CD8D4BCC}"/>
              </a:ext>
            </a:extLst>
          </p:cNvPr>
          <p:cNvPicPr>
            <a:picLocks noChangeAspect="1"/>
          </p:cNvPicPr>
          <p:nvPr/>
        </p:nvPicPr>
        <p:blipFill>
          <a:blip r:embed="rId6"/>
          <a:stretch>
            <a:fillRect/>
          </a:stretch>
        </p:blipFill>
        <p:spPr>
          <a:xfrm>
            <a:off x="8202276" y="3033023"/>
            <a:ext cx="3947502" cy="3025402"/>
          </a:xfrm>
          <a:prstGeom prst="rect">
            <a:avLst/>
          </a:prstGeom>
        </p:spPr>
      </p:pic>
    </p:spTree>
    <p:extLst>
      <p:ext uri="{BB962C8B-B14F-4D97-AF65-F5344CB8AC3E}">
        <p14:creationId xmlns:p14="http://schemas.microsoft.com/office/powerpoint/2010/main" val="26230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14476" y="1514475"/>
            <a:ext cx="6858002" cy="3829051"/>
          </a:xfrm>
          <a:solidFill>
            <a:srgbClr val="3B3B3B"/>
          </a:solidFill>
        </p:spPr>
        <p:txBody>
          <a:bodyPr vert="vert270" anchor="t" anchorCtr="0"/>
          <a:lstStyle/>
          <a:p>
            <a:br>
              <a:rPr lang="en-US" dirty="0"/>
            </a:br>
            <a:br>
              <a:rPr lang="en-US" dirty="0"/>
            </a:br>
            <a:br>
              <a:rPr lang="en-US" dirty="0"/>
            </a:br>
            <a:r>
              <a:rPr lang="en-US" b="1" dirty="0">
                <a:solidFill>
                  <a:srgbClr val="FF6600"/>
                </a:solidFill>
              </a:rPr>
              <a:t>Models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3" name="Table 4">
            <a:extLst>
              <a:ext uri="{FF2B5EF4-FFF2-40B4-BE49-F238E27FC236}">
                <a16:creationId xmlns:a16="http://schemas.microsoft.com/office/drawing/2014/main" id="{34DFC68C-652B-4E48-8E47-82FA02B5959B}"/>
              </a:ext>
            </a:extLst>
          </p:cNvPr>
          <p:cNvGraphicFramePr>
            <a:graphicFrameLocks noGrp="1"/>
          </p:cNvGraphicFramePr>
          <p:nvPr>
            <p:extLst>
              <p:ext uri="{D42A27DB-BD31-4B8C-83A1-F6EECF244321}">
                <p14:modId xmlns:p14="http://schemas.microsoft.com/office/powerpoint/2010/main" val="2068236146"/>
              </p:ext>
            </p:extLst>
          </p:nvPr>
        </p:nvGraphicFramePr>
        <p:xfrm>
          <a:off x="4064000" y="1091141"/>
          <a:ext cx="7766050" cy="4233335"/>
        </p:xfrm>
        <a:graphic>
          <a:graphicData uri="http://schemas.openxmlformats.org/drawingml/2006/table">
            <a:tbl>
              <a:tblPr firstRow="1" bandRow="1">
                <a:tableStyleId>{21E4AEA4-8DFA-4A89-87EB-49C32662AFE0}</a:tableStyleId>
              </a:tblPr>
              <a:tblGrid>
                <a:gridCol w="3883025">
                  <a:extLst>
                    <a:ext uri="{9D8B030D-6E8A-4147-A177-3AD203B41FA5}">
                      <a16:colId xmlns:a16="http://schemas.microsoft.com/office/drawing/2014/main" val="1014818955"/>
                    </a:ext>
                  </a:extLst>
                </a:gridCol>
                <a:gridCol w="3883025">
                  <a:extLst>
                    <a:ext uri="{9D8B030D-6E8A-4147-A177-3AD203B41FA5}">
                      <a16:colId xmlns:a16="http://schemas.microsoft.com/office/drawing/2014/main" val="236666710"/>
                    </a:ext>
                  </a:extLst>
                </a:gridCol>
              </a:tblGrid>
              <a:tr h="846667">
                <a:tc>
                  <a:txBody>
                    <a:bodyPr/>
                    <a:lstStyle/>
                    <a:p>
                      <a:pPr algn="ctr"/>
                      <a:r>
                        <a:rPr lang="en-CA" sz="2400" dirty="0"/>
                        <a:t>Model</a:t>
                      </a:r>
                    </a:p>
                  </a:txBody>
                  <a:tcPr/>
                </a:tc>
                <a:tc>
                  <a:txBody>
                    <a:bodyPr/>
                    <a:lstStyle/>
                    <a:p>
                      <a:pPr algn="ctr"/>
                      <a:r>
                        <a:rPr lang="en-CA" sz="2400" dirty="0"/>
                        <a:t>Accuracy Score</a:t>
                      </a:r>
                    </a:p>
                  </a:txBody>
                  <a:tcPr/>
                </a:tc>
                <a:extLst>
                  <a:ext uri="{0D108BD9-81ED-4DB2-BD59-A6C34878D82A}">
                    <a16:rowId xmlns:a16="http://schemas.microsoft.com/office/drawing/2014/main" val="2463198627"/>
                  </a:ext>
                </a:extLst>
              </a:tr>
              <a:tr h="846667">
                <a:tc>
                  <a:txBody>
                    <a:bodyPr/>
                    <a:lstStyle/>
                    <a:p>
                      <a:pPr algn="ctr"/>
                      <a:r>
                        <a:rPr lang="en-CA" sz="2400" dirty="0"/>
                        <a:t>1. Logistic Regression</a:t>
                      </a:r>
                    </a:p>
                  </a:txBody>
                  <a:tcPr/>
                </a:tc>
                <a:tc>
                  <a:txBody>
                    <a:bodyPr/>
                    <a:lstStyle/>
                    <a:p>
                      <a:pPr algn="ctr"/>
                      <a:r>
                        <a:rPr lang="en-CA" sz="2400" dirty="0"/>
                        <a:t>80.16%</a:t>
                      </a:r>
                    </a:p>
                  </a:txBody>
                  <a:tcPr/>
                </a:tc>
                <a:extLst>
                  <a:ext uri="{0D108BD9-81ED-4DB2-BD59-A6C34878D82A}">
                    <a16:rowId xmlns:a16="http://schemas.microsoft.com/office/drawing/2014/main" val="1429409885"/>
                  </a:ext>
                </a:extLst>
              </a:tr>
              <a:tr h="846667">
                <a:tc>
                  <a:txBody>
                    <a:bodyPr/>
                    <a:lstStyle/>
                    <a:p>
                      <a:pPr algn="ctr"/>
                      <a:r>
                        <a:rPr lang="en-CA" sz="2400" dirty="0"/>
                        <a:t>2. Decision Tree Classifier</a:t>
                      </a:r>
                    </a:p>
                  </a:txBody>
                  <a:tcPr/>
                </a:tc>
                <a:tc>
                  <a:txBody>
                    <a:bodyPr/>
                    <a:lstStyle/>
                    <a:p>
                      <a:pPr algn="ctr"/>
                      <a:r>
                        <a:rPr lang="en-CA" sz="2400" dirty="0"/>
                        <a:t>70.92%</a:t>
                      </a:r>
                    </a:p>
                  </a:txBody>
                  <a:tcPr/>
                </a:tc>
                <a:extLst>
                  <a:ext uri="{0D108BD9-81ED-4DB2-BD59-A6C34878D82A}">
                    <a16:rowId xmlns:a16="http://schemas.microsoft.com/office/drawing/2014/main" val="2018551222"/>
                  </a:ext>
                </a:extLst>
              </a:tr>
              <a:tr h="846667">
                <a:tc>
                  <a:txBody>
                    <a:bodyPr/>
                    <a:lstStyle/>
                    <a:p>
                      <a:pPr algn="ctr"/>
                      <a:r>
                        <a:rPr lang="en-CA" sz="2400" dirty="0"/>
                        <a:t>3. Random Forest Classifier</a:t>
                      </a:r>
                    </a:p>
                  </a:txBody>
                  <a:tcPr/>
                </a:tc>
                <a:tc>
                  <a:txBody>
                    <a:bodyPr/>
                    <a:lstStyle/>
                    <a:p>
                      <a:pPr algn="ctr"/>
                      <a:r>
                        <a:rPr lang="en-CA" sz="2400" dirty="0"/>
                        <a:t>82.61%</a:t>
                      </a:r>
                    </a:p>
                  </a:txBody>
                  <a:tcPr/>
                </a:tc>
                <a:extLst>
                  <a:ext uri="{0D108BD9-81ED-4DB2-BD59-A6C34878D82A}">
                    <a16:rowId xmlns:a16="http://schemas.microsoft.com/office/drawing/2014/main" val="3588088177"/>
                  </a:ext>
                </a:extLst>
              </a:tr>
              <a:tr h="846667">
                <a:tc>
                  <a:txBody>
                    <a:bodyPr/>
                    <a:lstStyle/>
                    <a:p>
                      <a:pPr algn="ctr"/>
                      <a:r>
                        <a:rPr lang="en-CA" sz="2400" dirty="0"/>
                        <a:t>4. k-Nearest Neighbors (</a:t>
                      </a:r>
                      <a:r>
                        <a:rPr lang="en-CA" sz="2400" dirty="0" err="1"/>
                        <a:t>kNN</a:t>
                      </a:r>
                      <a:r>
                        <a:rPr lang="en-CA" sz="2400" dirty="0"/>
                        <a:t>)</a:t>
                      </a:r>
                    </a:p>
                  </a:txBody>
                  <a:tcPr/>
                </a:tc>
                <a:tc>
                  <a:txBody>
                    <a:bodyPr/>
                    <a:lstStyle/>
                    <a:p>
                      <a:pPr algn="ctr"/>
                      <a:r>
                        <a:rPr lang="en-CA" sz="2400" dirty="0"/>
                        <a:t>78.13%</a:t>
                      </a:r>
                    </a:p>
                  </a:txBody>
                  <a:tcPr/>
                </a:tc>
                <a:extLst>
                  <a:ext uri="{0D108BD9-81ED-4DB2-BD59-A6C34878D82A}">
                    <a16:rowId xmlns:a16="http://schemas.microsoft.com/office/drawing/2014/main" val="897800819"/>
                  </a:ext>
                </a:extLst>
              </a:tr>
            </a:tbl>
          </a:graphicData>
        </a:graphic>
      </p:graphicFrame>
    </p:spTree>
    <p:extLst>
      <p:ext uri="{BB962C8B-B14F-4D97-AF65-F5344CB8AC3E}">
        <p14:creationId xmlns:p14="http://schemas.microsoft.com/office/powerpoint/2010/main" val="110613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57314" y="1357313"/>
            <a:ext cx="6858002" cy="4143375"/>
          </a:xfrm>
          <a:solidFill>
            <a:srgbClr val="3B3B3B"/>
          </a:solidFill>
        </p:spPr>
        <p:txBody>
          <a:bodyPr vert="vert270" anchor="t" anchorCtr="0"/>
          <a:lstStyle/>
          <a:p>
            <a:br>
              <a:rPr lang="en-US" dirty="0"/>
            </a:br>
            <a:br>
              <a:rPr lang="en-US" dirty="0"/>
            </a:br>
            <a:br>
              <a:rPr lang="en-US" dirty="0"/>
            </a:br>
            <a:r>
              <a:rPr lang="en-US" b="1" dirty="0">
                <a:solidFill>
                  <a:srgbClr val="FF6600"/>
                </a:solidFill>
              </a:rPr>
              <a:t>Classification Reports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Table 5">
            <a:extLst>
              <a:ext uri="{FF2B5EF4-FFF2-40B4-BE49-F238E27FC236}">
                <a16:creationId xmlns:a16="http://schemas.microsoft.com/office/drawing/2014/main" id="{9B82F91C-BAAE-4E22-9662-6979866B63A2}"/>
              </a:ext>
            </a:extLst>
          </p:cNvPr>
          <p:cNvGraphicFramePr>
            <a:graphicFrameLocks noGrp="1"/>
          </p:cNvGraphicFramePr>
          <p:nvPr>
            <p:extLst>
              <p:ext uri="{D42A27DB-BD31-4B8C-83A1-F6EECF244321}">
                <p14:modId xmlns:p14="http://schemas.microsoft.com/office/powerpoint/2010/main" val="3092683925"/>
              </p:ext>
            </p:extLst>
          </p:nvPr>
        </p:nvGraphicFramePr>
        <p:xfrm>
          <a:off x="4219577" y="53183"/>
          <a:ext cx="7896223" cy="3137692"/>
        </p:xfrm>
        <a:graphic>
          <a:graphicData uri="http://schemas.openxmlformats.org/drawingml/2006/table">
            <a:tbl>
              <a:tblPr firstRow="1" bandRow="1">
                <a:tableStyleId>{21E4AEA4-8DFA-4A89-87EB-49C32662AFE0}</a:tableStyleId>
              </a:tblPr>
              <a:tblGrid>
                <a:gridCol w="3829050">
                  <a:extLst>
                    <a:ext uri="{9D8B030D-6E8A-4147-A177-3AD203B41FA5}">
                      <a16:colId xmlns:a16="http://schemas.microsoft.com/office/drawing/2014/main" val="4204149616"/>
                    </a:ext>
                  </a:extLst>
                </a:gridCol>
                <a:gridCol w="4067173">
                  <a:extLst>
                    <a:ext uri="{9D8B030D-6E8A-4147-A177-3AD203B41FA5}">
                      <a16:colId xmlns:a16="http://schemas.microsoft.com/office/drawing/2014/main" val="3317251955"/>
                    </a:ext>
                  </a:extLst>
                </a:gridCol>
              </a:tblGrid>
              <a:tr h="499267">
                <a:tc>
                  <a:txBody>
                    <a:bodyPr/>
                    <a:lstStyle/>
                    <a:p>
                      <a:pPr algn="ctr"/>
                      <a:r>
                        <a:rPr lang="en-CA" dirty="0"/>
                        <a:t>1. Logistic Regression</a:t>
                      </a:r>
                    </a:p>
                  </a:txBody>
                  <a:tcPr/>
                </a:tc>
                <a:tc>
                  <a:txBody>
                    <a:bodyPr/>
                    <a:lstStyle/>
                    <a:p>
                      <a:pPr algn="ctr"/>
                      <a:r>
                        <a:rPr lang="en-CA" dirty="0"/>
                        <a:t>2. Decision Tree Classifier</a:t>
                      </a:r>
                    </a:p>
                  </a:txBody>
                  <a:tcPr/>
                </a:tc>
                <a:extLst>
                  <a:ext uri="{0D108BD9-81ED-4DB2-BD59-A6C34878D82A}">
                    <a16:rowId xmlns:a16="http://schemas.microsoft.com/office/drawing/2014/main" val="2947971253"/>
                  </a:ext>
                </a:extLst>
              </a:tr>
              <a:tr h="2638425">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589653028"/>
                  </a:ext>
                </a:extLst>
              </a:tr>
            </a:tbl>
          </a:graphicData>
        </a:graphic>
      </p:graphicFrame>
      <p:graphicFrame>
        <p:nvGraphicFramePr>
          <p:cNvPr id="6" name="Table 6">
            <a:extLst>
              <a:ext uri="{FF2B5EF4-FFF2-40B4-BE49-F238E27FC236}">
                <a16:creationId xmlns:a16="http://schemas.microsoft.com/office/drawing/2014/main" id="{7E9EC9B6-4352-4207-9F2E-CF788FB3E2D6}"/>
              </a:ext>
            </a:extLst>
          </p:cNvPr>
          <p:cNvGraphicFramePr>
            <a:graphicFrameLocks noGrp="1"/>
          </p:cNvGraphicFramePr>
          <p:nvPr>
            <p:extLst>
              <p:ext uri="{D42A27DB-BD31-4B8C-83A1-F6EECF244321}">
                <p14:modId xmlns:p14="http://schemas.microsoft.com/office/powerpoint/2010/main" val="1350096922"/>
              </p:ext>
            </p:extLst>
          </p:nvPr>
        </p:nvGraphicFramePr>
        <p:xfrm>
          <a:off x="4219577" y="3228975"/>
          <a:ext cx="7896224" cy="3575842"/>
        </p:xfrm>
        <a:graphic>
          <a:graphicData uri="http://schemas.openxmlformats.org/drawingml/2006/table">
            <a:tbl>
              <a:tblPr firstRow="1" bandRow="1">
                <a:tableStyleId>{21E4AEA4-8DFA-4A89-87EB-49C32662AFE0}</a:tableStyleId>
              </a:tblPr>
              <a:tblGrid>
                <a:gridCol w="3838573">
                  <a:extLst>
                    <a:ext uri="{9D8B030D-6E8A-4147-A177-3AD203B41FA5}">
                      <a16:colId xmlns:a16="http://schemas.microsoft.com/office/drawing/2014/main" val="3877371424"/>
                    </a:ext>
                  </a:extLst>
                </a:gridCol>
                <a:gridCol w="4057651">
                  <a:extLst>
                    <a:ext uri="{9D8B030D-6E8A-4147-A177-3AD203B41FA5}">
                      <a16:colId xmlns:a16="http://schemas.microsoft.com/office/drawing/2014/main" val="1030045199"/>
                    </a:ext>
                  </a:extLst>
                </a:gridCol>
              </a:tblGrid>
              <a:tr h="531790">
                <a:tc>
                  <a:txBody>
                    <a:bodyPr/>
                    <a:lstStyle/>
                    <a:p>
                      <a:pPr algn="ctr"/>
                      <a:r>
                        <a:rPr lang="en-CA" dirty="0"/>
                        <a:t>3. Random Forest Classifier</a:t>
                      </a:r>
                    </a:p>
                  </a:txBody>
                  <a:tcPr/>
                </a:tc>
                <a:tc>
                  <a:txBody>
                    <a:bodyPr/>
                    <a:lstStyle/>
                    <a:p>
                      <a:pPr algn="ctr"/>
                      <a:r>
                        <a:rPr lang="en-CA" dirty="0"/>
                        <a:t>4. KNN</a:t>
                      </a:r>
                    </a:p>
                  </a:txBody>
                  <a:tcPr/>
                </a:tc>
                <a:extLst>
                  <a:ext uri="{0D108BD9-81ED-4DB2-BD59-A6C34878D82A}">
                    <a16:rowId xmlns:a16="http://schemas.microsoft.com/office/drawing/2014/main" val="595432403"/>
                  </a:ext>
                </a:extLst>
              </a:tr>
              <a:tr h="3044052">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63475540"/>
                  </a:ext>
                </a:extLst>
              </a:tr>
            </a:tbl>
          </a:graphicData>
        </a:graphic>
      </p:graphicFrame>
      <p:pic>
        <p:nvPicPr>
          <p:cNvPr id="8" name="Picture 7">
            <a:extLst>
              <a:ext uri="{FF2B5EF4-FFF2-40B4-BE49-F238E27FC236}">
                <a16:creationId xmlns:a16="http://schemas.microsoft.com/office/drawing/2014/main" id="{A0023C52-6D98-4270-A086-CCEFADBD25C1}"/>
              </a:ext>
            </a:extLst>
          </p:cNvPr>
          <p:cNvPicPr>
            <a:picLocks noChangeAspect="1"/>
          </p:cNvPicPr>
          <p:nvPr/>
        </p:nvPicPr>
        <p:blipFill>
          <a:blip r:embed="rId3"/>
          <a:stretch>
            <a:fillRect/>
          </a:stretch>
        </p:blipFill>
        <p:spPr>
          <a:xfrm>
            <a:off x="4290672" y="600870"/>
            <a:ext cx="3757955" cy="2485230"/>
          </a:xfrm>
          <a:prstGeom prst="rect">
            <a:avLst/>
          </a:prstGeom>
        </p:spPr>
      </p:pic>
      <p:pic>
        <p:nvPicPr>
          <p:cNvPr id="10" name="Picture 9">
            <a:extLst>
              <a:ext uri="{FF2B5EF4-FFF2-40B4-BE49-F238E27FC236}">
                <a16:creationId xmlns:a16="http://schemas.microsoft.com/office/drawing/2014/main" id="{744EC533-E66A-4B56-8873-98ACD81CC0B2}"/>
              </a:ext>
            </a:extLst>
          </p:cNvPr>
          <p:cNvPicPr>
            <a:picLocks noChangeAspect="1"/>
          </p:cNvPicPr>
          <p:nvPr/>
        </p:nvPicPr>
        <p:blipFill>
          <a:blip r:embed="rId4"/>
          <a:stretch>
            <a:fillRect/>
          </a:stretch>
        </p:blipFill>
        <p:spPr>
          <a:xfrm>
            <a:off x="8119722" y="600869"/>
            <a:ext cx="3910353" cy="2485229"/>
          </a:xfrm>
          <a:prstGeom prst="rect">
            <a:avLst/>
          </a:prstGeom>
        </p:spPr>
      </p:pic>
      <p:pic>
        <p:nvPicPr>
          <p:cNvPr id="12" name="Picture 11">
            <a:extLst>
              <a:ext uri="{FF2B5EF4-FFF2-40B4-BE49-F238E27FC236}">
                <a16:creationId xmlns:a16="http://schemas.microsoft.com/office/drawing/2014/main" id="{9E065FD6-0785-4FB9-AFB3-D55A73A43644}"/>
              </a:ext>
            </a:extLst>
          </p:cNvPr>
          <p:cNvPicPr>
            <a:picLocks noChangeAspect="1"/>
          </p:cNvPicPr>
          <p:nvPr/>
        </p:nvPicPr>
        <p:blipFill>
          <a:blip r:embed="rId5"/>
          <a:stretch>
            <a:fillRect/>
          </a:stretch>
        </p:blipFill>
        <p:spPr>
          <a:xfrm>
            <a:off x="4290672" y="3827071"/>
            <a:ext cx="3757955" cy="2869004"/>
          </a:xfrm>
          <a:prstGeom prst="rect">
            <a:avLst/>
          </a:prstGeom>
        </p:spPr>
      </p:pic>
      <p:pic>
        <p:nvPicPr>
          <p:cNvPr id="14" name="Picture 13">
            <a:extLst>
              <a:ext uri="{FF2B5EF4-FFF2-40B4-BE49-F238E27FC236}">
                <a16:creationId xmlns:a16="http://schemas.microsoft.com/office/drawing/2014/main" id="{89A8FF4D-722E-4060-A46C-1001655F53BB}"/>
              </a:ext>
            </a:extLst>
          </p:cNvPr>
          <p:cNvPicPr>
            <a:picLocks noChangeAspect="1"/>
          </p:cNvPicPr>
          <p:nvPr/>
        </p:nvPicPr>
        <p:blipFill>
          <a:blip r:embed="rId6"/>
          <a:stretch>
            <a:fillRect/>
          </a:stretch>
        </p:blipFill>
        <p:spPr>
          <a:xfrm>
            <a:off x="8119722" y="3827070"/>
            <a:ext cx="3910353" cy="2869003"/>
          </a:xfrm>
          <a:prstGeom prst="rect">
            <a:avLst/>
          </a:prstGeom>
        </p:spPr>
      </p:pic>
    </p:spTree>
    <p:extLst>
      <p:ext uri="{BB962C8B-B14F-4D97-AF65-F5344CB8AC3E}">
        <p14:creationId xmlns:p14="http://schemas.microsoft.com/office/powerpoint/2010/main" val="357336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28856" y="547238"/>
            <a:ext cx="5562597" cy="5954028"/>
          </a:xfrm>
        </p:spPr>
        <p:txBody>
          <a:bodyPr vert="vert270">
            <a:normAutofit/>
          </a:bodyPr>
          <a:lstStyle/>
          <a:p>
            <a:pPr marL="800100" lvl="1" indent="-342900" algn="just">
              <a:buFont typeface="Arial" panose="020B0604020202020204" pitchFamily="34" charset="0"/>
              <a:buChar char="•"/>
            </a:pPr>
            <a:r>
              <a:rPr lang="en-US" sz="2800" dirty="0">
                <a:solidFill>
                  <a:srgbClr val="FF6600"/>
                </a:solidFill>
              </a:rPr>
              <a:t>Classifier algorithms tend to produce more effective results</a:t>
            </a:r>
          </a:p>
          <a:p>
            <a:pPr marL="800100" lvl="1" indent="-342900" algn="just">
              <a:buFont typeface="Arial" panose="020B0604020202020204" pitchFamily="34" charset="0"/>
              <a:buChar char="•"/>
            </a:pPr>
            <a:r>
              <a:rPr lang="en-US" sz="2800" dirty="0">
                <a:solidFill>
                  <a:srgbClr val="FF6600"/>
                </a:solidFill>
              </a:rPr>
              <a:t>These models help to categorize patients based on certain factors</a:t>
            </a:r>
          </a:p>
          <a:p>
            <a:pPr marL="800100" lvl="1" indent="-342900" algn="just">
              <a:buFont typeface="Arial" panose="020B0604020202020204" pitchFamily="34" charset="0"/>
              <a:buChar char="•"/>
            </a:pPr>
            <a:r>
              <a:rPr lang="en-US" sz="2800" dirty="0">
                <a:solidFill>
                  <a:srgbClr val="FF6600"/>
                </a:solidFill>
              </a:rPr>
              <a:t>Random Forest Classifier produced most accurate results</a:t>
            </a:r>
          </a:p>
          <a:p>
            <a:pPr marL="800100" lvl="1" indent="-342900" algn="just">
              <a:buFont typeface="Arial" panose="020B0604020202020204" pitchFamily="34" charset="0"/>
              <a:buChar char="•"/>
            </a:pPr>
            <a:r>
              <a:rPr lang="en-US" sz="2800" dirty="0">
                <a:solidFill>
                  <a:srgbClr val="FF6600"/>
                </a:solidFill>
              </a:rPr>
              <a:t>Factors that affect comorbidity, risks and concomitancy were also found out</a:t>
            </a:r>
          </a:p>
          <a:p>
            <a:pPr marL="342900" indent="-342900" algn="just">
              <a:buFont typeface="Arial" panose="020B0604020202020204" pitchFamily="34" charset="0"/>
              <a:buChar char="•"/>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7497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Data Cleaning</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Models</a:t>
            </a:r>
          </a:p>
          <a:p>
            <a:pPr algn="just"/>
            <a:r>
              <a:rPr lang="en-US" sz="2800" dirty="0">
                <a:solidFill>
                  <a:srgbClr val="FF6600"/>
                </a:solidFill>
              </a:rPr>
              <a:t>         Recommendations</a:t>
            </a: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2">
            <a:extLst>
              <a:ext uri="{FF2B5EF4-FFF2-40B4-BE49-F238E27FC236}">
                <a16:creationId xmlns:a16="http://schemas.microsoft.com/office/drawing/2014/main" id="{0EA6C14D-E488-4FD3-AA76-DC3C8CC6FDB7}"/>
              </a:ext>
            </a:extLst>
          </p:cNvPr>
          <p:cNvSpPr>
            <a:spLocks noGrp="1"/>
          </p:cNvSpPr>
          <p:nvPr>
            <p:ph type="subTitle" idx="1"/>
          </p:nvPr>
        </p:nvSpPr>
        <p:spPr>
          <a:xfrm rot="5400000">
            <a:off x="6410323" y="461963"/>
            <a:ext cx="5076828" cy="5934075"/>
          </a:xfrm>
        </p:spPr>
        <p:txBody>
          <a:bodyPr vert="vert270">
            <a:normAutofit/>
          </a:bodyPr>
          <a:lstStyle/>
          <a:p>
            <a:pPr marL="285750" indent="-285750" algn="just">
              <a:lnSpc>
                <a:spcPct val="107000"/>
              </a:lnSpc>
              <a:spcAft>
                <a:spcPts val="800"/>
              </a:spcAft>
              <a:buFont typeface="Arial" panose="020B0604020202020204" pitchFamily="34" charset="0"/>
              <a:buChar char="•"/>
            </a:pPr>
            <a:r>
              <a:rPr lang="en-CA" dirty="0">
                <a:solidFill>
                  <a:schemeClr val="accent2"/>
                </a:solidFill>
                <a:effectLst/>
                <a:ea typeface="Calibri" panose="020F0502020204030204" pitchFamily="34" charset="0"/>
                <a:cs typeface="Times New Roman" panose="02020603050405020304" pitchFamily="18" charset="0"/>
              </a:rPr>
              <a:t>To identify the persistency of a drug, a pharmaceutical company approached to develop a model based on data analysis. </a:t>
            </a:r>
          </a:p>
          <a:p>
            <a:pPr marL="285750" indent="-285750" algn="just">
              <a:lnSpc>
                <a:spcPct val="107000"/>
              </a:lnSpc>
              <a:spcAft>
                <a:spcPts val="800"/>
              </a:spcAft>
              <a:buFont typeface="Arial" panose="020B0604020202020204" pitchFamily="34" charset="0"/>
              <a:buChar char="•"/>
            </a:pPr>
            <a:r>
              <a:rPr lang="en-CA" dirty="0">
                <a:solidFill>
                  <a:schemeClr val="accent2"/>
                </a:solidFill>
                <a:effectLst/>
                <a:ea typeface="Calibri" panose="020F0502020204030204" pitchFamily="34" charset="0"/>
                <a:cs typeface="Times New Roman" panose="02020603050405020304" pitchFamily="18" charset="0"/>
              </a:rPr>
              <a:t>Factors that affect the persistence of drugs should be identified, along with data insights with predictive analytics, to help the company for their smooth and efficient functioning, with the help of dataset provided by the company. </a:t>
            </a:r>
          </a:p>
        </p:txBody>
      </p:sp>
    </p:spTree>
    <p:extLst>
      <p:ext uri="{BB962C8B-B14F-4D97-AF65-F5344CB8AC3E}">
        <p14:creationId xmlns:p14="http://schemas.microsoft.com/office/powerpoint/2010/main" val="79037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2">
            <a:extLst>
              <a:ext uri="{FF2B5EF4-FFF2-40B4-BE49-F238E27FC236}">
                <a16:creationId xmlns:a16="http://schemas.microsoft.com/office/drawing/2014/main" id="{A1597373-44D6-4157-B9C6-49AF648EBBE2}"/>
              </a:ext>
            </a:extLst>
          </p:cNvPr>
          <p:cNvSpPr txBox="1">
            <a:spLocks/>
          </p:cNvSpPr>
          <p:nvPr/>
        </p:nvSpPr>
        <p:spPr>
          <a:xfrm rot="5400000">
            <a:off x="6410323" y="461963"/>
            <a:ext cx="5076828" cy="5934075"/>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a:p>
            <a:pPr marL="342900" indent="-342900" algn="just">
              <a:buFont typeface="Arial" panose="020B0604020202020204" pitchFamily="34" charset="0"/>
              <a:buChar char="•"/>
            </a:pPr>
            <a:r>
              <a:rPr lang="en-US" dirty="0">
                <a:solidFill>
                  <a:srgbClr val="FF6600"/>
                </a:solidFill>
              </a:rPr>
              <a:t>Collect data </a:t>
            </a:r>
          </a:p>
          <a:p>
            <a:pPr marL="342900" indent="-342900" algn="just">
              <a:buFont typeface="Arial" panose="020B0604020202020204" pitchFamily="34" charset="0"/>
              <a:buChar char="•"/>
            </a:pPr>
            <a:r>
              <a:rPr lang="en-US" dirty="0">
                <a:solidFill>
                  <a:srgbClr val="FF6600"/>
                </a:solidFill>
              </a:rPr>
              <a:t>Analyze the data</a:t>
            </a:r>
          </a:p>
          <a:p>
            <a:pPr marL="342900" indent="-342900" algn="just">
              <a:buFont typeface="Arial" panose="020B0604020202020204" pitchFamily="34" charset="0"/>
              <a:buChar char="•"/>
            </a:pPr>
            <a:r>
              <a:rPr lang="en-US" dirty="0">
                <a:solidFill>
                  <a:srgbClr val="FF6600"/>
                </a:solidFill>
              </a:rPr>
              <a:t>Detect outliers</a:t>
            </a:r>
          </a:p>
          <a:p>
            <a:pPr marL="342900" indent="-342900" algn="just">
              <a:buFont typeface="Arial" panose="020B0604020202020204" pitchFamily="34" charset="0"/>
              <a:buChar char="•"/>
            </a:pPr>
            <a:r>
              <a:rPr lang="en-US" dirty="0">
                <a:solidFill>
                  <a:srgbClr val="FF6600"/>
                </a:solidFill>
              </a:rPr>
              <a:t>Combine datasets</a:t>
            </a:r>
          </a:p>
          <a:p>
            <a:pPr marL="342900" indent="-342900" algn="just">
              <a:buFont typeface="Arial" panose="020B0604020202020204" pitchFamily="34" charset="0"/>
              <a:buChar char="•"/>
            </a:pPr>
            <a:r>
              <a:rPr lang="en-US" dirty="0">
                <a:solidFill>
                  <a:srgbClr val="FF6600"/>
                </a:solidFill>
              </a:rPr>
              <a:t>Curate the data</a:t>
            </a:r>
          </a:p>
          <a:p>
            <a:pPr marL="342900" indent="-342900" algn="just">
              <a:buFont typeface="Arial" panose="020B0604020202020204" pitchFamily="34" charset="0"/>
              <a:buChar char="•"/>
            </a:pPr>
            <a:r>
              <a:rPr lang="en-US" dirty="0">
                <a:solidFill>
                  <a:srgbClr val="FF6600"/>
                </a:solidFill>
              </a:rPr>
              <a:t>Feature engineering</a:t>
            </a:r>
          </a:p>
          <a:p>
            <a:pPr marL="342900" indent="-342900" algn="just">
              <a:buFont typeface="Arial" panose="020B0604020202020204" pitchFamily="34" charset="0"/>
              <a:buChar char="•"/>
            </a:pPr>
            <a:r>
              <a:rPr lang="en-US" dirty="0">
                <a:solidFill>
                  <a:srgbClr val="FF6600"/>
                </a:solidFill>
              </a:rPr>
              <a:t>Detect correlations</a:t>
            </a:r>
          </a:p>
          <a:p>
            <a:pPr marL="342900" indent="-342900" algn="just">
              <a:buFont typeface="Arial" panose="020B0604020202020204" pitchFamily="34" charset="0"/>
              <a:buChar char="•"/>
            </a:pPr>
            <a:r>
              <a:rPr lang="en-US" dirty="0">
                <a:solidFill>
                  <a:srgbClr val="FF6600"/>
                </a:solidFill>
              </a:rPr>
              <a:t>Analyze patterns</a:t>
            </a:r>
          </a:p>
          <a:p>
            <a:pPr marL="342900" indent="-342900" algn="just">
              <a:buFont typeface="Arial" panose="020B0604020202020204" pitchFamily="34" charset="0"/>
              <a:buChar char="•"/>
            </a:pPr>
            <a:r>
              <a:rPr lang="en-US" dirty="0">
                <a:solidFill>
                  <a:srgbClr val="FF6600"/>
                </a:solidFill>
              </a:rPr>
              <a:t>Provide insights</a:t>
            </a:r>
          </a:p>
          <a:p>
            <a:pPr marL="342900" indent="-342900" algn="just">
              <a:buFont typeface="Arial" panose="020B0604020202020204" pitchFamily="34" charset="0"/>
              <a:buChar char="•"/>
            </a:pPr>
            <a:r>
              <a:rPr lang="en-US" dirty="0">
                <a:solidFill>
                  <a:srgbClr val="FF6600"/>
                </a:solidFill>
              </a:rPr>
              <a:t>Tools used – Microsoft Excel, Python, Microsoft Power BI</a:t>
            </a:r>
          </a:p>
          <a:p>
            <a:pPr marL="342900" indent="-342900" algn="just">
              <a:buFont typeface="Arial" panose="020B0604020202020204" pitchFamily="34" charset="0"/>
              <a:buChar char="•"/>
            </a:pPr>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270068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62001" y="803325"/>
            <a:ext cx="5314536" cy="1325563"/>
          </a:xfrm>
        </p:spPr>
        <p:txBody>
          <a:bodyPr vert="horz" lIns="91440" tIns="45720" rIns="91440" bIns="45720" rtlCol="0" anchor="ctr" anchorCtr="0">
            <a:normAutofit/>
          </a:bodyPr>
          <a:lstStyle/>
          <a:p>
            <a:pPr algn="l"/>
            <a:r>
              <a:rPr lang="en-US" sz="4400" b="1" kern="1200" dirty="0">
                <a:solidFill>
                  <a:schemeClr val="accent2"/>
                </a:solidFill>
                <a:latin typeface="+mj-lt"/>
                <a:ea typeface="+mj-ea"/>
                <a:cs typeface="+mj-cs"/>
              </a:rPr>
              <a:t>Data Cleaning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511153" y="1885951"/>
            <a:ext cx="5984898" cy="4189856"/>
          </a:xfrm>
        </p:spPr>
        <p:txBody>
          <a:bodyPr vert="horz" lIns="91440" tIns="45720" rIns="91440" bIns="45720" rtlCol="0" anchor="t">
            <a:normAutofit/>
          </a:bodyPr>
          <a:lstStyle/>
          <a:p>
            <a:pPr indent="-228600" algn="l">
              <a:buFont typeface="Arial" panose="020B0604020202020204" pitchFamily="34" charset="0"/>
              <a:buChar char="•"/>
            </a:pPr>
            <a:r>
              <a:rPr lang="en-US" sz="2200" b="0" dirty="0">
                <a:effectLst/>
              </a:rPr>
              <a:t>Dataset details: </a:t>
            </a:r>
          </a:p>
          <a:p>
            <a:pPr marL="514350" lvl="1" indent="-285750" algn="l">
              <a:buFont typeface="Wingdings" panose="05000000000000000000" pitchFamily="2" charset="2"/>
              <a:buChar char="Ø"/>
            </a:pPr>
            <a:r>
              <a:rPr lang="en-US" sz="1800" b="0" dirty="0">
                <a:effectLst/>
              </a:rPr>
              <a:t>File name: Healthcare_dataset.xlsx</a:t>
            </a:r>
          </a:p>
          <a:p>
            <a:pPr marL="514350" lvl="1" indent="-285750" algn="l">
              <a:buFont typeface="Wingdings" panose="05000000000000000000" pitchFamily="2" charset="2"/>
              <a:buChar char="Ø"/>
            </a:pPr>
            <a:r>
              <a:rPr lang="en-US" sz="1800" dirty="0"/>
              <a:t>No. of rows = 3424</a:t>
            </a:r>
          </a:p>
          <a:p>
            <a:pPr marL="514350" lvl="1" indent="-285750" algn="l">
              <a:buFont typeface="Wingdings" panose="05000000000000000000" pitchFamily="2" charset="2"/>
              <a:buChar char="Ø"/>
            </a:pPr>
            <a:r>
              <a:rPr lang="en-US" sz="1800" b="0" dirty="0">
                <a:effectLst/>
              </a:rPr>
              <a:t>No. of columns = 69</a:t>
            </a:r>
          </a:p>
          <a:p>
            <a:pPr marL="514350" lvl="1" indent="-285750" algn="l">
              <a:buFont typeface="Wingdings" panose="05000000000000000000" pitchFamily="2" charset="2"/>
              <a:buChar char="Ø"/>
            </a:pPr>
            <a:r>
              <a:rPr lang="en-US" sz="1800" dirty="0"/>
              <a:t>Target variable = </a:t>
            </a:r>
            <a:r>
              <a:rPr lang="en-US" sz="2400" b="1" dirty="0">
                <a:solidFill>
                  <a:schemeClr val="accent2"/>
                </a:solidFill>
              </a:rPr>
              <a:t>‘</a:t>
            </a:r>
            <a:r>
              <a:rPr lang="en-US" sz="2400" b="1" dirty="0" err="1">
                <a:solidFill>
                  <a:schemeClr val="accent2"/>
                </a:solidFill>
              </a:rPr>
              <a:t>Persistency_Flag</a:t>
            </a:r>
            <a:r>
              <a:rPr lang="en-US" sz="2400" b="1" dirty="0">
                <a:solidFill>
                  <a:schemeClr val="accent2"/>
                </a:solidFill>
              </a:rPr>
              <a:t>’</a:t>
            </a:r>
            <a:endParaRPr lang="en-US" sz="2400" b="1" dirty="0">
              <a:solidFill>
                <a:schemeClr val="accent2"/>
              </a:solidFill>
              <a:effectLst/>
            </a:endParaRPr>
          </a:p>
          <a:p>
            <a:pPr marL="342900" indent="-342900" algn="l">
              <a:buFont typeface="Arial" panose="020B0604020202020204" pitchFamily="34" charset="0"/>
              <a:buChar char="•"/>
            </a:pPr>
            <a:r>
              <a:rPr lang="en-US" sz="2200" dirty="0"/>
              <a:t>There were no null values in the dataset.</a:t>
            </a:r>
          </a:p>
          <a:p>
            <a:pPr marL="342900" indent="-342900" algn="l">
              <a:buFont typeface="Arial" panose="020B0604020202020204" pitchFamily="34" charset="0"/>
              <a:buChar char="•"/>
            </a:pPr>
            <a:r>
              <a:rPr lang="en-US" sz="2200" dirty="0"/>
              <a:t>Some variables have large number of value counts, which is reduced by grouping same names, treating “Unknown” values, etc.</a:t>
            </a:r>
          </a:p>
          <a:p>
            <a:pPr marL="342900" indent="-342900" algn="l">
              <a:buFont typeface="Arial" panose="020B0604020202020204" pitchFamily="34" charset="0"/>
              <a:buChar char="•"/>
            </a:pPr>
            <a:r>
              <a:rPr lang="en-US" sz="2200" dirty="0"/>
              <a:t>A new dataset was created after data curation steps, with 2942 rows &amp; 66 columns.</a:t>
            </a:r>
          </a:p>
          <a:p>
            <a:pPr marL="342900" indent="-342900" algn="l">
              <a:buFont typeface="Arial" panose="020B0604020202020204" pitchFamily="34" charset="0"/>
              <a:buChar char="•"/>
            </a:pPr>
            <a:endParaRPr lang="en-US" sz="2200" b="0" dirty="0">
              <a:effectLst/>
            </a:endParaRPr>
          </a:p>
          <a:p>
            <a:pPr indent="-228600" algn="l">
              <a:buFont typeface="Arial" panose="020B0604020202020204" pitchFamily="34" charset="0"/>
              <a:buChar char="•"/>
            </a:pPr>
            <a:endParaRPr lang="en-US" sz="1800" b="0" dirty="0">
              <a:effectLst/>
            </a:endParaRPr>
          </a:p>
        </p:txBody>
      </p:sp>
      <p:sp>
        <p:nvSpPr>
          <p:cNvPr id="22" name="Freeform: Shape 2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Magnifying glass">
            <a:extLst>
              <a:ext uri="{FF2B5EF4-FFF2-40B4-BE49-F238E27FC236}">
                <a16:creationId xmlns:a16="http://schemas.microsoft.com/office/drawing/2014/main" id="{F12AF188-EE88-0DE2-F84D-4360A8AB33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pic>
        <p:nvPicPr>
          <p:cNvPr id="4" name="Picture 3" descr="Graphical user interface, websit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039886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118544" y="787789"/>
            <a:ext cx="5778230" cy="5097603"/>
          </a:xfrm>
        </p:spPr>
        <p:txBody>
          <a:bodyPr vert="vert270">
            <a:normAutofit/>
          </a:bodyPr>
          <a:lstStyle/>
          <a:p>
            <a:pPr marL="457200" indent="-457200" algn="l">
              <a:buFont typeface="+mj-lt"/>
              <a:buAutoNum type="arabicPeriod"/>
            </a:pPr>
            <a:r>
              <a:rPr lang="en-US" dirty="0"/>
              <a:t>Basic Data Exploration</a:t>
            </a:r>
          </a:p>
          <a:p>
            <a:pPr marL="457200" indent="-457200" algn="l">
              <a:buFont typeface="+mj-lt"/>
              <a:buAutoNum type="arabicPeriod"/>
            </a:pPr>
            <a:r>
              <a:rPr lang="en-US" dirty="0"/>
              <a:t>Demographic Analysis</a:t>
            </a:r>
          </a:p>
          <a:p>
            <a:pPr marL="1257300" lvl="2" indent="-342900" algn="l">
              <a:buFont typeface="Wingdings" panose="05000000000000000000" pitchFamily="2" charset="2"/>
              <a:buChar char="Ø"/>
            </a:pPr>
            <a:r>
              <a:rPr lang="en-US" dirty="0"/>
              <a:t>Gender</a:t>
            </a:r>
          </a:p>
          <a:p>
            <a:pPr marL="1257300" lvl="2" indent="-342900" algn="l">
              <a:buFont typeface="Wingdings" panose="05000000000000000000" pitchFamily="2" charset="2"/>
              <a:buChar char="Ø"/>
            </a:pPr>
            <a:r>
              <a:rPr lang="en-US" dirty="0"/>
              <a:t>Age</a:t>
            </a:r>
          </a:p>
          <a:p>
            <a:pPr marL="1257300" lvl="2" indent="-342900" algn="l">
              <a:buFont typeface="Wingdings" panose="05000000000000000000" pitchFamily="2" charset="2"/>
              <a:buChar char="Ø"/>
            </a:pPr>
            <a:r>
              <a:rPr lang="en-US" dirty="0"/>
              <a:t>Race</a:t>
            </a:r>
          </a:p>
          <a:p>
            <a:pPr marL="1257300" lvl="2" indent="-342900" algn="l">
              <a:buFont typeface="Wingdings" panose="05000000000000000000" pitchFamily="2" charset="2"/>
              <a:buChar char="Ø"/>
            </a:pPr>
            <a:r>
              <a:rPr lang="en-US" dirty="0"/>
              <a:t>Region</a:t>
            </a:r>
          </a:p>
          <a:p>
            <a:pPr marL="1257300" lvl="2" indent="-342900" algn="l">
              <a:buFont typeface="Wingdings" panose="05000000000000000000" pitchFamily="2" charset="2"/>
              <a:buChar char="Ø"/>
            </a:pPr>
            <a:r>
              <a:rPr lang="en-US" dirty="0"/>
              <a:t>Ethnicity</a:t>
            </a:r>
          </a:p>
          <a:p>
            <a:pPr marL="457200" indent="-457200" algn="l">
              <a:buFont typeface="+mj-lt"/>
              <a:buAutoNum type="arabicPeriod"/>
            </a:pPr>
            <a:r>
              <a:rPr lang="en-US" dirty="0"/>
              <a:t>Clinical Factors’ Analysis</a:t>
            </a:r>
          </a:p>
          <a:p>
            <a:pPr marL="1257300" lvl="2" indent="-342900" algn="l">
              <a:buFont typeface="Wingdings" panose="05000000000000000000" pitchFamily="2" charset="2"/>
              <a:buChar char="Ø"/>
            </a:pPr>
            <a:r>
              <a:rPr lang="en-US" dirty="0"/>
              <a:t>T score</a:t>
            </a:r>
          </a:p>
          <a:p>
            <a:pPr marL="1257300" lvl="2" indent="-342900" algn="l">
              <a:buFont typeface="Wingdings" panose="05000000000000000000" pitchFamily="2" charset="2"/>
              <a:buChar char="Ø"/>
            </a:pPr>
            <a:r>
              <a:rPr lang="en-US" dirty="0"/>
              <a:t>Risk Segment</a:t>
            </a:r>
          </a:p>
          <a:p>
            <a:pPr marL="1257300" lvl="2" indent="-342900" algn="l">
              <a:buFont typeface="Wingdings" panose="05000000000000000000" pitchFamily="2" charset="2"/>
              <a:buChar char="Ø"/>
            </a:pPr>
            <a:r>
              <a:rPr lang="en-US" dirty="0"/>
              <a:t>Glucocorticoid Recency</a:t>
            </a:r>
          </a:p>
          <a:p>
            <a:pPr marL="1257300" lvl="2" indent="-342900" algn="l">
              <a:buFont typeface="Wingdings" panose="05000000000000000000" pitchFamily="2" charset="2"/>
              <a:buChar char="Ø"/>
            </a:pPr>
            <a:r>
              <a:rPr lang="en-US" dirty="0"/>
              <a:t>Fragility Fracture Recency</a:t>
            </a:r>
          </a:p>
          <a:p>
            <a:pPr marL="457200" indent="-457200" algn="l">
              <a:buFont typeface="+mj-lt"/>
              <a:buAutoNum type="arabicPeriod"/>
            </a:pPr>
            <a:r>
              <a:rPr lang="en-US" dirty="0"/>
              <a:t>Disease/Treatment Factors’ Analysis</a:t>
            </a:r>
          </a:p>
          <a:p>
            <a:pPr marL="1257300" lvl="2" indent="-342900" algn="l">
              <a:buFont typeface="Wingdings" panose="05000000000000000000" pitchFamily="2" charset="2"/>
              <a:buChar char="Ø"/>
            </a:pPr>
            <a:r>
              <a:rPr lang="en-US" dirty="0"/>
              <a:t>Comorbidity</a:t>
            </a:r>
          </a:p>
          <a:p>
            <a:pPr marL="1257300" lvl="2" indent="-342900" algn="l">
              <a:buFont typeface="Wingdings" panose="05000000000000000000" pitchFamily="2" charset="2"/>
              <a:buChar char="Ø"/>
            </a:pPr>
            <a:r>
              <a:rPr lang="en-US" dirty="0"/>
              <a:t>Risk factors</a:t>
            </a:r>
          </a:p>
          <a:p>
            <a:pPr marL="1257300" lvl="2" indent="-342900" algn="l">
              <a:buFont typeface="Wingdings" panose="05000000000000000000" pitchFamily="2" charset="2"/>
              <a:buChar char="Ø"/>
            </a:pPr>
            <a:r>
              <a:rPr lang="en-US" dirty="0"/>
              <a:t>Concomitancy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4456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sz="6000" b="1" dirty="0">
                <a:solidFill>
                  <a:schemeClr val="accent2"/>
                </a:solidFill>
              </a:rPr>
              <a:t>Target Variable Analysis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1" name="Picture 10">
            <a:extLst>
              <a:ext uri="{FF2B5EF4-FFF2-40B4-BE49-F238E27FC236}">
                <a16:creationId xmlns:a16="http://schemas.microsoft.com/office/drawing/2014/main" id="{870930A6-1915-4A43-B635-CF34F97B9A92}"/>
              </a:ext>
            </a:extLst>
          </p:cNvPr>
          <p:cNvPicPr>
            <a:picLocks noChangeAspect="1"/>
          </p:cNvPicPr>
          <p:nvPr/>
        </p:nvPicPr>
        <p:blipFill>
          <a:blip r:embed="rId3"/>
          <a:stretch>
            <a:fillRect/>
          </a:stretch>
        </p:blipFill>
        <p:spPr>
          <a:xfrm>
            <a:off x="3474395" y="1752725"/>
            <a:ext cx="5243209" cy="4608162"/>
          </a:xfrm>
          <a:prstGeom prst="rect">
            <a:avLst/>
          </a:prstGeom>
        </p:spPr>
      </p:pic>
    </p:spTree>
    <p:extLst>
      <p:ext uri="{BB962C8B-B14F-4D97-AF65-F5344CB8AC3E}">
        <p14:creationId xmlns:p14="http://schemas.microsoft.com/office/powerpoint/2010/main" val="239915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sz="6000" b="1" dirty="0">
                <a:solidFill>
                  <a:schemeClr val="accent2"/>
                </a:solidFill>
              </a:rPr>
              <a:t>Gender Analysis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CE5EBA94-CA13-48D0-83C5-E2F23B04DE73}"/>
              </a:ext>
            </a:extLst>
          </p:cNvPr>
          <p:cNvPicPr>
            <a:picLocks noChangeAspect="1"/>
          </p:cNvPicPr>
          <p:nvPr/>
        </p:nvPicPr>
        <p:blipFill>
          <a:blip r:embed="rId3"/>
          <a:stretch>
            <a:fillRect/>
          </a:stretch>
        </p:blipFill>
        <p:spPr>
          <a:xfrm>
            <a:off x="2498904" y="1434897"/>
            <a:ext cx="7194191" cy="4823378"/>
          </a:xfrm>
          <a:prstGeom prst="rect">
            <a:avLst/>
          </a:prstGeom>
        </p:spPr>
      </p:pic>
    </p:spTree>
    <p:extLst>
      <p:ext uri="{BB962C8B-B14F-4D97-AF65-F5344CB8AC3E}">
        <p14:creationId xmlns:p14="http://schemas.microsoft.com/office/powerpoint/2010/main" val="4226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92884" y="-5492884"/>
            <a:ext cx="1206232" cy="12192001"/>
          </a:xfrm>
          <a:solidFill>
            <a:srgbClr val="3B3B3B"/>
          </a:solidFill>
        </p:spPr>
        <p:txBody>
          <a:bodyPr vert="vert270" anchor="t" anchorCtr="0">
            <a:normAutofit/>
          </a:bodyPr>
          <a:lstStyle/>
          <a:p>
            <a:pPr>
              <a:lnSpc>
                <a:spcPct val="100000"/>
              </a:lnSpc>
            </a:pPr>
            <a:r>
              <a:rPr lang="en-US" sz="6000" b="1" dirty="0">
                <a:solidFill>
                  <a:schemeClr val="accent2"/>
                </a:solidFill>
              </a:rPr>
              <a:t>Age Group Analysis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923200C0-1F15-428B-9C78-AAA47696CE18}"/>
              </a:ext>
            </a:extLst>
          </p:cNvPr>
          <p:cNvPicPr>
            <a:picLocks noChangeAspect="1"/>
          </p:cNvPicPr>
          <p:nvPr/>
        </p:nvPicPr>
        <p:blipFill>
          <a:blip r:embed="rId3"/>
          <a:stretch>
            <a:fillRect/>
          </a:stretch>
        </p:blipFill>
        <p:spPr>
          <a:xfrm>
            <a:off x="6687617" y="1854936"/>
            <a:ext cx="4677070" cy="3360131"/>
          </a:xfrm>
          <a:prstGeom prst="rect">
            <a:avLst/>
          </a:prstGeom>
        </p:spPr>
      </p:pic>
      <p:pic>
        <p:nvPicPr>
          <p:cNvPr id="10" name="Picture 9">
            <a:extLst>
              <a:ext uri="{FF2B5EF4-FFF2-40B4-BE49-F238E27FC236}">
                <a16:creationId xmlns:a16="http://schemas.microsoft.com/office/drawing/2014/main" id="{DEAA33C3-2EB8-4162-8714-BD6D316A5897}"/>
              </a:ext>
            </a:extLst>
          </p:cNvPr>
          <p:cNvPicPr>
            <a:picLocks noChangeAspect="1"/>
          </p:cNvPicPr>
          <p:nvPr/>
        </p:nvPicPr>
        <p:blipFill>
          <a:blip r:embed="rId4"/>
          <a:stretch>
            <a:fillRect/>
          </a:stretch>
        </p:blipFill>
        <p:spPr>
          <a:xfrm>
            <a:off x="291894" y="1526958"/>
            <a:ext cx="6005080" cy="4016088"/>
          </a:xfrm>
          <a:prstGeom prst="rect">
            <a:avLst/>
          </a:prstGeom>
        </p:spPr>
      </p:pic>
    </p:spTree>
    <p:extLst>
      <p:ext uri="{BB962C8B-B14F-4D97-AF65-F5344CB8AC3E}">
        <p14:creationId xmlns:p14="http://schemas.microsoft.com/office/powerpoint/2010/main" val="38082506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3. Data Glacier Internship</Template>
  <TotalTime>310</TotalTime>
  <Words>502</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Lato</vt:lpstr>
      <vt:lpstr>Wingdings</vt:lpstr>
      <vt:lpstr>Office Theme</vt:lpstr>
      <vt:lpstr>PowerPoint Presentation</vt:lpstr>
      <vt:lpstr>   Agenda</vt:lpstr>
      <vt:lpstr>   Problem Statement</vt:lpstr>
      <vt:lpstr>   Approach</vt:lpstr>
      <vt:lpstr>Data Cleaning</vt:lpstr>
      <vt:lpstr>   Exploratory Data Analysis</vt:lpstr>
      <vt:lpstr>Target Variable Analysis</vt:lpstr>
      <vt:lpstr>Gender Analysis</vt:lpstr>
      <vt:lpstr>Age Group Analysis</vt:lpstr>
      <vt:lpstr>Race, Region &amp; Ethnicity</vt:lpstr>
      <vt:lpstr>Clinical Factors</vt:lpstr>
      <vt:lpstr>Clinical Factors - Persistency</vt:lpstr>
      <vt:lpstr>Disease/Treatment Factors</vt:lpstr>
      <vt:lpstr>   EDA Summary</vt:lpstr>
      <vt:lpstr>   Models</vt:lpstr>
      <vt:lpstr>   Models</vt:lpstr>
      <vt:lpstr>   Classification Reports</vt:lpstr>
      <vt:lpstr>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Sunny</dc:creator>
  <cp:lastModifiedBy>soniya sunny</cp:lastModifiedBy>
  <cp:revision>59</cp:revision>
  <dcterms:created xsi:type="dcterms:W3CDTF">2022-06-18T18:07:14Z</dcterms:created>
  <dcterms:modified xsi:type="dcterms:W3CDTF">2022-08-27T18:31:11Z</dcterms:modified>
</cp:coreProperties>
</file>