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5" r:id="rId8"/>
    <p:sldId id="279" r:id="rId9"/>
    <p:sldId id="278" r:id="rId10"/>
    <p:sldId id="277" r:id="rId11"/>
    <p:sldId id="280" r:id="rId12"/>
    <p:sldId id="281" r:id="rId13"/>
    <p:sldId id="283" r:id="rId14"/>
    <p:sldId id="282" r:id="rId15"/>
    <p:sldId id="284" r:id="rId16"/>
    <p:sldId id="273" r:id="rId17"/>
    <p:sldId id="274"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6/18/2022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1027332" y="2030834"/>
            <a:ext cx="9039462" cy="172354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solidFill>
                  <a:schemeClr val="bg1"/>
                </a:solidFill>
              </a:rPr>
              <a:t>G2M INSIGHT FOR CAB INVESTMENT FIRM</a:t>
            </a:r>
          </a:p>
        </p:txBody>
      </p:sp>
      <p:sp>
        <p:nvSpPr>
          <p:cNvPr id="3" name="TextBox 2">
            <a:extLst>
              <a:ext uri="{FF2B5EF4-FFF2-40B4-BE49-F238E27FC236}">
                <a16:creationId xmlns:a16="http://schemas.microsoft.com/office/drawing/2014/main" id="{0300AD9C-388F-4C7A-BB89-49DCD8612577}"/>
              </a:ext>
            </a:extLst>
          </p:cNvPr>
          <p:cNvSpPr txBox="1"/>
          <p:nvPr/>
        </p:nvSpPr>
        <p:spPr>
          <a:xfrm>
            <a:off x="8734425" y="4827166"/>
            <a:ext cx="3105150" cy="1754326"/>
          </a:xfrm>
          <a:prstGeom prst="rect">
            <a:avLst/>
          </a:prstGeom>
          <a:noFill/>
        </p:spPr>
        <p:txBody>
          <a:bodyPr wrap="square" rtlCol="0">
            <a:spAutoFit/>
          </a:bodyPr>
          <a:lstStyle/>
          <a:p>
            <a:r>
              <a:rPr lang="en-CA" dirty="0">
                <a:solidFill>
                  <a:schemeClr val="bg1"/>
                </a:solidFill>
              </a:rPr>
              <a:t>Submitted by,</a:t>
            </a:r>
          </a:p>
          <a:p>
            <a:r>
              <a:rPr lang="en-CA" dirty="0">
                <a:solidFill>
                  <a:schemeClr val="bg1"/>
                </a:solidFill>
              </a:rPr>
              <a:t>	Soniya Sunny</a:t>
            </a:r>
          </a:p>
          <a:p>
            <a:r>
              <a:rPr lang="en-CA" dirty="0">
                <a:solidFill>
                  <a:schemeClr val="bg1"/>
                </a:solidFill>
              </a:rPr>
              <a:t>	Data Science Intern</a:t>
            </a:r>
          </a:p>
          <a:p>
            <a:r>
              <a:rPr lang="en-CA" dirty="0">
                <a:solidFill>
                  <a:schemeClr val="bg1"/>
                </a:solidFill>
              </a:rPr>
              <a:t>	LISUM10: 30</a:t>
            </a:r>
          </a:p>
          <a:p>
            <a:r>
              <a:rPr lang="en-CA" dirty="0">
                <a:solidFill>
                  <a:schemeClr val="bg1"/>
                </a:solidFill>
              </a:rPr>
              <a:t>Submitted on,</a:t>
            </a:r>
          </a:p>
          <a:p>
            <a:r>
              <a:rPr lang="en-CA" dirty="0">
                <a:solidFill>
                  <a:schemeClr val="bg1"/>
                </a:solidFill>
              </a:rPr>
              <a:t>	June 18, 2022</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46351" y="433545"/>
            <a:ext cx="11139854" cy="930447"/>
          </a:xfrm>
          <a:prstGeom prst="ellipse">
            <a:avLst/>
          </a:prstGeom>
        </p:spPr>
        <p:txBody>
          <a:bodyPr vert="horz" lIns="91440" tIns="45720" rIns="91440" bIns="45720" rtlCol="0" anchor="b">
            <a:normAutofit fontScale="90000"/>
          </a:bodyPr>
          <a:lstStyle/>
          <a:p>
            <a:pPr algn="ctr"/>
            <a:r>
              <a:rPr lang="en-US" dirty="0">
                <a:solidFill>
                  <a:schemeClr val="accent2"/>
                </a:solidFill>
              </a:rPr>
              <a:t>Profit Analysis</a:t>
            </a:r>
          </a:p>
        </p:txBody>
      </p:sp>
      <p:cxnSp>
        <p:nvCxnSpPr>
          <p:cNvPr id="28" name="Straight Connector 27">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bar chart&#10;&#10;Description automatically generated">
            <a:extLst>
              <a:ext uri="{FF2B5EF4-FFF2-40B4-BE49-F238E27FC236}">
                <a16:creationId xmlns:a16="http://schemas.microsoft.com/office/drawing/2014/main" id="{B096033F-74C4-43E0-819F-5265F63857E4}"/>
              </a:ext>
            </a:extLst>
          </p:cNvPr>
          <p:cNvPicPr>
            <a:picLocks noGrp="1" noChangeAspect="1"/>
          </p:cNvPicPr>
          <p:nvPr>
            <p:ph idx="1"/>
          </p:nvPr>
        </p:nvPicPr>
        <p:blipFill>
          <a:blip r:embed="rId2"/>
          <a:stretch>
            <a:fillRect/>
          </a:stretch>
        </p:blipFill>
        <p:spPr>
          <a:xfrm>
            <a:off x="331570" y="2200275"/>
            <a:ext cx="5662104" cy="3848099"/>
          </a:xfrm>
          <a:prstGeom prst="rect">
            <a:avLst/>
          </a:prstGeom>
        </p:spPr>
      </p:pic>
      <p:cxnSp>
        <p:nvCxnSpPr>
          <p:cNvPr id="30" name="Straight Connector 29">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Picture 6" descr="Chart, line chart&#10;&#10;Description automatically generated">
            <a:extLst>
              <a:ext uri="{FF2B5EF4-FFF2-40B4-BE49-F238E27FC236}">
                <a16:creationId xmlns:a16="http://schemas.microsoft.com/office/drawing/2014/main" id="{7A9D720A-3110-42F3-B29C-652EBDD56075}"/>
              </a:ext>
            </a:extLst>
          </p:cNvPr>
          <p:cNvPicPr>
            <a:picLocks noChangeAspect="1"/>
          </p:cNvPicPr>
          <p:nvPr/>
        </p:nvPicPr>
        <p:blipFill>
          <a:blip r:embed="rId3"/>
          <a:stretch>
            <a:fillRect/>
          </a:stretch>
        </p:blipFill>
        <p:spPr>
          <a:xfrm>
            <a:off x="6198328" y="2200274"/>
            <a:ext cx="5662108" cy="3848099"/>
          </a:xfrm>
          <a:prstGeom prst="rect">
            <a:avLst/>
          </a:prstGeom>
        </p:spPr>
      </p:pic>
      <p:sp>
        <p:nvSpPr>
          <p:cNvPr id="3" name="TextBox 2">
            <a:extLst>
              <a:ext uri="{FF2B5EF4-FFF2-40B4-BE49-F238E27FC236}">
                <a16:creationId xmlns:a16="http://schemas.microsoft.com/office/drawing/2014/main" id="{85A244F4-8C58-4806-A974-79E22FC0237D}"/>
              </a:ext>
            </a:extLst>
          </p:cNvPr>
          <p:cNvSpPr txBox="1"/>
          <p:nvPr/>
        </p:nvSpPr>
        <p:spPr>
          <a:xfrm>
            <a:off x="208966" y="6335913"/>
            <a:ext cx="9392234" cy="369332"/>
          </a:xfrm>
          <a:prstGeom prst="rect">
            <a:avLst/>
          </a:prstGeom>
          <a:noFill/>
        </p:spPr>
        <p:txBody>
          <a:bodyPr wrap="square" rtlCol="0">
            <a:spAutoFit/>
          </a:bodyPr>
          <a:lstStyle/>
          <a:p>
            <a:r>
              <a:rPr lang="en-CA" dirty="0"/>
              <a:t>Yellow cab has more profit in all the given years than pink cab</a:t>
            </a:r>
          </a:p>
        </p:txBody>
      </p:sp>
    </p:spTree>
    <p:extLst>
      <p:ext uri="{BB962C8B-B14F-4D97-AF65-F5344CB8AC3E}">
        <p14:creationId xmlns:p14="http://schemas.microsoft.com/office/powerpoint/2010/main" val="411362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fontScale="90000"/>
          </a:bodyPr>
          <a:lstStyle/>
          <a:p>
            <a:pPr algn="ctr"/>
            <a:r>
              <a:rPr lang="en-US" dirty="0">
                <a:solidFill>
                  <a:schemeClr val="accent2"/>
                </a:solidFill>
              </a:rPr>
              <a:t>Profit </a:t>
            </a:r>
            <a:r>
              <a:rPr lang="en-US" kern="1200" dirty="0">
                <a:solidFill>
                  <a:schemeClr val="accent2"/>
                </a:solidFill>
                <a:latin typeface="+mj-lt"/>
                <a:ea typeface="+mj-ea"/>
                <a:cs typeface="+mj-cs"/>
              </a:rPr>
              <a:t>Analysis by Holidays</a:t>
            </a:r>
          </a:p>
        </p:txBody>
      </p:sp>
      <p:cxnSp>
        <p:nvCxnSpPr>
          <p:cNvPr id="39" name="Straight Connector 3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261AB4-5DE3-45FB-BAAA-E4810581589C}"/>
              </a:ext>
            </a:extLst>
          </p:cNvPr>
          <p:cNvSpPr txBox="1"/>
          <p:nvPr/>
        </p:nvSpPr>
        <p:spPr>
          <a:xfrm>
            <a:off x="9396919" y="2298654"/>
            <a:ext cx="2706456"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Labor Day Weekend generated more profits for both cabs.</a:t>
            </a:r>
          </a:p>
          <a:p>
            <a:pPr marL="342900" indent="-342900" algn="just">
              <a:buFont typeface="Arial" panose="020B0604020202020204" pitchFamily="34" charset="0"/>
              <a:buChar char="•"/>
            </a:pPr>
            <a:r>
              <a:rPr lang="en-US" sz="2000" dirty="0"/>
              <a:t>Christmas Eve, New Year Eve, New Year Day and Christmas Day also generated higher profits</a:t>
            </a:r>
          </a:p>
        </p:txBody>
      </p:sp>
      <p:pic>
        <p:nvPicPr>
          <p:cNvPr id="4" name="Picture 3">
            <a:extLst>
              <a:ext uri="{FF2B5EF4-FFF2-40B4-BE49-F238E27FC236}">
                <a16:creationId xmlns:a16="http://schemas.microsoft.com/office/drawing/2014/main" id="{E98E74D9-2F3D-469F-ADCC-EF577446D085}"/>
              </a:ext>
            </a:extLst>
          </p:cNvPr>
          <p:cNvPicPr>
            <a:picLocks noChangeAspect="1"/>
          </p:cNvPicPr>
          <p:nvPr/>
        </p:nvPicPr>
        <p:blipFill>
          <a:blip r:embed="rId2"/>
          <a:stretch>
            <a:fillRect/>
          </a:stretch>
        </p:blipFill>
        <p:spPr>
          <a:xfrm>
            <a:off x="88625" y="2298654"/>
            <a:ext cx="9376388" cy="4679911"/>
          </a:xfrm>
          <a:prstGeom prst="rect">
            <a:avLst/>
          </a:prstGeom>
        </p:spPr>
      </p:pic>
    </p:spTree>
    <p:extLst>
      <p:ext uri="{BB962C8B-B14F-4D97-AF65-F5344CB8AC3E}">
        <p14:creationId xmlns:p14="http://schemas.microsoft.com/office/powerpoint/2010/main" val="223677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fontScale="90000"/>
          </a:bodyPr>
          <a:lstStyle/>
          <a:p>
            <a:pPr algn="ctr"/>
            <a:r>
              <a:rPr lang="en-US" dirty="0">
                <a:solidFill>
                  <a:schemeClr val="accent2"/>
                </a:solidFill>
              </a:rPr>
              <a:t>City Analysis</a:t>
            </a:r>
            <a:endParaRPr lang="en-US" kern="1200" dirty="0">
              <a:solidFill>
                <a:schemeClr val="accent2"/>
              </a:solidFill>
              <a:latin typeface="+mj-lt"/>
              <a:ea typeface="+mj-ea"/>
              <a:cs typeface="+mj-cs"/>
            </a:endParaRPr>
          </a:p>
        </p:txBody>
      </p:sp>
      <p:cxnSp>
        <p:nvCxnSpPr>
          <p:cNvPr id="39" name="Straight Connector 3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261AB4-5DE3-45FB-BAAA-E4810581589C}"/>
              </a:ext>
            </a:extLst>
          </p:cNvPr>
          <p:cNvSpPr txBox="1"/>
          <p:nvPr/>
        </p:nvSpPr>
        <p:spPr>
          <a:xfrm>
            <a:off x="9396919" y="2298654"/>
            <a:ext cx="2706456"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New York has more transactions.</a:t>
            </a:r>
          </a:p>
          <a:p>
            <a:pPr marL="342900" indent="-342900" algn="just">
              <a:buFont typeface="Arial" panose="020B0604020202020204" pitchFamily="34" charset="0"/>
              <a:buChar char="•"/>
            </a:pPr>
            <a:r>
              <a:rPr lang="en-US" sz="2000" dirty="0"/>
              <a:t>In New York, Yellow Cab is more popular.</a:t>
            </a:r>
          </a:p>
        </p:txBody>
      </p:sp>
      <p:pic>
        <p:nvPicPr>
          <p:cNvPr id="5" name="Picture 4">
            <a:extLst>
              <a:ext uri="{FF2B5EF4-FFF2-40B4-BE49-F238E27FC236}">
                <a16:creationId xmlns:a16="http://schemas.microsoft.com/office/drawing/2014/main" id="{453CCEFA-33FF-440A-AA68-5AF661481165}"/>
              </a:ext>
            </a:extLst>
          </p:cNvPr>
          <p:cNvPicPr>
            <a:picLocks noChangeAspect="1"/>
          </p:cNvPicPr>
          <p:nvPr/>
        </p:nvPicPr>
        <p:blipFill>
          <a:blip r:embed="rId2"/>
          <a:stretch>
            <a:fillRect/>
          </a:stretch>
        </p:blipFill>
        <p:spPr>
          <a:xfrm>
            <a:off x="0" y="2224994"/>
            <a:ext cx="9201150" cy="4563905"/>
          </a:xfrm>
          <a:prstGeom prst="rect">
            <a:avLst/>
          </a:prstGeom>
        </p:spPr>
      </p:pic>
    </p:spTree>
    <p:extLst>
      <p:ext uri="{BB962C8B-B14F-4D97-AF65-F5344CB8AC3E}">
        <p14:creationId xmlns:p14="http://schemas.microsoft.com/office/powerpoint/2010/main" val="1645532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fontScale="90000"/>
          </a:bodyPr>
          <a:lstStyle/>
          <a:p>
            <a:pPr algn="ctr"/>
            <a:r>
              <a:rPr lang="en-US" dirty="0">
                <a:solidFill>
                  <a:schemeClr val="accent2"/>
                </a:solidFill>
              </a:rPr>
              <a:t>Profit/km Analysis by Cities</a:t>
            </a:r>
            <a:endParaRPr lang="en-US" kern="1200" dirty="0">
              <a:solidFill>
                <a:schemeClr val="accent2"/>
              </a:solidFill>
              <a:latin typeface="+mj-lt"/>
              <a:ea typeface="+mj-ea"/>
              <a:cs typeface="+mj-cs"/>
            </a:endParaRPr>
          </a:p>
        </p:txBody>
      </p:sp>
      <p:cxnSp>
        <p:nvCxnSpPr>
          <p:cNvPr id="39" name="Straight Connector 3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261AB4-5DE3-45FB-BAAA-E4810581589C}"/>
              </a:ext>
            </a:extLst>
          </p:cNvPr>
          <p:cNvSpPr txBox="1"/>
          <p:nvPr/>
        </p:nvSpPr>
        <p:spPr>
          <a:xfrm>
            <a:off x="9396919" y="2298654"/>
            <a:ext cx="2706456"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New York city gives more profit per kilometers for both cabs.</a:t>
            </a:r>
          </a:p>
          <a:p>
            <a:pPr marL="342900" indent="-342900" algn="just">
              <a:buFont typeface="Arial" panose="020B0604020202020204" pitchFamily="34" charset="0"/>
              <a:buChar char="•"/>
            </a:pPr>
            <a:r>
              <a:rPr lang="en-US" sz="2000" dirty="0"/>
              <a:t>Yellow cab provides comparatively more profit/km.</a:t>
            </a:r>
          </a:p>
        </p:txBody>
      </p:sp>
      <p:pic>
        <p:nvPicPr>
          <p:cNvPr id="4" name="Picture 3">
            <a:extLst>
              <a:ext uri="{FF2B5EF4-FFF2-40B4-BE49-F238E27FC236}">
                <a16:creationId xmlns:a16="http://schemas.microsoft.com/office/drawing/2014/main" id="{70E3AB22-5FDB-406B-80E6-A8A6486AF576}"/>
              </a:ext>
            </a:extLst>
          </p:cNvPr>
          <p:cNvPicPr>
            <a:picLocks noChangeAspect="1"/>
          </p:cNvPicPr>
          <p:nvPr/>
        </p:nvPicPr>
        <p:blipFill>
          <a:blip r:embed="rId2"/>
          <a:stretch>
            <a:fillRect/>
          </a:stretch>
        </p:blipFill>
        <p:spPr>
          <a:xfrm>
            <a:off x="88625" y="2411543"/>
            <a:ext cx="8131245" cy="4320914"/>
          </a:xfrm>
          <a:prstGeom prst="rect">
            <a:avLst/>
          </a:prstGeom>
        </p:spPr>
      </p:pic>
    </p:spTree>
    <p:extLst>
      <p:ext uri="{BB962C8B-B14F-4D97-AF65-F5344CB8AC3E}">
        <p14:creationId xmlns:p14="http://schemas.microsoft.com/office/powerpoint/2010/main" val="417935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fontScale="90000"/>
          </a:bodyPr>
          <a:lstStyle/>
          <a:p>
            <a:pPr algn="ctr"/>
            <a:r>
              <a:rPr lang="en-US" dirty="0">
                <a:solidFill>
                  <a:schemeClr val="accent2"/>
                </a:solidFill>
              </a:rPr>
              <a:t>Transaction Analysis by Gender</a:t>
            </a:r>
            <a:endParaRPr lang="en-US" kern="1200" dirty="0">
              <a:solidFill>
                <a:schemeClr val="accent2"/>
              </a:solidFill>
              <a:latin typeface="+mj-lt"/>
              <a:ea typeface="+mj-ea"/>
              <a:cs typeface="+mj-cs"/>
            </a:endParaRPr>
          </a:p>
        </p:txBody>
      </p:sp>
      <p:cxnSp>
        <p:nvCxnSpPr>
          <p:cNvPr id="39" name="Straight Connector 3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261AB4-5DE3-45FB-BAAA-E4810581589C}"/>
              </a:ext>
            </a:extLst>
          </p:cNvPr>
          <p:cNvSpPr txBox="1"/>
          <p:nvPr/>
        </p:nvSpPr>
        <p:spPr>
          <a:xfrm>
            <a:off x="9396919" y="2298654"/>
            <a:ext cx="2706456"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Yellow Cab gets more rides irrespective of gender.</a:t>
            </a:r>
          </a:p>
        </p:txBody>
      </p:sp>
      <p:pic>
        <p:nvPicPr>
          <p:cNvPr id="7" name="Picture 6">
            <a:extLst>
              <a:ext uri="{FF2B5EF4-FFF2-40B4-BE49-F238E27FC236}">
                <a16:creationId xmlns:a16="http://schemas.microsoft.com/office/drawing/2014/main" id="{62E20FE0-C9EC-40F8-A77B-69F9C80D0FA4}"/>
              </a:ext>
            </a:extLst>
          </p:cNvPr>
          <p:cNvPicPr>
            <a:picLocks noChangeAspect="1"/>
          </p:cNvPicPr>
          <p:nvPr/>
        </p:nvPicPr>
        <p:blipFill>
          <a:blip r:embed="rId2"/>
          <a:stretch>
            <a:fillRect/>
          </a:stretch>
        </p:blipFill>
        <p:spPr>
          <a:xfrm>
            <a:off x="94034" y="2298654"/>
            <a:ext cx="7373566" cy="4480948"/>
          </a:xfrm>
          <a:prstGeom prst="rect">
            <a:avLst/>
          </a:prstGeom>
        </p:spPr>
      </p:pic>
    </p:spTree>
    <p:extLst>
      <p:ext uri="{BB962C8B-B14F-4D97-AF65-F5344CB8AC3E}">
        <p14:creationId xmlns:p14="http://schemas.microsoft.com/office/powerpoint/2010/main" val="1886438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fontScale="90000"/>
          </a:bodyPr>
          <a:lstStyle/>
          <a:p>
            <a:pPr algn="ctr"/>
            <a:r>
              <a:rPr lang="en-US" dirty="0">
                <a:solidFill>
                  <a:schemeClr val="accent2"/>
                </a:solidFill>
              </a:rPr>
              <a:t>Profit % Analysis</a:t>
            </a:r>
            <a:endParaRPr lang="en-US" kern="1200" dirty="0">
              <a:solidFill>
                <a:schemeClr val="accent2"/>
              </a:solidFill>
              <a:latin typeface="+mj-lt"/>
              <a:ea typeface="+mj-ea"/>
              <a:cs typeface="+mj-cs"/>
            </a:endParaRPr>
          </a:p>
        </p:txBody>
      </p:sp>
      <p:cxnSp>
        <p:nvCxnSpPr>
          <p:cNvPr id="39" name="Straight Connector 3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261AB4-5DE3-45FB-BAAA-E4810581589C}"/>
              </a:ext>
            </a:extLst>
          </p:cNvPr>
          <p:cNvSpPr txBox="1"/>
          <p:nvPr/>
        </p:nvSpPr>
        <p:spPr>
          <a:xfrm>
            <a:off x="8239327" y="2541845"/>
            <a:ext cx="2706456"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Yellow Cab has 90.17% when profit percentage is considered.</a:t>
            </a:r>
          </a:p>
        </p:txBody>
      </p:sp>
      <p:pic>
        <p:nvPicPr>
          <p:cNvPr id="4" name="Picture 3">
            <a:extLst>
              <a:ext uri="{FF2B5EF4-FFF2-40B4-BE49-F238E27FC236}">
                <a16:creationId xmlns:a16="http://schemas.microsoft.com/office/drawing/2014/main" id="{83818CEC-02DA-47A2-8CED-D7229C900F21}"/>
              </a:ext>
            </a:extLst>
          </p:cNvPr>
          <p:cNvPicPr>
            <a:picLocks noChangeAspect="1"/>
          </p:cNvPicPr>
          <p:nvPr/>
        </p:nvPicPr>
        <p:blipFill>
          <a:blip r:embed="rId2"/>
          <a:stretch>
            <a:fillRect/>
          </a:stretch>
        </p:blipFill>
        <p:spPr>
          <a:xfrm>
            <a:off x="632794" y="2298654"/>
            <a:ext cx="5378899" cy="4482416"/>
          </a:xfrm>
          <a:prstGeom prst="rect">
            <a:avLst/>
          </a:prstGeom>
        </p:spPr>
      </p:pic>
    </p:spTree>
    <p:extLst>
      <p:ext uri="{BB962C8B-B14F-4D97-AF65-F5344CB8AC3E}">
        <p14:creationId xmlns:p14="http://schemas.microsoft.com/office/powerpoint/2010/main" val="418972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EDA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118544" y="787789"/>
            <a:ext cx="5778230" cy="5097603"/>
          </a:xfrm>
        </p:spPr>
        <p:txBody>
          <a:bodyPr vert="vert270">
            <a:normAutofit/>
          </a:bodyPr>
          <a:lstStyle/>
          <a:p>
            <a:pPr marL="457200" indent="-457200" algn="l">
              <a:buFont typeface="+mj-lt"/>
              <a:buAutoNum type="arabicPeriod"/>
            </a:pPr>
            <a:r>
              <a:rPr lang="en-US" dirty="0"/>
              <a:t>Seasonality:</a:t>
            </a:r>
          </a:p>
          <a:p>
            <a:pPr algn="l"/>
            <a:r>
              <a:rPr lang="en-US" dirty="0"/>
              <a:t>	Cab services have direct influence from dates of travel</a:t>
            </a:r>
          </a:p>
          <a:p>
            <a:pPr marL="457200" indent="-457200" algn="l">
              <a:buFont typeface="+mj-lt"/>
              <a:buAutoNum type="arabicPeriod"/>
            </a:pPr>
            <a:r>
              <a:rPr lang="en-US" b="0" dirty="0">
                <a:effectLst/>
              </a:rPr>
              <a:t>Influence of Geography / cities</a:t>
            </a:r>
          </a:p>
          <a:p>
            <a:pPr marL="457200" indent="-457200" algn="l">
              <a:buFont typeface="+mj-lt"/>
              <a:buAutoNum type="arabicPeriod"/>
            </a:pPr>
            <a:r>
              <a:rPr lang="en-US" b="0" dirty="0">
                <a:effectLst/>
              </a:rPr>
              <a:t>Profit Analysis</a:t>
            </a:r>
          </a:p>
          <a:p>
            <a:pPr marL="457200" indent="-457200" algn="l">
              <a:buFont typeface="+mj-lt"/>
              <a:buAutoNum type="arabicPeriod"/>
            </a:pPr>
            <a:r>
              <a:rPr lang="en-US" b="0" dirty="0">
                <a:effectLst/>
              </a:rPr>
              <a:t>Holiday Analysis</a:t>
            </a:r>
          </a:p>
          <a:p>
            <a:pPr marL="457200" indent="-457200" algn="l">
              <a:buFont typeface="+mj-lt"/>
              <a:buAutoNum type="arabicPeriod"/>
            </a:pPr>
            <a:r>
              <a:rPr lang="en-US" dirty="0"/>
              <a:t>A</a:t>
            </a:r>
            <a:r>
              <a:rPr lang="en-US" b="0" dirty="0">
                <a:effectLst/>
              </a:rPr>
              <a:t>ge, gender, income analysis</a:t>
            </a:r>
            <a:r>
              <a:rPr lang="en-US" dirty="0"/>
              <a:t>      </a:t>
            </a:r>
          </a:p>
          <a:p>
            <a:endParaRPr lang="en-US" dirty="0"/>
          </a:p>
          <a:p>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44567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Recommendations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333998" y="690563"/>
            <a:ext cx="6486525" cy="5476873"/>
          </a:xfrm>
        </p:spPr>
        <p:txBody>
          <a:bodyPr vert="vert270">
            <a:normAutofit/>
          </a:bodyPr>
          <a:lstStyle/>
          <a:p>
            <a:endParaRPr lang="en-US" dirty="0">
              <a:solidFill>
                <a:srgbClr val="FF6600"/>
              </a:solidFill>
            </a:endParaRPr>
          </a:p>
          <a:p>
            <a:pPr marL="342900" indent="-342900" algn="just">
              <a:buFont typeface="Arial" panose="020B0604020202020204" pitchFamily="34" charset="0"/>
              <a:buChar char="•"/>
            </a:pPr>
            <a:r>
              <a:rPr lang="en-US" sz="3200" b="1" u="sng" dirty="0">
                <a:solidFill>
                  <a:srgbClr val="FF6600"/>
                </a:solidFill>
              </a:rPr>
              <a:t>Yellow Cab</a:t>
            </a:r>
            <a:r>
              <a:rPr lang="en-US" sz="3200" b="1" dirty="0">
                <a:solidFill>
                  <a:srgbClr val="FF6600"/>
                </a:solidFill>
              </a:rPr>
              <a:t> </a:t>
            </a:r>
            <a:r>
              <a:rPr lang="en-US" sz="3200" dirty="0">
                <a:solidFill>
                  <a:srgbClr val="FF6600"/>
                </a:solidFill>
              </a:rPr>
              <a:t>is the best choice for investment.</a:t>
            </a:r>
          </a:p>
          <a:p>
            <a:pPr marL="971550" lvl="1" indent="-514350" algn="just">
              <a:buFont typeface="+mj-lt"/>
              <a:buAutoNum type="arabicPeriod"/>
            </a:pPr>
            <a:r>
              <a:rPr lang="en-US" sz="2800" dirty="0">
                <a:solidFill>
                  <a:srgbClr val="FF6600"/>
                </a:solidFill>
              </a:rPr>
              <a:t>It has more customers, more trips, in the analysis if daily, monthly and yearly basis.</a:t>
            </a:r>
          </a:p>
          <a:p>
            <a:pPr marL="971550" lvl="1" indent="-514350" algn="just">
              <a:buFont typeface="+mj-lt"/>
              <a:buAutoNum type="arabicPeriod"/>
            </a:pPr>
            <a:r>
              <a:rPr lang="en-US" sz="2800" dirty="0">
                <a:solidFill>
                  <a:srgbClr val="FF6600"/>
                </a:solidFill>
              </a:rPr>
              <a:t>The general trend is towards yellow cab in all the cities.</a:t>
            </a:r>
          </a:p>
          <a:p>
            <a:pPr marL="971550" lvl="1" indent="-514350" algn="just">
              <a:buFont typeface="+mj-lt"/>
              <a:buAutoNum type="arabicPeriod"/>
            </a:pPr>
            <a:r>
              <a:rPr lang="en-US" sz="2800" dirty="0">
                <a:solidFill>
                  <a:srgbClr val="FF6600"/>
                </a:solidFill>
              </a:rPr>
              <a:t>Profit generated by yellow cab is more than pink.</a:t>
            </a:r>
          </a:p>
          <a:p>
            <a:pPr marL="971550" lvl="1" indent="-514350" algn="just">
              <a:buFont typeface="+mj-lt"/>
              <a:buAutoNum type="arabicPeriod"/>
            </a:pPr>
            <a:r>
              <a:rPr lang="en-US" sz="2800" dirty="0">
                <a:solidFill>
                  <a:srgbClr val="FF6600"/>
                </a:solidFill>
              </a:rPr>
              <a:t>Irrespective of holidays, gender or age, customers prefer yellow cab, hence it will be the better decision.</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74976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0" y="562430"/>
            <a:ext cx="6858002" cy="5733142"/>
          </a:xfrm>
          <a:solidFill>
            <a:srgbClr val="3B3B3B"/>
          </a:solidFill>
        </p:spPr>
        <p:txBody>
          <a:bodyPr vert="vert270" anchor="t" anchorCtr="0"/>
          <a:lstStyle/>
          <a:p>
            <a:r>
              <a:rPr lang="en-US" b="1" dirty="0">
                <a:solidFill>
                  <a:srgbClr val="FF6600"/>
                </a:solidFill>
              </a:rPr>
              <a:t> </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Executive Summary</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6410323" y="461963"/>
            <a:ext cx="5076828" cy="5934075"/>
          </a:xfrm>
        </p:spPr>
        <p:txBody>
          <a:bodyPr vert="vert270">
            <a:normAutofit/>
          </a:bodyPr>
          <a:lstStyle/>
          <a:p>
            <a:endParaRPr lang="en-US" dirty="0">
              <a:solidFill>
                <a:srgbClr val="FF6600"/>
              </a:solidFill>
            </a:endParaRPr>
          </a:p>
          <a:p>
            <a:pPr marL="342900" indent="-342900" algn="just">
              <a:buFont typeface="Arial" panose="020B0604020202020204" pitchFamily="34" charset="0"/>
              <a:buChar char="•"/>
            </a:pPr>
            <a:r>
              <a:rPr lang="en-US" b="1" dirty="0">
                <a:solidFill>
                  <a:srgbClr val="FF6600"/>
                </a:solidFill>
              </a:rPr>
              <a:t>XYZ</a:t>
            </a:r>
            <a:r>
              <a:rPr lang="en-US" dirty="0">
                <a:solidFill>
                  <a:srgbClr val="FF6600"/>
                </a:solidFill>
              </a:rPr>
              <a:t>, a private investment firm in the US, planning to expand business in </a:t>
            </a:r>
            <a:r>
              <a:rPr lang="en-US" b="1" dirty="0">
                <a:solidFill>
                  <a:srgbClr val="FF6600"/>
                </a:solidFill>
              </a:rPr>
              <a:t>Cab </a:t>
            </a:r>
            <a:r>
              <a:rPr lang="en-US" dirty="0">
                <a:solidFill>
                  <a:srgbClr val="FF6600"/>
                </a:solidFill>
              </a:rPr>
              <a:t>industry.</a:t>
            </a:r>
          </a:p>
          <a:p>
            <a:pPr marL="342900" indent="-342900" algn="just">
              <a:buFont typeface="Arial" panose="020B0604020202020204" pitchFamily="34" charset="0"/>
              <a:buChar char="•"/>
            </a:pPr>
            <a:r>
              <a:rPr lang="en-US" dirty="0">
                <a:solidFill>
                  <a:srgbClr val="FF6600"/>
                </a:solidFill>
              </a:rPr>
              <a:t>They need to get some </a:t>
            </a:r>
            <a:r>
              <a:rPr lang="en-US" b="1" dirty="0">
                <a:solidFill>
                  <a:srgbClr val="FF6600"/>
                </a:solidFill>
              </a:rPr>
              <a:t>data insights </a:t>
            </a:r>
            <a:r>
              <a:rPr lang="en-US" dirty="0">
                <a:solidFill>
                  <a:srgbClr val="FF6600"/>
                </a:solidFill>
              </a:rPr>
              <a:t>about the ongoing cab investment market.</a:t>
            </a:r>
          </a:p>
          <a:p>
            <a:pPr marL="342900" indent="-342900" algn="just">
              <a:buFont typeface="Arial" panose="020B0604020202020204" pitchFamily="34" charset="0"/>
              <a:buChar char="•"/>
            </a:pPr>
            <a:r>
              <a:rPr lang="en-US" dirty="0">
                <a:solidFill>
                  <a:srgbClr val="FF6600"/>
                </a:solidFill>
              </a:rPr>
              <a:t>From the data analytics, they need to figure out which </a:t>
            </a:r>
            <a:r>
              <a:rPr lang="en-US" b="1" dirty="0">
                <a:solidFill>
                  <a:srgbClr val="FF6600"/>
                </a:solidFill>
              </a:rPr>
              <a:t>company</a:t>
            </a:r>
            <a:r>
              <a:rPr lang="en-US" dirty="0">
                <a:solidFill>
                  <a:srgbClr val="FF6600"/>
                </a:solidFill>
              </a:rPr>
              <a:t> they should invest in, to achieve maximum profit.</a:t>
            </a:r>
          </a:p>
          <a:p>
            <a:pPr marL="342900" indent="-342900" algn="just">
              <a:buFont typeface="Arial" panose="020B0604020202020204" pitchFamily="34" charset="0"/>
              <a:buChar char="•"/>
            </a:pPr>
            <a:r>
              <a:rPr lang="en-US" dirty="0">
                <a:solidFill>
                  <a:srgbClr val="FF6600"/>
                </a:solidFill>
              </a:rPr>
              <a:t>The objective is to provide relevant </a:t>
            </a:r>
            <a:r>
              <a:rPr lang="en-US" b="1" dirty="0">
                <a:solidFill>
                  <a:srgbClr val="FF6600"/>
                </a:solidFill>
              </a:rPr>
              <a:t>recommendations</a:t>
            </a:r>
            <a:r>
              <a:rPr lang="en-US" dirty="0">
                <a:solidFill>
                  <a:srgbClr val="FF6600"/>
                </a:solidFill>
              </a:rPr>
              <a:t> to make the right decisions in Cab Investments, that support their Go-to-Market (G2M) strategy. </a:t>
            </a: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74714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Problem Statement</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 name="Subtitle 2">
            <a:extLst>
              <a:ext uri="{FF2B5EF4-FFF2-40B4-BE49-F238E27FC236}">
                <a16:creationId xmlns:a16="http://schemas.microsoft.com/office/drawing/2014/main" id="{0EA6C14D-E488-4FD3-AA76-DC3C8CC6FDB7}"/>
              </a:ext>
            </a:extLst>
          </p:cNvPr>
          <p:cNvSpPr>
            <a:spLocks noGrp="1"/>
          </p:cNvSpPr>
          <p:nvPr>
            <p:ph type="subTitle" idx="1"/>
          </p:nvPr>
        </p:nvSpPr>
        <p:spPr>
          <a:xfrm rot="5400000">
            <a:off x="6410323" y="461963"/>
            <a:ext cx="5076828" cy="5934075"/>
          </a:xfrm>
        </p:spPr>
        <p:txBody>
          <a:bodyPr vert="vert270">
            <a:normAutofit lnSpcReduction="10000"/>
          </a:bodyPr>
          <a:lstStyle/>
          <a:p>
            <a:endParaRPr lang="en-US" dirty="0">
              <a:solidFill>
                <a:srgbClr val="FF6600"/>
              </a:solidFill>
            </a:endParaRPr>
          </a:p>
          <a:p>
            <a:pPr marL="342900" indent="-342900" algn="just">
              <a:buFont typeface="Arial" panose="020B0604020202020204" pitchFamily="34" charset="0"/>
              <a:buChar char="•"/>
            </a:pPr>
            <a:r>
              <a:rPr lang="en-US" dirty="0">
                <a:solidFill>
                  <a:srgbClr val="FF6600"/>
                </a:solidFill>
              </a:rPr>
              <a:t>Investment in Cab industry is a better decision, but the problem lies in which company they should invest in.</a:t>
            </a:r>
          </a:p>
          <a:p>
            <a:pPr marL="342900" indent="-342900" algn="just">
              <a:buFont typeface="Arial" panose="020B0604020202020204" pitchFamily="34" charset="0"/>
              <a:buChar char="•"/>
            </a:pPr>
            <a:r>
              <a:rPr lang="en-US" dirty="0">
                <a:solidFill>
                  <a:srgbClr val="FF6600"/>
                </a:solidFill>
              </a:rPr>
              <a:t>The current </a:t>
            </a:r>
            <a:r>
              <a:rPr lang="en-US" b="1" dirty="0">
                <a:solidFill>
                  <a:srgbClr val="FF6600"/>
                </a:solidFill>
              </a:rPr>
              <a:t>competitions</a:t>
            </a:r>
            <a:r>
              <a:rPr lang="en-US" dirty="0">
                <a:solidFill>
                  <a:srgbClr val="FF6600"/>
                </a:solidFill>
              </a:rPr>
              <a:t> in the cab industry point towards the necessity of keen observations and research about the </a:t>
            </a:r>
            <a:r>
              <a:rPr lang="en-US" b="1" dirty="0">
                <a:solidFill>
                  <a:srgbClr val="FF6600"/>
                </a:solidFill>
              </a:rPr>
              <a:t>market</a:t>
            </a:r>
            <a:r>
              <a:rPr lang="en-US" dirty="0">
                <a:solidFill>
                  <a:srgbClr val="FF6600"/>
                </a:solidFill>
              </a:rPr>
              <a:t> before putting money into it.</a:t>
            </a:r>
          </a:p>
          <a:p>
            <a:pPr marL="342900" indent="-342900" algn="just">
              <a:buFont typeface="Arial" panose="020B0604020202020204" pitchFamily="34" charset="0"/>
              <a:buChar char="•"/>
            </a:pPr>
            <a:r>
              <a:rPr lang="en-US" dirty="0">
                <a:solidFill>
                  <a:srgbClr val="FF6600"/>
                </a:solidFill>
              </a:rPr>
              <a:t>It is essential to collect sufficient data from various sources, analyze it properly, compare various competitors, figure out the factors that affect the market, understand the features that promotes the business and finally, </a:t>
            </a:r>
            <a:r>
              <a:rPr lang="en-US" u="sng" dirty="0">
                <a:solidFill>
                  <a:srgbClr val="FF6600"/>
                </a:solidFill>
              </a:rPr>
              <a:t>choose the right company</a:t>
            </a:r>
            <a:r>
              <a:rPr lang="en-US" dirty="0">
                <a:solidFill>
                  <a:srgbClr val="FF6600"/>
                </a:solidFill>
              </a:rPr>
              <a:t>.</a:t>
            </a:r>
          </a:p>
          <a:p>
            <a:endParaRPr lang="en-US" dirty="0">
              <a:solidFill>
                <a:srgbClr val="FF6600"/>
              </a:solidFill>
            </a:endParaRPr>
          </a:p>
        </p:txBody>
      </p:sp>
    </p:spTree>
    <p:extLst>
      <p:ext uri="{BB962C8B-B14F-4D97-AF65-F5344CB8AC3E}">
        <p14:creationId xmlns:p14="http://schemas.microsoft.com/office/powerpoint/2010/main" val="790374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Approach</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Subtitle 2">
            <a:extLst>
              <a:ext uri="{FF2B5EF4-FFF2-40B4-BE49-F238E27FC236}">
                <a16:creationId xmlns:a16="http://schemas.microsoft.com/office/drawing/2014/main" id="{A1597373-44D6-4157-B9C6-49AF648EBBE2}"/>
              </a:ext>
            </a:extLst>
          </p:cNvPr>
          <p:cNvSpPr txBox="1">
            <a:spLocks/>
          </p:cNvSpPr>
          <p:nvPr/>
        </p:nvSpPr>
        <p:spPr>
          <a:xfrm rot="5400000">
            <a:off x="6410323" y="461963"/>
            <a:ext cx="5076828" cy="5934075"/>
          </a:xfrm>
          <a:prstGeom prst="rect">
            <a:avLst/>
          </a:prstGeom>
        </p:spPr>
        <p:txBody>
          <a:bodyPr vert="vert270"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rgbClr val="FF6600"/>
              </a:solidFill>
            </a:endParaRPr>
          </a:p>
          <a:p>
            <a:pPr marL="342900" indent="-342900" algn="just">
              <a:buFont typeface="Arial" panose="020B0604020202020204" pitchFamily="34" charset="0"/>
              <a:buChar char="•"/>
            </a:pPr>
            <a:r>
              <a:rPr lang="en-US" dirty="0">
                <a:solidFill>
                  <a:srgbClr val="FF6600"/>
                </a:solidFill>
              </a:rPr>
              <a:t>Collect data </a:t>
            </a:r>
          </a:p>
          <a:p>
            <a:pPr marL="342900" indent="-342900" algn="just">
              <a:buFont typeface="Arial" panose="020B0604020202020204" pitchFamily="34" charset="0"/>
              <a:buChar char="•"/>
            </a:pPr>
            <a:r>
              <a:rPr lang="en-US" dirty="0">
                <a:solidFill>
                  <a:srgbClr val="FF6600"/>
                </a:solidFill>
              </a:rPr>
              <a:t>Analyze the data</a:t>
            </a:r>
          </a:p>
          <a:p>
            <a:pPr marL="342900" indent="-342900" algn="just">
              <a:buFont typeface="Arial" panose="020B0604020202020204" pitchFamily="34" charset="0"/>
              <a:buChar char="•"/>
            </a:pPr>
            <a:r>
              <a:rPr lang="en-US" dirty="0">
                <a:solidFill>
                  <a:srgbClr val="FF6600"/>
                </a:solidFill>
              </a:rPr>
              <a:t>Detect outliers</a:t>
            </a:r>
          </a:p>
          <a:p>
            <a:pPr marL="342900" indent="-342900" algn="just">
              <a:buFont typeface="Arial" panose="020B0604020202020204" pitchFamily="34" charset="0"/>
              <a:buChar char="•"/>
            </a:pPr>
            <a:r>
              <a:rPr lang="en-US" dirty="0">
                <a:solidFill>
                  <a:srgbClr val="FF6600"/>
                </a:solidFill>
              </a:rPr>
              <a:t>Combine datasets</a:t>
            </a:r>
          </a:p>
          <a:p>
            <a:pPr marL="342900" indent="-342900" algn="just">
              <a:buFont typeface="Arial" panose="020B0604020202020204" pitchFamily="34" charset="0"/>
              <a:buChar char="•"/>
            </a:pPr>
            <a:r>
              <a:rPr lang="en-US" dirty="0">
                <a:solidFill>
                  <a:srgbClr val="FF6600"/>
                </a:solidFill>
              </a:rPr>
              <a:t>Curate the data</a:t>
            </a:r>
          </a:p>
          <a:p>
            <a:pPr marL="342900" indent="-342900" algn="just">
              <a:buFont typeface="Arial" panose="020B0604020202020204" pitchFamily="34" charset="0"/>
              <a:buChar char="•"/>
            </a:pPr>
            <a:r>
              <a:rPr lang="en-US" dirty="0">
                <a:solidFill>
                  <a:srgbClr val="FF6600"/>
                </a:solidFill>
              </a:rPr>
              <a:t>Feature engineering</a:t>
            </a:r>
          </a:p>
          <a:p>
            <a:pPr marL="342900" indent="-342900" algn="just">
              <a:buFont typeface="Arial" panose="020B0604020202020204" pitchFamily="34" charset="0"/>
              <a:buChar char="•"/>
            </a:pPr>
            <a:r>
              <a:rPr lang="en-US" dirty="0">
                <a:solidFill>
                  <a:srgbClr val="FF6600"/>
                </a:solidFill>
              </a:rPr>
              <a:t>Detect correlations</a:t>
            </a:r>
          </a:p>
          <a:p>
            <a:pPr marL="342900" indent="-342900" algn="just">
              <a:buFont typeface="Arial" panose="020B0604020202020204" pitchFamily="34" charset="0"/>
              <a:buChar char="•"/>
            </a:pPr>
            <a:r>
              <a:rPr lang="en-US" dirty="0">
                <a:solidFill>
                  <a:srgbClr val="FF6600"/>
                </a:solidFill>
              </a:rPr>
              <a:t>Analyze patterns</a:t>
            </a:r>
          </a:p>
          <a:p>
            <a:pPr marL="342900" indent="-342900" algn="just">
              <a:buFont typeface="Arial" panose="020B0604020202020204" pitchFamily="34" charset="0"/>
              <a:buChar char="•"/>
            </a:pPr>
            <a:r>
              <a:rPr lang="en-US" dirty="0">
                <a:solidFill>
                  <a:srgbClr val="FF6600"/>
                </a:solidFill>
              </a:rPr>
              <a:t>Provide insights</a:t>
            </a:r>
          </a:p>
          <a:p>
            <a:pPr marL="342900" indent="-342900" algn="just">
              <a:buFont typeface="Arial" panose="020B0604020202020204" pitchFamily="34" charset="0"/>
              <a:buChar char="•"/>
            </a:pPr>
            <a:r>
              <a:rPr lang="en-US" dirty="0">
                <a:solidFill>
                  <a:srgbClr val="FF6600"/>
                </a:solidFill>
              </a:rPr>
              <a:t>Tools used – Microsoft Excel, Python, Microsoft Power BI</a:t>
            </a:r>
          </a:p>
          <a:p>
            <a:pPr marL="342900" indent="-342900" algn="just">
              <a:buFont typeface="Arial" panose="020B0604020202020204" pitchFamily="34" charset="0"/>
              <a:buChar char="•"/>
            </a:pPr>
            <a:endParaRPr lang="en-US" dirty="0">
              <a:solidFill>
                <a:srgbClr val="FF6600"/>
              </a:solidFill>
            </a:endParaRPr>
          </a:p>
          <a:p>
            <a:endParaRPr lang="en-US" dirty="0">
              <a:solidFill>
                <a:srgbClr val="FF6600"/>
              </a:solidFill>
            </a:endParaRPr>
          </a:p>
        </p:txBody>
      </p:sp>
    </p:spTree>
    <p:extLst>
      <p:ext uri="{BB962C8B-B14F-4D97-AF65-F5344CB8AC3E}">
        <p14:creationId xmlns:p14="http://schemas.microsoft.com/office/powerpoint/2010/main" val="270068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762001" y="803325"/>
            <a:ext cx="5314536" cy="1325563"/>
          </a:xfrm>
        </p:spPr>
        <p:txBody>
          <a:bodyPr vert="horz" lIns="91440" tIns="45720" rIns="91440" bIns="45720" rtlCol="0" anchor="ctr" anchorCtr="0">
            <a:normAutofit/>
          </a:bodyPr>
          <a:lstStyle/>
          <a:p>
            <a:pPr algn="l"/>
            <a:r>
              <a:rPr lang="en-US" sz="4400" b="1" kern="1200" dirty="0">
                <a:solidFill>
                  <a:schemeClr val="accent2"/>
                </a:solidFill>
                <a:latin typeface="+mj-lt"/>
                <a:ea typeface="+mj-ea"/>
                <a:cs typeface="+mj-cs"/>
              </a:rPr>
              <a:t>Exploratory Data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762001" y="2279017"/>
            <a:ext cx="5734050" cy="3796789"/>
          </a:xfrm>
        </p:spPr>
        <p:txBody>
          <a:bodyPr vert="horz" lIns="91440" tIns="45720" rIns="91440" bIns="45720" rtlCol="0" anchor="t">
            <a:normAutofit/>
          </a:bodyPr>
          <a:lstStyle/>
          <a:p>
            <a:pPr indent="-228600" algn="l">
              <a:buFont typeface="Arial" panose="020B0604020202020204" pitchFamily="34" charset="0"/>
              <a:buChar char="•"/>
            </a:pPr>
            <a:r>
              <a:rPr lang="en-US" sz="1800" u="sng" dirty="0"/>
              <a:t>Datasets used:</a:t>
            </a:r>
            <a:endParaRPr lang="en-US" sz="1800" b="0" u="sng" dirty="0">
              <a:effectLst/>
            </a:endParaRPr>
          </a:p>
          <a:p>
            <a:pPr marL="457200" indent="-228600" algn="l">
              <a:buFont typeface="Arial" panose="020B0604020202020204" pitchFamily="34" charset="0"/>
              <a:buChar char="•"/>
            </a:pPr>
            <a:r>
              <a:rPr lang="en-US" sz="1800" b="0" dirty="0">
                <a:effectLst/>
              </a:rPr>
              <a:t>Cab_Data.csv – Details of transaction for 2 cab companies  </a:t>
            </a:r>
          </a:p>
          <a:p>
            <a:pPr marL="457200" indent="-228600" algn="l">
              <a:buFont typeface="Arial" panose="020B0604020202020204" pitchFamily="34" charset="0"/>
              <a:buChar char="•"/>
            </a:pPr>
            <a:r>
              <a:rPr lang="en-US" sz="1800" b="0" dirty="0">
                <a:effectLst/>
              </a:rPr>
              <a:t>Customer_ID.csv – Mapping table that contains a unique identifier which links the customer’s demographic details  </a:t>
            </a:r>
          </a:p>
          <a:p>
            <a:pPr marL="457200" indent="-228600" algn="l">
              <a:buFont typeface="Arial" panose="020B0604020202020204" pitchFamily="34" charset="0"/>
              <a:buChar char="•"/>
            </a:pPr>
            <a:r>
              <a:rPr lang="en-US" sz="1800" b="0" dirty="0">
                <a:effectLst/>
              </a:rPr>
              <a:t>Transaction_ID.csv – Mapping table that contains transaction to customer mapping and payment mode  </a:t>
            </a:r>
          </a:p>
          <a:p>
            <a:pPr marL="457200" indent="-228600" algn="l">
              <a:buFont typeface="Arial" panose="020B0604020202020204" pitchFamily="34" charset="0"/>
              <a:buChar char="•"/>
            </a:pPr>
            <a:r>
              <a:rPr lang="en-US" sz="1800" b="0" dirty="0">
                <a:effectLst/>
              </a:rPr>
              <a:t>City.csv – List of US cities, their population and number of cab users</a:t>
            </a:r>
          </a:p>
          <a:p>
            <a:pPr marL="457200" indent="-228600" algn="l">
              <a:buFont typeface="Arial" panose="020B0604020202020204" pitchFamily="34" charset="0"/>
              <a:buChar char="•"/>
            </a:pPr>
            <a:r>
              <a:rPr lang="en-US" sz="1800" b="0" dirty="0">
                <a:effectLst/>
              </a:rPr>
              <a:t>US_Holiday_Dates_(2004-2021).csv - List of US holiday dates</a:t>
            </a:r>
          </a:p>
        </p:txBody>
      </p:sp>
      <p:sp>
        <p:nvSpPr>
          <p:cNvPr id="22" name="Freeform: Shape 21">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8278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0141" y="-2"/>
            <a:ext cx="5441859" cy="5654940"/>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Graphic 18" descr="Magnifying glass">
            <a:extLst>
              <a:ext uri="{FF2B5EF4-FFF2-40B4-BE49-F238E27FC236}">
                <a16:creationId xmlns:a16="http://schemas.microsoft.com/office/drawing/2014/main" id="{F12AF188-EE88-0DE2-F84D-4360A8AB33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4057" y="643002"/>
            <a:ext cx="3796790" cy="3796790"/>
          </a:xfrm>
          <a:prstGeom prst="rect">
            <a:avLst/>
          </a:prstGeom>
        </p:spPr>
      </p:pic>
      <p:pic>
        <p:nvPicPr>
          <p:cNvPr id="4" name="Picture 3" descr="Graphical user interface, website&#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30398867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2" name="Title 1">
            <a:extLst>
              <a:ext uri="{FF2B5EF4-FFF2-40B4-BE49-F238E27FC236}">
                <a16:creationId xmlns:a16="http://schemas.microsoft.com/office/drawing/2014/main" id="{63DB3FDF-53ED-4251-84B6-856F25F808E8}"/>
              </a:ext>
            </a:extLst>
          </p:cNvPr>
          <p:cNvSpPr txBox="1">
            <a:spLocks/>
          </p:cNvSpPr>
          <p:nvPr/>
        </p:nvSpPr>
        <p:spPr>
          <a:xfrm rot="5400000">
            <a:off x="-914403" y="914400"/>
            <a:ext cx="6858003" cy="5029201"/>
          </a:xfrm>
          <a:prstGeom prst="rect">
            <a:avLst/>
          </a:prstGeom>
          <a:solidFill>
            <a:srgbClr val="3B3B3B"/>
          </a:solidFill>
        </p:spPr>
        <p:txBody>
          <a:bodyPr vert="vert270" lIns="91440" tIns="45720" rIns="91440" bIns="45720" rtlCol="0" anchor="t" anchorCtr="0">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dirty="0"/>
            </a:br>
            <a:br>
              <a:rPr lang="en-US" dirty="0"/>
            </a:br>
            <a:br>
              <a:rPr lang="en-US" dirty="0"/>
            </a:br>
            <a:r>
              <a:rPr lang="en-US" sz="6000" b="1" dirty="0">
                <a:solidFill>
                  <a:schemeClr val="accent2"/>
                </a:solidFill>
              </a:rPr>
              <a:t>Exploratory Data Analysis</a:t>
            </a:r>
            <a:endParaRPr lang="en-US" b="1" dirty="0">
              <a:solidFill>
                <a:srgbClr val="FF6600"/>
              </a:solidFill>
            </a:endParaRPr>
          </a:p>
        </p:txBody>
      </p:sp>
      <p:sp>
        <p:nvSpPr>
          <p:cNvPr id="9" name="TextBox 8">
            <a:extLst>
              <a:ext uri="{FF2B5EF4-FFF2-40B4-BE49-F238E27FC236}">
                <a16:creationId xmlns:a16="http://schemas.microsoft.com/office/drawing/2014/main" id="{52E363E9-8C6E-4022-8969-7ABA01919873}"/>
              </a:ext>
            </a:extLst>
          </p:cNvPr>
          <p:cNvSpPr txBox="1"/>
          <p:nvPr/>
        </p:nvSpPr>
        <p:spPr>
          <a:xfrm>
            <a:off x="5239624" y="5714999"/>
            <a:ext cx="6592452" cy="646331"/>
          </a:xfrm>
          <a:prstGeom prst="rect">
            <a:avLst/>
          </a:prstGeom>
          <a:noFill/>
        </p:spPr>
        <p:txBody>
          <a:bodyPr wrap="square" rtlCol="0">
            <a:spAutoFit/>
          </a:bodyPr>
          <a:lstStyle/>
          <a:p>
            <a:pPr marL="285750" indent="-285750">
              <a:buFont typeface="Arial" panose="020B0604020202020204" pitchFamily="34" charset="0"/>
              <a:buChar char="•"/>
            </a:pPr>
            <a:r>
              <a:rPr lang="en-CA" dirty="0"/>
              <a:t>Yellow Cab is about three-fourth of the Cab Industry as compared to Pink Cab.</a:t>
            </a:r>
          </a:p>
        </p:txBody>
      </p:sp>
      <p:pic>
        <p:nvPicPr>
          <p:cNvPr id="14" name="Picture 13">
            <a:extLst>
              <a:ext uri="{FF2B5EF4-FFF2-40B4-BE49-F238E27FC236}">
                <a16:creationId xmlns:a16="http://schemas.microsoft.com/office/drawing/2014/main" id="{C723C01E-8643-4D31-B3FD-D29C36FA2A4E}"/>
              </a:ext>
            </a:extLst>
          </p:cNvPr>
          <p:cNvPicPr>
            <a:picLocks noChangeAspect="1"/>
          </p:cNvPicPr>
          <p:nvPr/>
        </p:nvPicPr>
        <p:blipFill>
          <a:blip r:embed="rId3"/>
          <a:stretch>
            <a:fillRect/>
          </a:stretch>
        </p:blipFill>
        <p:spPr>
          <a:xfrm>
            <a:off x="5030854" y="-2"/>
            <a:ext cx="7161146" cy="5680952"/>
          </a:xfrm>
          <a:prstGeom prst="rect">
            <a:avLst/>
          </a:prstGeom>
        </p:spPr>
      </p:pic>
    </p:spTree>
    <p:extLst>
      <p:ext uri="{BB962C8B-B14F-4D97-AF65-F5344CB8AC3E}">
        <p14:creationId xmlns:p14="http://schemas.microsoft.com/office/powerpoint/2010/main" val="2064104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fontScale="90000"/>
          </a:bodyPr>
          <a:lstStyle/>
          <a:p>
            <a:pPr algn="ctr"/>
            <a:r>
              <a:rPr lang="en-US" kern="1200" dirty="0">
                <a:solidFill>
                  <a:schemeClr val="accent2"/>
                </a:solidFill>
                <a:latin typeface="+mj-lt"/>
                <a:ea typeface="+mj-ea"/>
                <a:cs typeface="+mj-cs"/>
              </a:rPr>
              <a:t>Seasonality: Date of Travel Analysis</a:t>
            </a:r>
          </a:p>
        </p:txBody>
      </p:sp>
      <p:cxnSp>
        <p:nvCxnSpPr>
          <p:cNvPr id="39" name="Straight Connector 3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261AB4-5DE3-45FB-BAAA-E4810581589C}"/>
              </a:ext>
            </a:extLst>
          </p:cNvPr>
          <p:cNvSpPr txBox="1"/>
          <p:nvPr/>
        </p:nvSpPr>
        <p:spPr>
          <a:xfrm>
            <a:off x="10493649" y="2368076"/>
            <a:ext cx="1609725" cy="4278094"/>
          </a:xfrm>
          <a:prstGeom prst="rect">
            <a:avLst/>
          </a:prstGeom>
          <a:noFill/>
        </p:spPr>
        <p:txBody>
          <a:bodyPr wrap="square" rtlCol="0">
            <a:spAutoFit/>
          </a:bodyPr>
          <a:lstStyle/>
          <a:p>
            <a:r>
              <a:rPr lang="en-US" sz="1600" b="0" dirty="0">
                <a:effectLst/>
              </a:rPr>
              <a:t>* The overall time analysis of data shows the seasonality of trips.  </a:t>
            </a:r>
          </a:p>
          <a:p>
            <a:r>
              <a:rPr lang="en-US" sz="1600" b="0" dirty="0">
                <a:effectLst/>
              </a:rPr>
              <a:t>* We can see a pattern for each year.  </a:t>
            </a:r>
          </a:p>
          <a:p>
            <a:r>
              <a:rPr lang="en-US" sz="1600" b="0" dirty="0">
                <a:effectLst/>
              </a:rPr>
              <a:t>* The count of trips is increasing throughout the year, from January to December. </a:t>
            </a:r>
          </a:p>
          <a:p>
            <a:r>
              <a:rPr lang="en-US" sz="1600" dirty="0"/>
              <a:t>* </a:t>
            </a:r>
            <a:r>
              <a:rPr lang="en-US" sz="1600" b="0" dirty="0">
                <a:effectLst/>
              </a:rPr>
              <a:t>The pattern repeats each year</a:t>
            </a:r>
          </a:p>
        </p:txBody>
      </p:sp>
      <p:pic>
        <p:nvPicPr>
          <p:cNvPr id="6" name="Picture 5">
            <a:extLst>
              <a:ext uri="{FF2B5EF4-FFF2-40B4-BE49-F238E27FC236}">
                <a16:creationId xmlns:a16="http://schemas.microsoft.com/office/drawing/2014/main" id="{1E414CD7-C0C1-43B6-9419-25617DCC540A}"/>
              </a:ext>
            </a:extLst>
          </p:cNvPr>
          <p:cNvPicPr>
            <a:picLocks noChangeAspect="1"/>
          </p:cNvPicPr>
          <p:nvPr/>
        </p:nvPicPr>
        <p:blipFill>
          <a:blip r:embed="rId2"/>
          <a:stretch>
            <a:fillRect/>
          </a:stretch>
        </p:blipFill>
        <p:spPr>
          <a:xfrm>
            <a:off x="0" y="2298654"/>
            <a:ext cx="10493649" cy="4473328"/>
          </a:xfrm>
          <a:prstGeom prst="rect">
            <a:avLst/>
          </a:prstGeom>
        </p:spPr>
      </p:pic>
    </p:spTree>
    <p:extLst>
      <p:ext uri="{BB962C8B-B14F-4D97-AF65-F5344CB8AC3E}">
        <p14:creationId xmlns:p14="http://schemas.microsoft.com/office/powerpoint/2010/main" val="1303488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DEEF6-1075-4731-B6EE-597FEA9DDDE6}"/>
              </a:ext>
            </a:extLst>
          </p:cNvPr>
          <p:cNvSpPr>
            <a:spLocks noGrp="1"/>
          </p:cNvSpPr>
          <p:nvPr>
            <p:ph type="title"/>
          </p:nvPr>
        </p:nvSpPr>
        <p:spPr>
          <a:xfrm>
            <a:off x="526073" y="489439"/>
            <a:ext cx="11139854" cy="930447"/>
          </a:xfrm>
          <a:prstGeom prst="ellipse">
            <a:avLst/>
          </a:prstGeom>
        </p:spPr>
        <p:txBody>
          <a:bodyPr vert="horz" lIns="91440" tIns="45720" rIns="91440" bIns="45720" rtlCol="0" anchor="b">
            <a:normAutofit fontScale="90000"/>
          </a:bodyPr>
          <a:lstStyle/>
          <a:p>
            <a:pPr algn="ctr"/>
            <a:r>
              <a:rPr lang="en-US" kern="1200" dirty="0">
                <a:solidFill>
                  <a:schemeClr val="accent2"/>
                </a:solidFill>
                <a:latin typeface="+mj-lt"/>
                <a:ea typeface="+mj-ea"/>
                <a:cs typeface="+mj-cs"/>
              </a:rPr>
              <a:t>Seasonality: Date of Travel Analysis</a:t>
            </a:r>
          </a:p>
        </p:txBody>
      </p:sp>
      <p:cxnSp>
        <p:nvCxnSpPr>
          <p:cNvPr id="39" name="Straight Connector 38">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261AB4-5DE3-45FB-BAAA-E4810581589C}"/>
              </a:ext>
            </a:extLst>
          </p:cNvPr>
          <p:cNvSpPr txBox="1"/>
          <p:nvPr/>
        </p:nvSpPr>
        <p:spPr>
          <a:xfrm>
            <a:off x="9591473" y="2298654"/>
            <a:ext cx="2511902"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b="0" dirty="0">
                <a:effectLst/>
              </a:rPr>
              <a:t>December has the greatest number of trips for both cabs.</a:t>
            </a:r>
          </a:p>
          <a:p>
            <a:pPr marL="342900" indent="-342900" algn="just">
              <a:buFont typeface="Arial" panose="020B0604020202020204" pitchFamily="34" charset="0"/>
              <a:buChar char="•"/>
            </a:pPr>
            <a:r>
              <a:rPr lang="en-US" sz="2000" dirty="0"/>
              <a:t>February has the least.</a:t>
            </a:r>
          </a:p>
        </p:txBody>
      </p:sp>
      <p:pic>
        <p:nvPicPr>
          <p:cNvPr id="10" name="Picture 9">
            <a:extLst>
              <a:ext uri="{FF2B5EF4-FFF2-40B4-BE49-F238E27FC236}">
                <a16:creationId xmlns:a16="http://schemas.microsoft.com/office/drawing/2014/main" id="{CC236EA6-543A-446C-8FD3-799ACF5CF40C}"/>
              </a:ext>
            </a:extLst>
          </p:cNvPr>
          <p:cNvPicPr>
            <a:picLocks noChangeAspect="1"/>
          </p:cNvPicPr>
          <p:nvPr/>
        </p:nvPicPr>
        <p:blipFill>
          <a:blip r:embed="rId2"/>
          <a:stretch>
            <a:fillRect/>
          </a:stretch>
        </p:blipFill>
        <p:spPr>
          <a:xfrm>
            <a:off x="-1" y="2333314"/>
            <a:ext cx="9591473" cy="4417677"/>
          </a:xfrm>
          <a:prstGeom prst="rect">
            <a:avLst/>
          </a:prstGeom>
        </p:spPr>
      </p:pic>
    </p:spTree>
    <p:extLst>
      <p:ext uri="{BB962C8B-B14F-4D97-AF65-F5344CB8AC3E}">
        <p14:creationId xmlns:p14="http://schemas.microsoft.com/office/powerpoint/2010/main" val="1055989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3. Data Glacier Internship</Template>
  <TotalTime>145</TotalTime>
  <Words>673</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   Agenda</vt:lpstr>
      <vt:lpstr>   Executive Summary</vt:lpstr>
      <vt:lpstr>   Problem Statement</vt:lpstr>
      <vt:lpstr>   Approach</vt:lpstr>
      <vt:lpstr>Exploratory Data Analysis</vt:lpstr>
      <vt:lpstr>PowerPoint Presentation</vt:lpstr>
      <vt:lpstr>Seasonality: Date of Travel Analysis</vt:lpstr>
      <vt:lpstr>Seasonality: Date of Travel Analysis</vt:lpstr>
      <vt:lpstr>Profit Analysis</vt:lpstr>
      <vt:lpstr>Profit Analysis by Holidays</vt:lpstr>
      <vt:lpstr>City Analysis</vt:lpstr>
      <vt:lpstr>Profit/km Analysis by Cities</vt:lpstr>
      <vt:lpstr>Transaction Analysis by Gender</vt:lpstr>
      <vt:lpstr>Profit % Analysis</vt:lpstr>
      <vt:lpstr>   EDA Summary</vt:lpstr>
      <vt:lpstr>   Recommendations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Soniya Sunny</dc:creator>
  <cp:lastModifiedBy>Soniya Sunny</cp:lastModifiedBy>
  <cp:revision>25</cp:revision>
  <dcterms:created xsi:type="dcterms:W3CDTF">2022-06-18T18:07:14Z</dcterms:created>
  <dcterms:modified xsi:type="dcterms:W3CDTF">2022-06-18T21:46:20Z</dcterms:modified>
</cp:coreProperties>
</file>