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2" r:id="rId11"/>
    <p:sldId id="268" r:id="rId12"/>
    <p:sldId id="261" r:id="rId13"/>
  </p:sldIdLst>
  <p:sldSz cx="18288000" cy="10287000"/>
  <p:notesSz cx="6858000" cy="9144000"/>
  <p:embeddedFontLst>
    <p:embeddedFont>
      <p:font typeface="Cambria" pitchFamily="18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-85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8.svg"/><Relationship Id="rId7" Type="http://schemas.openxmlformats.org/officeDocument/2006/relationships/image" Target="../media/image2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1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081824" y="-6047289"/>
            <a:ext cx="19133703" cy="17115967"/>
          </a:xfrm>
          <a:custGeom>
            <a:avLst/>
            <a:gdLst/>
            <a:ahLst/>
            <a:cxnLst/>
            <a:rect l="l" t="t" r="r" b="b"/>
            <a:pathLst>
              <a:path w="19133703" h="17115967">
                <a:moveTo>
                  <a:pt x="0" y="0"/>
                </a:moveTo>
                <a:lnTo>
                  <a:pt x="19133703" y="0"/>
                </a:lnTo>
                <a:lnTo>
                  <a:pt x="19133703" y="17115967"/>
                </a:lnTo>
                <a:lnTo>
                  <a:pt x="0" y="17115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422623" y="5594118"/>
            <a:ext cx="2507456" cy="5474559"/>
            <a:chOff x="0" y="0"/>
            <a:chExt cx="660400" cy="14418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0080643" y="1222854"/>
            <a:ext cx="6603906" cy="8311553"/>
          </a:xfrm>
          <a:custGeom>
            <a:avLst/>
            <a:gdLst/>
            <a:ahLst/>
            <a:cxnLst/>
            <a:rect l="l" t="t" r="r" b="b"/>
            <a:pathLst>
              <a:path w="6603906" h="8311553">
                <a:moveTo>
                  <a:pt x="6603906" y="0"/>
                </a:moveTo>
                <a:lnTo>
                  <a:pt x="0" y="0"/>
                </a:lnTo>
                <a:lnTo>
                  <a:pt x="0" y="8311552"/>
                </a:lnTo>
                <a:lnTo>
                  <a:pt x="6603906" y="8311552"/>
                </a:lnTo>
                <a:lnTo>
                  <a:pt x="66039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011808">
            <a:off x="8421127" y="7887977"/>
            <a:ext cx="1679471" cy="1459613"/>
          </a:xfrm>
          <a:custGeom>
            <a:avLst/>
            <a:gdLst/>
            <a:ahLst/>
            <a:cxnLst/>
            <a:rect l="l" t="t" r="r" b="b"/>
            <a:pathLst>
              <a:path w="1679471" h="1459613">
                <a:moveTo>
                  <a:pt x="0" y="0"/>
                </a:moveTo>
                <a:lnTo>
                  <a:pt x="1679471" y="0"/>
                </a:lnTo>
                <a:lnTo>
                  <a:pt x="1679471" y="1459613"/>
                </a:lnTo>
                <a:lnTo>
                  <a:pt x="0" y="1459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946733" y="840220"/>
            <a:ext cx="1475633" cy="1497896"/>
          </a:xfrm>
          <a:custGeom>
            <a:avLst/>
            <a:gdLst/>
            <a:ahLst/>
            <a:cxnLst/>
            <a:rect l="l" t="t" r="r" b="b"/>
            <a:pathLst>
              <a:path w="1475633" h="1497896">
                <a:moveTo>
                  <a:pt x="0" y="0"/>
                </a:moveTo>
                <a:lnTo>
                  <a:pt x="1475633" y="0"/>
                </a:lnTo>
                <a:lnTo>
                  <a:pt x="1475633" y="1497896"/>
                </a:lnTo>
                <a:lnTo>
                  <a:pt x="0" y="14978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485027" y="3087769"/>
            <a:ext cx="8484077" cy="2795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48"/>
              </a:lnSpc>
            </a:pPr>
            <a:r>
              <a:rPr lang="en-US" sz="9200" b="1" dirty="0" err="1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Detekcija</a:t>
            </a:r>
            <a:r>
              <a:rPr lang="en-US" sz="92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 la</a:t>
            </a:r>
            <a:r>
              <a:rPr lang="sr-Latn-RS" sz="92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žnih vesti</a:t>
            </a:r>
            <a:endParaRPr lang="en-US" sz="92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85026" y="6120525"/>
            <a:ext cx="5601573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sr-Latn-RS" sz="28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Projekat iz predmeta računarska inteligencija</a:t>
            </a:r>
            <a:endParaRPr lang="en-US" sz="28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880180" y="8658860"/>
            <a:ext cx="3574023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elegraf"/>
              </a:rPr>
              <a:t>reallygreatsite.com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80206" y="343535"/>
            <a:ext cx="6220594" cy="1066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29"/>
              </a:lnSpc>
            </a:pPr>
            <a:r>
              <a:rPr lang="sr-Latn-RS" sz="72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Rezultati</a:t>
            </a:r>
            <a:endParaRPr lang="en-US" sz="6999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4" name="Freeform 7"/>
          <p:cNvSpPr/>
          <p:nvPr/>
        </p:nvSpPr>
        <p:spPr>
          <a:xfrm>
            <a:off x="17183100" y="5447166"/>
            <a:ext cx="990600" cy="1221467"/>
          </a:xfrm>
          <a:custGeom>
            <a:avLst/>
            <a:gdLst/>
            <a:ahLst/>
            <a:cxnLst/>
            <a:rect l="l" t="t" r="r" b="b"/>
            <a:pathLst>
              <a:path w="1959553" h="2451951">
                <a:moveTo>
                  <a:pt x="0" y="0"/>
                </a:moveTo>
                <a:lnTo>
                  <a:pt x="1959553" y="0"/>
                </a:lnTo>
                <a:lnTo>
                  <a:pt x="1959553" y="2451950"/>
                </a:lnTo>
                <a:lnTo>
                  <a:pt x="0" y="2451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"/>
          <p:cNvSpPr/>
          <p:nvPr/>
        </p:nvSpPr>
        <p:spPr>
          <a:xfrm>
            <a:off x="14249400" y="6057900"/>
            <a:ext cx="3429000" cy="3821243"/>
          </a:xfrm>
          <a:custGeom>
            <a:avLst/>
            <a:gdLst/>
            <a:ahLst/>
            <a:cxnLst/>
            <a:rect l="l" t="t" r="r" b="b"/>
            <a:pathLst>
              <a:path w="5649446" h="6226845">
                <a:moveTo>
                  <a:pt x="0" y="0"/>
                </a:moveTo>
                <a:lnTo>
                  <a:pt x="5649447" y="0"/>
                </a:lnTo>
                <a:lnTo>
                  <a:pt x="5649447" y="6226845"/>
                </a:lnTo>
                <a:lnTo>
                  <a:pt x="0" y="62268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3"/>
          <p:cNvGrpSpPr/>
          <p:nvPr/>
        </p:nvGrpSpPr>
        <p:grpSpPr>
          <a:xfrm>
            <a:off x="-1676400" y="5594117"/>
            <a:ext cx="2507456" cy="5474559"/>
            <a:chOff x="0" y="0"/>
            <a:chExt cx="660400" cy="1441859"/>
          </a:xfrm>
        </p:grpSpPr>
        <p:sp>
          <p:nvSpPr>
            <p:cNvPr id="27" name="Freeform 24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id="28" name="TextBox 25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9" name="TextBox 9"/>
          <p:cNvSpPr txBox="1"/>
          <p:nvPr/>
        </p:nvSpPr>
        <p:spPr>
          <a:xfrm>
            <a:off x="1066800" y="1790700"/>
            <a:ext cx="16687800" cy="9797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vi-VN" sz="3500" dirty="0">
                <a:latin typeface="Cambria" pitchFamily="18" charset="0"/>
                <a:ea typeface="Cambria" pitchFamily="18" charset="0"/>
              </a:rPr>
              <a:t>Kod Naivnog Bajesa, treniranje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traje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oko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30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sekundi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i dobijeni su sledeći rezultati upotrebom biblioteke scikit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:</a:t>
            </a:r>
            <a:endParaRPr lang="sr-Latn-RS" sz="3500" dirty="0" smtClean="0">
              <a:latin typeface="Cambria" pitchFamily="18" charset="0"/>
              <a:ea typeface="Cambria" pitchFamily="18" charset="0"/>
            </a:endParaRPr>
          </a:p>
          <a:p>
            <a:pPr marL="914400" lvl="1" indent="-457200">
              <a:buFont typeface="Courier New" pitchFamily="49" charset="0"/>
              <a:buChar char="o"/>
            </a:pP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Accuracy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62%</a:t>
            </a:r>
            <a:endParaRPr lang="sr-Latn-RS" sz="3500" dirty="0" smtClean="0">
              <a:latin typeface="Cambria" pitchFamily="18" charset="0"/>
              <a:ea typeface="Cambria" pitchFamily="18" charset="0"/>
            </a:endParaRP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Precision 68%</a:t>
            </a:r>
          </a:p>
          <a:p>
            <a:pPr marL="457200" indent="-457200">
              <a:spcBef>
                <a:spcPts val="1800"/>
              </a:spcBef>
              <a:buFont typeface="Courier New" pitchFamily="49" charset="0"/>
              <a:buChar char="o"/>
            </a:pP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CNN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t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reniranje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podataka traje oko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10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minuta pri čemu su dobijeni sledeći rezultati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:</a:t>
            </a:r>
            <a:endParaRPr lang="en-US" sz="3500" dirty="0" smtClean="0">
              <a:latin typeface="Cambria" pitchFamily="18" charset="0"/>
              <a:ea typeface="Cambria" pitchFamily="18" charset="0"/>
            </a:endParaRP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Accuracy 96.70%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Fake news accuracy 97.072%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True news accuracy 96.320%</a:t>
            </a:r>
          </a:p>
          <a:p>
            <a:pPr marL="457200" indent="-457200">
              <a:spcBef>
                <a:spcPts val="1800"/>
              </a:spcBef>
              <a:buFont typeface="Courier New" pitchFamily="49" charset="0"/>
              <a:buChar char="o"/>
            </a:pPr>
            <a:r>
              <a:rPr lang="en-U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SVM se </a:t>
            </a:r>
            <a:r>
              <a:rPr lang="en-US" sz="3500" dirty="0" err="1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izvr</a:t>
            </a:r>
            <a:r>
              <a:rPr lang="sr-Latn-R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šava oko 2 minuta i</a:t>
            </a:r>
            <a:r>
              <a:rPr lang="sr-Latn-RS" sz="3500" dirty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dobijeni</a:t>
            </a:r>
            <a:r>
              <a:rPr lang="en-U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su </a:t>
            </a:r>
            <a:r>
              <a:rPr lang="en-US" sz="3500" dirty="0" err="1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slede</a:t>
            </a:r>
            <a:r>
              <a:rPr lang="sr-Latn-R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ć</a:t>
            </a:r>
            <a:r>
              <a:rPr lang="en-U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i </a:t>
            </a:r>
            <a:r>
              <a:rPr lang="en-US" sz="3500" dirty="0" err="1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rezultati</a:t>
            </a:r>
            <a:r>
              <a:rPr lang="en-U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:</a:t>
            </a:r>
            <a:endParaRPr lang="sr-Latn-R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marL="914400" lvl="1" indent="-457200">
              <a:buFont typeface="Courier New" pitchFamily="49" charset="0"/>
              <a:buChar char="o"/>
            </a:pPr>
            <a:r>
              <a:rPr lang="sr-Latn-R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Accuracy 92%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sr-Latn-RS" sz="3500" dirty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Fake news precision 90</a:t>
            </a:r>
            <a:r>
              <a:rPr lang="sr-Latn-R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%, recall 94%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sr-Latn-R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True news precision 94%, recall 90%</a:t>
            </a: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3"/>
          <p:cNvGrpSpPr/>
          <p:nvPr/>
        </p:nvGrpSpPr>
        <p:grpSpPr>
          <a:xfrm rot="5400000">
            <a:off x="188152" y="-3121851"/>
            <a:ext cx="2507456" cy="5474559"/>
            <a:chOff x="0" y="0"/>
            <a:chExt cx="660400" cy="1441859"/>
          </a:xfrm>
        </p:grpSpPr>
        <p:sp>
          <p:nvSpPr>
            <p:cNvPr id="27" name="Freeform 24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id="28" name="TextBox 25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9" name="TextBox 14"/>
          <p:cNvSpPr txBox="1"/>
          <p:nvPr/>
        </p:nvSpPr>
        <p:spPr>
          <a:xfrm>
            <a:off x="5277723" y="495934"/>
            <a:ext cx="6525394" cy="106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9"/>
              </a:lnSpc>
            </a:pPr>
            <a:r>
              <a:rPr lang="sr-Latn-RS" sz="7200" b="1" dirty="0" smtClean="0">
                <a:latin typeface="Cambria" pitchFamily="18" charset="0"/>
                <a:ea typeface="Cambria" pitchFamily="18" charset="0"/>
              </a:rPr>
              <a:t>Zaključak</a:t>
            </a:r>
            <a:endParaRPr lang="en-US" sz="7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067" y="1854785"/>
            <a:ext cx="18138667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sz="3500" dirty="0" err="1">
                <a:latin typeface="Cambria" pitchFamily="18" charset="0"/>
                <a:ea typeface="Cambria" pitchFamily="18" charset="0"/>
              </a:rPr>
              <a:t>Naivni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Ba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jes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je 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bio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najbrži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treniranje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ali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je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pokazao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najniže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rezultate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tačnosti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preciznosti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.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Ovaj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model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koristi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jednostavnu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pretpostavku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o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nezavisnosti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reči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što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je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ograničilo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njegovu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sposobnost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da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prepozna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složene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obrasce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tekstu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CNN 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model je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postigao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najbolje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rezultate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prepoznavanju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lažnih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vesti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visokom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tačnošću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preciznošću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.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Ovaj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model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koristi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složene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arhitekture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kako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bi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naučio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složene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obrasce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tekstu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izbegao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prekomerno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učenje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SVM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je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takođe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pokazao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visoke rezultate u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tačnosti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i zadovoljavajuće performanse. </a:t>
            </a:r>
          </a:p>
          <a:p>
            <a:pPr marL="457200" indent="-457200">
              <a:spcBef>
                <a:spcPts val="1800"/>
              </a:spcBef>
              <a:buFont typeface="Courier New" pitchFamily="49" charset="0"/>
              <a:buChar char="o"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CNN 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model se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pokazao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najbolji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izbor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prepoznavanje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lažnih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vesti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ovom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istraživanju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Iako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svi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modeli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imali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svoje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prednosti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mane, CNN je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pružio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najbolje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rezultate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 </a:t>
            </a:r>
            <a:endParaRPr lang="sr-Latn-RS" sz="3500" dirty="0" smtClean="0">
              <a:latin typeface="Cambria" pitchFamily="18" charset="0"/>
              <a:ea typeface="Cambria" pitchFamily="18" charset="0"/>
            </a:endParaRPr>
          </a:p>
          <a:p>
            <a:pPr marL="457200" indent="-457200">
              <a:spcBef>
                <a:spcPts val="1800"/>
              </a:spcBef>
              <a:buFont typeface="Courier New" pitchFamily="49" charset="0"/>
              <a:buChar char="o"/>
            </a:pP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dalji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razvoj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poboljšanje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sistema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moguća je o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ptimizacija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CNN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m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odela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isprob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a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vanjem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različitih arhitektura modela (različite vrste slojeva i vrednosti parametara). Takođe postoji mogućnost 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p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oboljšanj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p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retprocesiranja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korišćenjem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napredn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ih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tehnika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pretprocesiranja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teksta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što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Word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Embeddings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i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tehnik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a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balansiranje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skupa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podataka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kako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bi se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poboljšala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generalizacija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modela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0896600" y="155374"/>
            <a:ext cx="1219200" cy="1282031"/>
          </a:xfrm>
          <a:custGeom>
            <a:avLst/>
            <a:gdLst/>
            <a:ahLst/>
            <a:cxnLst/>
            <a:rect l="l" t="t" r="r" b="b"/>
            <a:pathLst>
              <a:path w="1475633" h="1497896">
                <a:moveTo>
                  <a:pt x="0" y="0"/>
                </a:moveTo>
                <a:lnTo>
                  <a:pt x="1475633" y="0"/>
                </a:lnTo>
                <a:lnTo>
                  <a:pt x="1475633" y="1497896"/>
                </a:lnTo>
                <a:lnTo>
                  <a:pt x="0" y="1497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21"/>
          <p:cNvGrpSpPr/>
          <p:nvPr/>
        </p:nvGrpSpPr>
        <p:grpSpPr>
          <a:xfrm rot="-10800000">
            <a:off x="17034272" y="-3356927"/>
            <a:ext cx="2507456" cy="5474559"/>
            <a:chOff x="0" y="0"/>
            <a:chExt cx="660400" cy="1441859"/>
          </a:xfrm>
        </p:grpSpPr>
        <p:sp>
          <p:nvSpPr>
            <p:cNvPr id="14" name="Freeform 22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id="15" name="TextBox 23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64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7"/>
          <p:cNvSpPr/>
          <p:nvPr/>
        </p:nvSpPr>
        <p:spPr>
          <a:xfrm flipH="1">
            <a:off x="11049000" y="1558929"/>
            <a:ext cx="4230826" cy="7410683"/>
          </a:xfrm>
          <a:custGeom>
            <a:avLst/>
            <a:gdLst/>
            <a:ahLst/>
            <a:cxnLst/>
            <a:rect l="l" t="t" r="r" b="b"/>
            <a:pathLst>
              <a:path w="4230826" h="7410683">
                <a:moveTo>
                  <a:pt x="4230826" y="0"/>
                </a:moveTo>
                <a:lnTo>
                  <a:pt x="0" y="0"/>
                </a:lnTo>
                <a:lnTo>
                  <a:pt x="0" y="7410683"/>
                </a:lnTo>
                <a:lnTo>
                  <a:pt x="4230826" y="7410683"/>
                </a:lnTo>
                <a:lnTo>
                  <a:pt x="42308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-1065576" y="6896100"/>
            <a:ext cx="2507456" cy="5474559"/>
            <a:chOff x="0" y="0"/>
            <a:chExt cx="660400" cy="144185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19200" y="1409700"/>
            <a:ext cx="4908082" cy="1091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8000" b="1" dirty="0" smtClean="0">
                <a:solidFill>
                  <a:srgbClr val="FFFFFF"/>
                </a:solidFill>
                <a:latin typeface="Cambria" pitchFamily="18" charset="0"/>
                <a:ea typeface="Cambria" pitchFamily="18" charset="0"/>
              </a:rPr>
              <a:t>Naš tim</a:t>
            </a:r>
            <a:endParaRPr lang="en-US" sz="8000" b="1" dirty="0">
              <a:solidFill>
                <a:srgbClr val="FFFFFF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92057" y="3375406"/>
            <a:ext cx="6473180" cy="532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23"/>
              </a:lnSpc>
            </a:pPr>
            <a:r>
              <a:rPr lang="sr-Latn-RS" sz="5400" dirty="0" smtClean="0">
                <a:solidFill>
                  <a:srgbClr val="FFE34F"/>
                </a:solidFill>
                <a:latin typeface="Cambria" pitchFamily="18" charset="0"/>
                <a:ea typeface="Cambria" pitchFamily="18" charset="0"/>
              </a:rPr>
              <a:t>Valentina</a:t>
            </a:r>
            <a:r>
              <a:rPr lang="en-US" sz="5400" dirty="0" smtClean="0">
                <a:solidFill>
                  <a:srgbClr val="FFE34F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sr-Latn-RS" sz="5400" dirty="0" smtClean="0">
                <a:solidFill>
                  <a:srgbClr val="FFE34F"/>
                </a:solidFill>
                <a:latin typeface="Cambria" pitchFamily="18" charset="0"/>
                <a:ea typeface="Cambria" pitchFamily="18" charset="0"/>
              </a:rPr>
              <a:t>Jevtić</a:t>
            </a:r>
            <a:endParaRPr lang="en-US" sz="5400" dirty="0">
              <a:solidFill>
                <a:srgbClr val="FFE34F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248401" y="3400039"/>
            <a:ext cx="4038599" cy="532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23"/>
              </a:lnSpc>
            </a:pPr>
            <a:r>
              <a:rPr lang="sr-Latn-RS" sz="5400" dirty="0" smtClean="0">
                <a:solidFill>
                  <a:srgbClr val="FFE34F"/>
                </a:solidFill>
                <a:latin typeface="Cambria" pitchFamily="18" charset="0"/>
                <a:ea typeface="Cambria" pitchFamily="18" charset="0"/>
              </a:rPr>
              <a:t>Sonja Baljicki</a:t>
            </a:r>
            <a:endParaRPr lang="en-US" sz="5400" dirty="0">
              <a:solidFill>
                <a:srgbClr val="FFE34F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219200" y="3983955"/>
            <a:ext cx="4953001" cy="403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3600" dirty="0" smtClean="0">
                <a:solidFill>
                  <a:srgbClr val="FFFFFF"/>
                </a:solidFill>
                <a:latin typeface="Cambria" pitchFamily="18" charset="0"/>
                <a:ea typeface="Cambria" pitchFamily="18" charset="0"/>
              </a:rPr>
              <a:t>SV11/2021</a:t>
            </a:r>
            <a:endParaRPr lang="en-US" sz="3600" dirty="0">
              <a:solidFill>
                <a:srgbClr val="FFFFFF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248401" y="4000500"/>
            <a:ext cx="3429000" cy="403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sr-Latn-RS" sz="3600" dirty="0" smtClean="0">
                <a:solidFill>
                  <a:srgbClr val="FFFFFF"/>
                </a:solidFill>
                <a:latin typeface="Cambria" pitchFamily="18" charset="0"/>
                <a:ea typeface="Cambria" pitchFamily="18" charset="0"/>
              </a:rPr>
              <a:t>SV59</a:t>
            </a:r>
            <a:r>
              <a:rPr lang="en-US" sz="3600" dirty="0" smtClean="0">
                <a:solidFill>
                  <a:srgbClr val="FFFFFF"/>
                </a:solidFill>
                <a:latin typeface="Cambria" pitchFamily="18" charset="0"/>
                <a:ea typeface="Cambria" pitchFamily="18" charset="0"/>
              </a:rPr>
              <a:t>/2021</a:t>
            </a:r>
            <a:endParaRPr lang="en-US" sz="3600" dirty="0">
              <a:solidFill>
                <a:srgbClr val="FFFFFF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5594118"/>
            <a:ext cx="2507456" cy="5474559"/>
            <a:chOff x="0" y="0"/>
            <a:chExt cx="660400" cy="14418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2928394" y="1550774"/>
            <a:ext cx="5787652" cy="7707526"/>
          </a:xfrm>
          <a:custGeom>
            <a:avLst/>
            <a:gdLst/>
            <a:ahLst/>
            <a:cxnLst/>
            <a:rect l="l" t="t" r="r" b="b"/>
            <a:pathLst>
              <a:path w="5787652" h="7707526">
                <a:moveTo>
                  <a:pt x="0" y="0"/>
                </a:moveTo>
                <a:lnTo>
                  <a:pt x="5787652" y="0"/>
                </a:lnTo>
                <a:lnTo>
                  <a:pt x="5787652" y="7707526"/>
                </a:lnTo>
                <a:lnTo>
                  <a:pt x="0" y="7707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4117382" y="-2979724"/>
            <a:ext cx="8234763" cy="8234763"/>
          </a:xfrm>
          <a:custGeom>
            <a:avLst/>
            <a:gdLst/>
            <a:ahLst/>
            <a:cxnLst/>
            <a:rect l="l" t="t" r="r" b="b"/>
            <a:pathLst>
              <a:path w="8234763" h="8234763">
                <a:moveTo>
                  <a:pt x="0" y="0"/>
                </a:moveTo>
                <a:lnTo>
                  <a:pt x="8234764" y="0"/>
                </a:lnTo>
                <a:lnTo>
                  <a:pt x="8234764" y="8234763"/>
                </a:lnTo>
                <a:lnTo>
                  <a:pt x="0" y="82347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324649" y="181375"/>
            <a:ext cx="4077393" cy="4114800"/>
          </a:xfrm>
          <a:custGeom>
            <a:avLst/>
            <a:gdLst/>
            <a:ahLst/>
            <a:cxnLst/>
            <a:rect l="l" t="t" r="r" b="b"/>
            <a:pathLst>
              <a:path w="4077393" h="4114800">
                <a:moveTo>
                  <a:pt x="0" y="0"/>
                </a:moveTo>
                <a:lnTo>
                  <a:pt x="4077392" y="0"/>
                </a:lnTo>
                <a:lnTo>
                  <a:pt x="40773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058400" y="1550774"/>
            <a:ext cx="4908082" cy="106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72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Uvod</a:t>
            </a:r>
            <a:endParaRPr lang="en-US" sz="72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58400" y="2918874"/>
            <a:ext cx="7010400" cy="645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/>
            <a:r>
              <a:rPr lang="en-US" sz="3500" dirty="0">
                <a:latin typeface="Cambria" pitchFamily="18" charset="0"/>
                <a:ea typeface="Cambria" pitchFamily="18" charset="0"/>
              </a:rPr>
              <a:t>Problem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koji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smo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rešavale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jeste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pojava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lažnih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vesti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medijima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koju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je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običnog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čoveka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teško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prepoznati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bez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mogućnosti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da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vidi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autorov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izraz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lica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mimiku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ponašanje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tokom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pisanja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istih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.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rešavanje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ovog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problema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koristile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smo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sledeće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algoritme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:</a:t>
            </a:r>
            <a:endParaRPr lang="sr-Latn-RS" sz="3500" dirty="0" smtClean="0">
              <a:latin typeface="Cambria" pitchFamily="18" charset="0"/>
              <a:ea typeface="Cambria" pitchFamily="18" charset="0"/>
            </a:endParaRPr>
          </a:p>
          <a:p>
            <a:pPr marL="457200" indent="-457200" fontAlgn="base">
              <a:buFont typeface="Courier New" pitchFamily="49" charset="0"/>
              <a:buChar char="o"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CNN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  <a:p>
            <a:pPr marL="457200" indent="-457200" fontAlgn="base">
              <a:buFont typeface="Courier New" pitchFamily="49" charset="0"/>
              <a:buChar char="o"/>
            </a:pPr>
            <a:r>
              <a:rPr lang="en-US" sz="3500" dirty="0">
                <a:latin typeface="Cambria" pitchFamily="18" charset="0"/>
                <a:ea typeface="Cambria" pitchFamily="18" charset="0"/>
              </a:rPr>
              <a:t>SVM</a:t>
            </a:r>
          </a:p>
          <a:p>
            <a:pPr marL="457200" indent="-457200" fontAlgn="base">
              <a:buFont typeface="Courier New" pitchFamily="49" charset="0"/>
              <a:buChar char="o"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Na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ivni Bajes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2000" dirty="0">
              <a:solidFill>
                <a:srgbClr val="152039"/>
              </a:solidFill>
              <a:latin typeface="Telegra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2388663">
            <a:off x="11926343" y="-1709627"/>
            <a:ext cx="10765640" cy="13706255"/>
          </a:xfrm>
          <a:custGeom>
            <a:avLst/>
            <a:gdLst/>
            <a:ahLst/>
            <a:cxnLst/>
            <a:rect l="l" t="t" r="r" b="b"/>
            <a:pathLst>
              <a:path w="10765640" h="13706255">
                <a:moveTo>
                  <a:pt x="0" y="0"/>
                </a:moveTo>
                <a:lnTo>
                  <a:pt x="10765640" y="0"/>
                </a:lnTo>
                <a:lnTo>
                  <a:pt x="10765640" y="13706254"/>
                </a:lnTo>
                <a:lnTo>
                  <a:pt x="0" y="13706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033760" y="1650135"/>
            <a:ext cx="7239000" cy="7326030"/>
          </a:xfrm>
          <a:custGeom>
            <a:avLst/>
            <a:gdLst/>
            <a:ahLst/>
            <a:cxnLst/>
            <a:rect l="l" t="t" r="r" b="b"/>
            <a:pathLst>
              <a:path w="7374265" h="7267003">
                <a:moveTo>
                  <a:pt x="0" y="0"/>
                </a:moveTo>
                <a:lnTo>
                  <a:pt x="7374265" y="0"/>
                </a:lnTo>
                <a:lnTo>
                  <a:pt x="7374265" y="7267003"/>
                </a:lnTo>
                <a:lnTo>
                  <a:pt x="0" y="7267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831898" y="440662"/>
            <a:ext cx="3101057" cy="2418945"/>
          </a:xfrm>
          <a:custGeom>
            <a:avLst/>
            <a:gdLst/>
            <a:ahLst/>
            <a:cxnLst/>
            <a:rect l="l" t="t" r="r" b="b"/>
            <a:pathLst>
              <a:path w="3101057" h="2418945">
                <a:moveTo>
                  <a:pt x="0" y="0"/>
                </a:moveTo>
                <a:lnTo>
                  <a:pt x="3101057" y="0"/>
                </a:lnTo>
                <a:lnTo>
                  <a:pt x="3101057" y="2418945"/>
                </a:lnTo>
                <a:lnTo>
                  <a:pt x="0" y="24189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752600" y="421506"/>
            <a:ext cx="7543800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72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Skup podataka</a:t>
            </a:r>
            <a:endParaRPr lang="en-US" sz="72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8600" y="1952327"/>
            <a:ext cx="10668000" cy="800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500" dirty="0" err="1">
                <a:latin typeface="Cambria" pitchFamily="18" charset="0"/>
                <a:ea typeface="Cambria" pitchFamily="18" charset="0"/>
              </a:rPr>
              <a:t>Koristile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smo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gotove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podatke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preuzete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K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aggle.com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.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Podaci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csv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formatu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sadr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ž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sledeće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informacije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: id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teksta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naslov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autora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tekst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vesti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oznaku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da li je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lažan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ili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ne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prepoznavanje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korišćeni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naslov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tekst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vesti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autor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uz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pretpostavku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da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autor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često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piše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lažne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vesti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Kod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konvolucione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neuronske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mreže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skup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podataka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je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deljen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deo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treniranje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(70%),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deo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validaciju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(15%)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deo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testiranje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(15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%)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Kod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Naivnog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Bajesa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testiranje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smo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koristile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gotov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fajl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test.csv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submit.csv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proveru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 A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kod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SVM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algoritma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podaci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se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sastoje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iz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skupova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treniranje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(85%) i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testiranje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(15%).</a:t>
            </a: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58244" y="-1250401"/>
            <a:ext cx="13210160" cy="13210160"/>
          </a:xfrm>
          <a:custGeom>
            <a:avLst/>
            <a:gdLst/>
            <a:ahLst/>
            <a:cxnLst/>
            <a:rect l="l" t="t" r="r" b="b"/>
            <a:pathLst>
              <a:path w="13210160" h="13210160">
                <a:moveTo>
                  <a:pt x="0" y="0"/>
                </a:moveTo>
                <a:lnTo>
                  <a:pt x="13210160" y="0"/>
                </a:lnTo>
                <a:lnTo>
                  <a:pt x="13210160" y="13210160"/>
                </a:lnTo>
                <a:lnTo>
                  <a:pt x="0" y="13210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1663566" y="5594118"/>
            <a:ext cx="2507456" cy="5474559"/>
            <a:chOff x="0" y="0"/>
            <a:chExt cx="660400" cy="14418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657907" y="329309"/>
            <a:ext cx="1352070" cy="1743967"/>
          </a:xfrm>
          <a:custGeom>
            <a:avLst/>
            <a:gdLst/>
            <a:ahLst/>
            <a:cxnLst/>
            <a:rect l="l" t="t" r="r" b="b"/>
            <a:pathLst>
              <a:path w="1959553" h="2451951">
                <a:moveTo>
                  <a:pt x="0" y="0"/>
                </a:moveTo>
                <a:lnTo>
                  <a:pt x="1959553" y="0"/>
                </a:lnTo>
                <a:lnTo>
                  <a:pt x="1959553" y="2451950"/>
                </a:lnTo>
                <a:lnTo>
                  <a:pt x="0" y="245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95400" y="1008882"/>
            <a:ext cx="8000999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7200" b="1" dirty="0" smtClean="0">
                <a:solidFill>
                  <a:srgbClr val="FFFFFF"/>
                </a:solidFill>
                <a:latin typeface="Cambria" pitchFamily="18" charset="0"/>
                <a:ea typeface="Cambria" pitchFamily="18" charset="0"/>
              </a:rPr>
              <a:t>Pretprocesiranje</a:t>
            </a:r>
            <a:endParaRPr lang="en-US" sz="7200" b="1" dirty="0">
              <a:solidFill>
                <a:srgbClr val="FFFFFF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95401" y="2773580"/>
            <a:ext cx="7086599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vi-VN" sz="35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Postupak koji je neophodan u svim algoritmima jeste pretprocesiranje teksta, koje je rađeno tako što su izbačeni znakovi interpunkcije i stopwords u engleskom </a:t>
            </a:r>
            <a:r>
              <a:rPr lang="vi-VN" sz="35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jeziku.</a:t>
            </a:r>
            <a:endParaRPr lang="en-US" sz="35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endParaRPr lang="en-US" sz="35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vi-VN" sz="35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Tekst </a:t>
            </a:r>
            <a:r>
              <a:rPr lang="vi-VN" sz="35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je </a:t>
            </a:r>
            <a:r>
              <a:rPr lang="vi-VN" sz="35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u</a:t>
            </a:r>
            <a:r>
              <a:rPr lang="sr-Latn-RS" sz="35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či</a:t>
            </a:r>
            <a:r>
              <a:rPr lang="vi-VN" sz="35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tan </a:t>
            </a:r>
            <a:r>
              <a:rPr lang="vi-VN" sz="35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uz pomoć Pandas biblioteke zbog efikasnosti i mogućnosti deljenja po kolonama. Nakon toga je rađena lematizacija teksta.</a:t>
            </a:r>
            <a:endParaRPr lang="en-US" sz="35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Freeform 3"/>
          <p:cNvSpPr/>
          <p:nvPr/>
        </p:nvSpPr>
        <p:spPr>
          <a:xfrm flipH="1">
            <a:off x="9790972" y="1886100"/>
            <a:ext cx="7372352" cy="6686399"/>
          </a:xfrm>
          <a:custGeom>
            <a:avLst/>
            <a:gdLst/>
            <a:ahLst/>
            <a:cxnLst/>
            <a:rect l="l" t="t" r="r" b="b"/>
            <a:pathLst>
              <a:path w="6695415" h="6500639">
                <a:moveTo>
                  <a:pt x="0" y="0"/>
                </a:moveTo>
                <a:lnTo>
                  <a:pt x="6695415" y="0"/>
                </a:lnTo>
                <a:lnTo>
                  <a:pt x="6695415" y="6500639"/>
                </a:lnTo>
                <a:lnTo>
                  <a:pt x="0" y="65006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663566" y="5750834"/>
            <a:ext cx="2507456" cy="531784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748930" y="876300"/>
            <a:ext cx="6023470" cy="106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72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Metodologij</a:t>
            </a:r>
            <a:r>
              <a:rPr lang="en-US" sz="72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e</a:t>
            </a:r>
            <a:endParaRPr lang="en-US" sz="72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48930" y="3543299"/>
            <a:ext cx="15316797" cy="92076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500" dirty="0" smtClean="0">
                <a:latin typeface="Cambria" pitchFamily="18" charset="0"/>
                <a:ea typeface="Cambria" pitchFamily="18" charset="0"/>
              </a:rPr>
              <a:t>Na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po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četku procesa se popunjavaju 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r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ečnici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brojanje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reči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: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fake_word_counts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true_word_counts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koji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čuvaju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broj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pojavljivanja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svake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reči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lažnim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istinitim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vestima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, b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rojači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: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text_counts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koji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sadrži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broj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lažnih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istinitih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tekstova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dok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n_words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sadrži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ukupan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broj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reči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lažnim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istinitim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tekstovima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Prior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verovatnoće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: </a:t>
            </a:r>
            <a:r>
              <a:rPr lang="sr-Latn-RS" sz="3500" dirty="0" err="1">
                <a:latin typeface="Cambria" pitchFamily="18" charset="0"/>
                <a:ea typeface="Cambria" pitchFamily="18" charset="0"/>
              </a:rPr>
              <a:t>v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erovatnoće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da je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tekst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lažan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ili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istinit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pre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nego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što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se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uzmu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obzir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reči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tekstu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</a:t>
            </a:r>
            <a:endParaRPr lang="sr-Latn-RS" sz="3500" dirty="0">
              <a:latin typeface="Cambria" pitchFamily="18" charset="0"/>
              <a:ea typeface="Cambria" pitchFamily="18" charset="0"/>
            </a:endParaRPr>
          </a:p>
          <a:p>
            <a:pPr>
              <a:spcBef>
                <a:spcPts val="1800"/>
              </a:spcBef>
            </a:pP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U metodi predict korišćena je Laplasova teorema (Laplace smoothing) da bismo obezbedili da verovatnoća pojavljivanja reči neće biti nula. </a:t>
            </a:r>
          </a:p>
          <a:p>
            <a:endParaRPr lang="sr-Latn-RS" sz="3500" dirty="0">
              <a:latin typeface="Cambria" pitchFamily="18" charset="0"/>
              <a:ea typeface="Cambria" pitchFamily="18" charset="0"/>
            </a:endParaRPr>
          </a:p>
          <a:p>
            <a:endParaRPr lang="en-US" sz="3500" dirty="0"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0" r="14713"/>
          <a:stretch/>
        </p:blipFill>
        <p:spPr>
          <a:xfrm>
            <a:off x="10363200" y="8095514"/>
            <a:ext cx="7543800" cy="18485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76399" y="2552700"/>
            <a:ext cx="5181601" cy="51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5400" b="1" dirty="0" err="1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Naivni</a:t>
            </a:r>
            <a:r>
              <a:rPr lang="en-US" sz="5400" b="1" dirty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5400" b="1" dirty="0" err="1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Bajes</a:t>
            </a:r>
            <a:endParaRPr lang="en-US" sz="54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19" name="Group 23"/>
          <p:cNvGrpSpPr/>
          <p:nvPr/>
        </p:nvGrpSpPr>
        <p:grpSpPr>
          <a:xfrm>
            <a:off x="-1295400" y="5594118"/>
            <a:ext cx="2507456" cy="5474559"/>
            <a:chOff x="0" y="0"/>
            <a:chExt cx="660400" cy="1441859"/>
          </a:xfrm>
        </p:grpSpPr>
        <p:sp>
          <p:nvSpPr>
            <p:cNvPr id="20" name="Freeform 24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id="21" name="TextBox 25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1" name="Freeform 12"/>
          <p:cNvSpPr/>
          <p:nvPr/>
        </p:nvSpPr>
        <p:spPr>
          <a:xfrm>
            <a:off x="7899386" y="445204"/>
            <a:ext cx="1475633" cy="1497896"/>
          </a:xfrm>
          <a:custGeom>
            <a:avLst/>
            <a:gdLst/>
            <a:ahLst/>
            <a:cxnLst/>
            <a:rect l="l" t="t" r="r" b="b"/>
            <a:pathLst>
              <a:path w="1475633" h="1497896">
                <a:moveTo>
                  <a:pt x="0" y="0"/>
                </a:moveTo>
                <a:lnTo>
                  <a:pt x="1475633" y="0"/>
                </a:lnTo>
                <a:lnTo>
                  <a:pt x="1475633" y="1497896"/>
                </a:lnTo>
                <a:lnTo>
                  <a:pt x="0" y="1497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21"/>
          <p:cNvGrpSpPr/>
          <p:nvPr/>
        </p:nvGrpSpPr>
        <p:grpSpPr>
          <a:xfrm rot="-10800000">
            <a:off x="17449800" y="-668657"/>
            <a:ext cx="2507456" cy="5474559"/>
            <a:chOff x="0" y="0"/>
            <a:chExt cx="660400" cy="1441859"/>
          </a:xfrm>
        </p:grpSpPr>
        <p:sp>
          <p:nvSpPr>
            <p:cNvPr id="13" name="Freeform 22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id="14" name="TextBox 23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663566" y="5750834"/>
            <a:ext cx="2507456" cy="531784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748930" y="876300"/>
            <a:ext cx="6023470" cy="106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72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Metodologij</a:t>
            </a:r>
            <a:r>
              <a:rPr lang="en-US" sz="72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e</a:t>
            </a:r>
            <a:endParaRPr lang="en-US" sz="72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1388" y="3543300"/>
            <a:ext cx="15316797" cy="5745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Pored Laplasove teoreme u metodi predict se koristi i Bajesova formula za izračunavanje verovatnoće da li je vest lažna. Koristile smo log funkciju zbog problema množenja mnogo malih brojeva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što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dovodi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do underflow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-a.</a:t>
            </a:r>
            <a:endParaRPr lang="sr-Latn-RS" sz="3500" dirty="0">
              <a:latin typeface="Cambria" pitchFamily="18" charset="0"/>
              <a:ea typeface="Cambria" pitchFamily="18" charset="0"/>
            </a:endParaRPr>
          </a:p>
          <a:p>
            <a:endParaRPr lang="en-US" sz="3500" dirty="0"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399" y="2552700"/>
            <a:ext cx="5181601" cy="51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5400" b="1" dirty="0" err="1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Naivni</a:t>
            </a:r>
            <a:r>
              <a:rPr lang="en-US" sz="5400" b="1" dirty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5400" b="1" dirty="0" err="1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Bajes</a:t>
            </a:r>
            <a:endParaRPr lang="en-US" sz="54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19" name="Group 23"/>
          <p:cNvGrpSpPr/>
          <p:nvPr/>
        </p:nvGrpSpPr>
        <p:grpSpPr>
          <a:xfrm>
            <a:off x="-1295400" y="5594118"/>
            <a:ext cx="2507456" cy="5474559"/>
            <a:chOff x="0" y="0"/>
            <a:chExt cx="660400" cy="1441859"/>
          </a:xfrm>
        </p:grpSpPr>
        <p:sp>
          <p:nvSpPr>
            <p:cNvPr id="20" name="Freeform 24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id="21" name="TextBox 25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20" y="5750834"/>
            <a:ext cx="11002580" cy="1747901"/>
          </a:xfrm>
          <a:prstGeom prst="rect">
            <a:avLst/>
          </a:prstGeom>
        </p:spPr>
      </p:pic>
      <p:sp>
        <p:nvSpPr>
          <p:cNvPr id="10" name="Freeform 12"/>
          <p:cNvSpPr/>
          <p:nvPr/>
        </p:nvSpPr>
        <p:spPr>
          <a:xfrm>
            <a:off x="7899386" y="445204"/>
            <a:ext cx="1475633" cy="1497896"/>
          </a:xfrm>
          <a:custGeom>
            <a:avLst/>
            <a:gdLst/>
            <a:ahLst/>
            <a:cxnLst/>
            <a:rect l="l" t="t" r="r" b="b"/>
            <a:pathLst>
              <a:path w="1475633" h="1497896">
                <a:moveTo>
                  <a:pt x="0" y="0"/>
                </a:moveTo>
                <a:lnTo>
                  <a:pt x="1475633" y="0"/>
                </a:lnTo>
                <a:lnTo>
                  <a:pt x="1475633" y="1497896"/>
                </a:lnTo>
                <a:lnTo>
                  <a:pt x="0" y="1497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21"/>
          <p:cNvGrpSpPr/>
          <p:nvPr/>
        </p:nvGrpSpPr>
        <p:grpSpPr>
          <a:xfrm rot="-10800000">
            <a:off x="17449800" y="-668657"/>
            <a:ext cx="2507456" cy="5474559"/>
            <a:chOff x="0" y="0"/>
            <a:chExt cx="660400" cy="1441859"/>
          </a:xfrm>
        </p:grpSpPr>
        <p:sp>
          <p:nvSpPr>
            <p:cNvPr id="12" name="Freeform 22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id="13" name="TextBox 23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05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663566" y="5750834"/>
            <a:ext cx="2507456" cy="531784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748930" y="876300"/>
            <a:ext cx="6023470" cy="106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72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Metodologij</a:t>
            </a:r>
            <a:r>
              <a:rPr lang="en-US" sz="72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e</a:t>
            </a:r>
            <a:endParaRPr lang="en-US" sz="72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1388" y="3543300"/>
            <a:ext cx="15316797" cy="5955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500" dirty="0" err="1">
                <a:latin typeface="Cambria" pitchFamily="18" charset="0"/>
                <a:ea typeface="Cambria" pitchFamily="18" charset="0"/>
              </a:rPr>
              <a:t>Prvo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smo kreirale CNN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model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koji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se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sastoji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iz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: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dva konvoluciona,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max-pooling,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dropout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, batch normalization i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dense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slojeva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Optimizaciona funkcija koju smo koristile je Adam sa learning rate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-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om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0.001,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dok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je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za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loss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funkcij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u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korišćena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binary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crossentropy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Kada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se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kreira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model 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čuva se u fajlu model.keras. </a:t>
            </a: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vi-VN" sz="3500" dirty="0" smtClean="0">
                <a:latin typeface="Cambria" pitchFamily="18" charset="0"/>
                <a:ea typeface="Cambria" pitchFamily="18" charset="0"/>
              </a:rPr>
              <a:t>Nakon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odrađenog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pretprocesiranja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vr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ši se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pretvaranje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teksta u brojeve skladištene u matrice koje računar može da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obradi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, a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to je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k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orišćen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Tokenizer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iz Keras biblioteke.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Kada se podaci podele na train, test i validation skupove  izvršava se fit funkcija.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Izvršava se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do 20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epoh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a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Ukoliko pre 20-te epohe dođe do overfitting-a koristimo EarlyStopping za prekidanje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izvršavanj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a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Postavlja se 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b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atch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size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na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256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i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prosleđuj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u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balansirane težine klasa kako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bis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mo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poboljšali performanse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model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a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.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Nakon izvršavanja težine se čuvaju u weights fajl.</a:t>
            </a: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399" y="2552700"/>
            <a:ext cx="5181601" cy="51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54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CNN</a:t>
            </a:r>
            <a:endParaRPr lang="en-US" sz="54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19" name="Group 23"/>
          <p:cNvGrpSpPr/>
          <p:nvPr/>
        </p:nvGrpSpPr>
        <p:grpSpPr>
          <a:xfrm>
            <a:off x="-1295400" y="5594118"/>
            <a:ext cx="2507456" cy="5474559"/>
            <a:chOff x="0" y="0"/>
            <a:chExt cx="660400" cy="1441859"/>
          </a:xfrm>
        </p:grpSpPr>
        <p:sp>
          <p:nvSpPr>
            <p:cNvPr id="20" name="Freeform 24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id="21" name="TextBox 25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" name="Freeform 12"/>
          <p:cNvSpPr/>
          <p:nvPr/>
        </p:nvSpPr>
        <p:spPr>
          <a:xfrm>
            <a:off x="7899386" y="445204"/>
            <a:ext cx="1475633" cy="1497896"/>
          </a:xfrm>
          <a:custGeom>
            <a:avLst/>
            <a:gdLst/>
            <a:ahLst/>
            <a:cxnLst/>
            <a:rect l="l" t="t" r="r" b="b"/>
            <a:pathLst>
              <a:path w="1475633" h="1497896">
                <a:moveTo>
                  <a:pt x="0" y="0"/>
                </a:moveTo>
                <a:lnTo>
                  <a:pt x="1475633" y="0"/>
                </a:lnTo>
                <a:lnTo>
                  <a:pt x="1475633" y="1497896"/>
                </a:lnTo>
                <a:lnTo>
                  <a:pt x="0" y="1497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21"/>
          <p:cNvGrpSpPr/>
          <p:nvPr/>
        </p:nvGrpSpPr>
        <p:grpSpPr>
          <a:xfrm rot="-10800000">
            <a:off x="17449800" y="-668657"/>
            <a:ext cx="2507456" cy="5474559"/>
            <a:chOff x="0" y="0"/>
            <a:chExt cx="660400" cy="1441859"/>
          </a:xfrm>
        </p:grpSpPr>
        <p:sp>
          <p:nvSpPr>
            <p:cNvPr id="12" name="Freeform 22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id="13" name="TextBox 23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05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663566" y="5750834"/>
            <a:ext cx="2507456" cy="531784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748930" y="876300"/>
            <a:ext cx="6023470" cy="106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72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Metodologij</a:t>
            </a:r>
            <a:r>
              <a:rPr lang="en-US" sz="72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e</a:t>
            </a:r>
            <a:endParaRPr lang="en-US" sz="72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1388" y="3543300"/>
            <a:ext cx="15316797" cy="6135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Kod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SVM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modela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nakon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pripreme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podataka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pravimo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SVM model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sa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atributima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koji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odre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đuju broj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iteracija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(90)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learning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rate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(0.001)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i lamda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param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(0.001)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koji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kontroliše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kompleksnost modela i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pom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aže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u prevenciji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overfitting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-a.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Nako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toga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koristimo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TfidfVectorizer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transformaciju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teksta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metrice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brojeva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kako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bi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ra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čunar mogao da ga obrađuje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 On se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koristi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da bi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se poveća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la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važnost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err="1" smtClean="0">
                <a:latin typeface="Cambria" pitchFamily="18" charset="0"/>
                <a:ea typeface="Cambria" pitchFamily="18" charset="0"/>
              </a:rPr>
              <a:t>s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pecifičnih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err="1">
                <a:latin typeface="Cambria" pitchFamily="18" charset="0"/>
                <a:ea typeface="Cambria" pitchFamily="18" charset="0"/>
              </a:rPr>
              <a:t>r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eč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i i poboljšale performanse modela.</a:t>
            </a: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399" y="2552700"/>
            <a:ext cx="5181601" cy="51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54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SVM</a:t>
            </a:r>
            <a:endParaRPr lang="en-US" sz="54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19" name="Group 23"/>
          <p:cNvGrpSpPr/>
          <p:nvPr/>
        </p:nvGrpSpPr>
        <p:grpSpPr>
          <a:xfrm>
            <a:off x="-1295400" y="5594118"/>
            <a:ext cx="2507456" cy="5474559"/>
            <a:chOff x="0" y="0"/>
            <a:chExt cx="660400" cy="1441859"/>
          </a:xfrm>
        </p:grpSpPr>
        <p:sp>
          <p:nvSpPr>
            <p:cNvPr id="20" name="Freeform 24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id="21" name="TextBox 25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" name="Freeform 12"/>
          <p:cNvSpPr/>
          <p:nvPr/>
        </p:nvSpPr>
        <p:spPr>
          <a:xfrm>
            <a:off x="7899386" y="445204"/>
            <a:ext cx="1475633" cy="1497896"/>
          </a:xfrm>
          <a:custGeom>
            <a:avLst/>
            <a:gdLst/>
            <a:ahLst/>
            <a:cxnLst/>
            <a:rect l="l" t="t" r="r" b="b"/>
            <a:pathLst>
              <a:path w="1475633" h="1497896">
                <a:moveTo>
                  <a:pt x="0" y="0"/>
                </a:moveTo>
                <a:lnTo>
                  <a:pt x="1475633" y="0"/>
                </a:lnTo>
                <a:lnTo>
                  <a:pt x="1475633" y="1497896"/>
                </a:lnTo>
                <a:lnTo>
                  <a:pt x="0" y="1497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21"/>
          <p:cNvGrpSpPr/>
          <p:nvPr/>
        </p:nvGrpSpPr>
        <p:grpSpPr>
          <a:xfrm rot="-10800000">
            <a:off x="17449800" y="-668657"/>
            <a:ext cx="2507456" cy="5474559"/>
            <a:chOff x="0" y="0"/>
            <a:chExt cx="660400" cy="1441859"/>
          </a:xfrm>
        </p:grpSpPr>
        <p:sp>
          <p:nvSpPr>
            <p:cNvPr id="12" name="Freeform 22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id="13" name="TextBox 23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05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663566" y="5750834"/>
            <a:ext cx="2507456" cy="531784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748930" y="876300"/>
            <a:ext cx="6023470" cy="106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72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Metodologij</a:t>
            </a:r>
            <a:r>
              <a:rPr lang="en-US" sz="72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e</a:t>
            </a:r>
            <a:endParaRPr lang="en-US" sz="72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1388" y="3543300"/>
            <a:ext cx="15316797" cy="8079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vi-VN" sz="3500" dirty="0">
                <a:latin typeface="Cambria" pitchFamily="18" charset="0"/>
                <a:ea typeface="Cambria" pitchFamily="18" charset="0"/>
              </a:rPr>
              <a:t>U metodi fit, obuka modela se vrši kroz višestruke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iteracije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9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0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)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koje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se sastoje od prolaska kroz sve primere u trening skupu podataka. Marginiranje se odnosi na proveru da li trenutni primer zadovoljava uslove za pravilnu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klasifikaciju.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Ako je primer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dobro klasifikovan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model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ažurira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težine u skladu sa regularizacijom, dok se za primere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koj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i nisu dobro klasifikovani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vrše korekcije težina i praga. 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T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o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znači da se težine i prag prilagođavaju kako bi se poboljšala tačnost modela u odnosu na marginu, a regularizacija se koristi za kontrolu složenosti modela i sprečavanje prekomernog učenja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.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Funkcija koja se koristi za treniranje je Hinge loss funkcija.</a:t>
            </a: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399" y="2552700"/>
            <a:ext cx="5181601" cy="51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54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SVM</a:t>
            </a:r>
            <a:endParaRPr lang="en-US" sz="54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19" name="Group 23"/>
          <p:cNvGrpSpPr/>
          <p:nvPr/>
        </p:nvGrpSpPr>
        <p:grpSpPr>
          <a:xfrm>
            <a:off x="-1295400" y="5594118"/>
            <a:ext cx="2507456" cy="5474559"/>
            <a:chOff x="0" y="0"/>
            <a:chExt cx="660400" cy="1441859"/>
          </a:xfrm>
        </p:grpSpPr>
        <p:sp>
          <p:nvSpPr>
            <p:cNvPr id="20" name="Freeform 24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id="21" name="TextBox 25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" name="Freeform 12"/>
          <p:cNvSpPr/>
          <p:nvPr/>
        </p:nvSpPr>
        <p:spPr>
          <a:xfrm>
            <a:off x="7899386" y="445204"/>
            <a:ext cx="1475633" cy="1497896"/>
          </a:xfrm>
          <a:custGeom>
            <a:avLst/>
            <a:gdLst/>
            <a:ahLst/>
            <a:cxnLst/>
            <a:rect l="l" t="t" r="r" b="b"/>
            <a:pathLst>
              <a:path w="1475633" h="1497896">
                <a:moveTo>
                  <a:pt x="0" y="0"/>
                </a:moveTo>
                <a:lnTo>
                  <a:pt x="1475633" y="0"/>
                </a:lnTo>
                <a:lnTo>
                  <a:pt x="1475633" y="1497896"/>
                </a:lnTo>
                <a:lnTo>
                  <a:pt x="0" y="1497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21"/>
          <p:cNvGrpSpPr/>
          <p:nvPr/>
        </p:nvGrpSpPr>
        <p:grpSpPr>
          <a:xfrm rot="-10800000">
            <a:off x="17449800" y="-668657"/>
            <a:ext cx="2507456" cy="5474559"/>
            <a:chOff x="0" y="0"/>
            <a:chExt cx="660400" cy="1441859"/>
          </a:xfrm>
        </p:grpSpPr>
        <p:sp>
          <p:nvSpPr>
            <p:cNvPr id="12" name="Freeform 22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id="13" name="TextBox 23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r="11206"/>
          <a:stretch/>
        </p:blipFill>
        <p:spPr>
          <a:xfrm>
            <a:off x="8001000" y="8038310"/>
            <a:ext cx="9490841" cy="15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1010</Words>
  <Application>Microsoft Office PowerPoint</Application>
  <PresentationFormat>Custom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Telegraf</vt:lpstr>
      <vt:lpstr>Courier New</vt:lpstr>
      <vt:lpstr>Cambria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Orange and Green Illustration Artificial Intelligence Presentation</dc:title>
  <cp:lastModifiedBy>Sonja</cp:lastModifiedBy>
  <cp:revision>38</cp:revision>
  <dcterms:created xsi:type="dcterms:W3CDTF">2006-08-16T00:00:00Z</dcterms:created>
  <dcterms:modified xsi:type="dcterms:W3CDTF">2024-07-03T10:54:36Z</dcterms:modified>
  <dc:identifier>DAGJpVRbnSQ</dc:identifier>
</cp:coreProperties>
</file>