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handoutMasterIdLst>
    <p:handoutMasterId r:id="rId9"/>
  </p:handoutMasterIdLst>
  <p:sldIdLst>
    <p:sldId id="256" r:id="rId2"/>
    <p:sldId id="294" r:id="rId3"/>
    <p:sldId id="293" r:id="rId4"/>
    <p:sldId id="257" r:id="rId5"/>
    <p:sldId id="276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ja Castaneda" initials="SC" lastIdx="1" clrIdx="0">
    <p:extLst>
      <p:ext uri="{19B8F6BF-5375-455C-9EA6-DF929625EA0E}">
        <p15:presenceInfo xmlns:p15="http://schemas.microsoft.com/office/powerpoint/2012/main" userId="S::sonjacastaneda@uchicago.edu::9cbba1b4-9794-40bf-bb6a-d82be4c5e9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B52BE-69BC-BD42-A830-6310D62E62C1}" v="24" dt="2019-12-10T10:42:50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2" autoAdjust="0"/>
    <p:restoredTop sz="94643" autoAdjust="0"/>
  </p:normalViewPr>
  <p:slideViewPr>
    <p:cSldViewPr>
      <p:cViewPr varScale="1">
        <p:scale>
          <a:sx n="98" d="100"/>
          <a:sy n="98" d="100"/>
        </p:scale>
        <p:origin x="19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0BA12B6-7830-4E42-8CEF-3DB2EF093D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CD9680-609F-4BAD-A288-B94BA23763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E496D8F-2830-4C4B-A28E-68EA743C93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lllll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E7853D8-83D1-43FD-A8BD-83F121E035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55937B29-2CA1-4BED-A61E-C98B1405E4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7492E56-06B0-4C21-A786-E2F622E156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0404413-BDC9-4CDE-93DB-4AAECBF81B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8B207CE-388F-4B67-BF78-C28B739C132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B65FE10-2577-4420-8C98-6837B731BD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2CD8EAB4-467B-48F7-83D1-A58FEDB363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C564F8B-642A-4A9B-8950-889CFD985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51A0F866-6231-438F-90F3-2485CCDE4A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A191CCE-4824-42B4-8D2E-09E8C29CF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A2F5D-44CA-4A1E-96AF-5BBAEFD6875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BE37510-8212-466F-A559-61FDE6C16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0086E41-7283-46FB-9A8E-F2035D4E2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79D8AC0-B4D2-4560-8872-267C2FD1C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CD07C-4F29-4A16-AAB7-12C9E30CE2F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5358418-6307-485D-BB93-2B764BFE3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13DD374-F6FE-47A9-926C-0AFFDF5E7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0F866-6231-438F-90F3-2485CCDE4AA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59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redsun_title">
            <a:extLst>
              <a:ext uri="{FF2B5EF4-FFF2-40B4-BE49-F238E27FC236}">
                <a16:creationId xmlns:a16="http://schemas.microsoft.com/office/drawing/2014/main" id="{87E8C74C-07A1-44BF-8D84-C7D1198FA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D259C440-5436-4E89-93D9-99A9BED011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066800"/>
            <a:ext cx="6096000" cy="187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pPr lvl="0"/>
            <a:r>
              <a:rPr lang="en-US" altLang="en-US" noProof="0"/>
              <a:t>Click to edht Master title style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38658E8-6354-447D-8DBF-8F32920FEA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9C6C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E518CAB-90F4-482A-8714-86AA7EA1C3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99940E-072E-4393-82A0-DA57B8637ECC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C8B41FF-2F96-45AA-BFC6-5FD56FF722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82BFE01B-03CD-45F5-9900-37D8D16540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ED3DCD-BDEA-4277-A13F-8F405A2416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0D4A-25EB-48C5-A3E1-663D7E68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561E1-3308-4D08-B0F9-5F1D3F97B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ABEA-4970-4E48-9C75-BACCF8AB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28BC43-737C-456E-AF70-F43224A5D8D8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F38-F005-47D8-AA39-A5A4CE5B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0F441-7462-4391-9999-9E08873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FCDD6-A8A7-41EF-AF55-C3FAD8133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0038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1C06-8F44-45F0-A165-B8D482E81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34EFA-6506-4B78-9A6D-EDB2F318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23F3-86FA-4105-9114-7E83E9DE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D571C-ABEF-4F57-8C24-D12FB567B717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6B14-CD52-428B-9ABE-664926EB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62B6-671D-40F5-AAD6-E4D9BFC9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741AE-9F21-45CC-8FAF-685CB827B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72867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CCB3-8726-4C75-9A08-FA804CA5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2A23-A884-4B50-A57B-FFF50EBD87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E0CEF554-4118-417B-81A6-8054064B9564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8667-5D08-48E5-A915-DDF0DE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F44D2C-6E4D-41AF-8120-CB582FBCE276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6076-7E2E-4158-9378-1044086E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DB42A-9C87-45E3-A192-896D883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A9CEAF-45DF-408F-841E-85B673DC9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4127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A133-D6FB-40A7-B89C-8947DD84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BE4-C0FE-4645-AF58-A2F97F7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10EA3-CFB6-466E-B6B5-60D6D0A18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038600"/>
            <a:ext cx="77724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F5273-F8E9-4D27-B1E1-68A4FC9F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133CDC0-B49B-4C0C-8B69-B7B823A688F8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45EA-39E8-419F-BAA1-290374D4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0DB7-D949-4B1F-94C2-6A94D1CB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85A946-DB31-4655-8DEC-13469B600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9526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DCC9-FB1D-426D-B4E8-3B72B7F5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FB8B-8D29-401D-ADA2-13DF6404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3F2B-D872-48B3-9D8C-911D52DB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BF8A-52C4-41D2-9E72-7CB57FD32C95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7E8D-3AA0-4CB9-930E-D3BFABCE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4B14-7AB2-4FBD-9BE0-9A825256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62A22-1E19-47DF-94E4-398C2C82FA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69014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02BA-F7CE-441C-999C-86F7DE0B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2C92-8A94-4939-A2BB-B8BC3A07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F22D-4B00-43AE-8522-695D11C9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632C7-5C00-46D2-A09E-9AC11A103665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1FE2-19C7-4AD1-B4FF-E5FE4D44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2087-281A-4D90-B13B-A9D80B6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1EF67-B284-478E-B511-EB6DE9B92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71127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AA9B-3A4B-4978-AEC3-E889E0D6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1406-55FF-4B71-BF9A-447DD460B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0BFCF-A47A-476A-854F-409196603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6906E-D5CB-4BE9-9BE3-70B786D5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D5F0E1-45E3-46C3-90CA-5D3DA6CF2C2F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6427-93C5-487B-9201-9EFAA1B9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5B45-832B-4360-A5A7-EB66A41E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3DF3B-C682-4579-B10C-283A68092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4951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582A-20D6-4433-AE1D-E408C25A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A3CE9-BF6F-4485-B7C4-8F66D81C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65CC-8EDF-472C-A354-90175F60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68540-CCAF-4FEE-BAD3-A633ED416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9061-60B5-4D2B-BF1D-8B38A0235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16934-EF70-4CBA-A773-DE565892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DBFBC-72B2-4901-A931-636F011F570F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691DB-BE7B-42A0-A3E9-1AC946FC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0DE1A-59FE-493A-83BD-AF9ED29F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32530-7651-42F1-A6B1-B77A3A491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8950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F8CD-4B04-4F26-BEC1-D5EBD7DC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09C53-C63D-450E-8D9B-69994481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F76EC-CACB-499C-B7B2-93A606E7A8DD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C5BC-6375-4F84-89E5-AF41B03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37B8-7F4E-4E51-9B4C-2F9C0856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B5F49-2F91-4622-87EB-4CABDD820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46205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69C1F-A4D7-4160-BC3A-23FC9C8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3C332-5C3D-404C-9ADF-C7A71BCBF7DF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6846-F7B9-487B-B98B-17E757B7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96AB2-50D4-4D5E-BC57-26D95E9D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9B341-A331-40A4-93B5-B2F929BE9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03125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0632-04BD-48C0-9859-1C26C935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0BE6-EE61-4C0B-9EBE-09673E8B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1403-B487-49AB-936B-EEFB14D6F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411B-FA32-4D3F-B8E1-1B51BFF4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67AB6E-2E19-410F-B50B-40D3F9983461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0827-EB8E-420C-80FB-C85D9BA4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3A733-79A3-48C2-A3FB-326B6EBC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51178-C824-4F4C-8CC3-74972CAB0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80111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5DF-A378-4E60-876F-1245A34C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754CB-C35E-4552-9725-E13F64260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51A89-8047-464D-9B4B-DA16F6A1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EADC0-3135-4FB4-8764-64548160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B9A18-5FA1-4BA7-A723-C81DF2BB22AB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5315B-5C62-4830-9709-3F1ABDDB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FC8E-905A-4305-8D3E-0EA3805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52F43-32CE-4CA3-BD8C-E36B2ADB8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7354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1CD362A-6F96-40B1-8BB7-1465DD45A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7AB0F6-165F-45BB-A902-220791FEF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900CC7D-F9D9-4215-A71C-04FD6FBA9D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E1E10"/>
                </a:solidFill>
              </a:defRPr>
            </a:lvl1pPr>
          </a:lstStyle>
          <a:p>
            <a:fld id="{4FFD7DDE-9C7B-4512-96F8-65C67F4193FA}" type="datetime1">
              <a:rPr lang="en-US" altLang="en-US"/>
              <a:pPr/>
              <a:t>12/10/19</a:t>
            </a:fld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E89B0E1-1FC1-4B93-9B71-7B9D7FA29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E1E1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0F5981B6-3E8A-4740-ADC3-1FAED90E90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E1E10"/>
                </a:solidFill>
              </a:defRPr>
            </a:lvl1pPr>
          </a:lstStyle>
          <a:p>
            <a:fld id="{EE882137-E18C-4358-B783-39F1734FFC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583" name="FormatShape" descr="SKIING" hidden="1">
            <a:extLst>
              <a:ext uri="{FF2B5EF4-FFF2-40B4-BE49-F238E27FC236}">
                <a16:creationId xmlns:a16="http://schemas.microsoft.com/office/drawing/2014/main" id="{12644FB6-D303-4068-B56E-D745B6B2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6"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ransition>
    <p:fade thruBlk="1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9C6C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9C6C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9E1E1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9E1E1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9E1E1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9E1E1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9E1E1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7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102" name="Rectangle 6">
            <a:extLst>
              <a:ext uri="{FF2B5EF4-FFF2-40B4-BE49-F238E27FC236}">
                <a16:creationId xmlns:a16="http://schemas.microsoft.com/office/drawing/2014/main" id="{E28DBF08-3F09-46D3-ABF6-A1E9EA246C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0012" y="4448948"/>
            <a:ext cx="8957202" cy="248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Bodoni MT"/>
              </a:rPr>
              <a:t>Heterogeneous Networks and Pan-Ethnic Organization: </a:t>
            </a:r>
            <a:br>
              <a:rPr lang="en-US" altLang="en-US" sz="2800" dirty="0">
                <a:latin typeface="Bodoni MT"/>
              </a:rPr>
            </a:br>
            <a:r>
              <a:rPr lang="en-US" altLang="en-US" sz="2800">
                <a:solidFill>
                  <a:schemeClr val="tx1"/>
                </a:solidFill>
                <a:latin typeface="Bodoni MT"/>
              </a:rPr>
              <a:t>Indian Termination Policy and the Origins of Red Power</a:t>
            </a:r>
            <a:r>
              <a:rPr lang="en-US" altLang="en-US" sz="3200" dirty="0">
                <a:solidFill>
                  <a:schemeClr val="tx1"/>
                </a:solidFill>
                <a:latin typeface="Bodoni MT"/>
              </a:rPr>
              <a:t>  </a:t>
            </a:r>
            <a:br>
              <a:rPr lang="en-US" altLang="en-US" sz="3200" dirty="0">
                <a:solidFill>
                  <a:schemeClr val="tx1"/>
                </a:solidFill>
                <a:latin typeface="Bodoni MT"/>
              </a:rPr>
            </a:br>
            <a:br>
              <a:rPr lang="en-US" altLang="en-US" sz="3200" dirty="0">
                <a:solidFill>
                  <a:schemeClr val="tx1"/>
                </a:solidFill>
                <a:latin typeface="Bodoni MT"/>
              </a:rPr>
            </a:br>
            <a:r>
              <a:rPr lang="en-US" altLang="en-US" sz="2000">
                <a:solidFill>
                  <a:schemeClr val="tx1"/>
                </a:solidFill>
                <a:latin typeface="Bodoni MT"/>
                <a:ea typeface="Batang"/>
              </a:rPr>
              <a:t>G. Sonja Castañeda</a:t>
            </a:r>
          </a:p>
        </p:txBody>
      </p:sp>
      <p:pic>
        <p:nvPicPr>
          <p:cNvPr id="2" name="Picture 2" descr="A picture containing rain&#10;&#10;Description generated with very high confidence">
            <a:extLst>
              <a:ext uri="{FF2B5EF4-FFF2-40B4-BE49-F238E27FC236}">
                <a16:creationId xmlns:a16="http://schemas.microsoft.com/office/drawing/2014/main" id="{7B35B17E-91ED-4030-BE07-5EF852021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7" b="8185"/>
          <a:stretch/>
        </p:blipFill>
        <p:spPr>
          <a:xfrm>
            <a:off x="20" y="2872"/>
            <a:ext cx="9143980" cy="4595954"/>
          </a:xfrm>
          <a:custGeom>
            <a:avLst/>
            <a:gdLst>
              <a:gd name="connsiteX0" fmla="*/ 0 w 12192000"/>
              <a:gd name="connsiteY0" fmla="*/ 0 h 4621300"/>
              <a:gd name="connsiteX1" fmla="*/ 12192000 w 12192000"/>
              <a:gd name="connsiteY1" fmla="*/ 0 h 4621300"/>
              <a:gd name="connsiteX2" fmla="*/ 12192000 w 12192000"/>
              <a:gd name="connsiteY2" fmla="*/ 3104412 h 4621300"/>
              <a:gd name="connsiteX3" fmla="*/ 12192000 w 12192000"/>
              <a:gd name="connsiteY3" fmla="*/ 3296537 h 4621300"/>
              <a:gd name="connsiteX4" fmla="*/ 12192000 w 12192000"/>
              <a:gd name="connsiteY4" fmla="*/ 4272355 h 4621300"/>
              <a:gd name="connsiteX5" fmla="*/ 12113803 w 12192000"/>
              <a:gd name="connsiteY5" fmla="*/ 4280638 h 4621300"/>
              <a:gd name="connsiteX6" fmla="*/ 6753597 w 12192000"/>
              <a:gd name="connsiteY6" fmla="*/ 4604195 h 4621300"/>
              <a:gd name="connsiteX7" fmla="*/ 400746 w 12192000"/>
              <a:gd name="connsiteY7" fmla="*/ 4432852 h 4621300"/>
              <a:gd name="connsiteX8" fmla="*/ 0 w 12192000"/>
              <a:gd name="connsiteY8" fmla="*/ 4395876 h 4621300"/>
              <a:gd name="connsiteX9" fmla="*/ 0 w 12192000"/>
              <a:gd name="connsiteY9" fmla="*/ 3296537 h 4621300"/>
              <a:gd name="connsiteX10" fmla="*/ 0 w 12192000"/>
              <a:gd name="connsiteY10" fmla="*/ 3104412 h 462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DAB5521A-B3DA-4CB8-8DB5-D24EE50B1E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fld id="{168F3AD1-5FAA-432E-8DB8-B6EC8C6681CD}" type="slidenum">
              <a:rPr lang="en-US" altLang="en-US" sz="1200">
                <a:solidFill>
                  <a:srgbClr val="FFFFFE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t>1</a:t>
            </a:fld>
            <a:endParaRPr lang="en-US" altLang="en-US" sz="1200">
              <a:solidFill>
                <a:srgbClr val="FFFFFE"/>
              </a:solidFill>
              <a:latin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B148E-6B73-C44C-A411-BAEA1ACCA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085" y="0"/>
            <a:ext cx="123661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F1AC-9CAA-C248-B2CE-D3F6D9D7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9FFA3-6AFD-CB4A-9704-EBD7C63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A946-DB31-4655-8DEC-13469B600B5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9AD6B-5FD0-9341-BC32-2A0C9F1C3F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dirty="0"/>
              <a:t>Nodes/Vertices</a:t>
            </a:r>
          </a:p>
          <a:p>
            <a:pPr marL="0" indent="0">
              <a:buNone/>
            </a:pPr>
            <a:r>
              <a:rPr lang="en-US" sz="2400" dirty="0"/>
              <a:t>              Edges/Links</a:t>
            </a:r>
          </a:p>
          <a:p>
            <a:pPr marL="0" indent="0">
              <a:buNone/>
            </a:pPr>
            <a:r>
              <a:rPr lang="en-US" sz="2400" dirty="0"/>
              <a:t>                   Directed, Undirected</a:t>
            </a:r>
          </a:p>
        </p:txBody>
      </p:sp>
    </p:spTree>
    <p:extLst>
      <p:ext uri="{BB962C8B-B14F-4D97-AF65-F5344CB8AC3E}">
        <p14:creationId xmlns:p14="http://schemas.microsoft.com/office/powerpoint/2010/main" val="3320800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206 -0.15775" pathEditMode="relative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2206 -0.15775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979BEF-6AA5-4D30-B1D3-5B8CD929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76B1-9504-4AFA-AC3E-1191EFACAFD7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C1849-7E9D-FF42-8DD2-E3D4D6466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9144000" cy="80771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BBD330F-CECB-AA44-BF92-B218CB16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Reservation/Non-Reservation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F370A4-8881-4AB3-B11F-94E81BEB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A017-FE4C-4881-98EF-2425EA988C4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60CE37F-F424-4343-AFA3-59F24DB2F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of Committees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4A211B-0DAB-4584-AB0D-9DD79B5BE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A9F6D-4603-3149-90A0-014F2E65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6535882" cy="6096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9C61F2-C30A-4AD4-87B6-EBE49278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79F8-DA4C-4B25-A77B-0B207B006C8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0C7F676-2667-4345-A53B-197DB9A83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/>
          <a:lstStyle/>
          <a:p>
            <a:r>
              <a:rPr lang="en-US" altLang="en-US" sz="4000" dirty="0"/>
              <a:t>Cliques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2FF52C9-EF3F-49AF-B5BE-2759E54C2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61CA9A-78A5-E545-9AD0-E474A9A4B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9384"/>
            <a:ext cx="4637857" cy="6452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14511B-6461-3F4E-8797-6A4AB8B97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39384"/>
            <a:ext cx="4572000" cy="6490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2B58BF-613C-C045-B77A-CFA142CE5107}"/>
              </a:ext>
            </a:extLst>
          </p:cNvPr>
          <p:cNvSpPr txBox="1"/>
          <p:nvPr/>
        </p:nvSpPr>
        <p:spPr>
          <a:xfrm>
            <a:off x="4637857" y="5486531"/>
            <a:ext cx="2933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plot(</a:t>
            </a:r>
            <a:r>
              <a:rPr lang="en-US" sz="1400" dirty="0" err="1"/>
              <a:t>ceb</a:t>
            </a:r>
            <a:r>
              <a:rPr lang="en-US" sz="1400" dirty="0"/>
              <a:t>, </a:t>
            </a:r>
            <a:r>
              <a:rPr lang="en-US" sz="1400" dirty="0" err="1"/>
              <a:t>net_committees</a:t>
            </a:r>
            <a:r>
              <a:rPr lang="en-US" sz="1400" dirty="0"/>
              <a:t>, </a:t>
            </a:r>
            <a:r>
              <a:rPr lang="en-US" sz="1400" dirty="0" err="1"/>
              <a:t>edge.width</a:t>
            </a:r>
            <a:r>
              <a:rPr lang="en-US" sz="1400" dirty="0"/>
              <a:t> = 1, </a:t>
            </a:r>
          </a:p>
          <a:p>
            <a:r>
              <a:rPr lang="en-US" sz="1400" dirty="0" err="1"/>
              <a:t>vertex.size</a:t>
            </a:r>
            <a:r>
              <a:rPr lang="en-US" sz="1400" dirty="0"/>
              <a:t>=5, vertex.size2 = 3,</a:t>
            </a:r>
          </a:p>
          <a:p>
            <a:r>
              <a:rPr lang="en-US" sz="1400" dirty="0" err="1"/>
              <a:t>vertex.label.cex</a:t>
            </a:r>
            <a:r>
              <a:rPr lang="en-US" sz="1400" dirty="0"/>
              <a:t>=0.5, asp = .9, </a:t>
            </a:r>
          </a:p>
          <a:p>
            <a:r>
              <a:rPr lang="en-US" sz="1400" dirty="0"/>
              <a:t>margin = -0.1</a:t>
            </a:r>
          </a:p>
          <a:p>
            <a:r>
              <a:rPr lang="en-US" sz="1400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FB079-D050-2841-A869-22843A99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igraph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D098-24B8-4440-9F8B-58BE95A69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My advice for learning networks from </a:t>
            </a:r>
            <a:r>
              <a:rPr lang="en-US" sz="1600" dirty="0" err="1">
                <a:solidFill>
                  <a:schemeClr val="tx1"/>
                </a:solidFill>
              </a:rPr>
              <a:t>igraph</a:t>
            </a:r>
            <a:r>
              <a:rPr lang="en-US" sz="1600" dirty="0">
                <a:solidFill>
                  <a:schemeClr val="tx1"/>
                </a:solidFill>
              </a:rPr>
              <a:t> or other online networks tutorial: 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BYO DATA!</a:t>
            </a:r>
          </a:p>
          <a:p>
            <a:pPr marL="0"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small –&gt; directed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Small – undirected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Large &lt;– directed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Large - undirected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B6788E2-F5A2-4032-97CA-F4AEA721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6365" y="6356350"/>
            <a:ext cx="8743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fld id="{79FF38CD-D199-40C3-A2D1-759809974C75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t>6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D949A-CAC9-0A4B-80E2-EF1DCAD4C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3" r="39449" b="-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ed Sun">
  <a:themeElements>
    <a:clrScheme name="Red Sun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Red Su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Red Sun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Sun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Su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Sun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Sun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</Words>
  <Application>Microsoft Macintosh PowerPoint</Application>
  <PresentationFormat>On-screen Show (4:3)</PresentationFormat>
  <Paragraphs>35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</vt:lpstr>
      <vt:lpstr>Calibri</vt:lpstr>
      <vt:lpstr>Times New Roman</vt:lpstr>
      <vt:lpstr>Red Sun</vt:lpstr>
      <vt:lpstr>Heterogeneous Networks and Pan-Ethnic Organization:  Indian Termination Policy and the Origins of Red Power    G. Sonja Castañeda</vt:lpstr>
      <vt:lpstr>Network Analysis</vt:lpstr>
      <vt:lpstr>Reservation/Non-Reservation</vt:lpstr>
      <vt:lpstr>Network of Committees</vt:lpstr>
      <vt:lpstr>Cliques</vt:lpstr>
      <vt:lpstr>igraph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Networks and Pan-Ethnic Organization:  Indian Termination Policy and the Origins of Red Power    G. Sonja Castañeda</dc:title>
  <dc:creator>Sonja Castaneda</dc:creator>
  <cp:lastModifiedBy>Sonja Castaneda</cp:lastModifiedBy>
  <cp:revision>2</cp:revision>
  <dcterms:created xsi:type="dcterms:W3CDTF">2019-12-10T10:27:29Z</dcterms:created>
  <dcterms:modified xsi:type="dcterms:W3CDTF">2019-12-10T10:45:15Z</dcterms:modified>
</cp:coreProperties>
</file>