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63" r:id="rId2"/>
    <p:sldId id="268" r:id="rId3"/>
    <p:sldId id="269" r:id="rId4"/>
    <p:sldId id="270" r:id="rId5"/>
    <p:sldId id="267" r:id="rId6"/>
    <p:sldId id="266" r:id="rId7"/>
    <p:sldId id="265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Roboto Condensed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gXCS851pMlIGszE/Y1tIc7IY3b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538F"/>
    <a:srgbClr val="698E30"/>
    <a:srgbClr val="783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3"/>
    <p:restoredTop sz="94626"/>
  </p:normalViewPr>
  <p:slideViewPr>
    <p:cSldViewPr snapToGrid="0">
      <p:cViewPr varScale="1">
        <p:scale>
          <a:sx n="121" d="100"/>
          <a:sy n="121" d="100"/>
        </p:scale>
        <p:origin x="8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b75cd55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14b75cd55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b75cd55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14b75cd55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7343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b75cd55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14b75cd55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6947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b75cd55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14b75cd55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6241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b75cd55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14b75cd55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8963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b75cd55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3" name="Google Shape;283;g14b75cd55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7514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body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body" idx="1"/>
          </p:nvPr>
        </p:nvSpPr>
        <p:spPr>
          <a:xfrm>
            <a:off x="5183188" y="987431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>
            <a:spLocks noGrp="1"/>
          </p:cNvSpPr>
          <p:nvPr>
            <p:ph type="pic" idx="2"/>
          </p:nvPr>
        </p:nvSpPr>
        <p:spPr>
          <a:xfrm>
            <a:off x="5183188" y="987431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8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>
            <a:spLocks noGrp="1"/>
          </p:cNvSpPr>
          <p:nvPr>
            <p:ph type="title"/>
          </p:nvPr>
        </p:nvSpPr>
        <p:spPr>
          <a:xfrm rot="5400000">
            <a:off x="7133433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body" idx="1"/>
          </p:nvPr>
        </p:nvSpPr>
        <p:spPr>
          <a:xfrm rot="5400000">
            <a:off x="1799434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4b75cd550d_0_5"/>
          <p:cNvSpPr/>
          <p:nvPr/>
        </p:nvSpPr>
        <p:spPr>
          <a:xfrm>
            <a:off x="487486" y="1830957"/>
            <a:ext cx="8902333" cy="2692917"/>
          </a:xfrm>
          <a:prstGeom prst="roundRect">
            <a:avLst>
              <a:gd name="adj" fmla="val 2591"/>
            </a:avLst>
          </a:prstGeom>
          <a:solidFill>
            <a:srgbClr val="3F3F3F"/>
          </a:solidFill>
          <a:ln w="12700" cap="flat" cmpd="sng">
            <a:solidFill>
              <a:srgbClr val="31538F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Calibri"/>
              <a:sym typeface="Calibri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AA11BAF7-8E88-BA9F-E50D-549EB70CD471}"/>
              </a:ext>
            </a:extLst>
          </p:cNvPr>
          <p:cNvCxnSpPr/>
          <p:nvPr/>
        </p:nvCxnSpPr>
        <p:spPr>
          <a:xfrm>
            <a:off x="747891" y="3165721"/>
            <a:ext cx="8393102" cy="0"/>
          </a:xfrm>
          <a:prstGeom prst="straightConnector1">
            <a:avLst/>
          </a:prstGeom>
          <a:ln w="76200">
            <a:solidFill>
              <a:srgbClr val="698E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0962A2E1-27A5-72E5-AD1D-FC2B66DCFA94}"/>
              </a:ext>
            </a:extLst>
          </p:cNvPr>
          <p:cNvCxnSpPr>
            <a:cxnSpLocks/>
          </p:cNvCxnSpPr>
          <p:nvPr/>
        </p:nvCxnSpPr>
        <p:spPr>
          <a:xfrm flipV="1">
            <a:off x="1776270" y="3165721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C7B9D596-D485-5B09-0A58-948270D623B6}"/>
              </a:ext>
            </a:extLst>
          </p:cNvPr>
          <p:cNvSpPr txBox="1"/>
          <p:nvPr/>
        </p:nvSpPr>
        <p:spPr>
          <a:xfrm>
            <a:off x="1512515" y="2922129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1967</a:t>
            </a: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755805DC-F163-23FE-E21D-8BED99F06F34}"/>
              </a:ext>
            </a:extLst>
          </p:cNvPr>
          <p:cNvCxnSpPr>
            <a:cxnSpLocks/>
          </p:cNvCxnSpPr>
          <p:nvPr/>
        </p:nvCxnSpPr>
        <p:spPr>
          <a:xfrm flipV="1">
            <a:off x="2119940" y="2786704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EF8A2ECD-6FE7-C547-55F9-78CABF17D4F6}"/>
              </a:ext>
            </a:extLst>
          </p:cNvPr>
          <p:cNvSpPr txBox="1"/>
          <p:nvPr/>
        </p:nvSpPr>
        <p:spPr>
          <a:xfrm>
            <a:off x="1857331" y="3251377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1969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C6ACBC17-88A6-1C93-A0E2-5342C78CDE6A}"/>
              </a:ext>
            </a:extLst>
          </p:cNvPr>
          <p:cNvSpPr/>
          <p:nvPr/>
        </p:nvSpPr>
        <p:spPr>
          <a:xfrm>
            <a:off x="1795466" y="2589157"/>
            <a:ext cx="648945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Bloom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755B7EBF-18F8-0BE8-1F2D-52FFEA754293}"/>
              </a:ext>
            </a:extLst>
          </p:cNvPr>
          <p:cNvSpPr/>
          <p:nvPr/>
        </p:nvSpPr>
        <p:spPr>
          <a:xfrm>
            <a:off x="1451796" y="3544452"/>
            <a:ext cx="648945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Scriven</a:t>
            </a:r>
            <a:endParaRPr lang="de-DE" sz="1200" b="1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1E301D34-B8E9-E291-B820-443B88680D13}"/>
              </a:ext>
            </a:extLst>
          </p:cNvPr>
          <p:cNvCxnSpPr>
            <a:cxnSpLocks/>
          </p:cNvCxnSpPr>
          <p:nvPr/>
        </p:nvCxnSpPr>
        <p:spPr>
          <a:xfrm flipV="1">
            <a:off x="6191674" y="2786704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9B2917E-5060-EA43-054A-918211583682}"/>
              </a:ext>
            </a:extLst>
          </p:cNvPr>
          <p:cNvSpPr txBox="1"/>
          <p:nvPr/>
        </p:nvSpPr>
        <p:spPr>
          <a:xfrm>
            <a:off x="5929065" y="3251377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1998</a:t>
            </a:r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9389B78C-B18D-D82E-2F3F-D6A0C8F6833F}"/>
              </a:ext>
            </a:extLst>
          </p:cNvPr>
          <p:cNvSpPr/>
          <p:nvPr/>
        </p:nvSpPr>
        <p:spPr>
          <a:xfrm>
            <a:off x="5652991" y="2547595"/>
            <a:ext cx="1077366" cy="261071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Black &amp; William</a:t>
            </a:r>
          </a:p>
        </p:txBody>
      </p: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95DAE19A-331D-A112-0849-F1148ECE67EC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341031" y="2709279"/>
            <a:ext cx="0" cy="456442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5802A953-A68A-0BD0-669D-5DC5026B220A}"/>
              </a:ext>
            </a:extLst>
          </p:cNvPr>
          <p:cNvSpPr txBox="1"/>
          <p:nvPr/>
        </p:nvSpPr>
        <p:spPr>
          <a:xfrm>
            <a:off x="3067692" y="3251377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1978</a:t>
            </a: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9C449EBF-5814-D677-3C8E-330F1AD3939A}"/>
              </a:ext>
            </a:extLst>
          </p:cNvPr>
          <p:cNvSpPr/>
          <p:nvPr/>
        </p:nvSpPr>
        <p:spPr>
          <a:xfrm>
            <a:off x="2941873" y="2379252"/>
            <a:ext cx="798315" cy="330027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Misanchuk</a:t>
            </a:r>
            <a:endParaRPr lang="de-DE" sz="1200" b="1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B3E2DA31-3A9F-FFEC-11DE-8D0307A6C8A6}"/>
              </a:ext>
            </a:extLst>
          </p:cNvPr>
          <p:cNvCxnSpPr>
            <a:cxnSpLocks/>
          </p:cNvCxnSpPr>
          <p:nvPr/>
        </p:nvCxnSpPr>
        <p:spPr>
          <a:xfrm flipV="1">
            <a:off x="7725823" y="3165435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5F506945-C2F7-1665-1D21-072D24E612B4}"/>
              </a:ext>
            </a:extLst>
          </p:cNvPr>
          <p:cNvSpPr txBox="1"/>
          <p:nvPr/>
        </p:nvSpPr>
        <p:spPr>
          <a:xfrm>
            <a:off x="7463215" y="2922129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2009</a:t>
            </a:r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BA3DBA06-533D-F33B-7FEA-22255477E803}"/>
              </a:ext>
            </a:extLst>
          </p:cNvPr>
          <p:cNvSpPr/>
          <p:nvPr/>
        </p:nvSpPr>
        <p:spPr>
          <a:xfrm>
            <a:off x="7105455" y="3531143"/>
            <a:ext cx="1240735" cy="329202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Dunn &amp; </a:t>
            </a:r>
            <a:r>
              <a:rPr lang="de-DE" sz="12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Mulvenon</a:t>
            </a:r>
            <a:endParaRPr lang="de-DE" sz="1200" b="1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6793C839-A8FB-1B82-82F8-BEA7BA7E5268}"/>
              </a:ext>
            </a:extLst>
          </p:cNvPr>
          <p:cNvCxnSpPr>
            <a:cxnSpLocks/>
          </p:cNvCxnSpPr>
          <p:nvPr/>
        </p:nvCxnSpPr>
        <p:spPr>
          <a:xfrm flipV="1">
            <a:off x="4118822" y="3165434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DB5923B4-726F-16FE-FA92-4CD6E08804CF}"/>
              </a:ext>
            </a:extLst>
          </p:cNvPr>
          <p:cNvSpPr txBox="1"/>
          <p:nvPr/>
        </p:nvSpPr>
        <p:spPr>
          <a:xfrm>
            <a:off x="3856213" y="2922129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1985</a:t>
            </a:r>
          </a:p>
        </p:txBody>
      </p:sp>
      <p:sp>
        <p:nvSpPr>
          <p:cNvPr id="27" name="Abgerundetes Rechteck 26">
            <a:extLst>
              <a:ext uri="{FF2B5EF4-FFF2-40B4-BE49-F238E27FC236}">
                <a16:creationId xmlns:a16="http://schemas.microsoft.com/office/drawing/2014/main" id="{0FD7BED7-EE58-AF02-AE8A-98BEB0F3E574}"/>
              </a:ext>
            </a:extLst>
          </p:cNvPr>
          <p:cNvSpPr/>
          <p:nvPr/>
        </p:nvSpPr>
        <p:spPr>
          <a:xfrm>
            <a:off x="3831130" y="3541373"/>
            <a:ext cx="565478" cy="235265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Deno</a:t>
            </a:r>
            <a:endParaRPr lang="de-DE" sz="1200" b="1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F28DD31B-A0CE-B19E-1CEB-08C0117D4B1D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8274364" y="2579829"/>
            <a:ext cx="0" cy="582701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9665CDA0-FA8A-5D6A-7306-2DE5DD933E58}"/>
              </a:ext>
            </a:extLst>
          </p:cNvPr>
          <p:cNvSpPr txBox="1"/>
          <p:nvPr/>
        </p:nvSpPr>
        <p:spPr>
          <a:xfrm>
            <a:off x="8007630" y="3251377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2011</a:t>
            </a:r>
          </a:p>
        </p:txBody>
      </p:sp>
      <p:sp>
        <p:nvSpPr>
          <p:cNvPr id="30" name="Abgerundetes Rechteck 29">
            <a:extLst>
              <a:ext uri="{FF2B5EF4-FFF2-40B4-BE49-F238E27FC236}">
                <a16:creationId xmlns:a16="http://schemas.microsoft.com/office/drawing/2014/main" id="{F43CE475-5C50-B098-ED51-1DD0C5629AB5}"/>
              </a:ext>
            </a:extLst>
          </p:cNvPr>
          <p:cNvSpPr/>
          <p:nvPr/>
        </p:nvSpPr>
        <p:spPr>
          <a:xfrm>
            <a:off x="7949892" y="2321819"/>
            <a:ext cx="648944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Klauer</a:t>
            </a:r>
          </a:p>
        </p:txBody>
      </p:sp>
      <p:cxnSp>
        <p:nvCxnSpPr>
          <p:cNvPr id="2" name="Gerade Verbindung 1">
            <a:extLst>
              <a:ext uri="{FF2B5EF4-FFF2-40B4-BE49-F238E27FC236}">
                <a16:creationId xmlns:a16="http://schemas.microsoft.com/office/drawing/2014/main" id="{2C1D6FC5-B0B8-33C7-F324-0E7E464C1702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226431" y="2703725"/>
            <a:ext cx="0" cy="453028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E573EBF2-379A-88E4-C63D-113DCDB037B2}"/>
              </a:ext>
            </a:extLst>
          </p:cNvPr>
          <p:cNvSpPr txBox="1"/>
          <p:nvPr/>
        </p:nvSpPr>
        <p:spPr>
          <a:xfrm>
            <a:off x="951894" y="3242410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1964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3071A008-9EBF-AFE5-1A48-485D3090C978}"/>
              </a:ext>
            </a:extLst>
          </p:cNvPr>
          <p:cNvSpPr/>
          <p:nvPr/>
        </p:nvSpPr>
        <p:spPr>
          <a:xfrm>
            <a:off x="827274" y="2445715"/>
            <a:ext cx="798314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Cronbach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AA11BAF7-8E88-BA9F-E50D-549EB70CD471}"/>
              </a:ext>
            </a:extLst>
          </p:cNvPr>
          <p:cNvCxnSpPr/>
          <p:nvPr/>
        </p:nvCxnSpPr>
        <p:spPr>
          <a:xfrm>
            <a:off x="747891" y="3165721"/>
            <a:ext cx="8393102" cy="0"/>
          </a:xfrm>
          <a:prstGeom prst="straightConnector1">
            <a:avLst/>
          </a:prstGeom>
          <a:ln w="76200">
            <a:solidFill>
              <a:srgbClr val="698E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C7B9D596-D485-5B09-0A58-948270D623B6}"/>
              </a:ext>
            </a:extLst>
          </p:cNvPr>
          <p:cNvSpPr txBox="1"/>
          <p:nvPr/>
        </p:nvSpPr>
        <p:spPr>
          <a:xfrm>
            <a:off x="1512515" y="2922129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1967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755B7EBF-18F8-0BE8-1F2D-52FFEA754293}"/>
              </a:ext>
            </a:extLst>
          </p:cNvPr>
          <p:cNvSpPr/>
          <p:nvPr/>
        </p:nvSpPr>
        <p:spPr>
          <a:xfrm>
            <a:off x="1451796" y="3544452"/>
            <a:ext cx="648945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Scriven</a:t>
            </a:r>
            <a:endParaRPr lang="de-DE" sz="1200" b="1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" name="Gerade Verbindung 1">
            <a:extLst>
              <a:ext uri="{FF2B5EF4-FFF2-40B4-BE49-F238E27FC236}">
                <a16:creationId xmlns:a16="http://schemas.microsoft.com/office/drawing/2014/main" id="{2C1D6FC5-B0B8-33C7-F324-0E7E464C1702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226431" y="2703725"/>
            <a:ext cx="0" cy="453028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E573EBF2-379A-88E4-C63D-113DCDB037B2}"/>
              </a:ext>
            </a:extLst>
          </p:cNvPr>
          <p:cNvSpPr txBox="1"/>
          <p:nvPr/>
        </p:nvSpPr>
        <p:spPr>
          <a:xfrm>
            <a:off x="951894" y="3242410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1964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3071A008-9EBF-AFE5-1A48-485D3090C978}"/>
              </a:ext>
            </a:extLst>
          </p:cNvPr>
          <p:cNvSpPr/>
          <p:nvPr/>
        </p:nvSpPr>
        <p:spPr>
          <a:xfrm>
            <a:off x="827274" y="2445715"/>
            <a:ext cx="798314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Cronbach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D4C5C996-7FAF-6D2D-8E7C-A8390C008B63}"/>
              </a:ext>
            </a:extLst>
          </p:cNvPr>
          <p:cNvCxnSpPr>
            <a:cxnSpLocks/>
          </p:cNvCxnSpPr>
          <p:nvPr/>
        </p:nvCxnSpPr>
        <p:spPr>
          <a:xfrm flipV="1">
            <a:off x="1776270" y="3165721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72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AA11BAF7-8E88-BA9F-E50D-549EB70CD471}"/>
              </a:ext>
            </a:extLst>
          </p:cNvPr>
          <p:cNvCxnSpPr/>
          <p:nvPr/>
        </p:nvCxnSpPr>
        <p:spPr>
          <a:xfrm>
            <a:off x="747891" y="3165721"/>
            <a:ext cx="8393102" cy="0"/>
          </a:xfrm>
          <a:prstGeom prst="straightConnector1">
            <a:avLst/>
          </a:prstGeom>
          <a:ln w="76200">
            <a:solidFill>
              <a:srgbClr val="698E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0962A2E1-27A5-72E5-AD1D-FC2B66DCFA94}"/>
              </a:ext>
            </a:extLst>
          </p:cNvPr>
          <p:cNvCxnSpPr>
            <a:cxnSpLocks/>
          </p:cNvCxnSpPr>
          <p:nvPr/>
        </p:nvCxnSpPr>
        <p:spPr>
          <a:xfrm flipV="1">
            <a:off x="1975966" y="3165721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C7B9D596-D485-5B09-0A58-948270D623B6}"/>
              </a:ext>
            </a:extLst>
          </p:cNvPr>
          <p:cNvSpPr txBox="1"/>
          <p:nvPr/>
        </p:nvSpPr>
        <p:spPr>
          <a:xfrm>
            <a:off x="1512515" y="2922129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1967</a:t>
            </a: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755805DC-F163-23FE-E21D-8BED99F06F34}"/>
              </a:ext>
            </a:extLst>
          </p:cNvPr>
          <p:cNvCxnSpPr>
            <a:cxnSpLocks/>
          </p:cNvCxnSpPr>
          <p:nvPr/>
        </p:nvCxnSpPr>
        <p:spPr>
          <a:xfrm flipV="1">
            <a:off x="2319636" y="2786704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EF8A2ECD-6FE7-C547-55F9-78CABF17D4F6}"/>
              </a:ext>
            </a:extLst>
          </p:cNvPr>
          <p:cNvSpPr txBox="1"/>
          <p:nvPr/>
        </p:nvSpPr>
        <p:spPr>
          <a:xfrm>
            <a:off x="2057027" y="3251377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1971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C6ACBC17-88A6-1C93-A0E2-5342C78CDE6A}"/>
              </a:ext>
            </a:extLst>
          </p:cNvPr>
          <p:cNvSpPr/>
          <p:nvPr/>
        </p:nvSpPr>
        <p:spPr>
          <a:xfrm>
            <a:off x="1995162" y="2589157"/>
            <a:ext cx="648945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Bloom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755B7EBF-18F8-0BE8-1F2D-52FFEA754293}"/>
              </a:ext>
            </a:extLst>
          </p:cNvPr>
          <p:cNvSpPr/>
          <p:nvPr/>
        </p:nvSpPr>
        <p:spPr>
          <a:xfrm>
            <a:off x="1451796" y="3544452"/>
            <a:ext cx="648945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Scriven</a:t>
            </a:r>
            <a:endParaRPr lang="de-DE" sz="1200" b="1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" name="Gerade Verbindung 1">
            <a:extLst>
              <a:ext uri="{FF2B5EF4-FFF2-40B4-BE49-F238E27FC236}">
                <a16:creationId xmlns:a16="http://schemas.microsoft.com/office/drawing/2014/main" id="{2C1D6FC5-B0B8-33C7-F324-0E7E464C1702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226431" y="2703725"/>
            <a:ext cx="0" cy="453028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E573EBF2-379A-88E4-C63D-113DCDB037B2}"/>
              </a:ext>
            </a:extLst>
          </p:cNvPr>
          <p:cNvSpPr txBox="1"/>
          <p:nvPr/>
        </p:nvSpPr>
        <p:spPr>
          <a:xfrm>
            <a:off x="951894" y="3242410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1964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3071A008-9EBF-AFE5-1A48-485D3090C978}"/>
              </a:ext>
            </a:extLst>
          </p:cNvPr>
          <p:cNvSpPr/>
          <p:nvPr/>
        </p:nvSpPr>
        <p:spPr>
          <a:xfrm>
            <a:off x="827274" y="2445715"/>
            <a:ext cx="798314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Cronbach</a:t>
            </a:r>
          </a:p>
        </p:txBody>
      </p:sp>
    </p:spTree>
    <p:extLst>
      <p:ext uri="{BB962C8B-B14F-4D97-AF65-F5344CB8AC3E}">
        <p14:creationId xmlns:p14="http://schemas.microsoft.com/office/powerpoint/2010/main" val="39386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AA11BAF7-8E88-BA9F-E50D-549EB70CD471}"/>
              </a:ext>
            </a:extLst>
          </p:cNvPr>
          <p:cNvCxnSpPr/>
          <p:nvPr/>
        </p:nvCxnSpPr>
        <p:spPr>
          <a:xfrm>
            <a:off x="747891" y="3165721"/>
            <a:ext cx="8393102" cy="0"/>
          </a:xfrm>
          <a:prstGeom prst="straightConnector1">
            <a:avLst/>
          </a:prstGeom>
          <a:ln w="76200">
            <a:solidFill>
              <a:srgbClr val="698E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0962A2E1-27A5-72E5-AD1D-FC2B66DCFA94}"/>
              </a:ext>
            </a:extLst>
          </p:cNvPr>
          <p:cNvCxnSpPr>
            <a:cxnSpLocks/>
          </p:cNvCxnSpPr>
          <p:nvPr/>
        </p:nvCxnSpPr>
        <p:spPr>
          <a:xfrm flipV="1">
            <a:off x="1776270" y="3165721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C7B9D596-D485-5B09-0A58-948270D623B6}"/>
              </a:ext>
            </a:extLst>
          </p:cNvPr>
          <p:cNvSpPr txBox="1"/>
          <p:nvPr/>
        </p:nvSpPr>
        <p:spPr>
          <a:xfrm>
            <a:off x="1512515" y="2922129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1967</a:t>
            </a: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755805DC-F163-23FE-E21D-8BED99F06F34}"/>
              </a:ext>
            </a:extLst>
          </p:cNvPr>
          <p:cNvCxnSpPr>
            <a:cxnSpLocks/>
          </p:cNvCxnSpPr>
          <p:nvPr/>
        </p:nvCxnSpPr>
        <p:spPr>
          <a:xfrm flipV="1">
            <a:off x="2119940" y="2786704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EF8A2ECD-6FE7-C547-55F9-78CABF17D4F6}"/>
              </a:ext>
            </a:extLst>
          </p:cNvPr>
          <p:cNvSpPr txBox="1"/>
          <p:nvPr/>
        </p:nvSpPr>
        <p:spPr>
          <a:xfrm>
            <a:off x="1857331" y="3251377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1969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C6ACBC17-88A6-1C93-A0E2-5342C78CDE6A}"/>
              </a:ext>
            </a:extLst>
          </p:cNvPr>
          <p:cNvSpPr/>
          <p:nvPr/>
        </p:nvSpPr>
        <p:spPr>
          <a:xfrm>
            <a:off x="1795466" y="2589157"/>
            <a:ext cx="648945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Bloom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755B7EBF-18F8-0BE8-1F2D-52FFEA754293}"/>
              </a:ext>
            </a:extLst>
          </p:cNvPr>
          <p:cNvSpPr/>
          <p:nvPr/>
        </p:nvSpPr>
        <p:spPr>
          <a:xfrm>
            <a:off x="1451796" y="3544452"/>
            <a:ext cx="648945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Scriven</a:t>
            </a:r>
            <a:endParaRPr lang="de-DE" sz="1200" b="1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95DAE19A-331D-A112-0849-F1148ECE67EC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341031" y="2709279"/>
            <a:ext cx="0" cy="456442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5802A953-A68A-0BD0-669D-5DC5026B220A}"/>
              </a:ext>
            </a:extLst>
          </p:cNvPr>
          <p:cNvSpPr txBox="1"/>
          <p:nvPr/>
        </p:nvSpPr>
        <p:spPr>
          <a:xfrm>
            <a:off x="3067692" y="3251377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1978</a:t>
            </a: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9C449EBF-5814-D677-3C8E-330F1AD3939A}"/>
              </a:ext>
            </a:extLst>
          </p:cNvPr>
          <p:cNvSpPr/>
          <p:nvPr/>
        </p:nvSpPr>
        <p:spPr>
          <a:xfrm>
            <a:off x="2941873" y="2379252"/>
            <a:ext cx="798315" cy="330027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Misanchuk</a:t>
            </a:r>
            <a:endParaRPr lang="de-DE" sz="1200" b="1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" name="Gerade Verbindung 1">
            <a:extLst>
              <a:ext uri="{FF2B5EF4-FFF2-40B4-BE49-F238E27FC236}">
                <a16:creationId xmlns:a16="http://schemas.microsoft.com/office/drawing/2014/main" id="{2C1D6FC5-B0B8-33C7-F324-0E7E464C1702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226431" y="2703725"/>
            <a:ext cx="0" cy="453028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E573EBF2-379A-88E4-C63D-113DCDB037B2}"/>
              </a:ext>
            </a:extLst>
          </p:cNvPr>
          <p:cNvSpPr txBox="1"/>
          <p:nvPr/>
        </p:nvSpPr>
        <p:spPr>
          <a:xfrm>
            <a:off x="951894" y="3242410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1964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3071A008-9EBF-AFE5-1A48-485D3090C978}"/>
              </a:ext>
            </a:extLst>
          </p:cNvPr>
          <p:cNvSpPr/>
          <p:nvPr/>
        </p:nvSpPr>
        <p:spPr>
          <a:xfrm>
            <a:off x="827274" y="2445715"/>
            <a:ext cx="798314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Cronbach</a:t>
            </a:r>
          </a:p>
        </p:txBody>
      </p:sp>
    </p:spTree>
    <p:extLst>
      <p:ext uri="{BB962C8B-B14F-4D97-AF65-F5344CB8AC3E}">
        <p14:creationId xmlns:p14="http://schemas.microsoft.com/office/powerpoint/2010/main" val="1862117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AA11BAF7-8E88-BA9F-E50D-549EB70CD471}"/>
              </a:ext>
            </a:extLst>
          </p:cNvPr>
          <p:cNvCxnSpPr/>
          <p:nvPr/>
        </p:nvCxnSpPr>
        <p:spPr>
          <a:xfrm>
            <a:off x="747891" y="3165721"/>
            <a:ext cx="8393102" cy="0"/>
          </a:xfrm>
          <a:prstGeom prst="straightConnector1">
            <a:avLst/>
          </a:prstGeom>
          <a:ln w="76200">
            <a:solidFill>
              <a:srgbClr val="698E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0962A2E1-27A5-72E5-AD1D-FC2B66DCFA94}"/>
              </a:ext>
            </a:extLst>
          </p:cNvPr>
          <p:cNvCxnSpPr>
            <a:cxnSpLocks/>
          </p:cNvCxnSpPr>
          <p:nvPr/>
        </p:nvCxnSpPr>
        <p:spPr>
          <a:xfrm flipV="1">
            <a:off x="1776270" y="3165721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C7B9D596-D485-5B09-0A58-948270D623B6}"/>
              </a:ext>
            </a:extLst>
          </p:cNvPr>
          <p:cNvSpPr txBox="1"/>
          <p:nvPr/>
        </p:nvSpPr>
        <p:spPr>
          <a:xfrm>
            <a:off x="1512515" y="2922129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1967</a:t>
            </a: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755805DC-F163-23FE-E21D-8BED99F06F34}"/>
              </a:ext>
            </a:extLst>
          </p:cNvPr>
          <p:cNvCxnSpPr>
            <a:cxnSpLocks/>
          </p:cNvCxnSpPr>
          <p:nvPr/>
        </p:nvCxnSpPr>
        <p:spPr>
          <a:xfrm flipV="1">
            <a:off x="2119940" y="2786704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EF8A2ECD-6FE7-C547-55F9-78CABF17D4F6}"/>
              </a:ext>
            </a:extLst>
          </p:cNvPr>
          <p:cNvSpPr txBox="1"/>
          <p:nvPr/>
        </p:nvSpPr>
        <p:spPr>
          <a:xfrm>
            <a:off x="1857331" y="3251377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1969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C6ACBC17-88A6-1C93-A0E2-5342C78CDE6A}"/>
              </a:ext>
            </a:extLst>
          </p:cNvPr>
          <p:cNvSpPr/>
          <p:nvPr/>
        </p:nvSpPr>
        <p:spPr>
          <a:xfrm>
            <a:off x="1795466" y="2589157"/>
            <a:ext cx="648945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Bloom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755B7EBF-18F8-0BE8-1F2D-52FFEA754293}"/>
              </a:ext>
            </a:extLst>
          </p:cNvPr>
          <p:cNvSpPr/>
          <p:nvPr/>
        </p:nvSpPr>
        <p:spPr>
          <a:xfrm>
            <a:off x="1451796" y="3544452"/>
            <a:ext cx="648945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Scriven</a:t>
            </a:r>
            <a:endParaRPr lang="de-DE" sz="1200" b="1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1E301D34-B8E9-E291-B820-443B88680D13}"/>
              </a:ext>
            </a:extLst>
          </p:cNvPr>
          <p:cNvCxnSpPr>
            <a:cxnSpLocks/>
          </p:cNvCxnSpPr>
          <p:nvPr/>
        </p:nvCxnSpPr>
        <p:spPr>
          <a:xfrm flipV="1">
            <a:off x="6191674" y="2786704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9B2917E-5060-EA43-054A-918211583682}"/>
              </a:ext>
            </a:extLst>
          </p:cNvPr>
          <p:cNvSpPr txBox="1"/>
          <p:nvPr/>
        </p:nvSpPr>
        <p:spPr>
          <a:xfrm>
            <a:off x="5929065" y="3251377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1998</a:t>
            </a:r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9389B78C-B18D-D82E-2F3F-D6A0C8F6833F}"/>
              </a:ext>
            </a:extLst>
          </p:cNvPr>
          <p:cNvSpPr/>
          <p:nvPr/>
        </p:nvSpPr>
        <p:spPr>
          <a:xfrm>
            <a:off x="5652991" y="2547595"/>
            <a:ext cx="1077366" cy="261071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Black &amp; William</a:t>
            </a:r>
          </a:p>
        </p:txBody>
      </p: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95DAE19A-331D-A112-0849-F1148ECE67EC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341031" y="2709279"/>
            <a:ext cx="0" cy="456442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5802A953-A68A-0BD0-669D-5DC5026B220A}"/>
              </a:ext>
            </a:extLst>
          </p:cNvPr>
          <p:cNvSpPr txBox="1"/>
          <p:nvPr/>
        </p:nvSpPr>
        <p:spPr>
          <a:xfrm>
            <a:off x="3067692" y="3251377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1978</a:t>
            </a: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9C449EBF-5814-D677-3C8E-330F1AD3939A}"/>
              </a:ext>
            </a:extLst>
          </p:cNvPr>
          <p:cNvSpPr/>
          <p:nvPr/>
        </p:nvSpPr>
        <p:spPr>
          <a:xfrm>
            <a:off x="2941873" y="2379252"/>
            <a:ext cx="798315" cy="330027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Misanchuk</a:t>
            </a:r>
            <a:endParaRPr lang="de-DE" sz="1200" b="1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F28DD31B-A0CE-B19E-1CEB-08C0117D4B1D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8274364" y="2579829"/>
            <a:ext cx="0" cy="582701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9665CDA0-FA8A-5D6A-7306-2DE5DD933E58}"/>
              </a:ext>
            </a:extLst>
          </p:cNvPr>
          <p:cNvSpPr txBox="1"/>
          <p:nvPr/>
        </p:nvSpPr>
        <p:spPr>
          <a:xfrm>
            <a:off x="8007630" y="3251377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2011</a:t>
            </a:r>
          </a:p>
        </p:txBody>
      </p:sp>
      <p:sp>
        <p:nvSpPr>
          <p:cNvPr id="30" name="Abgerundetes Rechteck 29">
            <a:extLst>
              <a:ext uri="{FF2B5EF4-FFF2-40B4-BE49-F238E27FC236}">
                <a16:creationId xmlns:a16="http://schemas.microsoft.com/office/drawing/2014/main" id="{F43CE475-5C50-B098-ED51-1DD0C5629AB5}"/>
              </a:ext>
            </a:extLst>
          </p:cNvPr>
          <p:cNvSpPr/>
          <p:nvPr/>
        </p:nvSpPr>
        <p:spPr>
          <a:xfrm>
            <a:off x="7949892" y="2321819"/>
            <a:ext cx="648944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Klauer</a:t>
            </a:r>
          </a:p>
        </p:txBody>
      </p:sp>
      <p:cxnSp>
        <p:nvCxnSpPr>
          <p:cNvPr id="2" name="Gerade Verbindung 1">
            <a:extLst>
              <a:ext uri="{FF2B5EF4-FFF2-40B4-BE49-F238E27FC236}">
                <a16:creationId xmlns:a16="http://schemas.microsoft.com/office/drawing/2014/main" id="{2C1D6FC5-B0B8-33C7-F324-0E7E464C1702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226431" y="2703725"/>
            <a:ext cx="0" cy="453028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E573EBF2-379A-88E4-C63D-113DCDB037B2}"/>
              </a:ext>
            </a:extLst>
          </p:cNvPr>
          <p:cNvSpPr txBox="1"/>
          <p:nvPr/>
        </p:nvSpPr>
        <p:spPr>
          <a:xfrm>
            <a:off x="951894" y="3242410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1964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3071A008-9EBF-AFE5-1A48-485D3090C978}"/>
              </a:ext>
            </a:extLst>
          </p:cNvPr>
          <p:cNvSpPr/>
          <p:nvPr/>
        </p:nvSpPr>
        <p:spPr>
          <a:xfrm>
            <a:off x="827274" y="2445715"/>
            <a:ext cx="798314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Cronbach</a:t>
            </a:r>
          </a:p>
        </p:txBody>
      </p:sp>
    </p:spTree>
    <p:extLst>
      <p:ext uri="{BB962C8B-B14F-4D97-AF65-F5344CB8AC3E}">
        <p14:creationId xmlns:p14="http://schemas.microsoft.com/office/powerpoint/2010/main" val="812454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4b75cd550d_0_5"/>
          <p:cNvSpPr/>
          <p:nvPr/>
        </p:nvSpPr>
        <p:spPr>
          <a:xfrm>
            <a:off x="872615" y="2114717"/>
            <a:ext cx="9210008" cy="3081011"/>
          </a:xfrm>
          <a:prstGeom prst="roundRect">
            <a:avLst>
              <a:gd name="adj" fmla="val 4360"/>
            </a:avLst>
          </a:prstGeom>
          <a:solidFill>
            <a:srgbClr val="3F3F3F"/>
          </a:solidFill>
          <a:ln w="12700" cap="flat" cmpd="sng">
            <a:solidFill>
              <a:srgbClr val="31538F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9C449EBF-5814-D677-3C8E-330F1AD3939A}"/>
              </a:ext>
            </a:extLst>
          </p:cNvPr>
          <p:cNvSpPr/>
          <p:nvPr/>
        </p:nvSpPr>
        <p:spPr>
          <a:xfrm>
            <a:off x="4677092" y="2717285"/>
            <a:ext cx="2560835" cy="711715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Lernstand durch Diskussionen, Fragen und Aufgaben erfassen 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B5923B4-726F-16FE-FA92-4CD6E08804CF}"/>
              </a:ext>
            </a:extLst>
          </p:cNvPr>
          <p:cNvSpPr txBox="1"/>
          <p:nvPr/>
        </p:nvSpPr>
        <p:spPr>
          <a:xfrm>
            <a:off x="2780699" y="2314401"/>
            <a:ext cx="111527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8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Lernziel</a:t>
            </a:r>
          </a:p>
        </p:txBody>
      </p:sp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67A85F83-AC8C-ACB0-3C99-B4A5E4DAE712}"/>
              </a:ext>
            </a:extLst>
          </p:cNvPr>
          <p:cNvSpPr/>
          <p:nvPr/>
        </p:nvSpPr>
        <p:spPr>
          <a:xfrm>
            <a:off x="7296265" y="2724164"/>
            <a:ext cx="2560835" cy="711715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Lernförderliche Rückmeldung geben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CF46D24E-F93F-9801-B973-5682E661470D}"/>
              </a:ext>
            </a:extLst>
          </p:cNvPr>
          <p:cNvSpPr/>
          <p:nvPr/>
        </p:nvSpPr>
        <p:spPr>
          <a:xfrm>
            <a:off x="4677092" y="3485400"/>
            <a:ext cx="5180008" cy="711715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Schülerinnen und Schüler als instruktionale Ressource füreinander aktivieren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D5979CDA-0558-2659-F2AF-7CF4F8F07B46}"/>
              </a:ext>
            </a:extLst>
          </p:cNvPr>
          <p:cNvSpPr/>
          <p:nvPr/>
        </p:nvSpPr>
        <p:spPr>
          <a:xfrm>
            <a:off x="4677092" y="4253515"/>
            <a:ext cx="5180008" cy="711715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Schülerinnen und Schüler als Verantwortliche des eigenen Lernens aktivieren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CB5B3001-329C-5E8F-14CD-3A5A27E2A8B1}"/>
              </a:ext>
            </a:extLst>
          </p:cNvPr>
          <p:cNvSpPr/>
          <p:nvPr/>
        </p:nvSpPr>
        <p:spPr>
          <a:xfrm>
            <a:off x="2057919" y="2717284"/>
            <a:ext cx="2560835" cy="2247946"/>
          </a:xfrm>
          <a:prstGeom prst="roundRect">
            <a:avLst>
              <a:gd name="adj" fmla="val 6161"/>
            </a:avLst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Lernziele und Erfolgskriterien klären, teilen und verstehen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66BFE87-3724-42E0-7B29-2A2593018381}"/>
              </a:ext>
            </a:extLst>
          </p:cNvPr>
          <p:cNvSpPr txBox="1"/>
          <p:nvPr/>
        </p:nvSpPr>
        <p:spPr>
          <a:xfrm>
            <a:off x="5538363" y="2314401"/>
            <a:ext cx="111527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8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Lernstand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A024357F-FB80-84C4-13E4-E2332D7DB159}"/>
              </a:ext>
            </a:extLst>
          </p:cNvPr>
          <p:cNvSpPr txBox="1"/>
          <p:nvPr/>
        </p:nvSpPr>
        <p:spPr>
          <a:xfrm>
            <a:off x="7237927" y="2175901"/>
            <a:ext cx="271426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8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Schritte zum </a:t>
            </a:r>
            <a:br>
              <a:rPr lang="de-DE" sz="18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</a:br>
            <a:r>
              <a:rPr lang="de-DE" sz="18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Lernziel ermitteln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35B03A1-637D-ADA9-3419-2B52D3420882}"/>
              </a:ext>
            </a:extLst>
          </p:cNvPr>
          <p:cNvSpPr txBox="1"/>
          <p:nvPr/>
        </p:nvSpPr>
        <p:spPr>
          <a:xfrm>
            <a:off x="788611" y="4470872"/>
            <a:ext cx="111527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8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Lernende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3C26DF8-31EA-3F99-12A8-E959263D2F99}"/>
              </a:ext>
            </a:extLst>
          </p:cNvPr>
          <p:cNvSpPr txBox="1"/>
          <p:nvPr/>
        </p:nvSpPr>
        <p:spPr>
          <a:xfrm>
            <a:off x="788612" y="3702757"/>
            <a:ext cx="111527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8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Peers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FF31C6E-58F2-12DD-8B8B-7D7EDD079BEA}"/>
              </a:ext>
            </a:extLst>
          </p:cNvPr>
          <p:cNvSpPr txBox="1"/>
          <p:nvPr/>
        </p:nvSpPr>
        <p:spPr>
          <a:xfrm>
            <a:off x="788610" y="3016743"/>
            <a:ext cx="111527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8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Lehrende</a:t>
            </a:r>
          </a:p>
        </p:txBody>
      </p:sp>
    </p:spTree>
    <p:extLst>
      <p:ext uri="{BB962C8B-B14F-4D97-AF65-F5344CB8AC3E}">
        <p14:creationId xmlns:p14="http://schemas.microsoft.com/office/powerpoint/2010/main" val="3690222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9"/>
          <p:cNvSpPr/>
          <p:nvPr/>
        </p:nvSpPr>
        <p:spPr>
          <a:xfrm>
            <a:off x="3064475" y="432487"/>
            <a:ext cx="6104239" cy="5770606"/>
          </a:xfrm>
          <a:prstGeom prst="roundRect">
            <a:avLst>
              <a:gd name="adj" fmla="val 2591"/>
            </a:avLst>
          </a:prstGeom>
          <a:solidFill>
            <a:srgbClr val="3F3F3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7" name="Google Shape;307;p9"/>
          <p:cNvCxnSpPr/>
          <p:nvPr/>
        </p:nvCxnSpPr>
        <p:spPr>
          <a:xfrm flipH="1">
            <a:off x="4972146" y="3689153"/>
            <a:ext cx="433860" cy="53943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08" name="Google Shape;308;p9"/>
          <p:cNvSpPr/>
          <p:nvPr/>
        </p:nvSpPr>
        <p:spPr>
          <a:xfrm>
            <a:off x="4240176" y="855034"/>
            <a:ext cx="3761076" cy="493519"/>
          </a:xfrm>
          <a:prstGeom prst="roundRect">
            <a:avLst>
              <a:gd name="adj" fmla="val 16667"/>
            </a:avLst>
          </a:prstGeom>
          <a:solidFill>
            <a:srgbClr val="8CD000">
              <a:alpha val="5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32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Goal setting</a:t>
            </a:r>
            <a:endParaRPr/>
          </a:p>
        </p:txBody>
      </p:sp>
      <p:sp>
        <p:nvSpPr>
          <p:cNvPr id="309" name="Google Shape;309;p9"/>
          <p:cNvSpPr/>
          <p:nvPr/>
        </p:nvSpPr>
        <p:spPr>
          <a:xfrm>
            <a:off x="3765573" y="4460124"/>
            <a:ext cx="1550824" cy="1296082"/>
          </a:xfrm>
          <a:prstGeom prst="roundRect">
            <a:avLst>
              <a:gd name="adj" fmla="val 5051"/>
            </a:avLst>
          </a:prstGeom>
          <a:solidFill>
            <a:srgbClr val="8CD000">
              <a:alpha val="5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32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Action and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32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evaluation</a:t>
            </a:r>
            <a:endParaRPr/>
          </a:p>
        </p:txBody>
      </p:sp>
      <p:sp>
        <p:nvSpPr>
          <p:cNvPr id="310" name="Google Shape;310;p9"/>
          <p:cNvSpPr/>
          <p:nvPr/>
        </p:nvSpPr>
        <p:spPr>
          <a:xfrm>
            <a:off x="5345805" y="2155210"/>
            <a:ext cx="1550824" cy="1296082"/>
          </a:xfrm>
          <a:prstGeom prst="roundRect">
            <a:avLst>
              <a:gd name="adj" fmla="val 6767"/>
            </a:avLst>
          </a:prstGeom>
          <a:solidFill>
            <a:srgbClr val="698E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32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Collecting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32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</a:t>
            </a: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6958128" y="4460124"/>
            <a:ext cx="1550824" cy="1296082"/>
          </a:xfrm>
          <a:prstGeom prst="roundRect">
            <a:avLst>
              <a:gd name="adj" fmla="val 6080"/>
            </a:avLst>
          </a:prstGeom>
          <a:solidFill>
            <a:srgbClr val="8CD000">
              <a:alpha val="5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32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Sense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32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making</a:t>
            </a:r>
            <a:endParaRPr/>
          </a:p>
        </p:txBody>
      </p:sp>
      <p:cxnSp>
        <p:nvCxnSpPr>
          <p:cNvPr id="312" name="Google Shape;312;p9"/>
          <p:cNvCxnSpPr/>
          <p:nvPr/>
        </p:nvCxnSpPr>
        <p:spPr>
          <a:xfrm>
            <a:off x="6855045" y="3689153"/>
            <a:ext cx="449568" cy="53943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13" name="Google Shape;313;p9"/>
          <p:cNvCxnSpPr/>
          <p:nvPr/>
        </p:nvCxnSpPr>
        <p:spPr>
          <a:xfrm rot="10800000">
            <a:off x="5757013" y="5108165"/>
            <a:ext cx="760499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14" name="Google Shape;314;p9"/>
          <p:cNvCxnSpPr/>
          <p:nvPr/>
        </p:nvCxnSpPr>
        <p:spPr>
          <a:xfrm rot="10800000" flipH="1">
            <a:off x="6121216" y="1392799"/>
            <a:ext cx="1" cy="613618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triangle" w="med" len="med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Macintosh PowerPoint</Application>
  <PresentationFormat>Breitbild</PresentationFormat>
  <Paragraphs>64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Roboto Condensed</vt:lpstr>
      <vt:lpstr>Calibri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Autor_M</dc:creator>
  <cp:lastModifiedBy>SamuelJ Merk</cp:lastModifiedBy>
  <cp:revision>8</cp:revision>
  <dcterms:created xsi:type="dcterms:W3CDTF">2018-09-05T07:51:38Z</dcterms:created>
  <dcterms:modified xsi:type="dcterms:W3CDTF">2022-12-19T14:20:04Z</dcterms:modified>
</cp:coreProperties>
</file>