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88" r:id="rId4"/>
    <p:sldId id="299" r:id="rId5"/>
    <p:sldId id="301" r:id="rId6"/>
    <p:sldId id="302" r:id="rId7"/>
    <p:sldId id="30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7EBBA6-4FB0-4402-A306-95E11474D69D}"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302120E-DEE3-4A44-B6EE-D55CC04DA545}" type="slidenum">
              <a:rPr lang="en-CA" smtClean="0"/>
              <a:t>‹#›</a:t>
            </a:fld>
            <a:endParaRPr lang="en-CA"/>
          </a:p>
        </p:txBody>
      </p:sp>
    </p:spTree>
    <p:extLst>
      <p:ext uri="{BB962C8B-B14F-4D97-AF65-F5344CB8AC3E}">
        <p14:creationId xmlns:p14="http://schemas.microsoft.com/office/powerpoint/2010/main" val="204622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EBBA6-4FB0-4402-A306-95E11474D69D}"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302120E-DEE3-4A44-B6EE-D55CC04DA545}" type="slidenum">
              <a:rPr lang="en-CA" smtClean="0"/>
              <a:t>‹#›</a:t>
            </a:fld>
            <a:endParaRPr lang="en-CA"/>
          </a:p>
        </p:txBody>
      </p:sp>
    </p:spTree>
    <p:extLst>
      <p:ext uri="{BB962C8B-B14F-4D97-AF65-F5344CB8AC3E}">
        <p14:creationId xmlns:p14="http://schemas.microsoft.com/office/powerpoint/2010/main" val="199756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EBBA6-4FB0-4402-A306-95E11474D69D}"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302120E-DEE3-4A44-B6EE-D55CC04DA54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3577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EBBA6-4FB0-4402-A306-95E11474D69D}"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302120E-DEE3-4A44-B6EE-D55CC04DA545}" type="slidenum">
              <a:rPr lang="en-CA" smtClean="0"/>
              <a:t>‹#›</a:t>
            </a:fld>
            <a:endParaRPr lang="en-CA"/>
          </a:p>
        </p:txBody>
      </p:sp>
    </p:spTree>
    <p:extLst>
      <p:ext uri="{BB962C8B-B14F-4D97-AF65-F5344CB8AC3E}">
        <p14:creationId xmlns:p14="http://schemas.microsoft.com/office/powerpoint/2010/main" val="2594898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EBBA6-4FB0-4402-A306-95E11474D69D}"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302120E-DEE3-4A44-B6EE-D55CC04DA54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3194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EBBA6-4FB0-4402-A306-95E11474D69D}"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302120E-DEE3-4A44-B6EE-D55CC04DA545}" type="slidenum">
              <a:rPr lang="en-CA" smtClean="0"/>
              <a:t>‹#›</a:t>
            </a:fld>
            <a:endParaRPr lang="en-CA"/>
          </a:p>
        </p:txBody>
      </p:sp>
    </p:spTree>
    <p:extLst>
      <p:ext uri="{BB962C8B-B14F-4D97-AF65-F5344CB8AC3E}">
        <p14:creationId xmlns:p14="http://schemas.microsoft.com/office/powerpoint/2010/main" val="2316331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EBBA6-4FB0-4402-A306-95E11474D69D}"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302120E-DEE3-4A44-B6EE-D55CC04DA545}" type="slidenum">
              <a:rPr lang="en-CA" smtClean="0"/>
              <a:t>‹#›</a:t>
            </a:fld>
            <a:endParaRPr lang="en-CA"/>
          </a:p>
        </p:txBody>
      </p:sp>
    </p:spTree>
    <p:extLst>
      <p:ext uri="{BB962C8B-B14F-4D97-AF65-F5344CB8AC3E}">
        <p14:creationId xmlns:p14="http://schemas.microsoft.com/office/powerpoint/2010/main" val="1071155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EBBA6-4FB0-4402-A306-95E11474D69D}"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302120E-DEE3-4A44-B6EE-D55CC04DA545}" type="slidenum">
              <a:rPr lang="en-CA" smtClean="0"/>
              <a:t>‹#›</a:t>
            </a:fld>
            <a:endParaRPr lang="en-CA"/>
          </a:p>
        </p:txBody>
      </p:sp>
    </p:spTree>
    <p:extLst>
      <p:ext uri="{BB962C8B-B14F-4D97-AF65-F5344CB8AC3E}">
        <p14:creationId xmlns:p14="http://schemas.microsoft.com/office/powerpoint/2010/main" val="123052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EBBA6-4FB0-4402-A306-95E11474D69D}"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302120E-DEE3-4A44-B6EE-D55CC04DA545}" type="slidenum">
              <a:rPr lang="en-CA" smtClean="0"/>
              <a:t>‹#›</a:t>
            </a:fld>
            <a:endParaRPr lang="en-CA"/>
          </a:p>
        </p:txBody>
      </p:sp>
    </p:spTree>
    <p:extLst>
      <p:ext uri="{BB962C8B-B14F-4D97-AF65-F5344CB8AC3E}">
        <p14:creationId xmlns:p14="http://schemas.microsoft.com/office/powerpoint/2010/main" val="4046755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EBBA6-4FB0-4402-A306-95E11474D69D}" type="datetimeFigureOut">
              <a:rPr lang="en-CA" smtClean="0"/>
              <a:t>2020-01-10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302120E-DEE3-4A44-B6EE-D55CC04DA545}" type="slidenum">
              <a:rPr lang="en-CA" smtClean="0"/>
              <a:t>‹#›</a:t>
            </a:fld>
            <a:endParaRPr lang="en-CA"/>
          </a:p>
        </p:txBody>
      </p:sp>
    </p:spTree>
    <p:extLst>
      <p:ext uri="{BB962C8B-B14F-4D97-AF65-F5344CB8AC3E}">
        <p14:creationId xmlns:p14="http://schemas.microsoft.com/office/powerpoint/2010/main" val="214868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7EBBA6-4FB0-4402-A306-95E11474D69D}" type="datetimeFigureOut">
              <a:rPr lang="en-CA" smtClean="0"/>
              <a:t>2020-01-10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302120E-DEE3-4A44-B6EE-D55CC04DA545}" type="slidenum">
              <a:rPr lang="en-CA" smtClean="0"/>
              <a:t>‹#›</a:t>
            </a:fld>
            <a:endParaRPr lang="en-CA"/>
          </a:p>
        </p:txBody>
      </p:sp>
    </p:spTree>
    <p:extLst>
      <p:ext uri="{BB962C8B-B14F-4D97-AF65-F5344CB8AC3E}">
        <p14:creationId xmlns:p14="http://schemas.microsoft.com/office/powerpoint/2010/main" val="1764501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7EBBA6-4FB0-4402-A306-95E11474D69D}" type="datetimeFigureOut">
              <a:rPr lang="en-CA" smtClean="0"/>
              <a:t>2020-01-10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302120E-DEE3-4A44-B6EE-D55CC04DA545}" type="slidenum">
              <a:rPr lang="en-CA" smtClean="0"/>
              <a:t>‹#›</a:t>
            </a:fld>
            <a:endParaRPr lang="en-CA"/>
          </a:p>
        </p:txBody>
      </p:sp>
    </p:spTree>
    <p:extLst>
      <p:ext uri="{BB962C8B-B14F-4D97-AF65-F5344CB8AC3E}">
        <p14:creationId xmlns:p14="http://schemas.microsoft.com/office/powerpoint/2010/main" val="892861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7EBBA6-4FB0-4402-A306-95E11474D69D}" type="datetimeFigureOut">
              <a:rPr lang="en-CA" smtClean="0"/>
              <a:t>2020-01-10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302120E-DEE3-4A44-B6EE-D55CC04DA545}" type="slidenum">
              <a:rPr lang="en-CA" smtClean="0"/>
              <a:t>‹#›</a:t>
            </a:fld>
            <a:endParaRPr lang="en-CA"/>
          </a:p>
        </p:txBody>
      </p:sp>
    </p:spTree>
    <p:extLst>
      <p:ext uri="{BB962C8B-B14F-4D97-AF65-F5344CB8AC3E}">
        <p14:creationId xmlns:p14="http://schemas.microsoft.com/office/powerpoint/2010/main" val="214064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EBBA6-4FB0-4402-A306-95E11474D69D}" type="datetimeFigureOut">
              <a:rPr lang="en-CA" smtClean="0"/>
              <a:t>2020-01-10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302120E-DEE3-4A44-B6EE-D55CC04DA545}" type="slidenum">
              <a:rPr lang="en-CA" smtClean="0"/>
              <a:t>‹#›</a:t>
            </a:fld>
            <a:endParaRPr lang="en-CA"/>
          </a:p>
        </p:txBody>
      </p:sp>
    </p:spTree>
    <p:extLst>
      <p:ext uri="{BB962C8B-B14F-4D97-AF65-F5344CB8AC3E}">
        <p14:creationId xmlns:p14="http://schemas.microsoft.com/office/powerpoint/2010/main" val="364804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7EBBA6-4FB0-4402-A306-95E11474D69D}" type="datetimeFigureOut">
              <a:rPr lang="en-CA" smtClean="0"/>
              <a:t>2020-01-10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302120E-DEE3-4A44-B6EE-D55CC04DA545}" type="slidenum">
              <a:rPr lang="en-CA" smtClean="0"/>
              <a:t>‹#›</a:t>
            </a:fld>
            <a:endParaRPr lang="en-CA"/>
          </a:p>
        </p:txBody>
      </p:sp>
    </p:spTree>
    <p:extLst>
      <p:ext uri="{BB962C8B-B14F-4D97-AF65-F5344CB8AC3E}">
        <p14:creationId xmlns:p14="http://schemas.microsoft.com/office/powerpoint/2010/main" val="101123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7EBBA6-4FB0-4402-A306-95E11474D69D}" type="datetimeFigureOut">
              <a:rPr lang="en-CA" smtClean="0"/>
              <a:t>2020-01-10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302120E-DEE3-4A44-B6EE-D55CC04DA545}" type="slidenum">
              <a:rPr lang="en-CA" smtClean="0"/>
              <a:t>‹#›</a:t>
            </a:fld>
            <a:endParaRPr lang="en-CA"/>
          </a:p>
        </p:txBody>
      </p:sp>
    </p:spTree>
    <p:extLst>
      <p:ext uri="{BB962C8B-B14F-4D97-AF65-F5344CB8AC3E}">
        <p14:creationId xmlns:p14="http://schemas.microsoft.com/office/powerpoint/2010/main" val="303839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7EBBA6-4FB0-4402-A306-95E11474D69D}" type="datetimeFigureOut">
              <a:rPr lang="en-CA" smtClean="0"/>
              <a:t>2020-01-10</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302120E-DEE3-4A44-B6EE-D55CC04DA545}" type="slidenum">
              <a:rPr lang="en-CA" smtClean="0"/>
              <a:t>‹#›</a:t>
            </a:fld>
            <a:endParaRPr lang="en-CA"/>
          </a:p>
        </p:txBody>
      </p:sp>
    </p:spTree>
    <p:extLst>
      <p:ext uri="{BB962C8B-B14F-4D97-AF65-F5344CB8AC3E}">
        <p14:creationId xmlns:p14="http://schemas.microsoft.com/office/powerpoint/2010/main" val="3629280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EB86-FCB1-46F0-959A-F9F4CB6B23D7}"/>
              </a:ext>
            </a:extLst>
          </p:cNvPr>
          <p:cNvSpPr>
            <a:spLocks noGrp="1"/>
          </p:cNvSpPr>
          <p:nvPr>
            <p:ph type="ctrTitle"/>
          </p:nvPr>
        </p:nvSpPr>
        <p:spPr>
          <a:xfrm>
            <a:off x="1077433" y="2404534"/>
            <a:ext cx="8196570" cy="1646302"/>
          </a:xfrm>
        </p:spPr>
        <p:txBody>
          <a:bodyPr/>
          <a:lstStyle/>
          <a:p>
            <a:r>
              <a:rPr lang="en-CA" dirty="0"/>
              <a:t>COMP 1017</a:t>
            </a:r>
            <a:br>
              <a:rPr lang="en-CA" dirty="0"/>
            </a:br>
            <a:r>
              <a:rPr lang="en-CA" dirty="0"/>
              <a:t>02 – Introduction to HTML</a:t>
            </a:r>
          </a:p>
        </p:txBody>
      </p:sp>
      <p:sp>
        <p:nvSpPr>
          <p:cNvPr id="3" name="Subtitle 2">
            <a:extLst>
              <a:ext uri="{FF2B5EF4-FFF2-40B4-BE49-F238E27FC236}">
                <a16:creationId xmlns:a16="http://schemas.microsoft.com/office/drawing/2014/main" id="{05FAA16C-6F5F-4198-85EF-48F61EBA2E6A}"/>
              </a:ext>
            </a:extLst>
          </p:cNvPr>
          <p:cNvSpPr>
            <a:spLocks noGrp="1"/>
          </p:cNvSpPr>
          <p:nvPr>
            <p:ph type="subTitle" idx="1"/>
          </p:nvPr>
        </p:nvSpPr>
        <p:spPr/>
        <p:txBody>
          <a:bodyPr/>
          <a:lstStyle/>
          <a:p>
            <a:r>
              <a:rPr lang="en-CA" dirty="0"/>
              <a:t>James Grieve</a:t>
            </a:r>
          </a:p>
        </p:txBody>
      </p:sp>
    </p:spTree>
    <p:extLst>
      <p:ext uri="{BB962C8B-B14F-4D97-AF65-F5344CB8AC3E}">
        <p14:creationId xmlns:p14="http://schemas.microsoft.com/office/powerpoint/2010/main" val="2923870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01D7-1DF9-40ED-A30E-4A605CB5D949}"/>
              </a:ext>
            </a:extLst>
          </p:cNvPr>
          <p:cNvSpPr>
            <a:spLocks noGrp="1"/>
          </p:cNvSpPr>
          <p:nvPr>
            <p:ph type="title"/>
          </p:nvPr>
        </p:nvSpPr>
        <p:spPr/>
        <p:txBody>
          <a:bodyPr/>
          <a:lstStyle/>
          <a:p>
            <a:r>
              <a:rPr lang="en-US" dirty="0"/>
              <a:t>HTML – </a:t>
            </a:r>
            <a:r>
              <a:rPr lang="en-US" dirty="0" err="1"/>
              <a:t>HyperText</a:t>
            </a:r>
            <a:r>
              <a:rPr lang="en-US" dirty="0"/>
              <a:t> Markup Language</a:t>
            </a:r>
            <a:br>
              <a:rPr lang="en-US" dirty="0"/>
            </a:br>
            <a:endParaRPr lang="en-US" dirty="0"/>
          </a:p>
        </p:txBody>
      </p:sp>
      <p:sp>
        <p:nvSpPr>
          <p:cNvPr id="3" name="Content Placeholder 2">
            <a:extLst>
              <a:ext uri="{FF2B5EF4-FFF2-40B4-BE49-F238E27FC236}">
                <a16:creationId xmlns:a16="http://schemas.microsoft.com/office/drawing/2014/main" id="{4E250457-C092-4E87-95A3-710F463F3B6F}"/>
              </a:ext>
            </a:extLst>
          </p:cNvPr>
          <p:cNvSpPr>
            <a:spLocks noGrp="1"/>
          </p:cNvSpPr>
          <p:nvPr>
            <p:ph idx="1"/>
          </p:nvPr>
        </p:nvSpPr>
        <p:spPr/>
        <p:txBody>
          <a:bodyPr/>
          <a:lstStyle/>
          <a:p>
            <a:r>
              <a:rPr lang="en-US" dirty="0"/>
              <a:t>As the name suggests, HTML (</a:t>
            </a:r>
            <a:r>
              <a:rPr lang="en-US" dirty="0" err="1"/>
              <a:t>HyperText</a:t>
            </a:r>
            <a:r>
              <a:rPr lang="en-US" dirty="0"/>
              <a:t> Markup Language) is a markup language. This means that it uses tags to provide structure to content.</a:t>
            </a:r>
          </a:p>
          <a:p>
            <a:endParaRPr lang="en-US" dirty="0"/>
          </a:p>
          <a:p>
            <a:r>
              <a:rPr lang="en-US" dirty="0"/>
              <a:t>Typical HTML tags are opened with &lt;tag&gt; and closed with &lt;/tag&gt;, where tag is the name of the tag you wish to use.</a:t>
            </a:r>
          </a:p>
          <a:p>
            <a:endParaRPr lang="en-US" dirty="0"/>
          </a:p>
          <a:p>
            <a:r>
              <a:rPr lang="en-US" dirty="0"/>
              <a:t>A piece of content enclosed by a tag is referred to as an “element”, or more specifically a “Document Object Model (DOM) Element”.</a:t>
            </a:r>
          </a:p>
          <a:p>
            <a:pPr marL="0" indent="0">
              <a:buNone/>
            </a:pPr>
            <a:endParaRPr lang="en-US" dirty="0"/>
          </a:p>
        </p:txBody>
      </p:sp>
    </p:spTree>
    <p:extLst>
      <p:ext uri="{BB962C8B-B14F-4D97-AF65-F5344CB8AC3E}">
        <p14:creationId xmlns:p14="http://schemas.microsoft.com/office/powerpoint/2010/main" val="270214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01D7-1DF9-40ED-A30E-4A605CB5D949}"/>
              </a:ext>
            </a:extLst>
          </p:cNvPr>
          <p:cNvSpPr>
            <a:spLocks noGrp="1"/>
          </p:cNvSpPr>
          <p:nvPr>
            <p:ph type="title"/>
          </p:nvPr>
        </p:nvSpPr>
        <p:spPr/>
        <p:txBody>
          <a:bodyPr/>
          <a:lstStyle/>
          <a:p>
            <a:r>
              <a:rPr lang="en-US" dirty="0"/>
              <a:t>Basic Text Formatting Elements</a:t>
            </a:r>
            <a:br>
              <a:rPr lang="en-US" dirty="0"/>
            </a:br>
            <a:endParaRPr lang="en-US" dirty="0"/>
          </a:p>
        </p:txBody>
      </p:sp>
      <p:sp>
        <p:nvSpPr>
          <p:cNvPr id="3" name="Content Placeholder 2">
            <a:extLst>
              <a:ext uri="{FF2B5EF4-FFF2-40B4-BE49-F238E27FC236}">
                <a16:creationId xmlns:a16="http://schemas.microsoft.com/office/drawing/2014/main" id="{4E250457-C092-4E87-95A3-710F463F3B6F}"/>
              </a:ext>
            </a:extLst>
          </p:cNvPr>
          <p:cNvSpPr>
            <a:spLocks noGrp="1"/>
          </p:cNvSpPr>
          <p:nvPr>
            <p:ph idx="1"/>
          </p:nvPr>
        </p:nvSpPr>
        <p:spPr>
          <a:xfrm>
            <a:off x="677334" y="2160589"/>
            <a:ext cx="8802226" cy="3880773"/>
          </a:xfrm>
        </p:spPr>
        <p:txBody>
          <a:bodyPr>
            <a:normAutofit/>
          </a:bodyPr>
          <a:lstStyle/>
          <a:p>
            <a:r>
              <a:rPr lang="en-US" dirty="0"/>
              <a:t>The first elements we will be learning are the heading and paragraph tags.</a:t>
            </a:r>
          </a:p>
          <a:p>
            <a:endParaRPr lang="en-US" dirty="0"/>
          </a:p>
          <a:p>
            <a:r>
              <a:rPr lang="en-US" dirty="0"/>
              <a:t>Headings come in 6 sizes (and orders of importance): h1, h2, h3, h4, h5 and h6</a:t>
            </a:r>
          </a:p>
          <a:p>
            <a:pPr lvl="1"/>
            <a:r>
              <a:rPr lang="en-US" dirty="0"/>
              <a:t>&lt;h1&gt;This is a Heading!&lt;/h1&gt;</a:t>
            </a:r>
          </a:p>
          <a:p>
            <a:pPr marL="457200" lvl="1" indent="0">
              <a:buNone/>
            </a:pPr>
            <a:endParaRPr lang="en-US" dirty="0"/>
          </a:p>
          <a:p>
            <a:r>
              <a:rPr lang="en-US" dirty="0"/>
              <a:t>Paragraphs are more generic, and only come in one type: p</a:t>
            </a:r>
          </a:p>
          <a:p>
            <a:pPr lvl="1"/>
            <a:r>
              <a:rPr lang="en-US" dirty="0"/>
              <a:t>&lt;p&gt;This is a paragraph. It could say few or many things. It usually has at least a few sentences.&lt;/p&gt;</a:t>
            </a:r>
          </a:p>
          <a:p>
            <a:pPr marL="0" indent="0">
              <a:buNone/>
            </a:pPr>
            <a:endParaRPr lang="en-US" dirty="0"/>
          </a:p>
        </p:txBody>
      </p:sp>
    </p:spTree>
    <p:extLst>
      <p:ext uri="{BB962C8B-B14F-4D97-AF65-F5344CB8AC3E}">
        <p14:creationId xmlns:p14="http://schemas.microsoft.com/office/powerpoint/2010/main" val="191544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01D7-1DF9-40ED-A30E-4A605CB5D949}"/>
              </a:ext>
            </a:extLst>
          </p:cNvPr>
          <p:cNvSpPr>
            <a:spLocks noGrp="1"/>
          </p:cNvSpPr>
          <p:nvPr>
            <p:ph type="title"/>
          </p:nvPr>
        </p:nvSpPr>
        <p:spPr/>
        <p:txBody>
          <a:bodyPr/>
          <a:lstStyle/>
          <a:p>
            <a:r>
              <a:rPr lang="en-US" dirty="0"/>
              <a:t>Block vs Inline Elements</a:t>
            </a:r>
            <a:br>
              <a:rPr lang="en-US" dirty="0"/>
            </a:br>
            <a:endParaRPr lang="en-US" dirty="0"/>
          </a:p>
        </p:txBody>
      </p:sp>
      <p:sp>
        <p:nvSpPr>
          <p:cNvPr id="3" name="Content Placeholder 2">
            <a:extLst>
              <a:ext uri="{FF2B5EF4-FFF2-40B4-BE49-F238E27FC236}">
                <a16:creationId xmlns:a16="http://schemas.microsoft.com/office/drawing/2014/main" id="{4E250457-C092-4E87-95A3-710F463F3B6F}"/>
              </a:ext>
            </a:extLst>
          </p:cNvPr>
          <p:cNvSpPr>
            <a:spLocks noGrp="1"/>
          </p:cNvSpPr>
          <p:nvPr>
            <p:ph idx="1"/>
          </p:nvPr>
        </p:nvSpPr>
        <p:spPr>
          <a:xfrm>
            <a:off x="677333" y="2160589"/>
            <a:ext cx="9020339" cy="3880773"/>
          </a:xfrm>
        </p:spPr>
        <p:txBody>
          <a:bodyPr>
            <a:normAutofit/>
          </a:bodyPr>
          <a:lstStyle/>
          <a:p>
            <a:r>
              <a:rPr lang="en-US" dirty="0"/>
              <a:t>Elements come in two main varieties, block-level elements and inline elements.</a:t>
            </a:r>
          </a:p>
          <a:p>
            <a:endParaRPr lang="en-US" dirty="0"/>
          </a:p>
          <a:p>
            <a:r>
              <a:rPr lang="en-US" dirty="0"/>
              <a:t>Block level elements will always start a new line and will expand to fill the width of their parent element.</a:t>
            </a:r>
          </a:p>
          <a:p>
            <a:endParaRPr lang="en-US" dirty="0"/>
          </a:p>
          <a:p>
            <a:r>
              <a:rPr lang="en-US" dirty="0"/>
              <a:t>Inline elements do not start their own line and only take up as much space as they need to.</a:t>
            </a:r>
          </a:p>
          <a:p>
            <a:endParaRPr lang="en-US" dirty="0"/>
          </a:p>
          <a:p>
            <a:r>
              <a:rPr lang="en-US" dirty="0"/>
              <a:t>Headings and paragraphs are both block-level elements.</a:t>
            </a:r>
          </a:p>
          <a:p>
            <a:pPr marL="0" indent="0">
              <a:buNone/>
            </a:pPr>
            <a:endParaRPr lang="en-US" dirty="0"/>
          </a:p>
        </p:txBody>
      </p:sp>
    </p:spTree>
    <p:extLst>
      <p:ext uri="{BB962C8B-B14F-4D97-AF65-F5344CB8AC3E}">
        <p14:creationId xmlns:p14="http://schemas.microsoft.com/office/powerpoint/2010/main" val="157520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7EA6-8FB4-457B-9668-835933081040}"/>
              </a:ext>
            </a:extLst>
          </p:cNvPr>
          <p:cNvSpPr>
            <a:spLocks noGrp="1"/>
          </p:cNvSpPr>
          <p:nvPr>
            <p:ph type="ctrTitle"/>
          </p:nvPr>
        </p:nvSpPr>
        <p:spPr/>
        <p:txBody>
          <a:bodyPr/>
          <a:lstStyle/>
          <a:p>
            <a:r>
              <a:rPr lang="en-US" dirty="0"/>
              <a:t>Let’s Markup Some Text</a:t>
            </a:r>
          </a:p>
        </p:txBody>
      </p:sp>
      <p:sp>
        <p:nvSpPr>
          <p:cNvPr id="3" name="Subtitle 2">
            <a:extLst>
              <a:ext uri="{FF2B5EF4-FFF2-40B4-BE49-F238E27FC236}">
                <a16:creationId xmlns:a16="http://schemas.microsoft.com/office/drawing/2014/main" id="{420F7A7C-E8AF-406A-B3CF-82908DE8C0F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1289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9182-1A48-43CB-884C-63E260307521}"/>
              </a:ext>
            </a:extLst>
          </p:cNvPr>
          <p:cNvSpPr>
            <a:spLocks noGrp="1"/>
          </p:cNvSpPr>
          <p:nvPr>
            <p:ph type="title"/>
          </p:nvPr>
        </p:nvSpPr>
        <p:spPr/>
        <p:txBody>
          <a:bodyPr/>
          <a:lstStyle/>
          <a:p>
            <a:r>
              <a:rPr lang="en-US" dirty="0"/>
              <a:t>The HTML Validator</a:t>
            </a:r>
          </a:p>
        </p:txBody>
      </p:sp>
      <p:sp>
        <p:nvSpPr>
          <p:cNvPr id="3" name="Content Placeholder 2">
            <a:extLst>
              <a:ext uri="{FF2B5EF4-FFF2-40B4-BE49-F238E27FC236}">
                <a16:creationId xmlns:a16="http://schemas.microsoft.com/office/drawing/2014/main" id="{0F327314-D79A-42BD-B165-F2A0331081BB}"/>
              </a:ext>
            </a:extLst>
          </p:cNvPr>
          <p:cNvSpPr>
            <a:spLocks noGrp="1"/>
          </p:cNvSpPr>
          <p:nvPr>
            <p:ph sz="half" idx="1"/>
          </p:nvPr>
        </p:nvSpPr>
        <p:spPr/>
        <p:txBody>
          <a:bodyPr/>
          <a:lstStyle/>
          <a:p>
            <a:r>
              <a:rPr lang="en-US" dirty="0"/>
              <a:t>The W3 HTML validator is available on Moodle.</a:t>
            </a:r>
          </a:p>
          <a:p>
            <a:endParaRPr lang="en-US" dirty="0"/>
          </a:p>
          <a:p>
            <a:r>
              <a:rPr lang="en-US" dirty="0"/>
              <a:t>You can paste your HTML code into the “Validate by Direct Input” tab, or upload an HTML file to “Validate by File Upload”, and it will tell you if your file has any errors.</a:t>
            </a:r>
          </a:p>
        </p:txBody>
      </p:sp>
      <p:pic>
        <p:nvPicPr>
          <p:cNvPr id="5" name="Content Placeholder 4">
            <a:extLst>
              <a:ext uri="{FF2B5EF4-FFF2-40B4-BE49-F238E27FC236}">
                <a16:creationId xmlns:a16="http://schemas.microsoft.com/office/drawing/2014/main" id="{4FDE7E3E-2078-4A2C-A7E8-EC0F7D5EE52B}"/>
              </a:ext>
            </a:extLst>
          </p:cNvPr>
          <p:cNvPicPr>
            <a:picLocks noGrp="1" noChangeAspect="1"/>
          </p:cNvPicPr>
          <p:nvPr>
            <p:ph sz="half" idx="2"/>
          </p:nvPr>
        </p:nvPicPr>
        <p:blipFill>
          <a:blip r:embed="rId2"/>
          <a:stretch>
            <a:fillRect/>
          </a:stretch>
        </p:blipFill>
        <p:spPr>
          <a:xfrm>
            <a:off x="5126470" y="2376820"/>
            <a:ext cx="5675189" cy="3074060"/>
          </a:xfrm>
          <a:prstGeom prst="rect">
            <a:avLst/>
          </a:prstGeom>
        </p:spPr>
      </p:pic>
    </p:spTree>
    <p:extLst>
      <p:ext uri="{BB962C8B-B14F-4D97-AF65-F5344CB8AC3E}">
        <p14:creationId xmlns:p14="http://schemas.microsoft.com/office/powerpoint/2010/main" val="13674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9182-1A48-43CB-884C-63E260307521}"/>
              </a:ext>
            </a:extLst>
          </p:cNvPr>
          <p:cNvSpPr>
            <a:spLocks noGrp="1"/>
          </p:cNvSpPr>
          <p:nvPr>
            <p:ph type="title"/>
          </p:nvPr>
        </p:nvSpPr>
        <p:spPr/>
        <p:txBody>
          <a:bodyPr/>
          <a:lstStyle/>
          <a:p>
            <a:r>
              <a:rPr lang="en-US" dirty="0"/>
              <a:t>The HTML Outliner</a:t>
            </a:r>
          </a:p>
        </p:txBody>
      </p:sp>
      <p:sp>
        <p:nvSpPr>
          <p:cNvPr id="3" name="Content Placeholder 2">
            <a:extLst>
              <a:ext uri="{FF2B5EF4-FFF2-40B4-BE49-F238E27FC236}">
                <a16:creationId xmlns:a16="http://schemas.microsoft.com/office/drawing/2014/main" id="{0F327314-D79A-42BD-B165-F2A0331081BB}"/>
              </a:ext>
            </a:extLst>
          </p:cNvPr>
          <p:cNvSpPr>
            <a:spLocks noGrp="1"/>
          </p:cNvSpPr>
          <p:nvPr>
            <p:ph sz="half" idx="1"/>
          </p:nvPr>
        </p:nvSpPr>
        <p:spPr/>
        <p:txBody>
          <a:bodyPr/>
          <a:lstStyle/>
          <a:p>
            <a:r>
              <a:rPr lang="en-US" dirty="0"/>
              <a:t>The HTML outliner is also available on Moodle.</a:t>
            </a:r>
          </a:p>
          <a:p>
            <a:endParaRPr lang="en-US" dirty="0"/>
          </a:p>
          <a:p>
            <a:r>
              <a:rPr lang="en-US" dirty="0"/>
              <a:t>You can paste your HTML code into the “HTML” box, or upload an HTML file to “Input HTML”, and it will show you how your document will look as an outline. </a:t>
            </a:r>
          </a:p>
        </p:txBody>
      </p:sp>
      <p:pic>
        <p:nvPicPr>
          <p:cNvPr id="5" name="Content Placeholder 4">
            <a:extLst>
              <a:ext uri="{FF2B5EF4-FFF2-40B4-BE49-F238E27FC236}">
                <a16:creationId xmlns:a16="http://schemas.microsoft.com/office/drawing/2014/main" id="{4FDE7E3E-2078-4A2C-A7E8-EC0F7D5EE52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5126471" y="2376820"/>
            <a:ext cx="5675187" cy="3074060"/>
          </a:xfrm>
          <a:prstGeom prst="rect">
            <a:avLst/>
          </a:prstGeom>
        </p:spPr>
      </p:pic>
    </p:spTree>
    <p:extLst>
      <p:ext uri="{BB962C8B-B14F-4D97-AF65-F5344CB8AC3E}">
        <p14:creationId xmlns:p14="http://schemas.microsoft.com/office/powerpoint/2010/main" val="18400677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347</TotalTime>
  <Words>364</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COMP 1017 02 – Introduction to HTML</vt:lpstr>
      <vt:lpstr>HTML – HyperText Markup Language </vt:lpstr>
      <vt:lpstr>Basic Text Formatting Elements </vt:lpstr>
      <vt:lpstr>Block vs Inline Elements </vt:lpstr>
      <vt:lpstr>Let’s Markup Some Text</vt:lpstr>
      <vt:lpstr>The HTML Validator</vt:lpstr>
      <vt:lpstr>The HTML Outliner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1012</dc:title>
  <dc:creator>Jameson Grieve</dc:creator>
  <cp:lastModifiedBy>Jameson Grieve</cp:lastModifiedBy>
  <cp:revision>28</cp:revision>
  <dcterms:created xsi:type="dcterms:W3CDTF">2020-01-08T19:10:20Z</dcterms:created>
  <dcterms:modified xsi:type="dcterms:W3CDTF">2020-01-10T18:36:03Z</dcterms:modified>
</cp:coreProperties>
</file>