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2" r:id="rId8"/>
    <p:sldId id="371" r:id="rId9"/>
    <p:sldId id="396" r:id="rId10"/>
    <p:sldId id="397" r:id="rId11"/>
    <p:sldId id="398" r:id="rId12"/>
    <p:sldId id="399" r:id="rId13"/>
    <p:sldId id="402" r:id="rId14"/>
    <p:sldId id="400" r:id="rId15"/>
    <p:sldId id="401" r:id="rId16"/>
    <p:sldId id="403" r:id="rId17"/>
    <p:sldId id="404" r:id="rId18"/>
    <p:sldId id="411" r:id="rId19"/>
    <p:sldId id="405" r:id="rId20"/>
    <p:sldId id="406" r:id="rId21"/>
    <p:sldId id="407" r:id="rId22"/>
    <p:sldId id="408" r:id="rId23"/>
    <p:sldId id="410" r:id="rId24"/>
    <p:sldId id="409" r:id="rId2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 varScale="1">
        <p:scale>
          <a:sx n="101" d="100"/>
          <a:sy n="101" d="100"/>
        </p:scale>
        <p:origin x="1094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04/02/2018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5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kurzes Ansprechen des Algorithmus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32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Bilder zum Vergleich Extrahieren und nebeneinanderstellen… „Abschließend möchte ich noch die einzelnen, genannten Algorithmen vergleichen…“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6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 für die ersten Folien/</a:t>
            </a:r>
            <a:r>
              <a:rPr lang="de-DE"/>
              <a:t>Forschungsfragen heraussuchen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5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590675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Sonja Stefani | Visualisierung von vernetztem Wissen als Graph im virtuellen Raum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Wirtschaftsinformatik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601281-0DF3-435B-86D1-8CB20641F79C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2"/>
                </a:solidFill>
                <a:latin typeface="+mn-lt"/>
              </a:rPr>
              <a:t>Lehrstuhl für Wirtschaftsinformatik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2"/>
                </a:solidFill>
                <a:latin typeface="+mn-lt"/>
              </a:rPr>
              <a:t>Fakultät für Informatik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bg2"/>
                </a:solidFill>
                <a:latin typeface="+mn-lt"/>
              </a:rPr>
              <a:t> München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 von vernetztem Wissen als Graph im virtuellen 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821242"/>
            <a:ext cx="8508999" cy="618391"/>
          </a:xfrm>
        </p:spPr>
        <p:txBody>
          <a:bodyPr/>
          <a:lstStyle/>
          <a:p>
            <a:r>
              <a:rPr lang="de-DE" dirty="0"/>
              <a:t>Zwischenpräsentation</a:t>
            </a:r>
          </a:p>
          <a:p>
            <a:endParaRPr lang="de-DE" dirty="0"/>
          </a:p>
          <a:p>
            <a:r>
              <a:rPr lang="de-DE" dirty="0"/>
              <a:t>Bearbeiter:		Sonja Stefani</a:t>
            </a:r>
          </a:p>
          <a:p>
            <a:r>
              <a:rPr lang="de-DE" dirty="0"/>
              <a:t>Aufgabensteller:	Prof. Dr. Helmut Krcmar</a:t>
            </a:r>
          </a:p>
          <a:p>
            <a:r>
              <a:rPr lang="de-DE" dirty="0"/>
              <a:t>Betreuer:		Dimitri Vorona, Dr. Matthias Baume</a:t>
            </a:r>
          </a:p>
          <a:p>
            <a:r>
              <a:rPr lang="de-DE" dirty="0"/>
              <a:t>Abgabedatum:	15.03.2018</a:t>
            </a:r>
          </a:p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 bei München, 05. Februar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EAA0EF-1327-416A-974B-0DBC9C367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4186" y="1893902"/>
            <a:ext cx="2156073" cy="230331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9196DA6-630F-4248-99E7-4C24B2AE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8C034-1F1F-49EE-A915-F329BB1FA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D670C-394A-44C3-9C4A-33C0808E26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24BD7E-30F1-44CD-9F99-F67D2002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787914"/>
            <a:ext cx="2585444" cy="25152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C53FA5-0E0A-4B57-9BC8-36745A7E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912" y="2085358"/>
            <a:ext cx="2027096" cy="19204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C2B714E-EEC1-4065-91FE-61B01109CEA6}"/>
              </a:ext>
            </a:extLst>
          </p:cNvPr>
          <p:cNvSpPr txBox="1"/>
          <p:nvPr/>
        </p:nvSpPr>
        <p:spPr>
          <a:xfrm>
            <a:off x="584056" y="4402190"/>
            <a:ext cx="2267108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i="1" dirty="0" err="1">
                <a:latin typeface="+mn-lt"/>
              </a:rPr>
              <a:t>Fruchterman</a:t>
            </a:r>
            <a:r>
              <a:rPr lang="de-DE" sz="1100" i="1" dirty="0">
                <a:latin typeface="+mn-lt"/>
              </a:rPr>
              <a:t>, </a:t>
            </a:r>
            <a:r>
              <a:rPr lang="de-DE" sz="1100" i="1" dirty="0" err="1">
                <a:latin typeface="+mn-lt"/>
              </a:rPr>
              <a:t>Reingold</a:t>
            </a:r>
            <a:r>
              <a:rPr lang="de-DE" sz="1100" i="1" dirty="0">
                <a:latin typeface="+mn-lt"/>
              </a:rPr>
              <a:t> (1991)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831DD9-9B39-48E8-B3FA-90195152FE6E}"/>
              </a:ext>
            </a:extLst>
          </p:cNvPr>
          <p:cNvSpPr txBox="1"/>
          <p:nvPr/>
        </p:nvSpPr>
        <p:spPr>
          <a:xfrm>
            <a:off x="4205130" y="4402190"/>
            <a:ext cx="1470195" cy="194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i="1" dirty="0">
                <a:latin typeface="+mn-lt"/>
              </a:rPr>
              <a:t>Davidson, Harel (1996)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5CF7C8-0F2F-4540-B459-2669018D5628}"/>
              </a:ext>
            </a:extLst>
          </p:cNvPr>
          <p:cNvSpPr txBox="1"/>
          <p:nvPr/>
        </p:nvSpPr>
        <p:spPr>
          <a:xfrm>
            <a:off x="7029291" y="4385027"/>
            <a:ext cx="147019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i="1" dirty="0" err="1">
                <a:latin typeface="+mn-lt"/>
              </a:rPr>
              <a:t>Kamada</a:t>
            </a:r>
            <a:r>
              <a:rPr lang="de-DE" sz="1100" i="1" dirty="0">
                <a:latin typeface="+mn-lt"/>
              </a:rPr>
              <a:t>, </a:t>
            </a:r>
            <a:r>
              <a:rPr lang="de-DE" sz="1100" i="1" dirty="0" err="1">
                <a:latin typeface="+mn-lt"/>
              </a:rPr>
              <a:t>Kawai</a:t>
            </a:r>
            <a:r>
              <a:rPr lang="de-DE" sz="1100" i="1" dirty="0">
                <a:latin typeface="+mn-lt"/>
              </a:rPr>
              <a:t> (1989)</a:t>
            </a:r>
          </a:p>
        </p:txBody>
      </p:sp>
    </p:spTree>
    <p:extLst>
      <p:ext uri="{BB962C8B-B14F-4D97-AF65-F5344CB8AC3E}">
        <p14:creationId xmlns:p14="http://schemas.microsoft.com/office/powerpoint/2010/main" val="134875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C638784-1546-4760-A84D-4A4D3194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Ron Davidson and David Harel. Drawing graphs nicely using simulated annealing. </a:t>
            </a:r>
            <a:r>
              <a:rPr lang="en-US" i="1" dirty="0"/>
              <a:t>ACM Trans. Graph.</a:t>
            </a:r>
            <a:r>
              <a:rPr lang="en-US" dirty="0"/>
              <a:t>, 15(4):301-331, October 1996.</a:t>
            </a:r>
            <a:endParaRPr lang="de-DE" dirty="0"/>
          </a:p>
          <a:p>
            <a:endParaRPr lang="de-DE" dirty="0"/>
          </a:p>
          <a:p>
            <a:r>
              <a:rPr lang="de-DE" dirty="0"/>
              <a:t>Pawel Gajer, Michael T Goodrich, and Stephen G Kobourov. A fast multidimensional </a:t>
            </a:r>
            <a:r>
              <a:rPr lang="en-US" dirty="0"/>
              <a:t>algorithm for drawing large graphs. In </a:t>
            </a:r>
            <a:r>
              <a:rPr lang="en-US" i="1" dirty="0"/>
              <a:t>Graph Drawing'00 Conference </a:t>
            </a:r>
            <a:r>
              <a:rPr lang="de-DE" i="1" dirty="0"/>
              <a:t>Proceedings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211-221, 2000.</a:t>
            </a:r>
          </a:p>
          <a:p>
            <a:endParaRPr lang="de-DE" dirty="0"/>
          </a:p>
          <a:p>
            <a:r>
              <a:rPr lang="en-US" dirty="0"/>
              <a:t>Thomas M. J. Fruchterman and Edward M. Reingold. Graph drawing by force-directed placement. </a:t>
            </a:r>
            <a:r>
              <a:rPr lang="en-US" i="1" dirty="0"/>
              <a:t>Softw. Pract. Exper.</a:t>
            </a:r>
            <a:r>
              <a:rPr lang="en-US" dirty="0"/>
              <a:t>, 21(11):1129-1164, November </a:t>
            </a:r>
            <a:r>
              <a:rPr lang="de-DE" dirty="0"/>
              <a:t>1991.</a:t>
            </a:r>
          </a:p>
          <a:p>
            <a:endParaRPr lang="de-DE" dirty="0"/>
          </a:p>
          <a:p>
            <a:r>
              <a:rPr lang="de-DE" dirty="0"/>
              <a:t>Tomihisa Kamada and Satoru Kawai. An algorithm for </a:t>
            </a:r>
            <a:r>
              <a:rPr lang="de-DE" dirty="0" err="1"/>
              <a:t>drawing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en-US" dirty="0"/>
              <a:t>undirected graphs. </a:t>
            </a:r>
            <a:r>
              <a:rPr lang="en-US" i="1" dirty="0"/>
              <a:t>Information Processing Letters</a:t>
            </a:r>
            <a:r>
              <a:rPr lang="en-US" dirty="0"/>
              <a:t>, 31(1):7-15, 1989.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E24486-6A61-4A9C-B975-701C65B3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CD44D4-F6D2-40D7-A41E-1CC64AAB5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92FF3-F132-4387-9D50-AA70AAE59C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1F25D2-38CA-4886-B5C9-B8E3327D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Ivan Herman, Guy Melancon, and M Scott Marshall. Graph visualization and navigation in information visualization: A survey.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6(1):24-43, 2000.</a:t>
            </a:r>
          </a:p>
          <a:p>
            <a:endParaRPr lang="en-US" dirty="0"/>
          </a:p>
          <a:p>
            <a:r>
              <a:rPr lang="de-DE" dirty="0"/>
              <a:t>Ewald Terhart. </a:t>
            </a:r>
            <a:r>
              <a:rPr lang="de-DE" i="1" dirty="0"/>
              <a:t>Allgemeine Didaktik: Traditionen, Neuanfänge, Herausforderungen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13-34. VS Verlag für Sozialwissenschaften, Wiesbaden, 2009.</a:t>
            </a:r>
          </a:p>
          <a:p>
            <a:endParaRPr lang="de-DE" dirty="0"/>
          </a:p>
          <a:p>
            <a:r>
              <a:rPr lang="de-DE" dirty="0"/>
              <a:t>Gerstenmaier, Jochen, and Heinz Mandl. Wissenserwerb unter konstruktivistischer Perspektive. </a:t>
            </a:r>
            <a:r>
              <a:rPr lang="de-DE" i="1" dirty="0"/>
              <a:t>Zeitschrift für Pädagogik</a:t>
            </a:r>
            <a:r>
              <a:rPr lang="de-DE" dirty="0"/>
              <a:t> 41.6 (1995): 867-888.</a:t>
            </a:r>
          </a:p>
          <a:p>
            <a:endParaRPr lang="de-DE" dirty="0"/>
          </a:p>
          <a:p>
            <a:r>
              <a:rPr lang="de-DE" dirty="0"/>
              <a:t>Dubs, Rolf. Konstruktivismus: einige Überlegungen aus der Sicht der Unterrichtsgestaltung. </a:t>
            </a:r>
            <a:r>
              <a:rPr lang="de-DE" i="1" dirty="0"/>
              <a:t>Zeitschrift für Pädagogik</a:t>
            </a:r>
            <a:r>
              <a:rPr lang="de-DE" dirty="0"/>
              <a:t> 41.6 (1995): 889-903.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229D706-EF1F-4B16-8483-EB83250D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1213CA-EADD-4132-8457-1EA8009A7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69737-EB97-4B5F-A96C-6AFC7AC78F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8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497464-E26C-47C6-96E5-7EEC2F41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Wikipedia. https://www.wikipedia.org. </a:t>
            </a:r>
            <a:r>
              <a:rPr lang="en-US" dirty="0" err="1"/>
              <a:t>Aufgerufen</a:t>
            </a:r>
            <a:r>
              <a:rPr lang="en-US" dirty="0"/>
              <a:t>: 04.02.2018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6E365B-3D47-45B3-830C-EEA7C2D6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92708-64AC-462C-81BC-E866F44D4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0129A-58DE-42E1-88E4-0DC49D8D3F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AE3B57-6D58-4738-9C50-4733B02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Konstruktion von Wissen</a:t>
            </a:r>
          </a:p>
          <a:p>
            <a:endParaRPr lang="de-DE" dirty="0"/>
          </a:p>
          <a:p>
            <a:r>
              <a:rPr lang="de-DE" dirty="0"/>
              <a:t>Wissen wird nicht von außerhalb vermittelt</a:t>
            </a:r>
          </a:p>
          <a:p>
            <a:endParaRPr lang="de-DE" dirty="0"/>
          </a:p>
          <a:p>
            <a:r>
              <a:rPr lang="de-DE" dirty="0"/>
              <a:t>Kritik an klassischem Erwerb von Wissen (z.B. Vortrag) [Gerstenmaier, Mandl, 1995]</a:t>
            </a:r>
          </a:p>
          <a:p>
            <a:endParaRPr lang="de-DE" dirty="0"/>
          </a:p>
          <a:p>
            <a:r>
              <a:rPr lang="de-DE" dirty="0"/>
              <a:t>Aktive Beteiligung des Lernenden [Dubs, 1995]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EE7A6F-334E-446E-B912-363D0A1A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Weiterführend – Konstruktivismus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AD9022-FD4E-4B01-944E-85D7D658E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4B2E9-586E-41FA-BB48-85C09573DD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E9B1E6-E6C0-40DC-A0A0-C6E2A64CD36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Sehr hohe Zahl an Artikeln (2.150.336 enzyklopädische Artikel, 6.046.787 Seiten insgesamt)</a:t>
            </a:r>
          </a:p>
          <a:p>
            <a:endParaRPr lang="de-DE" dirty="0"/>
          </a:p>
          <a:p>
            <a:r>
              <a:rPr lang="de-DE" dirty="0"/>
              <a:t>Hohe Anzahl an Verlinkungen (Beispiel: Artikel „Graph (Graphentheorie)“ mit 72 ausgehenden Links und 326 ankommenden Links, davon 26 ein- und ausgehend)</a:t>
            </a:r>
          </a:p>
          <a:p>
            <a:endParaRPr lang="de-DE" dirty="0"/>
          </a:p>
          <a:p>
            <a:r>
              <a:rPr lang="de-DE" dirty="0"/>
              <a:t>Erreichen von irrelevanten Artikeln bereits bei geringer Entfernung vom Startknoten (Beispiel: Artikel „Graph (Graphentheorie)“ führt in zwei Schritten zu Artikel „Dampflokomotive“)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1B316A-1641-4746-A8C3-2627F559CD2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545206" y="1590675"/>
            <a:ext cx="2495468" cy="323997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BCA0419-5FD1-41A8-95D1-4B4CA40B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Wikipedia als Wissensnetzwerk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BA44D-7CBF-43AD-A314-4B5C42E188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F9AC-C324-4F30-BFFE-BC6A668C22C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06C71D-769B-447C-A69C-A777F0B3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</a:t>
            </a:r>
            <a:r>
              <a:rPr lang="de-DE" dirty="0" err="1"/>
              <a:t>Fruchterman</a:t>
            </a:r>
            <a:r>
              <a:rPr lang="de-DE" dirty="0"/>
              <a:t> </a:t>
            </a:r>
            <a:r>
              <a:rPr lang="de-DE" dirty="0" err="1"/>
              <a:t>Reingold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49E9B4-ED86-47AC-9A4B-6964BA0B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F91D5B-1307-4EDF-8089-09B501C8E7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86F9186B-5906-4131-9C77-465D75469F7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88" y="1905208"/>
            <a:ext cx="4181475" cy="2466559"/>
          </a:xfrm>
        </p:spPr>
      </p:pic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555D021E-1A85-471D-AF13-D37323F8722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868720"/>
            <a:ext cx="4181475" cy="2539534"/>
          </a:xfrm>
        </p:spPr>
      </p:pic>
    </p:spTree>
    <p:extLst>
      <p:ext uri="{BB962C8B-B14F-4D97-AF65-F5344CB8AC3E}">
        <p14:creationId xmlns:p14="http://schemas.microsoft.com/office/powerpoint/2010/main" val="348378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C2EB68A5-775B-46EE-AF9D-B45933EE7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Notwendigkeit von Anpassungen zur Visualisierung von Graphen in 3D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𝑟𝑒𝑎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  <m:rad>
                      <m:ra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/|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≔</m:t>
                    </m:r>
                    <m:func>
                      <m:func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/>
                  <a:t>Abkühlen der Knoten bei mehrfacher Iteration durch die Funktion „cool(t)“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C2EB68A5-775B-46EE-AF9D-B45933EE7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15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9B18F715-B05A-4EA0-AF17-A0311017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</a:t>
            </a:r>
            <a:r>
              <a:rPr lang="de-DE" dirty="0" err="1"/>
              <a:t>Fruchterman</a:t>
            </a:r>
            <a:r>
              <a:rPr lang="de-DE" dirty="0"/>
              <a:t> </a:t>
            </a:r>
            <a:r>
              <a:rPr lang="de-DE" dirty="0" err="1"/>
              <a:t>Reingold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714DBA-C105-4244-AC6D-94959317F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7E71B-406B-419A-94E6-4585E7F12F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9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8836AA0-D1DD-4EAF-802C-5E637633FC19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de-DE" dirty="0"/>
                  <a:t>Vermeidung von Berechnen der abstoßenden Kräfte von allen gegebenen Knoten</a:t>
                </a:r>
              </a:p>
              <a:p>
                <a:endParaRPr lang="de-DE" dirty="0"/>
              </a:p>
              <a:p>
                <a:r>
                  <a:rPr lang="de-DE" dirty="0"/>
                  <a:t>Reduzierung der Berechnung auf Knoten in Nachbarschaft des betrachteten Knoten</a:t>
                </a:r>
              </a:p>
              <a:p>
                <a:endParaRPr lang="de-DE" dirty="0"/>
              </a:p>
              <a:p>
                <a:r>
                  <a:rPr lang="de-DE" dirty="0"/>
                  <a:t>Verwendung angepasster Formel zur Berechnung der abstoßenden Kräfte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8836AA0-D1DD-4EAF-802C-5E637633F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6414" t="-1378" r="-1749" b="-43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C9F07D6-FB4A-4449-92CA-F82579151EB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5331338" y="1782010"/>
            <a:ext cx="2812024" cy="271295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D15929F-6BF6-4F45-9297-A3C4C243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 – </a:t>
            </a:r>
            <a:r>
              <a:rPr lang="de-DE" dirty="0" err="1"/>
              <a:t>Fruchterman</a:t>
            </a:r>
            <a:r>
              <a:rPr lang="de-DE" dirty="0"/>
              <a:t> </a:t>
            </a:r>
            <a:r>
              <a:rPr lang="de-DE" dirty="0" err="1"/>
              <a:t>Reingold</a:t>
            </a:r>
            <a:r>
              <a:rPr lang="de-DE" dirty="0"/>
              <a:t> „Grid-</a:t>
            </a:r>
            <a:r>
              <a:rPr lang="de-DE" dirty="0" err="1"/>
              <a:t>Based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E3701-61DC-4E44-A0B3-64CB24C75B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DF99A-2DA4-4693-A0E5-5FFA6173E8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5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D4EC48-408C-428F-A486-FD86EC0B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 bei zufälligem oder ausgewähltem Artikel auf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Zeichne Artikel und Nachbarn je nach Parameter als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Filtere dabei unwichtige Knoten je nach Parameter heraus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Verwende </a:t>
            </a:r>
            <a:r>
              <a:rPr lang="de-DE" dirty="0" err="1"/>
              <a:t>Pageview</a:t>
            </a:r>
            <a:r>
              <a:rPr lang="de-DE" dirty="0"/>
              <a:t> API um wenig besuchte Artikel herauszufiltern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Gib dem Benutzer die Möglichkeit, den aktiven Artikel „auszuklappen“ und anzusehen oder einen neuen Artikel auszuwählen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Gib dem Benutzer die Möglichkeit, den Graphen zu drehen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Auswahl eines neuen Artikels, wende erneut Visualisierungsalgorithmus auf den neuen Teilgraphen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Ausklappen des Artikels, wende Konzepte zur übersichtlichen Darstellung von Informationen an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D542AE1-5F8C-4D47-B65E-1311B7A1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dirty="0"/>
              <a:t>Weiterführend – Programmkonzept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5B0AE-E1D0-42AF-B870-7A0B109FB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FD105-EFAA-4395-8C61-3DC1EA0B7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6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847850"/>
            <a:ext cx="8508999" cy="299847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Thema und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Aufbau und Komplexität von Wissensnetzwerken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Übersichtliche Darstellung von Graphen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Informationen im virtuellen Raum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81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einer VR-Software zur Darstellung von Wissensplattformen</a:t>
            </a:r>
          </a:p>
          <a:p>
            <a:endParaRPr lang="de-DE" dirty="0"/>
          </a:p>
          <a:p>
            <a:r>
              <a:rPr lang="de-DE" dirty="0"/>
              <a:t>Unterstützen des Lernens</a:t>
            </a:r>
          </a:p>
          <a:p>
            <a:endParaRPr lang="de-DE" dirty="0"/>
          </a:p>
          <a:p>
            <a:r>
              <a:rPr lang="de-DE" dirty="0"/>
              <a:t>Modellierung nach Konstruktivismus</a:t>
            </a:r>
          </a:p>
          <a:p>
            <a:endParaRPr lang="de-DE" dirty="0"/>
          </a:p>
          <a:p>
            <a:r>
              <a:rPr lang="de-DE" dirty="0"/>
              <a:t>Idee des selbstinitiierten Lernprozesses [Terhart, 2009]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Thema und 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2897EE-5F5F-43C6-829A-B5166C36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Dichte Vernetzung vieler Artikel und anderer Seiten</a:t>
            </a:r>
          </a:p>
          <a:p>
            <a:endParaRPr lang="de-DE" dirty="0"/>
          </a:p>
          <a:p>
            <a:r>
              <a:rPr lang="de-DE" dirty="0"/>
              <a:t>Richtungen der Verlinkungen</a:t>
            </a:r>
          </a:p>
          <a:p>
            <a:endParaRPr lang="de-DE" dirty="0"/>
          </a:p>
          <a:p>
            <a:r>
              <a:rPr lang="de-DE" dirty="0"/>
              <a:t>Hohe Anzahl an einzelnen Artikeln und daraus resultierender Knoten im Graphen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Aufbau einzelner Seiten aus verschiedenen Elementen, wie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Audiodateien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Videos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3FD88FE-C491-4A74-B962-B9DAE1C4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Aufbau und Komplexität von Wissensnetzwerken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DA72C5-2C52-4B51-86A3-8DD6A2CF7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E7CFA-BC4E-4AD5-8FB5-81788081F2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6F26AB-EDE4-4369-8233-B6E092202C6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/>
              <a:t>Reduzierung der Komplexität zur Verbesserung der Übersichtlichkeit [Herman et al., 2000]</a:t>
            </a:r>
          </a:p>
          <a:p>
            <a:endParaRPr lang="de-DE" dirty="0"/>
          </a:p>
          <a:p>
            <a:r>
              <a:rPr lang="de-DE" dirty="0"/>
              <a:t>Darstellung eines kleineren Ausschnitts des gesamten Graphen mit Start bei einem ausgewählten Knoten</a:t>
            </a:r>
          </a:p>
          <a:p>
            <a:endParaRPr lang="de-DE" dirty="0"/>
          </a:p>
          <a:p>
            <a:r>
              <a:rPr lang="de-DE" dirty="0"/>
              <a:t>Beschränken der dargestellten Knoten und Kanten durch zwei Parameter: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maximal dargestellten Knoten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 der maximalen Entfernung vom Startknoten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8EF686-508A-4ECA-A87F-E281CA1D422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5064769" y="1590675"/>
            <a:ext cx="3345163" cy="3095625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88B6721-D864-4929-B385-4530CA59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Übersichtliche Darstellung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89BE0-FADF-4420-81A6-35AC81BA2B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45279-51A4-4883-B64D-4460C9B0D0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A9C76F-9131-4671-B026-C1A0CC8B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Sicherstellen der Zugänglichkeit von dargestellten Informationen</a:t>
            </a:r>
          </a:p>
          <a:p>
            <a:endParaRPr lang="de-DE" dirty="0"/>
          </a:p>
          <a:p>
            <a:r>
              <a:rPr lang="de-DE" dirty="0"/>
              <a:t>Mitbeachtung der Steuerung im virtuellen Raum</a:t>
            </a:r>
          </a:p>
          <a:p>
            <a:endParaRPr lang="de-DE" dirty="0"/>
          </a:p>
          <a:p>
            <a:r>
              <a:rPr lang="de-DE" dirty="0"/>
              <a:t>Anpassen der einzelnen Teilelemente eines Artikels an die Darstellung in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Steuerung mit dreidimensionalem 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Behandeln von Elementen wie Text oder Bild als getrennte Einheiten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auch vereinfachte Steuerung und Übersichtlichkeit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C27A52-7E8B-4959-9A10-F8B9C014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Informationen im virtuellen Raum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5E4B9-053A-4B6A-9456-BE18FB863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F5A05-909F-4E8A-8621-B4CFB7F8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4D91E6C-51CE-4EAA-A244-A9476C24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2001982"/>
            <a:ext cx="8508999" cy="2693843"/>
          </a:xfrm>
        </p:spPr>
        <p:txBody>
          <a:bodyPr/>
          <a:lstStyle/>
          <a:p>
            <a:r>
              <a:rPr lang="de-DE" dirty="0"/>
              <a:t>Problem der effizienten Berechnung einer akzeptablen Visualisierung eines Graphen</a:t>
            </a:r>
          </a:p>
          <a:p>
            <a:endParaRPr lang="de-DE" dirty="0"/>
          </a:p>
          <a:p>
            <a:r>
              <a:rPr lang="de-DE" dirty="0"/>
              <a:t>Anpassen eines geeigneten Algorithmus an eine dreidimensionale Umgebung</a:t>
            </a:r>
          </a:p>
          <a:p>
            <a:endParaRPr lang="de-DE" dirty="0"/>
          </a:p>
          <a:p>
            <a:r>
              <a:rPr lang="de-DE" dirty="0"/>
              <a:t>Grundidee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Behandeln des Graphen als Kombination aus Ringen (Knoten) und Federn (Kanten)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Verwenden der simulierten Kräfte an Knoten zur Finden einer übersichtlichen Darstellung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Berechnen eines Equilibriums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BB56E1-03DA-4C1F-8F34-B278FB2E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1805C-6F96-490D-B15E-D6E2DE063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6D850-03C0-4D0D-9114-909040E6CC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02B4FC9-E910-4BB0-BEC2-ABE81326493A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925781"/>
                <a:ext cx="4180910" cy="2760519"/>
              </a:xfrm>
            </p:spPr>
            <p:txBody>
              <a:bodyPr/>
              <a:lstStyle/>
              <a:p>
                <a:r>
                  <a:rPr lang="de-DE" i="1" dirty="0" err="1"/>
                  <a:t>Kamada</a:t>
                </a:r>
                <a:r>
                  <a:rPr lang="de-DE" i="1" dirty="0"/>
                  <a:t>, </a:t>
                </a:r>
                <a:r>
                  <a:rPr lang="de-DE" i="1" dirty="0" err="1"/>
                  <a:t>Kawai</a:t>
                </a:r>
                <a:r>
                  <a:rPr lang="de-DE" i="1" dirty="0"/>
                  <a:t> (1989)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Minimieren des Ungleichgewichts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Lösen von Differentialgleichungen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Ursprüngliche Komplexität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i="1" dirty="0"/>
                  <a:t>Davidson, Harel (1996)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Gedanke des „</a:t>
                </a:r>
                <a:r>
                  <a:rPr lang="de-DE" dirty="0" err="1"/>
                  <a:t>simulated</a:t>
                </a:r>
                <a:r>
                  <a:rPr lang="de-DE" dirty="0"/>
                  <a:t> </a:t>
                </a:r>
                <a:r>
                  <a:rPr lang="de-DE" dirty="0" err="1"/>
                  <a:t>annealing</a:t>
                </a:r>
                <a:r>
                  <a:rPr lang="de-DE" dirty="0"/>
                  <a:t>“, nicht Federn und Ringe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„Abkühlen“ der Knoten beim Iterieren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Schlechte Performanz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D02B4FC9-E910-4BB0-BEC2-ABE813264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925781"/>
                <a:ext cx="4180910" cy="2760519"/>
              </a:xfrm>
              <a:blipFill>
                <a:blip r:embed="rId3"/>
                <a:stretch>
                  <a:fillRect l="-2624" t="-1545" r="-34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DED7AA-714D-417D-8BA0-05AB03966E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925781"/>
            <a:ext cx="4180910" cy="2760519"/>
          </a:xfrm>
        </p:spPr>
        <p:txBody>
          <a:bodyPr/>
          <a:lstStyle/>
          <a:p>
            <a:r>
              <a:rPr lang="de-DE" i="1" dirty="0" err="1"/>
              <a:t>Gajer</a:t>
            </a:r>
            <a:r>
              <a:rPr lang="de-DE" i="1" dirty="0"/>
              <a:t>, Goodrich, </a:t>
            </a:r>
            <a:r>
              <a:rPr lang="de-DE" i="1" dirty="0" err="1"/>
              <a:t>Kobourov</a:t>
            </a:r>
            <a:r>
              <a:rPr lang="de-DE" i="1" dirty="0"/>
              <a:t> (2000)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von Filtrierung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Iterieren über Ebenen des Graphen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Performanz für große Graphen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F9F881-0CE8-4085-BA6F-9B23380D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B77AC-1D45-4CC8-ACB5-ED906B745B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0E5C0-036B-406A-A684-1FAA5EF537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9FD0AF8-1AA8-40E4-AD30-C79738FC3073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19091" y="1967345"/>
                <a:ext cx="4180910" cy="2718956"/>
              </a:xfrm>
            </p:spPr>
            <p:txBody>
              <a:bodyPr/>
              <a:lstStyle/>
              <a:p>
                <a:r>
                  <a:rPr lang="de-DE" i="1" dirty="0"/>
                  <a:t>Fruchterman, </a:t>
                </a:r>
                <a:r>
                  <a:rPr lang="de-DE" i="1" dirty="0" err="1"/>
                  <a:t>Reingold</a:t>
                </a:r>
                <a:r>
                  <a:rPr lang="de-DE" i="1" dirty="0"/>
                  <a:t> (1991)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Basierend auf Grundgedanken von Federn und Ringen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Nicht physikalisch korrekt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Ursprüngliche Laufzeit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Verbesserung auf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für gleichmäßig verteilte Knoten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9FD0AF8-1AA8-40E4-AD30-C79738FC3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1" y="1967345"/>
                <a:ext cx="4180910" cy="2718956"/>
              </a:xfrm>
              <a:blipFill>
                <a:blip r:embed="rId3"/>
                <a:stretch>
                  <a:fillRect l="-2624" t="-17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326A4C1-659B-42E8-87A6-E8BC66EDD52C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4647179" y="1967345"/>
                <a:ext cx="4180910" cy="2718956"/>
              </a:xfrm>
            </p:spPr>
            <p:txBody>
              <a:bodyPr/>
              <a:lstStyle/>
              <a:p>
                <a:r>
                  <a:rPr lang="de-DE" dirty="0"/>
                  <a:t>Grober Aufbau des Codes</a:t>
                </a:r>
              </a:p>
              <a:p>
                <a:endParaRPr lang="de-DE" dirty="0"/>
              </a:p>
              <a:p>
                <a:r>
                  <a:rPr lang="de-DE" dirty="0"/>
                  <a:t>Eingabe: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 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ä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≔ </m:t>
                    </m:r>
                    <m:rad>
                      <m:ra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𝑓𝑙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/|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Lege fest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i="0" dirty="0">
                    <a:latin typeface="+mj-lt"/>
                  </a:rPr>
                  <a:t>und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in Abhängigkeit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abstoßende Kräfte </a:t>
                </a:r>
                <a:r>
                  <a:rPr lang="de-DE" b="0" dirty="0"/>
                  <a:t>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b="0" dirty="0"/>
                  <a:t>Berechne anziehende Kräfte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Berechne neue Position in Abhängigkeit von Temperatur t</a:t>
                </a:r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326A4C1-659B-42E8-87A6-E8BC66EDD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647179" y="1967345"/>
                <a:ext cx="4180910" cy="2718956"/>
              </a:xfrm>
              <a:blipFill>
                <a:blip r:embed="rId4"/>
                <a:stretch>
                  <a:fillRect l="-2624" t="-1794" b="-3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939223C-F048-4544-AD9A-23622881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1231106"/>
          </a:xfrm>
        </p:spPr>
        <p:txBody>
          <a:bodyPr/>
          <a:lstStyle/>
          <a:p>
            <a:r>
              <a:rPr lang="de-DE" dirty="0"/>
              <a:t>Gegenüberstellung von Algorithmen zur Visualisierung von Graphen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4E4D3-5A15-4F5E-B869-68BD47E282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12B7-CE11-4206-B11A-572CD800041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Sonja Stefani | Visualisierung von vernetztem Wissen als Graph im virtuellen Raum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19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1224</Words>
  <Application>Microsoft Office PowerPoint</Application>
  <PresentationFormat>Bildschirmpräsentation (16:9)</PresentationFormat>
  <Paragraphs>198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Visualisierung von vernetztem Wissen als Graph im virtuellen Raum</vt:lpstr>
      <vt:lpstr>Gliederung</vt:lpstr>
      <vt:lpstr>Thema und Motivation</vt:lpstr>
      <vt:lpstr>Aufbau und Komplexität von Wissensnetzwerken</vt:lpstr>
      <vt:lpstr>Übersichtliche Darstellung von Graphen</vt:lpstr>
      <vt:lpstr>Informationen im virtuellen Raum</vt:lpstr>
      <vt:lpstr>Gegenüberstellung von Algorithmen zur Visualisierung von Graphen</vt:lpstr>
      <vt:lpstr>Gegenüberstellung von Algorithmen zur Visualisierung von Graphen</vt:lpstr>
      <vt:lpstr>Gegenüberstellung von Algorithmen zur Visualisierung von Graphen </vt:lpstr>
      <vt:lpstr>Gegenüberstellung von Algorithmen zur Visualisierung von Graphen</vt:lpstr>
      <vt:lpstr>Quellen</vt:lpstr>
      <vt:lpstr>Quellen</vt:lpstr>
      <vt:lpstr>Quellen</vt:lpstr>
      <vt:lpstr>Weiterführend – Konstruktivismus</vt:lpstr>
      <vt:lpstr>Weiterführend – Wikipedia als Wissensnetzwerk</vt:lpstr>
      <vt:lpstr>Weiterführend – Fruchterman Reingold</vt:lpstr>
      <vt:lpstr>Weiterführend – Fruchterman Reingold</vt:lpstr>
      <vt:lpstr>Weiterführend – Fruchterman Reingold „Grid-Based“</vt:lpstr>
      <vt:lpstr>Weiterführend – Programmkonzept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</dc:creator>
  <cp:lastModifiedBy>Sonja</cp:lastModifiedBy>
  <cp:revision>41</cp:revision>
  <cp:lastPrinted>2015-07-30T14:04:45Z</cp:lastPrinted>
  <dcterms:created xsi:type="dcterms:W3CDTF">2018-02-03T14:43:31Z</dcterms:created>
  <dcterms:modified xsi:type="dcterms:W3CDTF">2018-02-05T01:20:09Z</dcterms:modified>
</cp:coreProperties>
</file>