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8"/>
  </p:notesMasterIdLst>
  <p:handoutMasterIdLst>
    <p:handoutMasterId r:id="rId19"/>
  </p:handoutMasterIdLst>
  <p:sldIdLst>
    <p:sldId id="355" r:id="rId7"/>
    <p:sldId id="392" r:id="rId8"/>
    <p:sldId id="371" r:id="rId9"/>
    <p:sldId id="396" r:id="rId10"/>
    <p:sldId id="397" r:id="rId11"/>
    <p:sldId id="398" r:id="rId12"/>
    <p:sldId id="399" r:id="rId13"/>
    <p:sldId id="402" r:id="rId14"/>
    <p:sldId id="400" r:id="rId15"/>
    <p:sldId id="401" r:id="rId16"/>
    <p:sldId id="403" r:id="rId17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5" autoAdjust="0"/>
    <p:restoredTop sz="88283" autoAdjust="0"/>
  </p:normalViewPr>
  <p:slideViewPr>
    <p:cSldViewPr snapToGrid="0">
      <p:cViewPr varScale="1">
        <p:scale>
          <a:sx n="101" d="100"/>
          <a:sy n="101" d="100"/>
        </p:scale>
        <p:origin x="1094" y="67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03/02/2018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03/02/2018</a:t>
            </a:fld>
            <a:endParaRPr lang="en-GB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4257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Nur kurzes Ansprechen des Algorithmus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322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Bilder zum Vergleich Extrahieren und nebeneinanderstellen… „Abschließend möchte ich noch die einzelnen, genannten Algorithmen vergleichen…“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3565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Quellen für die ersten Folien/</a:t>
            </a:r>
            <a:r>
              <a:rPr lang="de-DE"/>
              <a:t>Forschungsfragen heraussuchen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959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 dirty="0"/>
              <a:t>Sonja Stefani | Visualisierung von vernetztem Wissen als Graph im virtuellen Raum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590675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590675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 dirty="0"/>
              <a:t>Sonja Stefani | Visualisierung von vernetztem Wissen als Graph im virtuellen Raum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 dirty="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 dirty="0"/>
              <a:t>Sonja Stefani | Visualisierung von vernetztem Wissen als Graph im virtuellen Raum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87" y="881945"/>
            <a:ext cx="8508999" cy="808310"/>
          </a:xfrm>
        </p:spPr>
        <p:txBody>
          <a:bodyPr/>
          <a:lstStyle/>
          <a:p>
            <a:r>
              <a:rPr lang="de-DE" dirty="0"/>
              <a:t>Visualisierung von vernetztem Wissen als Graph im virtuellen Raum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2015836"/>
            <a:ext cx="8508999" cy="423798"/>
          </a:xfrm>
        </p:spPr>
        <p:txBody>
          <a:bodyPr/>
          <a:lstStyle/>
          <a:p>
            <a:r>
              <a:rPr lang="de-DE" dirty="0"/>
              <a:t>Zwischenpräsentation</a:t>
            </a:r>
          </a:p>
          <a:p>
            <a:endParaRPr lang="de-DE" dirty="0"/>
          </a:p>
          <a:p>
            <a:r>
              <a:rPr lang="de-DE" dirty="0"/>
              <a:t>Bearbeiter:		Sonja Stefani</a:t>
            </a:r>
          </a:p>
          <a:p>
            <a:r>
              <a:rPr lang="de-DE" dirty="0"/>
              <a:t>Aufgabensteller:	Prof. Dr. Helmut Krcmar</a:t>
            </a:r>
          </a:p>
          <a:p>
            <a:r>
              <a:rPr lang="de-DE" dirty="0"/>
              <a:t>Betreuer:		Dimitri Vorona, Dr. Matthias Baume</a:t>
            </a:r>
          </a:p>
          <a:p>
            <a:r>
              <a:rPr lang="de-DE" dirty="0"/>
              <a:t>Abgabedatum:	15.03.2018</a:t>
            </a:r>
          </a:p>
          <a:p>
            <a:endParaRPr lang="de-DE" dirty="0"/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Garching bei München, 05. Februar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32ECBA7-2872-4CFF-9B81-9B3BEF5FD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Hier Bilder einfügen…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9196DA6-630F-4248-99E7-4C24B2AE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der Ergebnisse der Algorithmen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A8C034-1F1F-49EE-A915-F329BB1FA7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CD670C-394A-44C3-9C4A-33C0808E26A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5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C638784-1546-4760-A84D-4A4D31940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Ron Davidson and David Harel. Drawing graphs nicely using simulated annealing. </a:t>
            </a:r>
            <a:r>
              <a:rPr lang="en-US" i="1" dirty="0"/>
              <a:t>ACM Trans. Graph.</a:t>
            </a:r>
            <a:r>
              <a:rPr lang="en-US" dirty="0"/>
              <a:t>, 15(4):301-331, October 1996.</a:t>
            </a:r>
            <a:endParaRPr lang="de-DE" dirty="0"/>
          </a:p>
          <a:p>
            <a:endParaRPr lang="de-DE" dirty="0"/>
          </a:p>
          <a:p>
            <a:r>
              <a:rPr lang="de-DE" dirty="0"/>
              <a:t>Pawel Gajer, Michael T Goodrich, and Stephen G Kobourov. A fast multidimensional </a:t>
            </a:r>
            <a:r>
              <a:rPr lang="en-US" dirty="0"/>
              <a:t>algorithm for drawing large graphs. In </a:t>
            </a:r>
            <a:r>
              <a:rPr lang="en-US" i="1" dirty="0"/>
              <a:t>Graph Drawing'00 Conference </a:t>
            </a:r>
            <a:r>
              <a:rPr lang="de-DE" i="1" dirty="0"/>
              <a:t>Proceedings</a:t>
            </a:r>
            <a:r>
              <a:rPr lang="de-DE" dirty="0"/>
              <a:t>, </a:t>
            </a:r>
            <a:r>
              <a:rPr lang="de-DE" dirty="0" err="1"/>
              <a:t>pages</a:t>
            </a:r>
            <a:r>
              <a:rPr lang="de-DE" dirty="0"/>
              <a:t> 211-221, 2000.</a:t>
            </a:r>
          </a:p>
          <a:p>
            <a:endParaRPr lang="de-DE" dirty="0"/>
          </a:p>
          <a:p>
            <a:r>
              <a:rPr lang="en-US" dirty="0"/>
              <a:t>Thomas M. J. Fruchterman and Edward M. Reingold. Graph drawing by force-directed placement. </a:t>
            </a:r>
            <a:r>
              <a:rPr lang="en-US" i="1" dirty="0"/>
              <a:t>Softw. Pract. Exper.</a:t>
            </a:r>
            <a:r>
              <a:rPr lang="en-US" dirty="0"/>
              <a:t>, 21(11):1129-1164, November </a:t>
            </a:r>
            <a:r>
              <a:rPr lang="de-DE" dirty="0"/>
              <a:t>1991.</a:t>
            </a:r>
          </a:p>
          <a:p>
            <a:endParaRPr lang="de-DE" dirty="0"/>
          </a:p>
          <a:p>
            <a:r>
              <a:rPr lang="de-DE" dirty="0"/>
              <a:t>Tomihisa Kamada and Satoru Kawai. An algorithm for </a:t>
            </a:r>
            <a:r>
              <a:rPr lang="de-DE" dirty="0" err="1"/>
              <a:t>drawing</a:t>
            </a:r>
            <a:r>
              <a:rPr lang="de-DE" dirty="0"/>
              <a:t>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en-US" dirty="0"/>
              <a:t>undirected graphs. </a:t>
            </a:r>
            <a:r>
              <a:rPr lang="en-US" i="1" dirty="0"/>
              <a:t>Information Processing Letters</a:t>
            </a:r>
            <a:r>
              <a:rPr lang="en-US" dirty="0"/>
              <a:t>, 31(1):7-15, 1989.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E24486-6A61-4A9C-B975-701C65B33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CD44D4-F6D2-40D7-A41E-1CC64AAB55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592FF3-F132-4387-9D50-AA70AAE59C5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8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847850"/>
            <a:ext cx="8508999" cy="299847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Thema und Motivation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Aufbau und Komplexität von Wissensnetzwerken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Übersichtliche Darstellung von Graphen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Informationen im virtuellen Raum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Gegenüberstellung von Algorithmen zur Visualisierung von Graphen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Aufbau eines Programms zur Visualisierung von Wissensgraphen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Vergleich der Ergebnisse der Algorithmen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04500"/>
            <a:ext cx="8508999" cy="380810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Erstellen einer VR-Software zur Darstellung von Wissensplattformen</a:t>
            </a:r>
          </a:p>
          <a:p>
            <a:endParaRPr lang="de-DE" dirty="0"/>
          </a:p>
          <a:p>
            <a:r>
              <a:rPr lang="de-DE" dirty="0"/>
              <a:t>Unterstützen des Lernens</a:t>
            </a:r>
          </a:p>
          <a:p>
            <a:endParaRPr lang="de-DE" dirty="0"/>
          </a:p>
          <a:p>
            <a:r>
              <a:rPr lang="de-DE" dirty="0"/>
              <a:t>Modellierung nach Konstruktivismus</a:t>
            </a:r>
          </a:p>
          <a:p>
            <a:endParaRPr lang="de-DE" dirty="0"/>
          </a:p>
          <a:p>
            <a:r>
              <a:rPr lang="de-DE" dirty="0"/>
              <a:t>Idee des selbstinitiierten Lernprozesses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Thema und Motivation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D2897EE-5F5F-43C6-829A-B5166C360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Dichte Vernetzung vieler Artikel und anderer Seiten</a:t>
            </a:r>
          </a:p>
          <a:p>
            <a:endParaRPr lang="de-DE" dirty="0"/>
          </a:p>
          <a:p>
            <a:r>
              <a:rPr lang="de-DE" dirty="0"/>
              <a:t>Richtungen der Verlinkungen</a:t>
            </a:r>
          </a:p>
          <a:p>
            <a:endParaRPr lang="de-DE" dirty="0"/>
          </a:p>
          <a:p>
            <a:r>
              <a:rPr lang="de-DE" dirty="0"/>
              <a:t>Hohe Anzahl an einzelnen Artikeln und daraus resultierender Knoten im Graphen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Aufbau einzelner Seiten aus verschiedenen Elementen, wie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Texte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Audiodateien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Videos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3FD88FE-C491-4A74-B962-B9DAE1C48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Aufbau und Komplexität von Wissensnetzwerken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DA72C5-2C52-4B51-86A3-8DD6A2CF78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CE7CFA-BC4E-4AD5-8FB5-81788081F2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8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E6F26AB-EDE4-4369-8233-B6E092202C63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de-DE" dirty="0"/>
              <a:t>Reduzierung der Komplexität zur Verbesserung der Übersichtlichkeit</a:t>
            </a:r>
          </a:p>
          <a:p>
            <a:endParaRPr lang="de-DE" dirty="0"/>
          </a:p>
          <a:p>
            <a:r>
              <a:rPr lang="de-DE" dirty="0"/>
              <a:t>Darstellung eines kleineren Ausschnitts des gesamten Graphen mit Start bei einem ausgewählten Knoten</a:t>
            </a:r>
          </a:p>
          <a:p>
            <a:endParaRPr lang="de-DE" dirty="0"/>
          </a:p>
          <a:p>
            <a:r>
              <a:rPr lang="de-DE" dirty="0"/>
              <a:t>Beschränken der dargestellten Knoten und Kanten durch zwei Parameter: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Anzahl der maximal dargestellten Knoten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Wert der maximalen Entfernung vom Startknoten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908EF686-508A-4ECA-A87F-E281CA1D4227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5064769" y="1590675"/>
            <a:ext cx="3345163" cy="3095625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88B6721-D864-4929-B385-4530CA59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Übersichtliche Darstellung von Graphen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289BE0-FADF-4420-81A6-35AC81BA2B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445279-51A4-4883-B64D-4460C9B0D00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66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3A9C76F-9131-4671-B026-C1A0CC8BB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Sicherstellen der Zugänglichkeit von dargestellten Informationen</a:t>
            </a:r>
          </a:p>
          <a:p>
            <a:endParaRPr lang="de-DE" dirty="0"/>
          </a:p>
          <a:p>
            <a:r>
              <a:rPr lang="de-DE" dirty="0"/>
              <a:t>Mitbeachtung der Steuerung im virtuellen Raum</a:t>
            </a:r>
          </a:p>
          <a:p>
            <a:endParaRPr lang="de-DE" dirty="0"/>
          </a:p>
          <a:p>
            <a:r>
              <a:rPr lang="de-DE" dirty="0"/>
              <a:t>Anpassen der einzelnen Teilelemente eines Artikels an die Darstellung in VR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Steuerung mit dreidimensionalem Cursor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Behandeln von Elementen wie Text oder Bild als getrennte Einheiten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Fokus auch vereinfachte Steuerung und Übersichtlichkeit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CC27A52-7E8B-4959-9A10-F8B9C014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Informationen im virtuellen Raum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65E4B9-053A-4B6A-9456-BE18FB863F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DF5A05-909F-4E8A-8621-B4CFB7F8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0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4D91E6C-51CE-4EAA-A244-A9476C240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2001982"/>
            <a:ext cx="8508999" cy="2693843"/>
          </a:xfrm>
        </p:spPr>
        <p:txBody>
          <a:bodyPr/>
          <a:lstStyle/>
          <a:p>
            <a:r>
              <a:rPr lang="de-DE" dirty="0"/>
              <a:t>Problem der effizienten Berechnung einer akzeptablen Visualisierung eines Graphen</a:t>
            </a:r>
          </a:p>
          <a:p>
            <a:endParaRPr lang="de-DE" dirty="0"/>
          </a:p>
          <a:p>
            <a:r>
              <a:rPr lang="de-DE" dirty="0"/>
              <a:t>Anpassen eines geeigneten Algorithmus an eine dreidimensionale Umgebung</a:t>
            </a:r>
          </a:p>
          <a:p>
            <a:endParaRPr lang="de-DE" dirty="0"/>
          </a:p>
          <a:p>
            <a:r>
              <a:rPr lang="de-DE" dirty="0"/>
              <a:t>Grundidee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Behandeln des Graphen als Kombination aus Ringen (Knoten) und Federn (Kanten)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Verwenden der simulierten Kräfte an Knoten zur Finden einer übersichtlichen Darstellung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Berechnen eines Equilibriums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6BB56E1-03DA-4C1F-8F34-B278FB2E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Gegenüberstellung von Algorithmen zur Visualisierung von Graphen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21805C-6F96-490D-B15E-D6E2DE0638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D6D850-03C0-4D0D-9114-909040E6CC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D02B4FC9-E910-4BB0-BEC2-ABE81326493A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>
              <a:xfrm>
                <a:off x="319091" y="1925781"/>
                <a:ext cx="4180910" cy="2760519"/>
              </a:xfrm>
            </p:spPr>
            <p:txBody>
              <a:bodyPr/>
              <a:lstStyle/>
              <a:p>
                <a:r>
                  <a:rPr lang="de-DE" i="1" dirty="0" err="1"/>
                  <a:t>Kamada</a:t>
                </a:r>
                <a:r>
                  <a:rPr lang="de-DE" i="1" dirty="0"/>
                  <a:t>, </a:t>
                </a:r>
                <a:r>
                  <a:rPr lang="de-DE" i="1" dirty="0" err="1"/>
                  <a:t>Kawai</a:t>
                </a:r>
                <a:r>
                  <a:rPr lang="de-DE" i="1" dirty="0"/>
                  <a:t> (1989)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Minimieren des Ungleichgewichts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Lösen von Differentialgleichungen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Ursprüngliche Komplexität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de-DE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r>
                  <a:rPr lang="de-DE" i="1" dirty="0"/>
                  <a:t>Davidson, Harel (1996)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Gedanke des „</a:t>
                </a:r>
                <a:r>
                  <a:rPr lang="de-DE" dirty="0" err="1"/>
                  <a:t>simulated</a:t>
                </a:r>
                <a:r>
                  <a:rPr lang="de-DE" dirty="0"/>
                  <a:t> </a:t>
                </a:r>
                <a:r>
                  <a:rPr lang="de-DE" dirty="0" err="1"/>
                  <a:t>annealing</a:t>
                </a:r>
                <a:r>
                  <a:rPr lang="de-DE" dirty="0"/>
                  <a:t>“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„Abkühlen“ der Knoten beim Iterieren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Schlechte Performanz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D02B4FC9-E910-4BB0-BEC2-ABE8132649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xfrm>
                <a:off x="319091" y="1925781"/>
                <a:ext cx="4180910" cy="2760519"/>
              </a:xfrm>
              <a:blipFill>
                <a:blip r:embed="rId3"/>
                <a:stretch>
                  <a:fillRect l="-2624" t="-15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4DED7AA-714D-417D-8BA0-05AB03966ED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7179" y="1925781"/>
            <a:ext cx="4180910" cy="2760519"/>
          </a:xfrm>
        </p:spPr>
        <p:txBody>
          <a:bodyPr/>
          <a:lstStyle/>
          <a:p>
            <a:r>
              <a:rPr lang="de-DE" i="1" dirty="0" err="1"/>
              <a:t>Gajer</a:t>
            </a:r>
            <a:r>
              <a:rPr lang="de-DE" i="1" dirty="0"/>
              <a:t>, Goodrich, </a:t>
            </a:r>
            <a:r>
              <a:rPr lang="de-DE" i="1" dirty="0" err="1"/>
              <a:t>Kobourov</a:t>
            </a:r>
            <a:r>
              <a:rPr lang="de-DE" i="1" dirty="0"/>
              <a:t> (2000)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Finden eines guten </a:t>
            </a:r>
            <a:r>
              <a:rPr lang="de-DE" dirty="0" err="1"/>
              <a:t>Clusterings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Iterieren über Ebenen des Graphen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Gute Performanz für große Graphen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BF9F881-0CE8-4085-BA6F-9B23380D8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791179"/>
          </a:xfrm>
        </p:spPr>
        <p:txBody>
          <a:bodyPr/>
          <a:lstStyle/>
          <a:p>
            <a:r>
              <a:rPr lang="de-DE" dirty="0"/>
              <a:t>Gegenüberstellung von Algorithmen zur Visualisierung von Graphen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2B77AC-1D45-4CC8-ACB5-ED906B745B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10E5C0-036B-406A-A684-1FAA5EF537A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8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49FD0AF8-1AA8-40E4-AD30-C79738FC3073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>
              <a:xfrm>
                <a:off x="319091" y="1967345"/>
                <a:ext cx="4180910" cy="2718956"/>
              </a:xfrm>
            </p:spPr>
            <p:txBody>
              <a:bodyPr/>
              <a:lstStyle/>
              <a:p>
                <a:r>
                  <a:rPr lang="de-DE" i="1" dirty="0"/>
                  <a:t>Fruchterman, </a:t>
                </a:r>
                <a:r>
                  <a:rPr lang="de-DE" i="1" dirty="0" err="1"/>
                  <a:t>Reingold</a:t>
                </a:r>
                <a:r>
                  <a:rPr lang="de-DE" i="1" dirty="0"/>
                  <a:t> (1991)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Basierend auf Grundgedanken von Federn und Ringen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Nicht physikalisch korrekt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Ursprüngliche Laufzeit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+|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de-DE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Verbesserung auf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für gleichmäßig verteilte Knoten</a:t>
                </a:r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49FD0AF8-1AA8-40E4-AD30-C79738FC30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xfrm>
                <a:off x="319091" y="1967345"/>
                <a:ext cx="4180910" cy="2718956"/>
              </a:xfrm>
              <a:blipFill>
                <a:blip r:embed="rId3"/>
                <a:stretch>
                  <a:fillRect l="-2624" t="-17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B326A4C1-659B-42E8-87A6-E8BC66EDD52C}"/>
                  </a:ext>
                </a:extLst>
              </p:cNvPr>
              <p:cNvSpPr>
                <a:spLocks noGrp="1"/>
              </p:cNvSpPr>
              <p:nvPr>
                <p:ph idx="15"/>
              </p:nvPr>
            </p:nvSpPr>
            <p:spPr>
              <a:xfrm>
                <a:off x="4647179" y="1967345"/>
                <a:ext cx="4180910" cy="2718956"/>
              </a:xfrm>
            </p:spPr>
            <p:txBody>
              <a:bodyPr/>
              <a:lstStyle/>
              <a:p>
                <a:r>
                  <a:rPr lang="de-DE" dirty="0"/>
                  <a:t>Grober Aufbau des Codes</a:t>
                </a:r>
              </a:p>
              <a:p>
                <a:endParaRPr lang="de-DE" dirty="0"/>
              </a:p>
              <a:p>
                <a:r>
                  <a:rPr lang="de-DE" dirty="0"/>
                  <a:t>Eingabe: Graph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 := 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Berechne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𝑓𝑙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ä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𝑐h𝑒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 :=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de-DE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Berechne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≔ </m:t>
                    </m:r>
                    <m:rad>
                      <m:rad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de-DE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𝑓𝑙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ä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𝑐h𝑒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/|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rad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Lege fest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b="0" i="0" dirty="0">
                    <a:latin typeface="+mj-lt"/>
                  </a:rPr>
                  <a:t>und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in Abhängigkeit von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Für alle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/>
                  <a:t>: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Berechne abstoßende Kräfte </a:t>
                </a:r>
                <a:r>
                  <a:rPr lang="de-DE" b="0" dirty="0"/>
                  <a:t>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de-DE" b="0" dirty="0"/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b="0" dirty="0"/>
                  <a:t>Berechne anziehende Kräfte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de-DE" b="0" dirty="0"/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Berechne neue Position in Abhängigkeit von Temperatur t</a:t>
                </a:r>
                <a:endParaRPr lang="de-DE" b="0" dirty="0"/>
              </a:p>
            </p:txBody>
          </p:sp>
        </mc:Choice>
        <mc:Fallback xmlns="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B326A4C1-659B-42E8-87A6-E8BC66EDD5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5"/>
              </p:nvPr>
            </p:nvSpPr>
            <p:spPr>
              <a:xfrm>
                <a:off x="4647179" y="1967345"/>
                <a:ext cx="4180910" cy="2718956"/>
              </a:xfrm>
              <a:blipFill>
                <a:blip r:embed="rId4"/>
                <a:stretch>
                  <a:fillRect l="-2624" t="-1794" b="-35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1939223C-F048-4544-AD9A-23622881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eines Programms zur Visualisierung von Wissensgraphen</a:t>
            </a:r>
            <a:br>
              <a:rPr lang="de-DE" dirty="0"/>
            </a:b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84E4D3-5A15-4F5E-B869-68BD47E282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6212B7-CE11-4206-B11A-572CD800041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41198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0</TotalTime>
  <Words>712</Words>
  <Application>Microsoft Office PowerPoint</Application>
  <PresentationFormat>Bildschirmpräsentation (16:9)</PresentationFormat>
  <Paragraphs>133</Paragraphs>
  <Slides>11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11</vt:i4>
      </vt:variant>
    </vt:vector>
  </HeadingPairs>
  <TitlesOfParts>
    <vt:vector size="23" baseType="lpstr">
      <vt:lpstr>Arial</vt:lpstr>
      <vt:lpstr>Calibri</vt:lpstr>
      <vt:lpstr>Cambria Math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Visualisierung von vernetztem Wissen als Graph im virtuellen Raum</vt:lpstr>
      <vt:lpstr>Gliederung</vt:lpstr>
      <vt:lpstr>Thema und Motivation</vt:lpstr>
      <vt:lpstr>Aufbau und Komplexität von Wissensnetzwerken</vt:lpstr>
      <vt:lpstr>Übersichtliche Darstellung von Graphen</vt:lpstr>
      <vt:lpstr>Informationen im virtuellen Raum</vt:lpstr>
      <vt:lpstr>Gegenüberstellung von Algorithmen zur Visualisierung von Graphen</vt:lpstr>
      <vt:lpstr>Gegenüberstellung von Algorithmen zur Visualisierung von Graphen</vt:lpstr>
      <vt:lpstr>Aufbau eines Programms zur Visualisierung von Wissensgraphen </vt:lpstr>
      <vt:lpstr>Vergleich der Ergebnisse der Algorithmen</vt:lpstr>
      <vt:lpstr>Quellen</vt:lpstr>
    </vt:vector>
  </TitlesOfParts>
  <Company>--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Sonja</dc:creator>
  <cp:lastModifiedBy>Sonja</cp:lastModifiedBy>
  <cp:revision>22</cp:revision>
  <cp:lastPrinted>2015-07-30T14:04:45Z</cp:lastPrinted>
  <dcterms:created xsi:type="dcterms:W3CDTF">2018-02-03T14:43:31Z</dcterms:created>
  <dcterms:modified xsi:type="dcterms:W3CDTF">2018-02-03T17:39:15Z</dcterms:modified>
</cp:coreProperties>
</file>