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57" r:id="rId3"/>
    <p:sldId id="259"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9" r:id="rId19"/>
    <p:sldId id="288" r:id="rId20"/>
    <p:sldId id="290"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260" r:id="rId34"/>
    <p:sldId id="271"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mBlBzrgLlSWElDs2FkjWtOQC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366" y="4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4198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719138" y="2130425"/>
            <a:ext cx="77724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580"/>
              </a:spcBef>
              <a:spcAft>
                <a:spcPts val="0"/>
              </a:spcAft>
              <a:buClr>
                <a:srgbClr val="000066"/>
              </a:buClr>
              <a:buSzPts val="2900"/>
              <a:buFont typeface="Arial"/>
              <a:buNone/>
              <a:defRPr/>
            </a:lvl1pPr>
            <a:lvl2pPr lvl="1" algn="l">
              <a:spcBef>
                <a:spcPts val="360"/>
              </a:spcBef>
              <a:spcAft>
                <a:spcPts val="0"/>
              </a:spcAft>
              <a:buClr>
                <a:srgbClr val="000066"/>
              </a:buClr>
              <a:buSzPts val="1800"/>
              <a:buChar char="–"/>
              <a:defRPr/>
            </a:lvl2pPr>
            <a:lvl3pPr lvl="2" algn="l">
              <a:spcBef>
                <a:spcPts val="360"/>
              </a:spcBef>
              <a:spcAft>
                <a:spcPts val="0"/>
              </a:spcAft>
              <a:buClr>
                <a:srgbClr val="000066"/>
              </a:buClr>
              <a:buSzPts val="1800"/>
              <a:buChar char="•"/>
              <a:defRPr/>
            </a:lvl3pPr>
            <a:lvl4pPr lvl="3" algn="l">
              <a:spcBef>
                <a:spcPts val="360"/>
              </a:spcBef>
              <a:spcAft>
                <a:spcPts val="0"/>
              </a:spcAft>
              <a:buClr>
                <a:srgbClr val="000066"/>
              </a:buClr>
              <a:buSzPts val="1800"/>
              <a:buChar char="–"/>
              <a:defRPr/>
            </a:lvl4pPr>
            <a:lvl5pPr lvl="4" algn="l">
              <a:spcBef>
                <a:spcPts val="360"/>
              </a:spcBef>
              <a:spcAft>
                <a:spcPts val="0"/>
              </a:spcAft>
              <a:buClr>
                <a:srgbClr val="000066"/>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4" name="Google Shape;14;p18"/>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6716713" y="6230938"/>
            <a:ext cx="2133600" cy="549275"/>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1752600" y="282575"/>
            <a:ext cx="7086600" cy="944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2378869" y="-135731"/>
            <a:ext cx="46910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66"/>
              </a:buClr>
              <a:buSzPts val="1800"/>
              <a:buChar char="•"/>
              <a:defRPr/>
            </a:lvl1pPr>
            <a:lvl2pPr marL="914400" lvl="1" indent="-342900" algn="l">
              <a:spcBef>
                <a:spcPts val="360"/>
              </a:spcBef>
              <a:spcAft>
                <a:spcPts val="0"/>
              </a:spcAft>
              <a:buClr>
                <a:srgbClr val="000066"/>
              </a:buClr>
              <a:buSzPts val="1800"/>
              <a:buChar char="–"/>
              <a:defRPr/>
            </a:lvl2pPr>
            <a:lvl3pPr marL="1371600" lvl="2" indent="-342900" algn="l">
              <a:spcBef>
                <a:spcPts val="360"/>
              </a:spcBef>
              <a:spcAft>
                <a:spcPts val="0"/>
              </a:spcAft>
              <a:buClr>
                <a:srgbClr val="000066"/>
              </a:buClr>
              <a:buSzPts val="1800"/>
              <a:buChar char="•"/>
              <a:defRPr/>
            </a:lvl3pPr>
            <a:lvl4pPr marL="1828800" lvl="3" indent="-342900" algn="l">
              <a:spcBef>
                <a:spcPts val="360"/>
              </a:spcBef>
              <a:spcAft>
                <a:spcPts val="0"/>
              </a:spcAft>
              <a:buClr>
                <a:srgbClr val="000066"/>
              </a:buClr>
              <a:buSzPts val="1800"/>
              <a:buChar char="–"/>
              <a:defRPr/>
            </a:lvl4pPr>
            <a:lvl5pPr marL="2286000" lvl="4" indent="-342900" algn="l">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4789488" y="2274887"/>
            <a:ext cx="6042025"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598488" y="293688"/>
            <a:ext cx="60420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66"/>
              </a:buClr>
              <a:buSzPts val="1800"/>
              <a:buChar char="•"/>
              <a:defRPr/>
            </a:lvl1pPr>
            <a:lvl2pPr marL="914400" lvl="1" indent="-342900" algn="l">
              <a:spcBef>
                <a:spcPts val="360"/>
              </a:spcBef>
              <a:spcAft>
                <a:spcPts val="0"/>
              </a:spcAft>
              <a:buClr>
                <a:srgbClr val="000066"/>
              </a:buClr>
              <a:buSzPts val="1800"/>
              <a:buChar char="–"/>
              <a:defRPr/>
            </a:lvl2pPr>
            <a:lvl3pPr marL="1371600" lvl="2" indent="-342900" algn="l">
              <a:spcBef>
                <a:spcPts val="360"/>
              </a:spcBef>
              <a:spcAft>
                <a:spcPts val="0"/>
              </a:spcAft>
              <a:buClr>
                <a:srgbClr val="000066"/>
              </a:buClr>
              <a:buSzPts val="1800"/>
              <a:buChar char="•"/>
              <a:defRPr/>
            </a:lvl3pPr>
            <a:lvl4pPr marL="1828800" lvl="3" indent="-342900" algn="l">
              <a:spcBef>
                <a:spcPts val="360"/>
              </a:spcBef>
              <a:spcAft>
                <a:spcPts val="0"/>
              </a:spcAft>
              <a:buClr>
                <a:srgbClr val="000066"/>
              </a:buClr>
              <a:buSzPts val="1800"/>
              <a:buChar char="–"/>
              <a:defRPr/>
            </a:lvl4pPr>
            <a:lvl5pPr marL="2286000" lvl="4" indent="-342900" algn="l">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1752600" y="282575"/>
            <a:ext cx="7086600" cy="944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body" idx="1"/>
          </p:nvPr>
        </p:nvSpPr>
        <p:spPr>
          <a:xfrm>
            <a:off x="609600" y="1633538"/>
            <a:ext cx="8229600" cy="46910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66"/>
              </a:buClr>
              <a:buSzPts val="1800"/>
              <a:buChar char="•"/>
              <a:defRPr/>
            </a:lvl1pPr>
            <a:lvl2pPr marL="914400" lvl="1" indent="-342900" algn="l">
              <a:spcBef>
                <a:spcPts val="360"/>
              </a:spcBef>
              <a:spcAft>
                <a:spcPts val="0"/>
              </a:spcAft>
              <a:buClr>
                <a:srgbClr val="000066"/>
              </a:buClr>
              <a:buSzPts val="1800"/>
              <a:buChar char="–"/>
              <a:defRPr/>
            </a:lvl2pPr>
            <a:lvl3pPr marL="1371600" lvl="2" indent="-342900" algn="l">
              <a:spcBef>
                <a:spcPts val="360"/>
              </a:spcBef>
              <a:spcAft>
                <a:spcPts val="0"/>
              </a:spcAft>
              <a:buClr>
                <a:srgbClr val="000066"/>
              </a:buClr>
              <a:buSzPts val="1800"/>
              <a:buChar char="•"/>
              <a:defRPr/>
            </a:lvl3pPr>
            <a:lvl4pPr marL="1828800" lvl="3" indent="-342900" algn="l">
              <a:spcBef>
                <a:spcPts val="360"/>
              </a:spcBef>
              <a:spcAft>
                <a:spcPts val="0"/>
              </a:spcAft>
              <a:buClr>
                <a:srgbClr val="000066"/>
              </a:buClr>
              <a:buSzPts val="1800"/>
              <a:buChar char="–"/>
              <a:defRPr/>
            </a:lvl4pPr>
            <a:lvl5pPr marL="2286000" lvl="4" indent="-342900" algn="l">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9"/>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rgbClr val="000066"/>
              </a:buClr>
              <a:buSzPts val="2400"/>
              <a:buFont typeface="Arial"/>
              <a:buNone/>
              <a:defRPr sz="2400"/>
            </a:lvl1pPr>
            <a:lvl2pPr marL="914400" lvl="1" indent="-228600" algn="l">
              <a:spcBef>
                <a:spcPts val="400"/>
              </a:spcBef>
              <a:spcAft>
                <a:spcPts val="0"/>
              </a:spcAft>
              <a:buClr>
                <a:srgbClr val="000066"/>
              </a:buClr>
              <a:buSzPts val="2000"/>
              <a:buFont typeface="Arial"/>
              <a:buNone/>
              <a:defRPr sz="2000"/>
            </a:lvl2pPr>
            <a:lvl3pPr marL="1371600" lvl="2" indent="-228600" algn="l">
              <a:spcBef>
                <a:spcPts val="360"/>
              </a:spcBef>
              <a:spcAft>
                <a:spcPts val="0"/>
              </a:spcAft>
              <a:buClr>
                <a:srgbClr val="000066"/>
              </a:buClr>
              <a:buSzPts val="1800"/>
              <a:buFont typeface="Arial"/>
              <a:buNone/>
              <a:defRPr sz="1800"/>
            </a:lvl3pPr>
            <a:lvl4pPr marL="1828800" lvl="3" indent="-228600" algn="l">
              <a:spcBef>
                <a:spcPts val="320"/>
              </a:spcBef>
              <a:spcAft>
                <a:spcPts val="0"/>
              </a:spcAft>
              <a:buClr>
                <a:srgbClr val="000066"/>
              </a:buClr>
              <a:buSzPts val="1600"/>
              <a:buFont typeface="Arial"/>
              <a:buNone/>
              <a:defRPr sz="1600"/>
            </a:lvl4pPr>
            <a:lvl5pPr marL="2286000" lvl="4" indent="-228600" algn="l">
              <a:spcBef>
                <a:spcPts val="320"/>
              </a:spcBef>
              <a:spcAft>
                <a:spcPts val="0"/>
              </a:spcAft>
              <a:buClr>
                <a:srgbClr val="000066"/>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26" name="Google Shape;26;p20"/>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1752600" y="282575"/>
            <a:ext cx="7086600" cy="944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609600" y="1633538"/>
            <a:ext cx="4038600" cy="46910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66"/>
              </a:buClr>
              <a:buSzPts val="1800"/>
              <a:buChar char="•"/>
              <a:defRPr/>
            </a:lvl1pPr>
            <a:lvl2pPr marL="914400" lvl="1" indent="-342900" algn="l">
              <a:spcBef>
                <a:spcPts val="360"/>
              </a:spcBef>
              <a:spcAft>
                <a:spcPts val="0"/>
              </a:spcAft>
              <a:buClr>
                <a:srgbClr val="000066"/>
              </a:buClr>
              <a:buSzPts val="1800"/>
              <a:buChar char="–"/>
              <a:defRPr/>
            </a:lvl2pPr>
            <a:lvl3pPr marL="1371600" lvl="2" indent="-342900" algn="l">
              <a:spcBef>
                <a:spcPts val="360"/>
              </a:spcBef>
              <a:spcAft>
                <a:spcPts val="0"/>
              </a:spcAft>
              <a:buClr>
                <a:srgbClr val="000066"/>
              </a:buClr>
              <a:buSzPts val="1800"/>
              <a:buChar char="•"/>
              <a:defRPr/>
            </a:lvl3pPr>
            <a:lvl4pPr marL="1828800" lvl="3" indent="-342900" algn="l">
              <a:spcBef>
                <a:spcPts val="360"/>
              </a:spcBef>
              <a:spcAft>
                <a:spcPts val="0"/>
              </a:spcAft>
              <a:buClr>
                <a:srgbClr val="000066"/>
              </a:buClr>
              <a:buSzPts val="1800"/>
              <a:buChar char="–"/>
              <a:defRPr/>
            </a:lvl4pPr>
            <a:lvl5pPr marL="2286000" lvl="4" indent="-342900" algn="l">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1"/>
          <p:cNvSpPr txBox="1">
            <a:spLocks noGrp="1"/>
          </p:cNvSpPr>
          <p:nvPr>
            <p:ph type="body" idx="2"/>
          </p:nvPr>
        </p:nvSpPr>
        <p:spPr>
          <a:xfrm>
            <a:off x="4800600" y="1633538"/>
            <a:ext cx="4038600" cy="46910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66"/>
              </a:buClr>
              <a:buSzPts val="1800"/>
              <a:buChar char="•"/>
              <a:defRPr/>
            </a:lvl1pPr>
            <a:lvl2pPr marL="914400" lvl="1" indent="-342900" algn="l">
              <a:spcBef>
                <a:spcPts val="360"/>
              </a:spcBef>
              <a:spcAft>
                <a:spcPts val="0"/>
              </a:spcAft>
              <a:buClr>
                <a:srgbClr val="000066"/>
              </a:buClr>
              <a:buSzPts val="1800"/>
              <a:buChar char="–"/>
              <a:defRPr/>
            </a:lvl2pPr>
            <a:lvl3pPr marL="1371600" lvl="2" indent="-342900" algn="l">
              <a:spcBef>
                <a:spcPts val="360"/>
              </a:spcBef>
              <a:spcAft>
                <a:spcPts val="0"/>
              </a:spcAft>
              <a:buClr>
                <a:srgbClr val="000066"/>
              </a:buClr>
              <a:buSzPts val="1800"/>
              <a:buChar char="•"/>
              <a:defRPr/>
            </a:lvl3pPr>
            <a:lvl4pPr marL="1828800" lvl="3" indent="-342900" algn="l">
              <a:spcBef>
                <a:spcPts val="360"/>
              </a:spcBef>
              <a:spcAft>
                <a:spcPts val="0"/>
              </a:spcAft>
              <a:buClr>
                <a:srgbClr val="000066"/>
              </a:buClr>
              <a:buSzPts val="1800"/>
              <a:buChar char="–"/>
              <a:defRPr/>
            </a:lvl4pPr>
            <a:lvl5pPr marL="2286000" lvl="4" indent="-342900" algn="l">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1"/>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000066"/>
              </a:buClr>
              <a:buSzPts val="2400"/>
              <a:buFont typeface="Arial"/>
              <a:buNone/>
              <a:defRPr sz="2400" b="1"/>
            </a:lvl1pPr>
            <a:lvl2pPr marL="914400" lvl="1" indent="-228600" algn="l">
              <a:spcBef>
                <a:spcPts val="400"/>
              </a:spcBef>
              <a:spcAft>
                <a:spcPts val="0"/>
              </a:spcAft>
              <a:buClr>
                <a:srgbClr val="000066"/>
              </a:buClr>
              <a:buSzPts val="2000"/>
              <a:buFont typeface="Arial"/>
              <a:buNone/>
              <a:defRPr sz="2000" b="1"/>
            </a:lvl2pPr>
            <a:lvl3pPr marL="1371600" lvl="2" indent="-228600" algn="l">
              <a:spcBef>
                <a:spcPts val="360"/>
              </a:spcBef>
              <a:spcAft>
                <a:spcPts val="0"/>
              </a:spcAft>
              <a:buClr>
                <a:srgbClr val="000066"/>
              </a:buClr>
              <a:buSzPts val="1800"/>
              <a:buFont typeface="Arial"/>
              <a:buNone/>
              <a:defRPr sz="1800" b="1"/>
            </a:lvl3pPr>
            <a:lvl4pPr marL="1828800" lvl="3" indent="-228600" algn="l">
              <a:spcBef>
                <a:spcPts val="320"/>
              </a:spcBef>
              <a:spcAft>
                <a:spcPts val="0"/>
              </a:spcAft>
              <a:buClr>
                <a:srgbClr val="000066"/>
              </a:buClr>
              <a:buSzPts val="1600"/>
              <a:buFont typeface="Arial"/>
              <a:buNone/>
              <a:defRPr sz="1600" b="1"/>
            </a:lvl4pPr>
            <a:lvl5pPr marL="2286000" lvl="4" indent="-228600" algn="l">
              <a:spcBef>
                <a:spcPts val="320"/>
              </a:spcBef>
              <a:spcAft>
                <a:spcPts val="0"/>
              </a:spcAft>
              <a:buClr>
                <a:srgbClr val="000066"/>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2"/>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66"/>
              </a:buClr>
              <a:buSzPts val="1800"/>
              <a:buChar char="•"/>
              <a:defRPr/>
            </a:lvl1pPr>
            <a:lvl2pPr marL="914400" lvl="1" indent="-342900" algn="l">
              <a:spcBef>
                <a:spcPts val="360"/>
              </a:spcBef>
              <a:spcAft>
                <a:spcPts val="0"/>
              </a:spcAft>
              <a:buClr>
                <a:srgbClr val="000066"/>
              </a:buClr>
              <a:buSzPts val="1800"/>
              <a:buChar char="–"/>
              <a:defRPr/>
            </a:lvl2pPr>
            <a:lvl3pPr marL="1371600" lvl="2" indent="-342900" algn="l">
              <a:spcBef>
                <a:spcPts val="360"/>
              </a:spcBef>
              <a:spcAft>
                <a:spcPts val="0"/>
              </a:spcAft>
              <a:buClr>
                <a:srgbClr val="000066"/>
              </a:buClr>
              <a:buSzPts val="1800"/>
              <a:buChar char="•"/>
              <a:defRPr/>
            </a:lvl3pPr>
            <a:lvl4pPr marL="1828800" lvl="3" indent="-342900" algn="l">
              <a:spcBef>
                <a:spcPts val="360"/>
              </a:spcBef>
              <a:spcAft>
                <a:spcPts val="0"/>
              </a:spcAft>
              <a:buClr>
                <a:srgbClr val="000066"/>
              </a:buClr>
              <a:buSzPts val="1800"/>
              <a:buChar char="–"/>
              <a:defRPr/>
            </a:lvl4pPr>
            <a:lvl5pPr marL="2286000" lvl="4" indent="-342900" algn="l">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2"/>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000066"/>
              </a:buClr>
              <a:buSzPts val="2400"/>
              <a:buFont typeface="Arial"/>
              <a:buNone/>
              <a:defRPr sz="2400" b="1"/>
            </a:lvl1pPr>
            <a:lvl2pPr marL="914400" lvl="1" indent="-228600" algn="l">
              <a:spcBef>
                <a:spcPts val="400"/>
              </a:spcBef>
              <a:spcAft>
                <a:spcPts val="0"/>
              </a:spcAft>
              <a:buClr>
                <a:srgbClr val="000066"/>
              </a:buClr>
              <a:buSzPts val="2000"/>
              <a:buFont typeface="Arial"/>
              <a:buNone/>
              <a:defRPr sz="2000" b="1"/>
            </a:lvl2pPr>
            <a:lvl3pPr marL="1371600" lvl="2" indent="-228600" algn="l">
              <a:spcBef>
                <a:spcPts val="360"/>
              </a:spcBef>
              <a:spcAft>
                <a:spcPts val="0"/>
              </a:spcAft>
              <a:buClr>
                <a:srgbClr val="000066"/>
              </a:buClr>
              <a:buSzPts val="1800"/>
              <a:buFont typeface="Arial"/>
              <a:buNone/>
              <a:defRPr sz="1800" b="1"/>
            </a:lvl3pPr>
            <a:lvl4pPr marL="1828800" lvl="3" indent="-228600" algn="l">
              <a:spcBef>
                <a:spcPts val="320"/>
              </a:spcBef>
              <a:spcAft>
                <a:spcPts val="0"/>
              </a:spcAft>
              <a:buClr>
                <a:srgbClr val="000066"/>
              </a:buClr>
              <a:buSzPts val="1600"/>
              <a:buFont typeface="Arial"/>
              <a:buNone/>
              <a:defRPr sz="1600" b="1"/>
            </a:lvl4pPr>
            <a:lvl5pPr marL="2286000" lvl="4" indent="-228600" algn="l">
              <a:spcBef>
                <a:spcPts val="320"/>
              </a:spcBef>
              <a:spcAft>
                <a:spcPts val="0"/>
              </a:spcAft>
              <a:buClr>
                <a:srgbClr val="000066"/>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2"/>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66"/>
              </a:buClr>
              <a:buSzPts val="1800"/>
              <a:buChar char="•"/>
              <a:defRPr/>
            </a:lvl1pPr>
            <a:lvl2pPr marL="914400" lvl="1" indent="-342900" algn="l">
              <a:spcBef>
                <a:spcPts val="360"/>
              </a:spcBef>
              <a:spcAft>
                <a:spcPts val="0"/>
              </a:spcAft>
              <a:buClr>
                <a:srgbClr val="000066"/>
              </a:buClr>
              <a:buSzPts val="1800"/>
              <a:buChar char="–"/>
              <a:defRPr/>
            </a:lvl2pPr>
            <a:lvl3pPr marL="1371600" lvl="2" indent="-342900" algn="l">
              <a:spcBef>
                <a:spcPts val="360"/>
              </a:spcBef>
              <a:spcAft>
                <a:spcPts val="0"/>
              </a:spcAft>
              <a:buClr>
                <a:srgbClr val="000066"/>
              </a:buClr>
              <a:buSzPts val="1800"/>
              <a:buChar char="•"/>
              <a:defRPr/>
            </a:lvl3pPr>
            <a:lvl4pPr marL="1828800" lvl="3" indent="-342900" algn="l">
              <a:spcBef>
                <a:spcPts val="360"/>
              </a:spcBef>
              <a:spcAft>
                <a:spcPts val="0"/>
              </a:spcAft>
              <a:buClr>
                <a:srgbClr val="000066"/>
              </a:buClr>
              <a:buSzPts val="1800"/>
              <a:buChar char="–"/>
              <a:defRPr/>
            </a:lvl4pPr>
            <a:lvl5pPr marL="2286000" lvl="4" indent="-342900" algn="l">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2"/>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1752600" y="282575"/>
            <a:ext cx="7086600" cy="944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3"/>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000066"/>
              </a:buClr>
              <a:buSzPts val="3200"/>
              <a:buFont typeface="Arial"/>
              <a:buChar char="•"/>
              <a:defRPr sz="3200"/>
            </a:lvl1pPr>
            <a:lvl2pPr marL="914400" lvl="1" indent="-406400" algn="l">
              <a:spcBef>
                <a:spcPts val="560"/>
              </a:spcBef>
              <a:spcAft>
                <a:spcPts val="0"/>
              </a:spcAft>
              <a:buClr>
                <a:srgbClr val="000066"/>
              </a:buClr>
              <a:buSzPts val="2800"/>
              <a:buFont typeface="Arial"/>
              <a:buChar char="–"/>
              <a:defRPr sz="2800"/>
            </a:lvl2pPr>
            <a:lvl3pPr marL="1371600" lvl="2" indent="-381000" algn="l">
              <a:spcBef>
                <a:spcPts val="480"/>
              </a:spcBef>
              <a:spcAft>
                <a:spcPts val="0"/>
              </a:spcAft>
              <a:buClr>
                <a:srgbClr val="000066"/>
              </a:buClr>
              <a:buSzPts val="2400"/>
              <a:buFont typeface="Arial"/>
              <a:buChar char="•"/>
              <a:defRPr sz="2400"/>
            </a:lvl3pPr>
            <a:lvl4pPr marL="1828800" lvl="3" indent="-355600" algn="l">
              <a:spcBef>
                <a:spcPts val="400"/>
              </a:spcBef>
              <a:spcAft>
                <a:spcPts val="0"/>
              </a:spcAft>
              <a:buClr>
                <a:srgbClr val="000066"/>
              </a:buClr>
              <a:buSzPts val="2000"/>
              <a:buFont typeface="Arial"/>
              <a:buChar char="–"/>
              <a:defRPr sz="2000"/>
            </a:lvl4pPr>
            <a:lvl5pPr marL="2286000" lvl="4" indent="-355600" algn="l">
              <a:spcBef>
                <a:spcPts val="400"/>
              </a:spcBef>
              <a:spcAft>
                <a:spcPts val="0"/>
              </a:spcAft>
              <a:buClr>
                <a:srgbClr val="000066"/>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rgbClr val="000066"/>
              </a:buClr>
              <a:buSzPts val="1600"/>
              <a:buFont typeface="Arial"/>
              <a:buNone/>
              <a:defRPr sz="1600"/>
            </a:lvl1pPr>
            <a:lvl2pPr marL="914400" lvl="1" indent="-228600" algn="l">
              <a:spcBef>
                <a:spcPts val="280"/>
              </a:spcBef>
              <a:spcAft>
                <a:spcPts val="0"/>
              </a:spcAft>
              <a:buClr>
                <a:srgbClr val="000066"/>
              </a:buClr>
              <a:buSzPts val="1400"/>
              <a:buFont typeface="Arial"/>
              <a:buNone/>
              <a:defRPr sz="1400"/>
            </a:lvl2pPr>
            <a:lvl3pPr marL="1371600" lvl="2" indent="-228600" algn="l">
              <a:spcBef>
                <a:spcPts val="240"/>
              </a:spcBef>
              <a:spcAft>
                <a:spcPts val="0"/>
              </a:spcAft>
              <a:buClr>
                <a:srgbClr val="000066"/>
              </a:buClr>
              <a:buSzPts val="1200"/>
              <a:buFont typeface="Arial"/>
              <a:buNone/>
              <a:defRPr sz="1200"/>
            </a:lvl3pPr>
            <a:lvl4pPr marL="1828800" lvl="3" indent="-228600" algn="l">
              <a:spcBef>
                <a:spcPts val="200"/>
              </a:spcBef>
              <a:spcAft>
                <a:spcPts val="0"/>
              </a:spcAft>
              <a:buClr>
                <a:srgbClr val="000066"/>
              </a:buClr>
              <a:buSzPts val="1000"/>
              <a:buFont typeface="Arial"/>
              <a:buNone/>
              <a:defRPr sz="1000"/>
            </a:lvl4pPr>
            <a:lvl5pPr marL="2286000" lvl="4" indent="-228600" algn="l">
              <a:spcBef>
                <a:spcPts val="200"/>
              </a:spcBef>
              <a:spcAft>
                <a:spcPts val="0"/>
              </a:spcAft>
              <a:buClr>
                <a:srgbClr val="000066"/>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5"/>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a:spLocks noGrp="1"/>
          </p:cNvSpPr>
          <p:nvPr>
            <p:ph type="pic" idx="2"/>
          </p:nvPr>
        </p:nvSpPr>
        <p:spPr>
          <a:xfrm>
            <a:off x="3887788" y="987425"/>
            <a:ext cx="4629150" cy="4873625"/>
          </a:xfrm>
          <a:prstGeom prst="rect">
            <a:avLst/>
          </a:prstGeom>
          <a:noFill/>
          <a:ln>
            <a:noFill/>
          </a:ln>
        </p:spPr>
      </p:sp>
      <p:sp>
        <p:nvSpPr>
          <p:cNvPr id="64" name="Google Shape;64;p26"/>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rgbClr val="000066"/>
              </a:buClr>
              <a:buSzPts val="1600"/>
              <a:buFont typeface="Arial"/>
              <a:buNone/>
              <a:defRPr sz="1600"/>
            </a:lvl1pPr>
            <a:lvl2pPr marL="914400" lvl="1" indent="-228600" algn="l">
              <a:spcBef>
                <a:spcPts val="280"/>
              </a:spcBef>
              <a:spcAft>
                <a:spcPts val="0"/>
              </a:spcAft>
              <a:buClr>
                <a:srgbClr val="000066"/>
              </a:buClr>
              <a:buSzPts val="1400"/>
              <a:buFont typeface="Arial"/>
              <a:buNone/>
              <a:defRPr sz="1400"/>
            </a:lvl2pPr>
            <a:lvl3pPr marL="1371600" lvl="2" indent="-228600" algn="l">
              <a:spcBef>
                <a:spcPts val="240"/>
              </a:spcBef>
              <a:spcAft>
                <a:spcPts val="0"/>
              </a:spcAft>
              <a:buClr>
                <a:srgbClr val="000066"/>
              </a:buClr>
              <a:buSzPts val="1200"/>
              <a:buFont typeface="Arial"/>
              <a:buNone/>
              <a:defRPr sz="1200"/>
            </a:lvl3pPr>
            <a:lvl4pPr marL="1828800" lvl="3" indent="-228600" algn="l">
              <a:spcBef>
                <a:spcPts val="200"/>
              </a:spcBef>
              <a:spcAft>
                <a:spcPts val="0"/>
              </a:spcAft>
              <a:buClr>
                <a:srgbClr val="000066"/>
              </a:buClr>
              <a:buSzPts val="1000"/>
              <a:buFont typeface="Arial"/>
              <a:buNone/>
              <a:defRPr sz="1000"/>
            </a:lvl4pPr>
            <a:lvl5pPr marL="2286000" lvl="4" indent="-228600" algn="l">
              <a:spcBef>
                <a:spcPts val="200"/>
              </a:spcBef>
              <a:spcAft>
                <a:spcPts val="0"/>
              </a:spcAft>
              <a:buClr>
                <a:srgbClr val="000066"/>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6"/>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1752600" y="282575"/>
            <a:ext cx="7086600" cy="944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1" i="0" u="none" strike="noStrike" cap="none">
                <a:solidFill>
                  <a:srgbClr val="996633"/>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996633"/>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996633"/>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996633"/>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996633"/>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996633"/>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996633"/>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996633"/>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996633"/>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609600" y="1633538"/>
            <a:ext cx="8229600" cy="4691062"/>
          </a:xfrm>
          <a:prstGeom prst="rect">
            <a:avLst/>
          </a:prstGeom>
          <a:noFill/>
          <a:ln>
            <a:noFill/>
          </a:ln>
        </p:spPr>
        <p:txBody>
          <a:bodyPr spcFirstLastPara="1" wrap="square" lIns="91425" tIns="45700" rIns="91425" bIns="45700" anchor="t" anchorCtr="0">
            <a:noAutofit/>
          </a:bodyPr>
          <a:lstStyle>
            <a:lvl1pPr marL="457200" marR="0" lvl="0" indent="-412750" algn="l" rtl="0">
              <a:spcBef>
                <a:spcPts val="580"/>
              </a:spcBef>
              <a:spcAft>
                <a:spcPts val="0"/>
              </a:spcAft>
              <a:buClr>
                <a:srgbClr val="000066"/>
              </a:buClr>
              <a:buSzPts val="2900"/>
              <a:buFont typeface="Arial"/>
              <a:buChar char="•"/>
              <a:defRPr sz="2900" b="0" i="0" u="none" strike="noStrike" cap="none">
                <a:solidFill>
                  <a:srgbClr val="000066"/>
                </a:solidFill>
                <a:latin typeface="Arial"/>
                <a:ea typeface="Arial"/>
                <a:cs typeface="Arial"/>
                <a:sym typeface="Arial"/>
              </a:defRPr>
            </a:lvl1pPr>
            <a:lvl2pPr marL="914400" marR="0" lvl="1" indent="-393700" algn="l" rtl="0">
              <a:spcBef>
                <a:spcPts val="520"/>
              </a:spcBef>
              <a:spcAft>
                <a:spcPts val="0"/>
              </a:spcAft>
              <a:buClr>
                <a:srgbClr val="000066"/>
              </a:buClr>
              <a:buSzPts val="2600"/>
              <a:buFont typeface="Arial"/>
              <a:buChar char="–"/>
              <a:defRPr sz="2600" b="0" i="0" u="none" strike="noStrike" cap="none">
                <a:solidFill>
                  <a:srgbClr val="000066"/>
                </a:solidFill>
                <a:latin typeface="Arial"/>
                <a:ea typeface="Arial"/>
                <a:cs typeface="Arial"/>
                <a:sym typeface="Arial"/>
              </a:defRPr>
            </a:lvl2pPr>
            <a:lvl3pPr marL="1371600" marR="0" lvl="2" indent="-368300" algn="l" rtl="0">
              <a:spcBef>
                <a:spcPts val="440"/>
              </a:spcBef>
              <a:spcAft>
                <a:spcPts val="0"/>
              </a:spcAft>
              <a:buClr>
                <a:srgbClr val="000066"/>
              </a:buClr>
              <a:buSzPts val="2200"/>
              <a:buFont typeface="Arial"/>
              <a:buChar char="•"/>
              <a:defRPr sz="2200" b="0" i="0" u="none" strike="noStrike" cap="none">
                <a:solidFill>
                  <a:srgbClr val="000066"/>
                </a:solidFill>
                <a:latin typeface="Arial"/>
                <a:ea typeface="Arial"/>
                <a:cs typeface="Arial"/>
                <a:sym typeface="Arial"/>
              </a:defRPr>
            </a:lvl3pPr>
            <a:lvl4pPr marL="1828800" marR="0" lvl="3" indent="-342900" algn="l" rtl="0">
              <a:spcBef>
                <a:spcPts val="360"/>
              </a:spcBef>
              <a:spcAft>
                <a:spcPts val="0"/>
              </a:spcAft>
              <a:buClr>
                <a:srgbClr val="000066"/>
              </a:buClr>
              <a:buSzPts val="1800"/>
              <a:buFont typeface="Arial"/>
              <a:buChar char="–"/>
              <a:defRPr sz="1800" b="0" i="0" u="none" strike="noStrike" cap="none">
                <a:solidFill>
                  <a:srgbClr val="000066"/>
                </a:solidFill>
                <a:latin typeface="Arial"/>
                <a:ea typeface="Arial"/>
                <a:cs typeface="Arial"/>
                <a:sym typeface="Arial"/>
              </a:defRPr>
            </a:lvl4pPr>
            <a:lvl5pPr marL="2286000" marR="0" lvl="4" indent="-342900" algn="l" rtl="0">
              <a:spcBef>
                <a:spcPts val="360"/>
              </a:spcBef>
              <a:spcAft>
                <a:spcPts val="0"/>
              </a:spcAft>
              <a:buClr>
                <a:srgbClr val="000066"/>
              </a:buClr>
              <a:buSzPts val="1800"/>
              <a:buFont typeface="Arial"/>
              <a:buChar char="»"/>
              <a:defRPr sz="1800" b="0" i="0" u="none" strike="noStrike" cap="none">
                <a:solidFill>
                  <a:srgbClr val="000066"/>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7"/>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7"/>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7"/>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red-gate.com/products/dotnet-development/reflector/#work-with-cod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telerik.com/products/decompiler.aspx" TargetMode="External"/><Relationship Id="rId4" Type="http://schemas.openxmlformats.org/officeDocument/2006/relationships/hyperlink" Target="https://en.wikipedia.org/wiki/Interactive_Disassembler"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936078" y="6430963"/>
            <a:ext cx="3505200" cy="2923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b="1" i="1" u="none" strike="noStrike" cap="none" dirty="0" err="1">
                <a:solidFill>
                  <a:srgbClr val="000066"/>
                </a:solidFill>
                <a:sym typeface="Arial"/>
              </a:rPr>
              <a:t>Cần</a:t>
            </a:r>
            <a:r>
              <a:rPr lang="en-US" sz="1300" b="1" i="1" u="none" strike="noStrike" cap="none" dirty="0">
                <a:solidFill>
                  <a:srgbClr val="000066"/>
                </a:solidFill>
                <a:sym typeface="Arial"/>
              </a:rPr>
              <a:t> </a:t>
            </a:r>
            <a:r>
              <a:rPr lang="en-US" sz="1300" b="1" i="1" u="none" strike="noStrike" cap="none" dirty="0" err="1">
                <a:solidFill>
                  <a:srgbClr val="000066"/>
                </a:solidFill>
                <a:sym typeface="Arial"/>
              </a:rPr>
              <a:t>Thơ</a:t>
            </a:r>
            <a:r>
              <a:rPr lang="en-US" sz="1300" b="1" i="1" u="none" strike="noStrike" cap="none" dirty="0">
                <a:solidFill>
                  <a:srgbClr val="000066"/>
                </a:solidFill>
                <a:sym typeface="Arial"/>
              </a:rPr>
              <a:t>, </a:t>
            </a:r>
            <a:r>
              <a:rPr lang="en-US" sz="1300" b="1" i="1" u="none" strike="noStrike" cap="none" dirty="0" err="1" smtClean="0">
                <a:solidFill>
                  <a:srgbClr val="000066"/>
                </a:solidFill>
                <a:sym typeface="Arial"/>
              </a:rPr>
              <a:t>ngày</a:t>
            </a:r>
            <a:r>
              <a:rPr lang="en-US" sz="1300" b="1" i="1" u="none" strike="noStrike" cap="none" dirty="0" smtClean="0">
                <a:solidFill>
                  <a:srgbClr val="000066"/>
                </a:solidFill>
                <a:sym typeface="Arial"/>
              </a:rPr>
              <a:t> 18 </a:t>
            </a:r>
            <a:r>
              <a:rPr lang="en-US" sz="1300" b="1" i="1" dirty="0" err="1" smtClean="0">
                <a:solidFill>
                  <a:srgbClr val="000066"/>
                </a:solidFill>
              </a:rPr>
              <a:t>tháng</a:t>
            </a:r>
            <a:r>
              <a:rPr lang="en-US" sz="1300" b="1" i="1" dirty="0" smtClean="0">
                <a:solidFill>
                  <a:srgbClr val="000066"/>
                </a:solidFill>
              </a:rPr>
              <a:t>  10 </a:t>
            </a:r>
            <a:r>
              <a:rPr lang="en-US" sz="1300" b="1" i="1" dirty="0" err="1" smtClean="0">
                <a:solidFill>
                  <a:srgbClr val="000066"/>
                </a:solidFill>
              </a:rPr>
              <a:t>năm</a:t>
            </a:r>
            <a:r>
              <a:rPr lang="en-US" sz="1300" b="1" i="1" dirty="0" smtClean="0">
                <a:solidFill>
                  <a:srgbClr val="000066"/>
                </a:solidFill>
              </a:rPr>
              <a:t> 2021</a:t>
            </a:r>
            <a:endParaRPr sz="1300" dirty="0"/>
          </a:p>
        </p:txBody>
      </p:sp>
      <p:sp>
        <p:nvSpPr>
          <p:cNvPr id="85" name="Google Shape;85;p1"/>
          <p:cNvSpPr txBox="1"/>
          <p:nvPr/>
        </p:nvSpPr>
        <p:spPr>
          <a:xfrm>
            <a:off x="1666875" y="654904"/>
            <a:ext cx="6972300" cy="172350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dirty="0">
                <a:solidFill>
                  <a:schemeClr val="dk1"/>
                </a:solidFill>
                <a:latin typeface="Arial"/>
                <a:ea typeface="Arial"/>
                <a:cs typeface="Arial"/>
                <a:sym typeface="Arial"/>
              </a:rPr>
              <a:t>TRƯỜNG ĐẠI HỌC CẦN </a:t>
            </a:r>
            <a:r>
              <a:rPr lang="en-US" sz="3600" b="1" i="0" u="none" strike="noStrike" cap="none" dirty="0" smtClean="0">
                <a:solidFill>
                  <a:schemeClr val="dk1"/>
                </a:solidFill>
                <a:latin typeface="Arial"/>
                <a:ea typeface="Arial"/>
                <a:cs typeface="Arial"/>
                <a:sym typeface="Arial"/>
              </a:rPr>
              <a:t>THƠ</a:t>
            </a:r>
          </a:p>
          <a:p>
            <a:pPr marL="0" marR="0" lvl="0" indent="0" algn="ctr" rtl="0">
              <a:spcBef>
                <a:spcPts val="0"/>
              </a:spcBef>
              <a:spcAft>
                <a:spcPts val="0"/>
              </a:spcAft>
              <a:buNone/>
            </a:pPr>
            <a:r>
              <a:rPr lang="en-US" sz="3200" b="1" dirty="0" smtClean="0">
                <a:solidFill>
                  <a:schemeClr val="dk1"/>
                </a:solidFill>
              </a:rPr>
              <a:t>KHOA CNTT &amp; TT</a:t>
            </a:r>
            <a:r>
              <a:rPr lang="en-US" sz="3200" b="0" i="0" u="none" strike="noStrike" cap="none" dirty="0">
                <a:solidFill>
                  <a:schemeClr val="dk1"/>
                </a:solidFill>
                <a:sym typeface="Arial"/>
              </a:rPr>
              <a:t/>
            </a:r>
            <a:br>
              <a:rPr lang="en-US" sz="3200" b="0" i="0" u="none" strike="noStrike" cap="none" dirty="0">
                <a:solidFill>
                  <a:schemeClr val="dk1"/>
                </a:solidFill>
                <a:sym typeface="Arial"/>
              </a:rPr>
            </a:br>
            <a:r>
              <a:rPr lang="en-US" sz="2400" b="1" i="0" u="none" strike="noStrike" cap="none" dirty="0" smtClean="0">
                <a:solidFill>
                  <a:schemeClr val="dk1"/>
                </a:solidFill>
                <a:latin typeface="Arial"/>
                <a:ea typeface="Arial"/>
                <a:cs typeface="Arial"/>
                <a:sym typeface="Arial"/>
              </a:rPr>
              <a:t>CHUYÊN NGÀNH KỸ </a:t>
            </a:r>
            <a:r>
              <a:rPr lang="en-US" sz="2400" b="1" i="0" u="none" strike="noStrike" cap="none" dirty="0">
                <a:solidFill>
                  <a:schemeClr val="dk1"/>
                </a:solidFill>
                <a:latin typeface="Arial"/>
                <a:ea typeface="Arial"/>
                <a:cs typeface="Arial"/>
                <a:sym typeface="Arial"/>
              </a:rPr>
              <a:t>THUẬT PHẦN </a:t>
            </a:r>
            <a:r>
              <a:rPr lang="en-US" sz="2400" b="1" i="0" u="none" strike="noStrike" cap="none" dirty="0" smtClean="0">
                <a:solidFill>
                  <a:schemeClr val="dk1"/>
                </a:solidFill>
                <a:latin typeface="Arial"/>
                <a:ea typeface="Arial"/>
                <a:cs typeface="Arial"/>
                <a:sym typeface="Arial"/>
              </a:rPr>
              <a:t>MỀM</a:t>
            </a:r>
          </a:p>
          <a:p>
            <a:pPr marL="0" marR="0" lvl="0" indent="0" algn="ctr" rtl="0">
              <a:spcBef>
                <a:spcPts val="0"/>
              </a:spcBef>
              <a:spcAft>
                <a:spcPts val="0"/>
              </a:spcAft>
              <a:buNone/>
            </a:pPr>
            <a:endParaRPr dirty="0"/>
          </a:p>
        </p:txBody>
      </p:sp>
      <p:sp>
        <p:nvSpPr>
          <p:cNvPr id="86" name="Google Shape;86;p1"/>
          <p:cNvSpPr txBox="1"/>
          <p:nvPr/>
        </p:nvSpPr>
        <p:spPr>
          <a:xfrm>
            <a:off x="936078" y="2386361"/>
            <a:ext cx="7677150" cy="1384954"/>
          </a:xfrm>
          <a:prstGeom prst="rect">
            <a:avLst/>
          </a:prstGeom>
          <a:noFill/>
          <a:ln>
            <a:noFill/>
          </a:ln>
        </p:spPr>
        <p:txBody>
          <a:bodyPr spcFirstLastPara="1" wrap="square" lIns="91425" tIns="45700" rIns="91425" bIns="45700" anchor="t" anchorCtr="0">
            <a:spAutoFit/>
          </a:bodyPr>
          <a:lstStyle/>
          <a:p>
            <a:pPr algn="ctr"/>
            <a:r>
              <a:rPr lang="en-US" sz="2800" b="1" i="0" u="none" strike="noStrike" cap="none" dirty="0" smtClean="0">
                <a:solidFill>
                  <a:schemeClr val="accent6"/>
                </a:solidFill>
                <a:latin typeface="Arial"/>
                <a:ea typeface="Arial"/>
                <a:cs typeface="Arial"/>
                <a:sym typeface="Arial"/>
              </a:rPr>
              <a:t>BÁO CÁO BẢO </a:t>
            </a:r>
            <a:r>
              <a:rPr lang="en-US" sz="2800" b="1" i="0" u="none" strike="noStrike" cap="none" dirty="0">
                <a:solidFill>
                  <a:schemeClr val="accent6"/>
                </a:solidFill>
                <a:latin typeface="Arial"/>
                <a:ea typeface="Arial"/>
                <a:cs typeface="Arial"/>
                <a:sym typeface="Arial"/>
              </a:rPr>
              <a:t>TRÌ PHẦN MỀM </a:t>
            </a:r>
            <a:endParaRPr lang="en-US" sz="2800" b="1" i="0" u="none" strike="noStrike" cap="none" dirty="0" smtClean="0">
              <a:solidFill>
                <a:schemeClr val="accent6"/>
              </a:solidFill>
              <a:latin typeface="Arial"/>
              <a:ea typeface="Arial"/>
              <a:cs typeface="Arial"/>
              <a:sym typeface="Arial"/>
            </a:endParaRPr>
          </a:p>
          <a:p>
            <a:pPr algn="ctr"/>
            <a:r>
              <a:rPr lang="en-US" sz="2800" b="1" dirty="0" smtClean="0">
                <a:solidFill>
                  <a:schemeClr val="accent6"/>
                </a:solidFill>
              </a:rPr>
              <a:t>GIỚI THIỆU</a:t>
            </a:r>
            <a:r>
              <a:rPr lang="en-US" sz="2800" b="1" i="0" u="none" strike="noStrike" cap="none" dirty="0">
                <a:solidFill>
                  <a:schemeClr val="accent6"/>
                </a:solidFill>
                <a:latin typeface="Arial"/>
                <a:ea typeface="Arial"/>
                <a:cs typeface="Arial"/>
                <a:sym typeface="Arial"/>
              </a:rPr>
              <a:t/>
            </a:r>
            <a:br>
              <a:rPr lang="en-US" sz="2800" b="1" i="0" u="none" strike="noStrike" cap="none" dirty="0">
                <a:solidFill>
                  <a:schemeClr val="accent6"/>
                </a:solidFill>
                <a:latin typeface="Arial"/>
                <a:ea typeface="Arial"/>
                <a:cs typeface="Arial"/>
                <a:sym typeface="Arial"/>
              </a:rPr>
            </a:br>
            <a:r>
              <a:rPr lang="vi-VN" sz="2800" b="1" dirty="0">
                <a:solidFill>
                  <a:schemeClr val="accent2"/>
                </a:solidFill>
              </a:rPr>
              <a:t>VỀ CÔNG CỤ DỊCH NGƯỢC (DECOMPILER)</a:t>
            </a:r>
            <a:endParaRPr lang="en-US" sz="2800" b="1" dirty="0">
              <a:solidFill>
                <a:schemeClr val="accent2"/>
              </a:solidFill>
            </a:endParaRPr>
          </a:p>
        </p:txBody>
      </p:sp>
      <p:sp>
        <p:nvSpPr>
          <p:cNvPr id="87" name="Google Shape;87;p1"/>
          <p:cNvSpPr txBox="1"/>
          <p:nvPr/>
        </p:nvSpPr>
        <p:spPr>
          <a:xfrm>
            <a:off x="4648200" y="4595059"/>
            <a:ext cx="4267200" cy="132339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i="0" strike="noStrike" cap="none" dirty="0" err="1">
                <a:solidFill>
                  <a:schemeClr val="dk1"/>
                </a:solidFill>
                <a:sym typeface="Arial"/>
              </a:rPr>
              <a:t>Sinh</a:t>
            </a:r>
            <a:r>
              <a:rPr lang="en-US" sz="2000" b="1" i="0" strike="noStrike" cap="none" dirty="0">
                <a:solidFill>
                  <a:schemeClr val="dk1"/>
                </a:solidFill>
                <a:sym typeface="Arial"/>
              </a:rPr>
              <a:t> </a:t>
            </a:r>
            <a:r>
              <a:rPr lang="en-US" sz="2000" b="1" i="0" strike="noStrike" cap="none" dirty="0" err="1">
                <a:solidFill>
                  <a:schemeClr val="dk1"/>
                </a:solidFill>
                <a:sym typeface="Arial"/>
              </a:rPr>
              <a:t>viên</a:t>
            </a:r>
            <a:r>
              <a:rPr lang="en-US" sz="2000" b="1" i="0" strike="noStrike" cap="none" dirty="0">
                <a:solidFill>
                  <a:schemeClr val="dk1"/>
                </a:solidFill>
                <a:sym typeface="Arial"/>
              </a:rPr>
              <a:t> </a:t>
            </a:r>
            <a:r>
              <a:rPr lang="en-US" sz="2000" b="1" i="0" strike="noStrike" cap="none" dirty="0" err="1">
                <a:solidFill>
                  <a:schemeClr val="dk1"/>
                </a:solidFill>
                <a:sym typeface="Arial"/>
              </a:rPr>
              <a:t>thực</a:t>
            </a:r>
            <a:r>
              <a:rPr lang="en-US" sz="2000" b="1" i="0" strike="noStrike" cap="none" dirty="0">
                <a:solidFill>
                  <a:schemeClr val="dk1"/>
                </a:solidFill>
                <a:sym typeface="Arial"/>
              </a:rPr>
              <a:t> </a:t>
            </a:r>
            <a:r>
              <a:rPr lang="en-US" sz="2000" b="1" i="0" strike="noStrike" cap="none" dirty="0" err="1">
                <a:solidFill>
                  <a:schemeClr val="dk1"/>
                </a:solidFill>
                <a:sym typeface="Arial"/>
              </a:rPr>
              <a:t>hiện</a:t>
            </a:r>
            <a:r>
              <a:rPr lang="en-US" sz="2000" b="1" i="0" strike="noStrike" cap="none" dirty="0">
                <a:solidFill>
                  <a:schemeClr val="dk1"/>
                </a:solidFill>
                <a:sym typeface="Arial"/>
              </a:rPr>
              <a:t>:</a:t>
            </a:r>
            <a:endParaRPr sz="2000" b="1" dirty="0"/>
          </a:p>
          <a:p>
            <a:pPr marL="0" marR="0" lvl="0" indent="0" algn="just" rtl="0">
              <a:spcBef>
                <a:spcPts val="0"/>
              </a:spcBef>
              <a:spcAft>
                <a:spcPts val="0"/>
              </a:spcAft>
              <a:buNone/>
            </a:pPr>
            <a:r>
              <a:rPr lang="en-US" sz="2000" dirty="0" err="1" smtClean="0">
                <a:solidFill>
                  <a:schemeClr val="dk1"/>
                </a:solidFill>
                <a:sym typeface="Arial"/>
              </a:rPr>
              <a:t>Nguyễn</a:t>
            </a:r>
            <a:r>
              <a:rPr lang="en-US" sz="2000" dirty="0" smtClean="0">
                <a:solidFill>
                  <a:schemeClr val="dk1"/>
                </a:solidFill>
                <a:sym typeface="Arial"/>
              </a:rPr>
              <a:t> Minh </a:t>
            </a:r>
            <a:r>
              <a:rPr lang="en-US" sz="2000" dirty="0" err="1" smtClean="0">
                <a:solidFill>
                  <a:schemeClr val="dk1"/>
                </a:solidFill>
                <a:sym typeface="Arial"/>
              </a:rPr>
              <a:t>Thắng</a:t>
            </a:r>
            <a:r>
              <a:rPr lang="en-US" sz="2000" dirty="0" smtClean="0">
                <a:solidFill>
                  <a:schemeClr val="dk1"/>
                </a:solidFill>
                <a:sym typeface="Arial"/>
              </a:rPr>
              <a:t> – B1805816</a:t>
            </a:r>
            <a:endParaRPr sz="2000" dirty="0" smtClean="0"/>
          </a:p>
          <a:p>
            <a:pPr marL="0" marR="0" lvl="0" indent="0" algn="just" rtl="0">
              <a:spcBef>
                <a:spcPts val="0"/>
              </a:spcBef>
              <a:spcAft>
                <a:spcPts val="0"/>
              </a:spcAft>
              <a:buNone/>
            </a:pPr>
            <a:r>
              <a:rPr lang="en-US" sz="2000" dirty="0" smtClean="0">
                <a:solidFill>
                  <a:schemeClr val="dk1"/>
                </a:solidFill>
                <a:sym typeface="Arial"/>
              </a:rPr>
              <a:t>Phan </a:t>
            </a:r>
            <a:r>
              <a:rPr lang="en-US" sz="2000" dirty="0" err="1" smtClean="0">
                <a:solidFill>
                  <a:schemeClr val="dk1"/>
                </a:solidFill>
                <a:sym typeface="Arial"/>
              </a:rPr>
              <a:t>Phú</a:t>
            </a:r>
            <a:r>
              <a:rPr lang="en-US" sz="2000" dirty="0" smtClean="0">
                <a:solidFill>
                  <a:schemeClr val="dk1"/>
                </a:solidFill>
                <a:sym typeface="Arial"/>
              </a:rPr>
              <a:t> </a:t>
            </a:r>
            <a:r>
              <a:rPr lang="en-US" sz="2000" dirty="0" err="1" smtClean="0">
                <a:solidFill>
                  <a:schemeClr val="dk1"/>
                </a:solidFill>
                <a:sym typeface="Arial"/>
              </a:rPr>
              <a:t>Cường</a:t>
            </a:r>
            <a:r>
              <a:rPr lang="en-US" sz="2000" dirty="0" smtClean="0">
                <a:solidFill>
                  <a:schemeClr val="dk1"/>
                </a:solidFill>
                <a:sym typeface="Arial"/>
              </a:rPr>
              <a:t> – B1805745</a:t>
            </a:r>
            <a:endParaRPr sz="2000" dirty="0"/>
          </a:p>
          <a:p>
            <a:pPr marL="0" marR="0" lvl="0" indent="0" algn="just" rtl="0">
              <a:spcBef>
                <a:spcPts val="0"/>
              </a:spcBef>
              <a:spcAft>
                <a:spcPts val="0"/>
              </a:spcAft>
              <a:buNone/>
            </a:pPr>
            <a:r>
              <a:rPr lang="en-US" sz="2000" dirty="0" err="1" smtClean="0">
                <a:solidFill>
                  <a:schemeClr val="dk1"/>
                </a:solidFill>
                <a:sym typeface="Arial"/>
              </a:rPr>
              <a:t>Sơn</a:t>
            </a:r>
            <a:r>
              <a:rPr lang="en-US" sz="2000" dirty="0" smtClean="0">
                <a:solidFill>
                  <a:schemeClr val="dk1"/>
                </a:solidFill>
                <a:sym typeface="Arial"/>
              </a:rPr>
              <a:t> </a:t>
            </a:r>
            <a:r>
              <a:rPr lang="en-US" sz="2000" dirty="0" err="1" smtClean="0">
                <a:solidFill>
                  <a:schemeClr val="dk1"/>
                </a:solidFill>
                <a:sym typeface="Arial"/>
              </a:rPr>
              <a:t>Khải</a:t>
            </a:r>
            <a:r>
              <a:rPr lang="en-US" sz="2000" dirty="0" smtClean="0">
                <a:solidFill>
                  <a:schemeClr val="dk1"/>
                </a:solidFill>
                <a:sym typeface="Arial"/>
              </a:rPr>
              <a:t> – B1805773</a:t>
            </a:r>
            <a:endParaRPr sz="2000" dirty="0"/>
          </a:p>
        </p:txBody>
      </p:sp>
      <p:sp>
        <p:nvSpPr>
          <p:cNvPr id="88" name="Google Shape;88;p1"/>
          <p:cNvSpPr txBox="1"/>
          <p:nvPr/>
        </p:nvSpPr>
        <p:spPr>
          <a:xfrm>
            <a:off x="936078" y="4640164"/>
            <a:ext cx="319448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err="1" smtClean="0">
                <a:solidFill>
                  <a:schemeClr val="dk1"/>
                </a:solidFill>
                <a:sym typeface="Arial"/>
              </a:rPr>
              <a:t>Cán</a:t>
            </a:r>
            <a:r>
              <a:rPr lang="en-US" sz="2000" b="1" dirty="0" smtClean="0">
                <a:solidFill>
                  <a:schemeClr val="dk1"/>
                </a:solidFill>
                <a:sym typeface="Arial"/>
              </a:rPr>
              <a:t> </a:t>
            </a:r>
            <a:r>
              <a:rPr lang="en-US" sz="2000" b="1" dirty="0" err="1" smtClean="0">
                <a:solidFill>
                  <a:schemeClr val="dk1"/>
                </a:solidFill>
                <a:sym typeface="Arial"/>
              </a:rPr>
              <a:t>bộ</a:t>
            </a:r>
            <a:r>
              <a:rPr lang="en-US" sz="2000" b="1" dirty="0" smtClean="0">
                <a:solidFill>
                  <a:schemeClr val="dk1"/>
                </a:solidFill>
                <a:sym typeface="Arial"/>
              </a:rPr>
              <a:t> </a:t>
            </a:r>
            <a:r>
              <a:rPr lang="en-US" sz="2000" b="1" dirty="0" err="1" smtClean="0">
                <a:solidFill>
                  <a:schemeClr val="dk1"/>
                </a:solidFill>
                <a:sym typeface="Arial"/>
              </a:rPr>
              <a:t>hướng</a:t>
            </a:r>
            <a:r>
              <a:rPr lang="en-US" sz="2000" b="1" dirty="0" smtClean="0">
                <a:solidFill>
                  <a:schemeClr val="dk1"/>
                </a:solidFill>
                <a:sym typeface="Arial"/>
              </a:rPr>
              <a:t> </a:t>
            </a:r>
            <a:r>
              <a:rPr lang="en-US" sz="2000" b="1" dirty="0" err="1" smtClean="0">
                <a:solidFill>
                  <a:schemeClr val="dk1"/>
                </a:solidFill>
                <a:sym typeface="Arial"/>
              </a:rPr>
              <a:t>dẫn</a:t>
            </a:r>
            <a:r>
              <a:rPr lang="en-US" sz="2000" b="1" dirty="0" smtClean="0">
                <a:solidFill>
                  <a:schemeClr val="dk1"/>
                </a:solidFill>
                <a:sym typeface="Arial"/>
              </a:rPr>
              <a:t>:</a:t>
            </a:r>
            <a:endParaRPr sz="2000" dirty="0"/>
          </a:p>
          <a:p>
            <a:pPr marL="0" marR="0" lvl="0" indent="0" algn="l" rtl="0">
              <a:spcBef>
                <a:spcPts val="0"/>
              </a:spcBef>
              <a:spcAft>
                <a:spcPts val="0"/>
              </a:spcAft>
              <a:buNone/>
            </a:pPr>
            <a:r>
              <a:rPr lang="en-US" sz="2000" dirty="0" smtClean="0">
                <a:solidFill>
                  <a:schemeClr val="dk1"/>
                </a:solidFill>
                <a:sym typeface="Arial"/>
              </a:rPr>
              <a:t>TS. </a:t>
            </a:r>
            <a:r>
              <a:rPr lang="en-US" sz="2000" dirty="0" err="1" smtClean="0">
                <a:solidFill>
                  <a:schemeClr val="dk1"/>
                </a:solidFill>
                <a:sym typeface="Arial"/>
              </a:rPr>
              <a:t>Huỳnh</a:t>
            </a:r>
            <a:r>
              <a:rPr lang="en-US" sz="2000" dirty="0" smtClean="0">
                <a:solidFill>
                  <a:schemeClr val="dk1"/>
                </a:solidFill>
                <a:sym typeface="Arial"/>
              </a:rPr>
              <a:t> </a:t>
            </a:r>
            <a:r>
              <a:rPr lang="en-US" sz="2000" dirty="0" err="1">
                <a:solidFill>
                  <a:schemeClr val="dk1"/>
                </a:solidFill>
                <a:sym typeface="Arial"/>
              </a:rPr>
              <a:t>Quang</a:t>
            </a:r>
            <a:r>
              <a:rPr lang="en-US" sz="2000" dirty="0">
                <a:solidFill>
                  <a:schemeClr val="dk1"/>
                </a:solidFill>
                <a:sym typeface="Arial"/>
              </a:rPr>
              <a:t> </a:t>
            </a:r>
            <a:r>
              <a:rPr lang="en-US" sz="2000" dirty="0" err="1">
                <a:solidFill>
                  <a:schemeClr val="dk1"/>
                </a:solidFill>
                <a:sym typeface="Arial"/>
              </a:rPr>
              <a:t>Nghi</a:t>
            </a:r>
            <a:endParaRPr sz="2000" dirty="0">
              <a:solidFill>
                <a:schemeClr val="dk1"/>
              </a:solidFil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I. GIỚI THIỆU</a:t>
            </a:r>
            <a:endParaRPr lang="en-US" dirty="0"/>
          </a:p>
        </p:txBody>
      </p:sp>
      <p:sp>
        <p:nvSpPr>
          <p:cNvPr id="3" name="Text Placeholder 2"/>
          <p:cNvSpPr>
            <a:spLocks noGrp="1"/>
          </p:cNvSpPr>
          <p:nvPr>
            <p:ph type="body" idx="1"/>
          </p:nvPr>
        </p:nvSpPr>
        <p:spPr>
          <a:xfrm>
            <a:off x="609600" y="1633538"/>
            <a:ext cx="8229600" cy="4862512"/>
          </a:xfrm>
        </p:spPr>
        <p:txBody>
          <a:bodyPr/>
          <a:lstStyle/>
          <a:p>
            <a:pPr marL="114300" indent="0" algn="ctr">
              <a:buNone/>
            </a:pPr>
            <a:r>
              <a:rPr lang="en-US" sz="2800" b="1" dirty="0" err="1"/>
              <a:t>ILSpy</a:t>
            </a:r>
            <a:r>
              <a:rPr lang="en-US" sz="2800" b="1" dirty="0"/>
              <a:t> .NET </a:t>
            </a:r>
            <a:r>
              <a:rPr lang="en-US" sz="2800" b="1" dirty="0" err="1" smtClean="0"/>
              <a:t>Decompiler</a:t>
            </a:r>
            <a:endParaRPr lang="en-US" sz="2800" dirty="0" smtClean="0"/>
          </a:p>
          <a:p>
            <a:pPr>
              <a:buFont typeface="Wingdings" panose="05000000000000000000" pitchFamily="2" charset="2"/>
              <a:buChar char="q"/>
            </a:pPr>
            <a:r>
              <a:rPr lang="vi-VN" sz="2800" dirty="0" smtClean="0"/>
              <a:t>Ưu </a:t>
            </a:r>
            <a:r>
              <a:rPr lang="vi-VN" sz="2800" dirty="0"/>
              <a:t>điểm:</a:t>
            </a:r>
          </a:p>
          <a:p>
            <a:pPr>
              <a:buFont typeface="Arial" panose="020B0604020202020204" pitchFamily="34" charset="0"/>
              <a:buChar char="•"/>
            </a:pPr>
            <a:r>
              <a:rPr lang="vi-VN" sz="2800" dirty="0" smtClean="0"/>
              <a:t>Là </a:t>
            </a:r>
            <a:r>
              <a:rPr lang="vi-VN" sz="2800" dirty="0"/>
              <a:t>open-source (phần mềm mã nguồn mở).</a:t>
            </a:r>
          </a:p>
          <a:p>
            <a:pPr>
              <a:buFont typeface="Arial" panose="020B0604020202020204" pitchFamily="34" charset="0"/>
              <a:buChar char="•"/>
            </a:pPr>
            <a:r>
              <a:rPr lang="vi-VN" sz="2800" dirty="0" smtClean="0"/>
              <a:t>Là </a:t>
            </a:r>
            <a:r>
              <a:rPr lang="vi-VN" sz="2800" dirty="0"/>
              <a:t>công cụ miễn phí.</a:t>
            </a:r>
          </a:p>
          <a:p>
            <a:pPr>
              <a:buFont typeface="Arial" panose="020B0604020202020204" pitchFamily="34" charset="0"/>
              <a:buChar char="•"/>
            </a:pPr>
            <a:r>
              <a:rPr lang="vi-VN" sz="2800" dirty="0" smtClean="0"/>
              <a:t>Giao </a:t>
            </a:r>
            <a:r>
              <a:rPr lang="vi-VN" sz="2800" dirty="0"/>
              <a:t>diện đơn giản, dễ sử dụng.</a:t>
            </a:r>
          </a:p>
          <a:p>
            <a:pPr>
              <a:buFont typeface="Arial" panose="020B0604020202020204" pitchFamily="34" charset="0"/>
              <a:buChar char="•"/>
            </a:pPr>
            <a:r>
              <a:rPr lang="vi-VN" sz="2800" dirty="0" smtClean="0"/>
              <a:t>Nhanh</a:t>
            </a:r>
            <a:r>
              <a:rPr lang="vi-VN" sz="2800" dirty="0"/>
              <a:t>, hoạt động khá chính xác.</a:t>
            </a:r>
          </a:p>
          <a:p>
            <a:pPr>
              <a:buFont typeface="Wingdings" panose="05000000000000000000" pitchFamily="2" charset="2"/>
              <a:buChar char="q"/>
            </a:pPr>
            <a:r>
              <a:rPr lang="vi-VN" sz="2800" dirty="0" smtClean="0"/>
              <a:t>Khuyết </a:t>
            </a:r>
            <a:r>
              <a:rPr lang="vi-VN" sz="2800" dirty="0"/>
              <a:t>điểm</a:t>
            </a:r>
            <a:r>
              <a:rPr lang="vi-VN" sz="2800" dirty="0" smtClean="0"/>
              <a:t>:</a:t>
            </a:r>
          </a:p>
          <a:p>
            <a:pPr>
              <a:buFont typeface="Arial" panose="020B0604020202020204" pitchFamily="34" charset="0"/>
              <a:buChar char="•"/>
            </a:pPr>
            <a:r>
              <a:rPr lang="vi-VN" sz="2800" dirty="0" smtClean="0"/>
              <a:t>Không được phổ biến như .NET Reflector.</a:t>
            </a:r>
          </a:p>
          <a:p>
            <a:pPr>
              <a:buFont typeface="Arial" panose="020B0604020202020204" pitchFamily="34" charset="0"/>
              <a:buChar char="•"/>
            </a:pPr>
            <a:r>
              <a:rPr lang="vi-VN" sz="2800" dirty="0" smtClean="0"/>
              <a:t>Không </a:t>
            </a:r>
            <a:r>
              <a:rPr lang="vi-VN" sz="2800" dirty="0"/>
              <a:t>có tài liệu riêng.</a:t>
            </a:r>
          </a:p>
          <a:p>
            <a:pPr>
              <a:buFont typeface="Arial" panose="020B0604020202020204" pitchFamily="34" charset="0"/>
              <a:buChar char="•"/>
            </a:pPr>
            <a:r>
              <a:rPr lang="vi-VN" sz="2800" dirty="0" smtClean="0"/>
              <a:t>Ít </a:t>
            </a:r>
            <a:r>
              <a:rPr lang="vi-VN" sz="2800" dirty="0"/>
              <a:t>plugin, thiếu tính năng mở rộng nâng cao.</a:t>
            </a:r>
          </a:p>
          <a:p>
            <a:endParaRPr lang="en-US" sz="2800" dirty="0"/>
          </a:p>
        </p:txBody>
      </p:sp>
    </p:spTree>
    <p:extLst>
      <p:ext uri="{BB962C8B-B14F-4D97-AF65-F5344CB8AC3E}">
        <p14:creationId xmlns:p14="http://schemas.microsoft.com/office/powerpoint/2010/main" val="250118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I. GIỚI THIỆU</a:t>
            </a:r>
            <a:endParaRPr lang="en-US" dirty="0"/>
          </a:p>
        </p:txBody>
      </p:sp>
      <p:sp>
        <p:nvSpPr>
          <p:cNvPr id="3" name="Text Placeholder 2"/>
          <p:cNvSpPr>
            <a:spLocks noGrp="1"/>
          </p:cNvSpPr>
          <p:nvPr>
            <p:ph type="body" idx="1"/>
          </p:nvPr>
        </p:nvSpPr>
        <p:spPr>
          <a:xfrm>
            <a:off x="419100" y="1633538"/>
            <a:ext cx="8420100" cy="4691062"/>
          </a:xfrm>
        </p:spPr>
        <p:txBody>
          <a:bodyPr/>
          <a:lstStyle/>
          <a:p>
            <a:pPr marL="114300" indent="0">
              <a:buNone/>
            </a:pPr>
            <a:r>
              <a:rPr lang="en-US" sz="2800" b="1" dirty="0"/>
              <a:t>c. </a:t>
            </a:r>
            <a:r>
              <a:rPr lang="en-US" sz="2800" b="1" dirty="0" err="1"/>
              <a:t>Telerik</a:t>
            </a:r>
            <a:r>
              <a:rPr lang="en-US" sz="2800" b="1" dirty="0"/>
              <a:t> </a:t>
            </a:r>
            <a:r>
              <a:rPr lang="en-US" sz="2800" b="1" dirty="0" err="1" smtClean="0"/>
              <a:t>JustDecompile</a:t>
            </a:r>
            <a:endParaRPr lang="en-US" sz="2800" b="1" dirty="0"/>
          </a:p>
          <a:p>
            <a:pPr algn="just">
              <a:buFont typeface="Wingdings" panose="05000000000000000000" pitchFamily="2" charset="2"/>
              <a:buChar char="Ø"/>
            </a:pPr>
            <a:r>
              <a:rPr lang="vi-VN" sz="2800" dirty="0"/>
              <a:t>JustDecompile là một công cụ dịch ngược (decompiler) miễn phí của Telerik (không yêu cầu Visual Studio) để duyệt và dịch ngược hợp ngữ .NET. </a:t>
            </a:r>
            <a:endParaRPr lang="en-US" sz="2800" dirty="0" smtClean="0"/>
          </a:p>
          <a:p>
            <a:pPr algn="just">
              <a:buFont typeface="Wingdings" panose="05000000000000000000" pitchFamily="2" charset="2"/>
              <a:buChar char="Ø"/>
            </a:pPr>
            <a:r>
              <a:rPr lang="vi-VN" sz="2800" dirty="0"/>
              <a:t>Công cụ này cho phép chúng ta lấy một hợp ngữ đã biên dịch và sau đó dịch ngược ngôn ngữ hợp ngữ trở lại code C #, VB và IL có thể đọc được.</a:t>
            </a:r>
            <a:endParaRPr lang="en-US" sz="2800" dirty="0"/>
          </a:p>
        </p:txBody>
      </p:sp>
    </p:spTree>
    <p:extLst>
      <p:ext uri="{BB962C8B-B14F-4D97-AF65-F5344CB8AC3E}">
        <p14:creationId xmlns:p14="http://schemas.microsoft.com/office/powerpoint/2010/main" val="314787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I. GIỚI THIỆU</a:t>
            </a:r>
            <a:endParaRPr lang="en-US" dirty="0"/>
          </a:p>
        </p:txBody>
      </p:sp>
      <p:sp>
        <p:nvSpPr>
          <p:cNvPr id="3" name="Text Placeholder 2"/>
          <p:cNvSpPr>
            <a:spLocks noGrp="1"/>
          </p:cNvSpPr>
          <p:nvPr>
            <p:ph type="body" idx="1"/>
          </p:nvPr>
        </p:nvSpPr>
        <p:spPr>
          <a:xfrm>
            <a:off x="609600" y="5886450"/>
            <a:ext cx="8229600" cy="590550"/>
          </a:xfrm>
        </p:spPr>
        <p:txBody>
          <a:bodyPr/>
          <a:lstStyle/>
          <a:p>
            <a:pPr marL="114300" indent="0" algn="ctr">
              <a:buNone/>
            </a:pPr>
            <a:r>
              <a:rPr lang="en-US" sz="2000" i="1" dirty="0" err="1"/>
              <a:t>Hình</a:t>
            </a:r>
            <a:r>
              <a:rPr lang="en-US" sz="2000" i="1" dirty="0"/>
              <a:t> </a:t>
            </a:r>
            <a:r>
              <a:rPr lang="en-US" sz="2000" i="1" dirty="0" smtClean="0"/>
              <a:t>3. </a:t>
            </a:r>
            <a:r>
              <a:rPr lang="en-US" sz="2000" i="1" dirty="0" err="1"/>
              <a:t>Giao</a:t>
            </a:r>
            <a:r>
              <a:rPr lang="en-US" sz="2000" i="1" dirty="0"/>
              <a:t> </a:t>
            </a:r>
            <a:r>
              <a:rPr lang="en-US" sz="2000" i="1" dirty="0" err="1" smtClean="0"/>
              <a:t>diện</a:t>
            </a:r>
            <a:r>
              <a:rPr lang="en-US" sz="2000" i="1" dirty="0" smtClean="0"/>
              <a:t> </a:t>
            </a:r>
            <a:r>
              <a:rPr lang="vi-VN" sz="2000" i="1" dirty="0"/>
              <a:t>Telerik JustDecompile</a:t>
            </a:r>
            <a:endParaRPr lang="en-US" sz="2000" i="1" dirty="0"/>
          </a:p>
        </p:txBody>
      </p:sp>
      <p:pic>
        <p:nvPicPr>
          <p:cNvPr id="5" name="Picture 4"/>
          <p:cNvPicPr>
            <a:picLocks noChangeAspect="1"/>
          </p:cNvPicPr>
          <p:nvPr/>
        </p:nvPicPr>
        <p:blipFill>
          <a:blip r:embed="rId2"/>
          <a:stretch>
            <a:fillRect/>
          </a:stretch>
        </p:blipFill>
        <p:spPr>
          <a:xfrm>
            <a:off x="609600" y="1652634"/>
            <a:ext cx="8229600" cy="4233815"/>
          </a:xfrm>
          <a:prstGeom prst="rect">
            <a:avLst/>
          </a:prstGeom>
        </p:spPr>
      </p:pic>
    </p:spTree>
    <p:extLst>
      <p:ext uri="{BB962C8B-B14F-4D97-AF65-F5344CB8AC3E}">
        <p14:creationId xmlns:p14="http://schemas.microsoft.com/office/powerpoint/2010/main" val="300865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I. GIỚI THIỆU</a:t>
            </a:r>
            <a:endParaRPr lang="en-US" dirty="0"/>
          </a:p>
        </p:txBody>
      </p:sp>
      <p:sp>
        <p:nvSpPr>
          <p:cNvPr id="3" name="Text Placeholder 2"/>
          <p:cNvSpPr>
            <a:spLocks noGrp="1"/>
          </p:cNvSpPr>
          <p:nvPr>
            <p:ph type="body" idx="1"/>
          </p:nvPr>
        </p:nvSpPr>
        <p:spPr>
          <a:xfrm>
            <a:off x="400050" y="1633538"/>
            <a:ext cx="8229600" cy="4576762"/>
          </a:xfrm>
        </p:spPr>
        <p:txBody>
          <a:bodyPr/>
          <a:lstStyle/>
          <a:p>
            <a:pPr marL="114300" indent="0" algn="ctr">
              <a:buNone/>
            </a:pPr>
            <a:r>
              <a:rPr lang="en-US" sz="2800" b="1" dirty="0" err="1"/>
              <a:t>Telerik</a:t>
            </a:r>
            <a:r>
              <a:rPr lang="en-US" sz="2800" b="1" dirty="0"/>
              <a:t> </a:t>
            </a:r>
            <a:r>
              <a:rPr lang="en-US" sz="2800" b="1" dirty="0" err="1" smtClean="0"/>
              <a:t>JustDecompile</a:t>
            </a:r>
            <a:endParaRPr lang="en-US" sz="2800" dirty="0" smtClean="0"/>
          </a:p>
          <a:p>
            <a:pPr>
              <a:buFont typeface="Wingdings" panose="05000000000000000000" pitchFamily="2" charset="2"/>
              <a:buChar char="q"/>
            </a:pPr>
            <a:r>
              <a:rPr lang="vi-VN" sz="2800" dirty="0" smtClean="0"/>
              <a:t>Ưu </a:t>
            </a:r>
            <a:r>
              <a:rPr lang="vi-VN" sz="2800" dirty="0"/>
              <a:t>điểm:</a:t>
            </a:r>
          </a:p>
          <a:p>
            <a:pPr>
              <a:buFont typeface="Arial" panose="020B0604020202020204" pitchFamily="34" charset="0"/>
              <a:buChar char="•"/>
            </a:pPr>
            <a:r>
              <a:rPr lang="vi-VN" sz="2800" dirty="0" smtClean="0"/>
              <a:t>Có </a:t>
            </a:r>
            <a:r>
              <a:rPr lang="vi-VN" sz="2800" dirty="0"/>
              <a:t>khả năng mở rộng.</a:t>
            </a:r>
          </a:p>
          <a:p>
            <a:pPr>
              <a:buFont typeface="Arial" panose="020B0604020202020204" pitchFamily="34" charset="0"/>
              <a:buChar char="•"/>
            </a:pPr>
            <a:r>
              <a:rPr lang="vi-VN" sz="2800" dirty="0" smtClean="0"/>
              <a:t>Dễ </a:t>
            </a:r>
            <a:r>
              <a:rPr lang="vi-VN" sz="2800" dirty="0"/>
              <a:t>sử dụng, giao diện trực quan.</a:t>
            </a:r>
          </a:p>
          <a:p>
            <a:pPr>
              <a:buFont typeface="Arial" panose="020B0604020202020204" pitchFamily="34" charset="0"/>
              <a:buChar char="•"/>
            </a:pPr>
            <a:r>
              <a:rPr lang="vi-VN" sz="2800" dirty="0" smtClean="0"/>
              <a:t>Có </a:t>
            </a:r>
            <a:r>
              <a:rPr lang="vi-VN" sz="2800" dirty="0"/>
              <a:t>một vài điểm khác như (hỗ trợ command line, export ra source code).</a:t>
            </a:r>
          </a:p>
          <a:p>
            <a:pPr>
              <a:buFont typeface="Arial" panose="020B0604020202020204" pitchFamily="34" charset="0"/>
              <a:buChar char="•"/>
            </a:pPr>
            <a:r>
              <a:rPr lang="vi-VN" sz="2800" dirty="0" smtClean="0"/>
              <a:t>Miễn </a:t>
            </a:r>
            <a:r>
              <a:rPr lang="vi-VN" sz="2800" dirty="0"/>
              <a:t>phí</a:t>
            </a:r>
            <a:r>
              <a:rPr lang="vi-VN" sz="2800" dirty="0" smtClean="0"/>
              <a:t>.</a:t>
            </a:r>
          </a:p>
        </p:txBody>
      </p:sp>
    </p:spTree>
    <p:extLst>
      <p:ext uri="{BB962C8B-B14F-4D97-AF65-F5344CB8AC3E}">
        <p14:creationId xmlns:p14="http://schemas.microsoft.com/office/powerpoint/2010/main" val="4254785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I. GIỚI THIỆU</a:t>
            </a:r>
            <a:endParaRPr lang="en-US" dirty="0"/>
          </a:p>
        </p:txBody>
      </p:sp>
      <p:sp>
        <p:nvSpPr>
          <p:cNvPr id="3" name="Text Placeholder 2"/>
          <p:cNvSpPr>
            <a:spLocks noGrp="1"/>
          </p:cNvSpPr>
          <p:nvPr>
            <p:ph type="body" idx="1"/>
          </p:nvPr>
        </p:nvSpPr>
        <p:spPr>
          <a:xfrm>
            <a:off x="609600" y="1633538"/>
            <a:ext cx="7924800" cy="4443412"/>
          </a:xfrm>
        </p:spPr>
        <p:txBody>
          <a:bodyPr/>
          <a:lstStyle/>
          <a:p>
            <a:pPr marL="114300" indent="0" algn="ctr">
              <a:buNone/>
            </a:pPr>
            <a:r>
              <a:rPr lang="en-US" sz="2800" b="1" dirty="0" err="1"/>
              <a:t>Telerik</a:t>
            </a:r>
            <a:r>
              <a:rPr lang="en-US" sz="2800" b="1" dirty="0"/>
              <a:t> </a:t>
            </a:r>
            <a:r>
              <a:rPr lang="en-US" sz="2800" b="1" dirty="0" err="1" smtClean="0"/>
              <a:t>JustDecompile</a:t>
            </a:r>
            <a:endParaRPr lang="en-US" sz="2800" dirty="0" smtClean="0"/>
          </a:p>
          <a:p>
            <a:pPr algn="just">
              <a:buFont typeface="Wingdings" panose="05000000000000000000" pitchFamily="2" charset="2"/>
              <a:buChar char="q"/>
            </a:pPr>
            <a:r>
              <a:rPr lang="vi-VN" dirty="0" smtClean="0"/>
              <a:t>Khuyết </a:t>
            </a:r>
            <a:r>
              <a:rPr lang="vi-VN" dirty="0"/>
              <a:t>điểm:</a:t>
            </a:r>
          </a:p>
          <a:p>
            <a:pPr algn="just">
              <a:buFont typeface="Arial" panose="020B0604020202020204" pitchFamily="34" charset="0"/>
              <a:buChar char="•"/>
            </a:pPr>
            <a:r>
              <a:rPr lang="vi-VN" dirty="0"/>
              <a:t>Chưa có nhiều tính năng nổi bật và khác biệt so với .NET Reflector.</a:t>
            </a:r>
          </a:p>
          <a:p>
            <a:pPr algn="just">
              <a:buFont typeface="Arial" panose="020B0604020202020204" pitchFamily="34" charset="0"/>
              <a:buChar char="•"/>
            </a:pPr>
            <a:r>
              <a:rPr lang="vi-VN" dirty="0"/>
              <a:t>Vì mới nên chưa vượt qua được cái bóng so với .NET Reflector do còn ít plugin hỗ trợ.</a:t>
            </a:r>
          </a:p>
          <a:p>
            <a:pPr algn="just">
              <a:buFont typeface="Arial" panose="020B0604020202020204" pitchFamily="34" charset="0"/>
              <a:buChar char="•"/>
            </a:pPr>
            <a:r>
              <a:rPr lang="vi-VN" dirty="0"/>
              <a:t>Thiếu các tính năng chuyên dụng nâng cao.</a:t>
            </a:r>
          </a:p>
          <a:p>
            <a:endParaRPr lang="en-US" dirty="0"/>
          </a:p>
        </p:txBody>
      </p:sp>
    </p:spTree>
    <p:extLst>
      <p:ext uri="{BB962C8B-B14F-4D97-AF65-F5344CB8AC3E}">
        <p14:creationId xmlns:p14="http://schemas.microsoft.com/office/powerpoint/2010/main" val="355997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85750"/>
            <a:ext cx="7086600" cy="944563"/>
          </a:xfrm>
        </p:spPr>
        <p:txBody>
          <a:bodyPr/>
          <a:lstStyle/>
          <a:p>
            <a:pPr lvl="0" algn="just"/>
            <a:r>
              <a:rPr lang="vi-VN" dirty="0" smtClean="0">
                <a:solidFill>
                  <a:srgbClr val="002060"/>
                </a:solidFill>
              </a:rPr>
              <a:t>II.</a:t>
            </a:r>
            <a:r>
              <a:rPr lang="en-US" dirty="0" smtClean="0">
                <a:solidFill>
                  <a:srgbClr val="002060"/>
                </a:solidFill>
              </a:rPr>
              <a:t> CÔNG </a:t>
            </a:r>
            <a:r>
              <a:rPr lang="en-US" dirty="0">
                <a:solidFill>
                  <a:srgbClr val="002060"/>
                </a:solidFill>
              </a:rPr>
              <a:t>CỤ DỊCH NGƯỢC </a:t>
            </a:r>
            <a:r>
              <a:rPr lang="vi-VN" dirty="0">
                <a:solidFill>
                  <a:srgbClr val="002060"/>
                </a:solidFill>
              </a:rPr>
              <a:t>.NET R</a:t>
            </a:r>
            <a:r>
              <a:rPr lang="en-US" dirty="0">
                <a:solidFill>
                  <a:srgbClr val="002060"/>
                </a:solidFill>
              </a:rPr>
              <a:t>EFLECTOR</a:t>
            </a:r>
            <a:endParaRPr lang="vi-VN" dirty="0">
              <a:solidFill>
                <a:srgbClr val="002060"/>
              </a:solidFill>
            </a:endParaRPr>
          </a:p>
        </p:txBody>
      </p:sp>
      <p:sp>
        <p:nvSpPr>
          <p:cNvPr id="3" name="Text Placeholder 2"/>
          <p:cNvSpPr>
            <a:spLocks noGrp="1"/>
          </p:cNvSpPr>
          <p:nvPr>
            <p:ph type="body" idx="1"/>
          </p:nvPr>
        </p:nvSpPr>
        <p:spPr>
          <a:xfrm>
            <a:off x="609600" y="1633538"/>
            <a:ext cx="7886700" cy="4691062"/>
          </a:xfrm>
        </p:spPr>
        <p:txBody>
          <a:bodyPr/>
          <a:lstStyle/>
          <a:p>
            <a:pPr algn="just">
              <a:buFont typeface="Wingdings" panose="05000000000000000000" pitchFamily="2" charset="2"/>
              <a:buChar char="v"/>
            </a:pPr>
            <a:r>
              <a:rPr lang="vi-VN" sz="2800" b="1" dirty="0" smtClean="0"/>
              <a:t>Các </a:t>
            </a:r>
            <a:r>
              <a:rPr lang="vi-VN" sz="2800" b="1" dirty="0"/>
              <a:t>tính năng chính:</a:t>
            </a:r>
          </a:p>
          <a:p>
            <a:pPr algn="just">
              <a:buFont typeface="Wingdings" panose="05000000000000000000" pitchFamily="2" charset="2"/>
              <a:buChar char="Ø"/>
            </a:pPr>
            <a:r>
              <a:rPr lang="vi-VN" sz="2800" dirty="0" smtClean="0"/>
              <a:t>Biên </a:t>
            </a:r>
            <a:r>
              <a:rPr lang="vi-VN" sz="2800" dirty="0"/>
              <a:t>dịch lại chương trình dữ liệu và khắc phục sự cố trong Visual Studio (VSPro).</a:t>
            </a:r>
          </a:p>
          <a:p>
            <a:pPr algn="just">
              <a:buFont typeface="Wingdings" panose="05000000000000000000" pitchFamily="2" charset="2"/>
              <a:buChar char="Ø"/>
            </a:pPr>
            <a:r>
              <a:rPr lang="vi-VN" sz="2800" dirty="0" smtClean="0"/>
              <a:t>Giám </a:t>
            </a:r>
            <a:r>
              <a:rPr lang="vi-VN" sz="2800" dirty="0"/>
              <a:t>sát hoạt động của dữ liệu phần mềm.</a:t>
            </a:r>
          </a:p>
          <a:p>
            <a:pPr algn="just">
              <a:buFont typeface="Wingdings" panose="05000000000000000000" pitchFamily="2" charset="2"/>
              <a:buChar char="Ø"/>
            </a:pPr>
            <a:r>
              <a:rPr lang="vi-VN" sz="2800" dirty="0" smtClean="0"/>
              <a:t>Khả </a:t>
            </a:r>
            <a:r>
              <a:rPr lang="vi-VN" sz="2800" dirty="0"/>
              <a:t>năng thay đổi, chỉnh sửa mã nguồn của chương trình bằng một vài add-in như: Reflexil, Smoke Test, Snippy,…</a:t>
            </a:r>
          </a:p>
          <a:p>
            <a:pPr algn="just">
              <a:buFont typeface="Wingdings" panose="05000000000000000000" pitchFamily="2" charset="2"/>
              <a:buChar char="Ø"/>
            </a:pPr>
            <a:r>
              <a:rPr lang="vi-VN" sz="2800" dirty="0" smtClean="0"/>
              <a:t>Dễ </a:t>
            </a:r>
            <a:r>
              <a:rPr lang="vi-VN" sz="2800" dirty="0"/>
              <a:t>dàng tìm kiếm từ khóa trong mã nguồn.</a:t>
            </a:r>
          </a:p>
          <a:p>
            <a:pPr algn="just">
              <a:buFont typeface="Wingdings" panose="05000000000000000000" pitchFamily="2" charset="2"/>
              <a:buChar char="Ø"/>
            </a:pPr>
            <a:r>
              <a:rPr lang="vi-VN" sz="2800" dirty="0" smtClean="0"/>
              <a:t>.</a:t>
            </a:r>
            <a:r>
              <a:rPr lang="vi-VN" sz="2800" dirty="0"/>
              <a:t>NET Reflector hỗ trợ C# 6 và .NET </a:t>
            </a:r>
            <a:r>
              <a:rPr lang="vi-VN" sz="2800" dirty="0" smtClean="0"/>
              <a:t>4.6</a:t>
            </a:r>
            <a:r>
              <a:rPr lang="en-US" sz="2800" dirty="0" smtClean="0"/>
              <a:t>.</a:t>
            </a:r>
            <a:endParaRPr lang="vi-VN" sz="2800" dirty="0"/>
          </a:p>
          <a:p>
            <a:pPr marL="114300" indent="0">
              <a:buNone/>
            </a:pPr>
            <a:endParaRPr lang="en-US" dirty="0"/>
          </a:p>
        </p:txBody>
      </p:sp>
    </p:spTree>
    <p:extLst>
      <p:ext uri="{BB962C8B-B14F-4D97-AF65-F5344CB8AC3E}">
        <p14:creationId xmlns:p14="http://schemas.microsoft.com/office/powerpoint/2010/main" val="3440232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a:t>
            </a:r>
            <a:r>
              <a:rPr lang="en-US" dirty="0">
                <a:solidFill>
                  <a:srgbClr val="002060"/>
                </a:solidFill>
              </a:rPr>
              <a:t> CÔNG CỤ DỊCH NGƯỢC </a:t>
            </a:r>
            <a:r>
              <a:rPr lang="vi-VN" dirty="0">
                <a:solidFill>
                  <a:srgbClr val="002060"/>
                </a:solidFill>
              </a:rPr>
              <a:t>.NET R</a:t>
            </a:r>
            <a:r>
              <a:rPr lang="en-US" dirty="0">
                <a:solidFill>
                  <a:srgbClr val="002060"/>
                </a:solidFill>
              </a:rPr>
              <a:t>EFLECTOR</a:t>
            </a:r>
            <a:endParaRPr lang="en-US" dirty="0"/>
          </a:p>
        </p:txBody>
      </p:sp>
      <p:sp>
        <p:nvSpPr>
          <p:cNvPr id="3" name="Text Placeholder 2"/>
          <p:cNvSpPr>
            <a:spLocks noGrp="1"/>
          </p:cNvSpPr>
          <p:nvPr>
            <p:ph type="body" idx="1"/>
          </p:nvPr>
        </p:nvSpPr>
        <p:spPr>
          <a:xfrm>
            <a:off x="590550" y="1633538"/>
            <a:ext cx="7791450" cy="4424362"/>
          </a:xfrm>
        </p:spPr>
        <p:txBody>
          <a:bodyPr/>
          <a:lstStyle/>
          <a:p>
            <a:pPr algn="just">
              <a:buFont typeface="Wingdings" panose="05000000000000000000" pitchFamily="2" charset="2"/>
              <a:buChar char="v"/>
            </a:pPr>
            <a:r>
              <a:rPr lang="vi-VN" sz="2800" b="1" dirty="0" smtClean="0"/>
              <a:t>Tích </a:t>
            </a:r>
            <a:r>
              <a:rPr lang="vi-VN" sz="2800" b="1" dirty="0"/>
              <a:t>hợp Visual Studio với Red Gate .NET Reflector</a:t>
            </a:r>
            <a:r>
              <a:rPr lang="vi-VN" sz="2800" b="1" dirty="0" smtClean="0"/>
              <a:t>:</a:t>
            </a:r>
            <a:endParaRPr lang="en-US" sz="2800" b="1" dirty="0" smtClean="0"/>
          </a:p>
          <a:p>
            <a:pPr marL="114300" indent="0" algn="just">
              <a:buNone/>
            </a:pPr>
            <a:endParaRPr lang="en-US" sz="2800" b="1" dirty="0" smtClean="0"/>
          </a:p>
          <a:p>
            <a:pPr algn="just">
              <a:buFont typeface="Wingdings" panose="05000000000000000000" pitchFamily="2" charset="2"/>
              <a:buChar char="Ø"/>
            </a:pPr>
            <a:r>
              <a:rPr lang="vi-VN" dirty="0" smtClean="0"/>
              <a:t>Mặc </a:t>
            </a:r>
            <a:r>
              <a:rPr lang="vi-VN" dirty="0"/>
              <a:t>dù Red Gate đã làm cho .NET Reflector hoàn toàn tương thích với .NET Framework 4, nhưng việc tích hợp với Visual Studio (VSPro) mới là bước tiến thực sự.</a:t>
            </a:r>
            <a:endParaRPr lang="en-US" dirty="0"/>
          </a:p>
        </p:txBody>
      </p:sp>
    </p:spTree>
    <p:extLst>
      <p:ext uri="{BB962C8B-B14F-4D97-AF65-F5344CB8AC3E}">
        <p14:creationId xmlns:p14="http://schemas.microsoft.com/office/powerpoint/2010/main" val="128998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a:t>
            </a:r>
            <a:r>
              <a:rPr lang="en-US" dirty="0">
                <a:solidFill>
                  <a:srgbClr val="002060"/>
                </a:solidFill>
              </a:rPr>
              <a:t> CÔNG CỤ DỊCH NGƯỢC </a:t>
            </a:r>
            <a:r>
              <a:rPr lang="vi-VN" dirty="0">
                <a:solidFill>
                  <a:srgbClr val="002060"/>
                </a:solidFill>
              </a:rPr>
              <a:t>.NET R</a:t>
            </a:r>
            <a:r>
              <a:rPr lang="en-US" dirty="0">
                <a:solidFill>
                  <a:srgbClr val="002060"/>
                </a:solidFill>
              </a:rPr>
              <a:t>EFLECTOR</a:t>
            </a:r>
            <a:endParaRPr lang="en-US" dirty="0"/>
          </a:p>
        </p:txBody>
      </p:sp>
      <p:sp>
        <p:nvSpPr>
          <p:cNvPr id="3" name="Text Placeholder 2"/>
          <p:cNvSpPr>
            <a:spLocks noGrp="1"/>
          </p:cNvSpPr>
          <p:nvPr>
            <p:ph type="body" idx="1"/>
          </p:nvPr>
        </p:nvSpPr>
        <p:spPr>
          <a:xfrm>
            <a:off x="342900" y="1633538"/>
            <a:ext cx="8496300" cy="4691062"/>
          </a:xfrm>
        </p:spPr>
        <p:txBody>
          <a:bodyPr/>
          <a:lstStyle/>
          <a:p>
            <a:pPr algn="just">
              <a:buFont typeface="Wingdings" panose="05000000000000000000" pitchFamily="2" charset="2"/>
              <a:buChar char="v"/>
            </a:pPr>
            <a:r>
              <a:rPr lang="en-US" sz="2800" b="1" dirty="0" err="1"/>
              <a:t>Tích</a:t>
            </a:r>
            <a:r>
              <a:rPr lang="en-US" sz="2800" b="1" dirty="0"/>
              <a:t> </a:t>
            </a:r>
            <a:r>
              <a:rPr lang="en-US" sz="2800" b="1" dirty="0" err="1"/>
              <a:t>hợp</a:t>
            </a:r>
            <a:r>
              <a:rPr lang="en-US" sz="2800" b="1" dirty="0"/>
              <a:t> Visual Studio </a:t>
            </a:r>
            <a:r>
              <a:rPr lang="en-US" sz="2800" b="1" dirty="0" err="1"/>
              <a:t>với</a:t>
            </a:r>
            <a:r>
              <a:rPr lang="en-US" sz="2800" b="1" dirty="0"/>
              <a:t> Red Gate .NET </a:t>
            </a:r>
            <a:r>
              <a:rPr lang="en-US" sz="2800" b="1" dirty="0" err="1" smtClean="0"/>
              <a:t>Reflecto</a:t>
            </a:r>
            <a:r>
              <a:rPr lang="en-US" sz="2800" b="1" dirty="0" smtClean="0"/>
              <a:t>:</a:t>
            </a:r>
            <a:endParaRPr lang="en-US" sz="2800" b="1" dirty="0"/>
          </a:p>
          <a:p>
            <a:pPr algn="just">
              <a:buFont typeface="Wingdings" panose="05000000000000000000" pitchFamily="2" charset="2"/>
              <a:buChar char="Ø"/>
            </a:pPr>
            <a:r>
              <a:rPr lang="vi-VN" sz="2800" dirty="0"/>
              <a:t>Ví dụ, để tìm phương thức chúng ta đang làm việc, chúng ta không còn phải tìm kiếm thông qua code đã dịch ngược. Bây giờ chúng ta có thể nhấp chuột phải vào lệnh gọi phương thức và chọn “Open” trong .NET Reflector để khám phá lớp trong giao diện người dùng độc lập .NET Reflector</a:t>
            </a:r>
            <a:r>
              <a:rPr lang="vi-VN" dirty="0"/>
              <a:t>.</a:t>
            </a:r>
            <a:endParaRPr lang="en-US" dirty="0"/>
          </a:p>
        </p:txBody>
      </p:sp>
    </p:spTree>
    <p:extLst>
      <p:ext uri="{BB962C8B-B14F-4D97-AF65-F5344CB8AC3E}">
        <p14:creationId xmlns:p14="http://schemas.microsoft.com/office/powerpoint/2010/main" val="221855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a:t>
            </a:r>
            <a:r>
              <a:rPr lang="en-US" dirty="0">
                <a:solidFill>
                  <a:srgbClr val="002060"/>
                </a:solidFill>
              </a:rPr>
              <a:t> CÔNG CỤ DỊCH NGƯỢC </a:t>
            </a:r>
            <a:r>
              <a:rPr lang="vi-VN" dirty="0">
                <a:solidFill>
                  <a:srgbClr val="002060"/>
                </a:solidFill>
              </a:rPr>
              <a:t>.NET R</a:t>
            </a:r>
            <a:r>
              <a:rPr lang="en-US" dirty="0">
                <a:solidFill>
                  <a:srgbClr val="002060"/>
                </a:solidFill>
              </a:rPr>
              <a:t>EFLECTOR</a:t>
            </a:r>
            <a:endParaRPr lang="en-US" dirty="0"/>
          </a:p>
        </p:txBody>
      </p:sp>
      <p:sp>
        <p:nvSpPr>
          <p:cNvPr id="3" name="Text Placeholder 2"/>
          <p:cNvSpPr>
            <a:spLocks noGrp="1"/>
          </p:cNvSpPr>
          <p:nvPr>
            <p:ph type="body" idx="1"/>
          </p:nvPr>
        </p:nvSpPr>
        <p:spPr>
          <a:xfrm>
            <a:off x="361950" y="1466850"/>
            <a:ext cx="8172450" cy="552450"/>
          </a:xfrm>
        </p:spPr>
        <p:txBody>
          <a:bodyPr/>
          <a:lstStyle/>
          <a:p>
            <a:pPr>
              <a:buFont typeface="Wingdings" panose="05000000000000000000" pitchFamily="2" charset="2"/>
              <a:buChar char="Ø"/>
            </a:pPr>
            <a:r>
              <a:rPr lang="en-US" sz="2800" dirty="0" err="1" smtClean="0"/>
              <a:t>Thêm</a:t>
            </a:r>
            <a:r>
              <a:rPr lang="en-US" sz="2800" dirty="0" smtClean="0"/>
              <a:t> </a:t>
            </a:r>
            <a:r>
              <a:rPr lang="en-US" sz="2800" dirty="0"/>
              <a:t>.NET Reflector </a:t>
            </a:r>
            <a:r>
              <a:rPr lang="en-US" sz="2800" dirty="0" err="1"/>
              <a:t>vào</a:t>
            </a:r>
            <a:r>
              <a:rPr lang="en-US" sz="2800" dirty="0"/>
              <a:t> Visual Studio:</a:t>
            </a:r>
          </a:p>
        </p:txBody>
      </p:sp>
      <p:sp>
        <p:nvSpPr>
          <p:cNvPr id="4" name="Text Placeholder 3"/>
          <p:cNvSpPr>
            <a:spLocks noGrp="1"/>
          </p:cNvSpPr>
          <p:nvPr>
            <p:ph type="body" idx="2"/>
          </p:nvPr>
        </p:nvSpPr>
        <p:spPr>
          <a:xfrm>
            <a:off x="361950" y="5886450"/>
            <a:ext cx="8477250" cy="571500"/>
          </a:xfrm>
        </p:spPr>
        <p:txBody>
          <a:bodyPr/>
          <a:lstStyle/>
          <a:p>
            <a:pPr>
              <a:buFont typeface="Wingdings" panose="05000000000000000000" pitchFamily="2" charset="2"/>
              <a:buChar char="Ø"/>
            </a:pPr>
            <a:r>
              <a:rPr lang="fr-FR" sz="2800" dirty="0" err="1" smtClean="0"/>
              <a:t>Chọn</a:t>
            </a:r>
            <a:r>
              <a:rPr lang="fr-FR" sz="2800" dirty="0" smtClean="0"/>
              <a:t> </a:t>
            </a:r>
            <a:r>
              <a:rPr lang="fr-FR" sz="2800" dirty="0"/>
              <a:t>“Extensions” 🡪 “Manage Extensions”.</a:t>
            </a:r>
            <a:endParaRPr lang="en-US" sz="2800" dirty="0"/>
          </a:p>
        </p:txBody>
      </p:sp>
      <p:pic>
        <p:nvPicPr>
          <p:cNvPr id="5" name="Picture 4"/>
          <p:cNvPicPr>
            <a:picLocks noChangeAspect="1"/>
          </p:cNvPicPr>
          <p:nvPr/>
        </p:nvPicPr>
        <p:blipFill>
          <a:blip r:embed="rId2"/>
          <a:stretch>
            <a:fillRect/>
          </a:stretch>
        </p:blipFill>
        <p:spPr>
          <a:xfrm>
            <a:off x="361950" y="2019300"/>
            <a:ext cx="8477250" cy="3867150"/>
          </a:xfrm>
          <a:prstGeom prst="rect">
            <a:avLst/>
          </a:prstGeom>
        </p:spPr>
      </p:pic>
    </p:spTree>
    <p:extLst>
      <p:ext uri="{BB962C8B-B14F-4D97-AF65-F5344CB8AC3E}">
        <p14:creationId xmlns:p14="http://schemas.microsoft.com/office/powerpoint/2010/main" val="1738624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a:t>
            </a:r>
            <a:r>
              <a:rPr lang="en-US" dirty="0">
                <a:solidFill>
                  <a:srgbClr val="002060"/>
                </a:solidFill>
              </a:rPr>
              <a:t> CÔNG CỤ DỊCH NGƯỢC </a:t>
            </a:r>
            <a:r>
              <a:rPr lang="vi-VN" dirty="0">
                <a:solidFill>
                  <a:srgbClr val="002060"/>
                </a:solidFill>
              </a:rPr>
              <a:t>.NET R</a:t>
            </a:r>
            <a:r>
              <a:rPr lang="en-US" dirty="0">
                <a:solidFill>
                  <a:srgbClr val="002060"/>
                </a:solidFill>
              </a:rPr>
              <a:t>EFLECTOR</a:t>
            </a:r>
            <a:endParaRPr lang="en-US" dirty="0"/>
          </a:p>
        </p:txBody>
      </p:sp>
      <p:sp>
        <p:nvSpPr>
          <p:cNvPr id="3" name="Text Placeholder 2"/>
          <p:cNvSpPr>
            <a:spLocks noGrp="1"/>
          </p:cNvSpPr>
          <p:nvPr>
            <p:ph type="body" idx="1"/>
          </p:nvPr>
        </p:nvSpPr>
        <p:spPr>
          <a:xfrm>
            <a:off x="552450" y="5753100"/>
            <a:ext cx="8591550" cy="609600"/>
          </a:xfrm>
        </p:spPr>
        <p:txBody>
          <a:bodyPr/>
          <a:lstStyle/>
          <a:p>
            <a:pPr>
              <a:buFont typeface="Wingdings" panose="05000000000000000000" pitchFamily="2" charset="2"/>
              <a:buChar char="Ø"/>
            </a:pPr>
            <a:r>
              <a:rPr lang="en-US" sz="2800" dirty="0" err="1" smtClean="0"/>
              <a:t>Tìm</a:t>
            </a:r>
            <a:r>
              <a:rPr lang="en-US" sz="2800" dirty="0" smtClean="0"/>
              <a:t> </a:t>
            </a:r>
            <a:r>
              <a:rPr lang="en-US" sz="2800" dirty="0" err="1"/>
              <a:t>kiếm</a:t>
            </a:r>
            <a:r>
              <a:rPr lang="en-US" sz="2800" dirty="0"/>
              <a:t> </a:t>
            </a:r>
            <a:r>
              <a:rPr lang="en-US" sz="2800" dirty="0" err="1"/>
              <a:t>từ</a:t>
            </a:r>
            <a:r>
              <a:rPr lang="en-US" sz="2800" dirty="0"/>
              <a:t> </a:t>
            </a:r>
            <a:r>
              <a:rPr lang="en-US" sz="2800" dirty="0" err="1"/>
              <a:t>khoá</a:t>
            </a:r>
            <a:r>
              <a:rPr lang="en-US" sz="2800" dirty="0"/>
              <a:t> “.NET Reflector”. </a:t>
            </a:r>
            <a:r>
              <a:rPr lang="en-US" sz="2800" dirty="0" err="1"/>
              <a:t>Chọn</a:t>
            </a:r>
            <a:r>
              <a:rPr lang="en-US" sz="2800" dirty="0"/>
              <a:t> “Download”.</a:t>
            </a:r>
          </a:p>
        </p:txBody>
      </p:sp>
      <p:pic>
        <p:nvPicPr>
          <p:cNvPr id="4" name="Picture 3"/>
          <p:cNvPicPr>
            <a:picLocks noChangeAspect="1"/>
          </p:cNvPicPr>
          <p:nvPr/>
        </p:nvPicPr>
        <p:blipFill>
          <a:blip r:embed="rId2"/>
          <a:stretch>
            <a:fillRect/>
          </a:stretch>
        </p:blipFill>
        <p:spPr>
          <a:xfrm>
            <a:off x="552450" y="1619250"/>
            <a:ext cx="8286750" cy="4133849"/>
          </a:xfrm>
          <a:prstGeom prst="rect">
            <a:avLst/>
          </a:prstGeom>
        </p:spPr>
      </p:pic>
    </p:spTree>
    <p:extLst>
      <p:ext uri="{BB962C8B-B14F-4D97-AF65-F5344CB8AC3E}">
        <p14:creationId xmlns:p14="http://schemas.microsoft.com/office/powerpoint/2010/main" val="199096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1752600" y="282575"/>
            <a:ext cx="7086600" cy="89506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accent2"/>
                </a:solidFill>
              </a:rPr>
              <a:t>NỘI DUNG</a:t>
            </a:r>
            <a:endParaRPr dirty="0">
              <a:solidFill>
                <a:schemeClr val="accent2"/>
              </a:solidFill>
            </a:endParaRPr>
          </a:p>
        </p:txBody>
      </p:sp>
      <p:sp>
        <p:nvSpPr>
          <p:cNvPr id="94" name="Google Shape;94;p2"/>
          <p:cNvSpPr txBox="1"/>
          <p:nvPr/>
        </p:nvSpPr>
        <p:spPr>
          <a:xfrm>
            <a:off x="786493" y="1693041"/>
            <a:ext cx="8052707" cy="4770496"/>
          </a:xfrm>
          <a:prstGeom prst="rect">
            <a:avLst/>
          </a:prstGeom>
          <a:noFill/>
          <a:ln>
            <a:noFill/>
          </a:ln>
        </p:spPr>
        <p:txBody>
          <a:bodyPr spcFirstLastPara="1" wrap="square" lIns="91425" tIns="45700" rIns="91425" bIns="45700" anchor="t" anchorCtr="0">
            <a:spAutoFit/>
          </a:bodyPr>
          <a:lstStyle/>
          <a:p>
            <a:pPr lvl="0" algn="just"/>
            <a:r>
              <a:rPr lang="vi-VN" sz="2800" dirty="0">
                <a:solidFill>
                  <a:srgbClr val="002060"/>
                </a:solidFill>
              </a:rPr>
              <a:t>I. GIỚI THIỆU</a:t>
            </a:r>
            <a:r>
              <a:rPr lang="vi-VN" sz="2800" b="1" dirty="0">
                <a:solidFill>
                  <a:srgbClr val="002060"/>
                </a:solidFill>
              </a:rPr>
              <a:t>	</a:t>
            </a:r>
          </a:p>
          <a:p>
            <a:pPr lvl="0" algn="just"/>
            <a:r>
              <a:rPr lang="en-US" sz="2800" dirty="0" smtClean="0">
                <a:solidFill>
                  <a:srgbClr val="002060"/>
                </a:solidFill>
              </a:rPr>
              <a:t> </a:t>
            </a:r>
            <a:r>
              <a:rPr lang="vi-VN" sz="2800" dirty="0" smtClean="0">
                <a:solidFill>
                  <a:srgbClr val="002060"/>
                </a:solidFill>
              </a:rPr>
              <a:t>1</a:t>
            </a:r>
            <a:r>
              <a:rPr lang="vi-VN" sz="2800" dirty="0">
                <a:solidFill>
                  <a:srgbClr val="002060"/>
                </a:solidFill>
              </a:rPr>
              <a:t>. Công cụ dịch ngược (decompiler) là </a:t>
            </a:r>
            <a:r>
              <a:rPr lang="vi-VN" sz="2800" dirty="0" smtClean="0">
                <a:solidFill>
                  <a:srgbClr val="002060"/>
                </a:solidFill>
              </a:rPr>
              <a:t>gì?</a:t>
            </a:r>
            <a:endParaRPr lang="vi-VN" sz="2800" dirty="0">
              <a:solidFill>
                <a:srgbClr val="002060"/>
              </a:solidFill>
            </a:endParaRPr>
          </a:p>
          <a:p>
            <a:pPr lvl="0" algn="just"/>
            <a:r>
              <a:rPr lang="en-US" sz="2800" dirty="0" smtClean="0">
                <a:solidFill>
                  <a:srgbClr val="002060"/>
                </a:solidFill>
              </a:rPr>
              <a:t> </a:t>
            </a:r>
            <a:r>
              <a:rPr lang="vi-VN" sz="2800" dirty="0" smtClean="0">
                <a:solidFill>
                  <a:srgbClr val="002060"/>
                </a:solidFill>
              </a:rPr>
              <a:t>2</a:t>
            </a:r>
            <a:r>
              <a:rPr lang="vi-VN" sz="2800" dirty="0">
                <a:solidFill>
                  <a:srgbClr val="002060"/>
                </a:solidFill>
              </a:rPr>
              <a:t>. Một vài công cụ phổ biến trong công cụ dịch ngược</a:t>
            </a:r>
            <a:r>
              <a:rPr lang="vi-VN" sz="2800" dirty="0" smtClean="0">
                <a:solidFill>
                  <a:srgbClr val="002060"/>
                </a:solidFill>
              </a:rPr>
              <a:t>:</a:t>
            </a:r>
            <a:endParaRPr lang="vi-VN" sz="2800" dirty="0">
              <a:solidFill>
                <a:srgbClr val="002060"/>
              </a:solidFill>
            </a:endParaRPr>
          </a:p>
          <a:p>
            <a:pPr lvl="0" algn="just"/>
            <a:r>
              <a:rPr lang="en-US" sz="2800" dirty="0" smtClean="0">
                <a:solidFill>
                  <a:srgbClr val="002060"/>
                </a:solidFill>
              </a:rPr>
              <a:t> 	</a:t>
            </a:r>
            <a:r>
              <a:rPr lang="vi-VN" sz="2800" dirty="0" smtClean="0">
                <a:solidFill>
                  <a:srgbClr val="002060"/>
                </a:solidFill>
              </a:rPr>
              <a:t>a</a:t>
            </a:r>
            <a:r>
              <a:rPr lang="vi-VN" sz="2800" dirty="0">
                <a:solidFill>
                  <a:srgbClr val="002060"/>
                </a:solidFill>
              </a:rPr>
              <a:t>. Red Gate .NET </a:t>
            </a:r>
            <a:r>
              <a:rPr lang="vi-VN" sz="2800" dirty="0" smtClean="0">
                <a:solidFill>
                  <a:srgbClr val="002060"/>
                </a:solidFill>
              </a:rPr>
              <a:t>Reflector</a:t>
            </a:r>
            <a:r>
              <a:rPr lang="en-US" sz="2800" dirty="0" smtClean="0">
                <a:solidFill>
                  <a:srgbClr val="002060"/>
                </a:solidFill>
              </a:rPr>
              <a:t>;</a:t>
            </a:r>
            <a:endParaRPr lang="vi-VN" sz="2800" dirty="0">
              <a:solidFill>
                <a:srgbClr val="002060"/>
              </a:solidFill>
            </a:endParaRPr>
          </a:p>
          <a:p>
            <a:pPr lvl="0" algn="just"/>
            <a:r>
              <a:rPr lang="en-US" sz="2800" dirty="0" smtClean="0">
                <a:solidFill>
                  <a:srgbClr val="002060"/>
                </a:solidFill>
              </a:rPr>
              <a:t>	</a:t>
            </a:r>
            <a:r>
              <a:rPr lang="vi-VN" sz="2800" dirty="0" smtClean="0">
                <a:solidFill>
                  <a:srgbClr val="002060"/>
                </a:solidFill>
              </a:rPr>
              <a:t>b</a:t>
            </a:r>
            <a:r>
              <a:rPr lang="vi-VN" sz="2800" dirty="0">
                <a:solidFill>
                  <a:srgbClr val="002060"/>
                </a:solidFill>
              </a:rPr>
              <a:t>. ILSpy .NET </a:t>
            </a:r>
            <a:r>
              <a:rPr lang="vi-VN" sz="2800" dirty="0" smtClean="0">
                <a:solidFill>
                  <a:srgbClr val="002060"/>
                </a:solidFill>
              </a:rPr>
              <a:t>Decompiler</a:t>
            </a:r>
            <a:r>
              <a:rPr lang="en-US" sz="2800" dirty="0" smtClean="0">
                <a:solidFill>
                  <a:srgbClr val="002060"/>
                </a:solidFill>
              </a:rPr>
              <a:t>;</a:t>
            </a:r>
            <a:endParaRPr lang="vi-VN" sz="2800" dirty="0">
              <a:solidFill>
                <a:srgbClr val="002060"/>
              </a:solidFill>
            </a:endParaRPr>
          </a:p>
          <a:p>
            <a:pPr lvl="0" algn="just"/>
            <a:r>
              <a:rPr lang="en-US" sz="2800" dirty="0" smtClean="0">
                <a:solidFill>
                  <a:srgbClr val="002060"/>
                </a:solidFill>
              </a:rPr>
              <a:t>	</a:t>
            </a:r>
            <a:r>
              <a:rPr lang="vi-VN" sz="2800" dirty="0" smtClean="0">
                <a:solidFill>
                  <a:srgbClr val="002060"/>
                </a:solidFill>
              </a:rPr>
              <a:t>c</a:t>
            </a:r>
            <a:r>
              <a:rPr lang="vi-VN" sz="2800" dirty="0">
                <a:solidFill>
                  <a:srgbClr val="002060"/>
                </a:solidFill>
              </a:rPr>
              <a:t>. Telerik </a:t>
            </a:r>
            <a:r>
              <a:rPr lang="vi-VN" sz="2800" dirty="0" smtClean="0">
                <a:solidFill>
                  <a:srgbClr val="002060"/>
                </a:solidFill>
              </a:rPr>
              <a:t>JustDecompile</a:t>
            </a:r>
            <a:r>
              <a:rPr lang="en-US" sz="2800" dirty="0" smtClean="0">
                <a:solidFill>
                  <a:srgbClr val="002060"/>
                </a:solidFill>
              </a:rPr>
              <a:t>.</a:t>
            </a:r>
            <a:r>
              <a:rPr lang="vi-VN" sz="2800" dirty="0">
                <a:solidFill>
                  <a:srgbClr val="002060"/>
                </a:solidFill>
              </a:rPr>
              <a:t>	</a:t>
            </a:r>
          </a:p>
          <a:p>
            <a:pPr lvl="0" algn="just"/>
            <a:r>
              <a:rPr lang="vi-VN" sz="2800" dirty="0">
                <a:solidFill>
                  <a:srgbClr val="002060"/>
                </a:solidFill>
              </a:rPr>
              <a:t>II. </a:t>
            </a:r>
            <a:r>
              <a:rPr lang="en-US" sz="2800" dirty="0" smtClean="0">
                <a:solidFill>
                  <a:srgbClr val="002060"/>
                </a:solidFill>
              </a:rPr>
              <a:t>CÔNG CỤ DỊCH NGƯỢC </a:t>
            </a:r>
            <a:r>
              <a:rPr lang="vi-VN" sz="2800" dirty="0" smtClean="0">
                <a:solidFill>
                  <a:srgbClr val="002060"/>
                </a:solidFill>
              </a:rPr>
              <a:t>.NET R</a:t>
            </a:r>
            <a:r>
              <a:rPr lang="en-US" sz="2800" dirty="0" smtClean="0">
                <a:solidFill>
                  <a:srgbClr val="002060"/>
                </a:solidFill>
              </a:rPr>
              <a:t>EFLECTOR</a:t>
            </a:r>
            <a:endParaRPr lang="vi-VN" sz="2800" dirty="0">
              <a:solidFill>
                <a:srgbClr val="002060"/>
              </a:solidFill>
            </a:endParaRPr>
          </a:p>
          <a:p>
            <a:pPr lvl="0" algn="just"/>
            <a:r>
              <a:rPr lang="vi-VN" sz="2800" dirty="0">
                <a:solidFill>
                  <a:srgbClr val="002060"/>
                </a:solidFill>
              </a:rPr>
              <a:t>III. </a:t>
            </a:r>
            <a:r>
              <a:rPr lang="en-US" sz="2800" dirty="0" smtClean="0">
                <a:solidFill>
                  <a:srgbClr val="002060"/>
                </a:solidFill>
              </a:rPr>
              <a:t>HƯỚNG DẪN CÀI ĐẶT VÀ SỬ DỤNG</a:t>
            </a:r>
            <a:r>
              <a:rPr lang="vi-VN" sz="2800" dirty="0">
                <a:solidFill>
                  <a:srgbClr val="002060"/>
                </a:solidFill>
              </a:rPr>
              <a:t>	</a:t>
            </a:r>
          </a:p>
          <a:p>
            <a:pPr lvl="0" algn="just"/>
            <a:r>
              <a:rPr lang="vi-VN" sz="2800" dirty="0">
                <a:solidFill>
                  <a:srgbClr val="002060"/>
                </a:solidFill>
              </a:rPr>
              <a:t>IV. </a:t>
            </a:r>
            <a:r>
              <a:rPr lang="en-US" sz="2800" dirty="0" smtClean="0">
                <a:solidFill>
                  <a:srgbClr val="002060"/>
                </a:solidFill>
              </a:rPr>
              <a:t>TÀI IỆU THAM KHẢO</a:t>
            </a:r>
            <a:endParaRPr lang="vi-VN" sz="2800" dirty="0">
              <a:solidFill>
                <a:srgbClr val="002060"/>
              </a:solidFill>
            </a:endParaRPr>
          </a:p>
          <a:p>
            <a:pPr marL="0" marR="0" lvl="0" indent="0" algn="l" rtl="0">
              <a:spcBef>
                <a:spcPts val="0"/>
              </a:spcBef>
              <a:spcAft>
                <a:spcPts val="0"/>
              </a:spcAft>
              <a:buNone/>
            </a:pPr>
            <a:endParaRPr sz="2400"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a:t>
            </a:r>
            <a:r>
              <a:rPr lang="en-US" dirty="0">
                <a:solidFill>
                  <a:srgbClr val="002060"/>
                </a:solidFill>
              </a:rPr>
              <a:t> CÔNG CỤ DỊCH NGƯỢC </a:t>
            </a:r>
            <a:r>
              <a:rPr lang="vi-VN" dirty="0">
                <a:solidFill>
                  <a:srgbClr val="002060"/>
                </a:solidFill>
              </a:rPr>
              <a:t>.NET R</a:t>
            </a:r>
            <a:r>
              <a:rPr lang="en-US" dirty="0">
                <a:solidFill>
                  <a:srgbClr val="002060"/>
                </a:solidFill>
              </a:rPr>
              <a:t>EFLECTOR</a:t>
            </a:r>
            <a:endParaRPr lang="en-US" dirty="0"/>
          </a:p>
        </p:txBody>
      </p:sp>
      <p:sp>
        <p:nvSpPr>
          <p:cNvPr id="3" name="Text Placeholder 2"/>
          <p:cNvSpPr>
            <a:spLocks noGrp="1"/>
          </p:cNvSpPr>
          <p:nvPr>
            <p:ph type="body" idx="1"/>
          </p:nvPr>
        </p:nvSpPr>
        <p:spPr>
          <a:xfrm>
            <a:off x="647700" y="6000750"/>
            <a:ext cx="8020050" cy="476250"/>
          </a:xfrm>
        </p:spPr>
        <p:txBody>
          <a:bodyPr/>
          <a:lstStyle/>
          <a:p>
            <a:pPr marL="114300" indent="0">
              <a:buNone/>
            </a:pPr>
            <a:r>
              <a:rPr lang="en-US" sz="2000" i="1" dirty="0" err="1"/>
              <a:t>Hình</a:t>
            </a:r>
            <a:r>
              <a:rPr lang="en-US" sz="2000" i="1" dirty="0"/>
              <a:t> 4. </a:t>
            </a:r>
            <a:r>
              <a:rPr lang="en-US" sz="2000" i="1" dirty="0" err="1"/>
              <a:t>Giao</a:t>
            </a:r>
            <a:r>
              <a:rPr lang="en-US" sz="2000" i="1" dirty="0"/>
              <a:t> </a:t>
            </a:r>
            <a:r>
              <a:rPr lang="en-US" sz="2000" i="1" dirty="0" err="1"/>
              <a:t>diện</a:t>
            </a:r>
            <a:r>
              <a:rPr lang="en-US" sz="2000" i="1" dirty="0"/>
              <a:t> Visual Studio </a:t>
            </a:r>
            <a:r>
              <a:rPr lang="en-US" sz="2000" i="1" dirty="0" err="1"/>
              <a:t>sau</a:t>
            </a:r>
            <a:r>
              <a:rPr lang="en-US" sz="2000" i="1" dirty="0"/>
              <a:t> </a:t>
            </a:r>
            <a:r>
              <a:rPr lang="en-US" sz="2000" i="1" dirty="0" err="1"/>
              <a:t>khi</a:t>
            </a:r>
            <a:r>
              <a:rPr lang="en-US" sz="2000" i="1" dirty="0"/>
              <a:t> </a:t>
            </a:r>
            <a:r>
              <a:rPr lang="en-US" sz="2000" i="1" dirty="0" err="1"/>
              <a:t>thêm</a:t>
            </a:r>
            <a:r>
              <a:rPr lang="en-US" sz="2000" i="1" dirty="0"/>
              <a:t> .NET Reflector</a:t>
            </a:r>
          </a:p>
        </p:txBody>
      </p:sp>
      <p:sp>
        <p:nvSpPr>
          <p:cNvPr id="4" name="Text Placeholder 3"/>
          <p:cNvSpPr>
            <a:spLocks noGrp="1"/>
          </p:cNvSpPr>
          <p:nvPr>
            <p:ph type="body" idx="2"/>
          </p:nvPr>
        </p:nvSpPr>
        <p:spPr>
          <a:xfrm>
            <a:off x="0" y="1466850"/>
            <a:ext cx="8991600" cy="609600"/>
          </a:xfrm>
        </p:spPr>
        <p:txBody>
          <a:bodyPr/>
          <a:lstStyle/>
          <a:p>
            <a:pPr>
              <a:buFont typeface="Wingdings" panose="05000000000000000000" pitchFamily="2" charset="2"/>
              <a:buChar char="Ø"/>
            </a:pPr>
            <a:r>
              <a:rPr lang="en-US" sz="2800" dirty="0" err="1" smtClean="0"/>
              <a:t>Khởi</a:t>
            </a:r>
            <a:r>
              <a:rPr lang="en-US" sz="2800" dirty="0" smtClean="0"/>
              <a:t> </a:t>
            </a:r>
            <a:r>
              <a:rPr lang="en-US" sz="2800" dirty="0" err="1"/>
              <a:t>động</a:t>
            </a:r>
            <a:r>
              <a:rPr lang="en-US" sz="2800" dirty="0"/>
              <a:t> </a:t>
            </a:r>
            <a:r>
              <a:rPr lang="en-US" sz="2800" dirty="0" err="1"/>
              <a:t>lại</a:t>
            </a:r>
            <a:r>
              <a:rPr lang="en-US" sz="2800" dirty="0"/>
              <a:t> Visual </a:t>
            </a:r>
            <a:r>
              <a:rPr lang="en-US" sz="2800" dirty="0" smtClean="0"/>
              <a:t>Studio </a:t>
            </a:r>
            <a:r>
              <a:rPr lang="en-US" sz="2800" dirty="0" err="1" smtClean="0"/>
              <a:t>để</a:t>
            </a:r>
            <a:r>
              <a:rPr lang="en-US" sz="2800" dirty="0" smtClean="0"/>
              <a:t> </a:t>
            </a:r>
            <a:r>
              <a:rPr lang="en-US" sz="2800" dirty="0" err="1" smtClean="0"/>
              <a:t>hoàn</a:t>
            </a:r>
            <a:r>
              <a:rPr lang="en-US" sz="2800" dirty="0" smtClean="0"/>
              <a:t> </a:t>
            </a:r>
            <a:r>
              <a:rPr lang="en-US" sz="2800" dirty="0" err="1"/>
              <a:t>tất</a:t>
            </a:r>
            <a:r>
              <a:rPr lang="en-US" sz="2800" dirty="0"/>
              <a:t> </a:t>
            </a:r>
            <a:r>
              <a:rPr lang="en-US" sz="2800" dirty="0" err="1"/>
              <a:t>quá</a:t>
            </a:r>
            <a:r>
              <a:rPr lang="en-US" sz="2800" dirty="0"/>
              <a:t> </a:t>
            </a:r>
            <a:r>
              <a:rPr lang="en-US" sz="2800" dirty="0" err="1"/>
              <a:t>trình</a:t>
            </a:r>
            <a:r>
              <a:rPr lang="en-US" sz="2800" dirty="0"/>
              <a:t> </a:t>
            </a:r>
            <a:r>
              <a:rPr lang="en-US" sz="2800" dirty="0" err="1"/>
              <a:t>cài</a:t>
            </a:r>
            <a:r>
              <a:rPr lang="en-US" sz="2800" dirty="0"/>
              <a:t> </a:t>
            </a:r>
            <a:r>
              <a:rPr lang="en-US" sz="2800" dirty="0" err="1"/>
              <a:t>đặt</a:t>
            </a:r>
            <a:r>
              <a:rPr lang="en-US" sz="2800" dirty="0"/>
              <a:t>.</a:t>
            </a:r>
          </a:p>
        </p:txBody>
      </p:sp>
      <p:pic>
        <p:nvPicPr>
          <p:cNvPr id="5" name="Picture 4"/>
          <p:cNvPicPr>
            <a:picLocks noChangeAspect="1"/>
          </p:cNvPicPr>
          <p:nvPr/>
        </p:nvPicPr>
        <p:blipFill>
          <a:blip r:embed="rId2"/>
          <a:stretch>
            <a:fillRect/>
          </a:stretch>
        </p:blipFill>
        <p:spPr>
          <a:xfrm>
            <a:off x="381000" y="2514600"/>
            <a:ext cx="8458200" cy="3486149"/>
          </a:xfrm>
          <a:prstGeom prst="rect">
            <a:avLst/>
          </a:prstGeom>
        </p:spPr>
      </p:pic>
    </p:spTree>
    <p:extLst>
      <p:ext uri="{BB962C8B-B14F-4D97-AF65-F5344CB8AC3E}">
        <p14:creationId xmlns:p14="http://schemas.microsoft.com/office/powerpoint/2010/main" val="2650791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III. </a:t>
            </a:r>
            <a:r>
              <a:rPr lang="en-US" dirty="0">
                <a:solidFill>
                  <a:srgbClr val="002060"/>
                </a:solidFill>
              </a:rPr>
              <a:t>HƯỚNG DẪN CÀI ĐẶT VÀ SỬ DỤNG</a:t>
            </a:r>
            <a:endParaRPr lang="en-US" dirty="0"/>
          </a:p>
        </p:txBody>
      </p:sp>
      <p:sp>
        <p:nvSpPr>
          <p:cNvPr id="3" name="Text Placeholder 2"/>
          <p:cNvSpPr>
            <a:spLocks noGrp="1"/>
          </p:cNvSpPr>
          <p:nvPr>
            <p:ph type="body" idx="1"/>
          </p:nvPr>
        </p:nvSpPr>
        <p:spPr>
          <a:xfrm>
            <a:off x="609600" y="1676400"/>
            <a:ext cx="8229600" cy="2552700"/>
          </a:xfrm>
        </p:spPr>
        <p:txBody>
          <a:bodyPr/>
          <a:lstStyle/>
          <a:p>
            <a:pPr marL="114300" indent="0">
              <a:buNone/>
            </a:pPr>
            <a:r>
              <a:rPr lang="en-US" sz="2800" b="1" dirty="0" smtClean="0"/>
              <a:t>1. </a:t>
            </a:r>
            <a:r>
              <a:rPr lang="en-US" sz="2800" b="1" dirty="0" err="1" smtClean="0"/>
              <a:t>Hướng</a:t>
            </a:r>
            <a:r>
              <a:rPr lang="en-US" sz="2800" b="1" dirty="0" smtClean="0"/>
              <a:t> </a:t>
            </a:r>
            <a:r>
              <a:rPr lang="en-US" sz="2800" b="1" dirty="0" err="1"/>
              <a:t>dẫn</a:t>
            </a:r>
            <a:r>
              <a:rPr lang="en-US" sz="2800" b="1" dirty="0"/>
              <a:t> </a:t>
            </a:r>
            <a:r>
              <a:rPr lang="en-US" sz="2800" b="1" dirty="0" err="1"/>
              <a:t>cài</a:t>
            </a:r>
            <a:r>
              <a:rPr lang="en-US" sz="2800" b="1" dirty="0"/>
              <a:t> </a:t>
            </a:r>
            <a:r>
              <a:rPr lang="en-US" sz="2800" b="1" dirty="0" err="1" smtClean="0"/>
              <a:t>đặt</a:t>
            </a:r>
            <a:r>
              <a:rPr lang="en-US" sz="2800" b="1" dirty="0" smtClean="0"/>
              <a:t>  .NET Reflector</a:t>
            </a:r>
          </a:p>
          <a:p>
            <a:pPr marL="114300" indent="0">
              <a:buNone/>
            </a:pPr>
            <a:endParaRPr lang="en-US" sz="2800" b="1" dirty="0"/>
          </a:p>
          <a:p>
            <a:pPr lvl="0">
              <a:buFont typeface="Wingdings" panose="05000000000000000000" pitchFamily="2" charset="2"/>
              <a:buChar char="Ø"/>
            </a:pPr>
            <a:r>
              <a:rPr lang="vi-VN" sz="2800" dirty="0"/>
              <a:t>Vào trang download của Red Gate .NET Reflector để tải tập tin cài đặt</a:t>
            </a:r>
            <a:r>
              <a:rPr lang="vi-VN" sz="2800" dirty="0" smtClean="0"/>
              <a:t>.</a:t>
            </a:r>
            <a:endParaRPr lang="en-US" sz="2800" dirty="0"/>
          </a:p>
        </p:txBody>
      </p:sp>
    </p:spTree>
    <p:extLst>
      <p:ext uri="{BB962C8B-B14F-4D97-AF65-F5344CB8AC3E}">
        <p14:creationId xmlns:p14="http://schemas.microsoft.com/office/powerpoint/2010/main" val="2682970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III. </a:t>
            </a:r>
            <a:r>
              <a:rPr lang="en-US" dirty="0">
                <a:solidFill>
                  <a:srgbClr val="002060"/>
                </a:solidFill>
              </a:rPr>
              <a:t>HƯỚNG DẪN CÀI ĐẶT VÀ SỬ DỤNG</a:t>
            </a:r>
            <a:endParaRPr lang="en-US" dirty="0"/>
          </a:p>
        </p:txBody>
      </p:sp>
      <p:sp>
        <p:nvSpPr>
          <p:cNvPr id="3" name="Text Placeholder 2"/>
          <p:cNvSpPr>
            <a:spLocks noGrp="1"/>
          </p:cNvSpPr>
          <p:nvPr>
            <p:ph type="body" idx="1"/>
          </p:nvPr>
        </p:nvSpPr>
        <p:spPr>
          <a:xfrm>
            <a:off x="190500" y="5421312"/>
            <a:ext cx="8953500" cy="990600"/>
          </a:xfrm>
        </p:spPr>
        <p:txBody>
          <a:bodyPr/>
          <a:lstStyle/>
          <a:p>
            <a:pPr marL="114300" indent="0" algn="ctr">
              <a:buNone/>
            </a:pPr>
            <a:r>
              <a:rPr lang="en-US" sz="2000" i="1" dirty="0" err="1" smtClean="0"/>
              <a:t>Hình</a:t>
            </a:r>
            <a:r>
              <a:rPr lang="en-US" sz="2000" i="1" dirty="0" smtClean="0"/>
              <a:t> </a:t>
            </a:r>
            <a:r>
              <a:rPr lang="en-US" sz="2000" i="1" dirty="0"/>
              <a:t>5. </a:t>
            </a:r>
            <a:r>
              <a:rPr lang="en-US" sz="2000" i="1" dirty="0" err="1"/>
              <a:t>Giao</a:t>
            </a:r>
            <a:r>
              <a:rPr lang="en-US" sz="2000" i="1" dirty="0"/>
              <a:t> </a:t>
            </a:r>
            <a:r>
              <a:rPr lang="en-US" sz="2000" i="1" dirty="0" err="1"/>
              <a:t>diện</a:t>
            </a:r>
            <a:r>
              <a:rPr lang="en-US" sz="2000" i="1" dirty="0"/>
              <a:t> </a:t>
            </a:r>
            <a:r>
              <a:rPr lang="en-US" sz="2000" i="1" dirty="0" err="1"/>
              <a:t>trang</a:t>
            </a:r>
            <a:r>
              <a:rPr lang="en-US" sz="2000" i="1" dirty="0"/>
              <a:t> download Red Gate .NET Reflector</a:t>
            </a:r>
          </a:p>
          <a:p>
            <a:pPr>
              <a:buFont typeface="Wingdings" panose="05000000000000000000" pitchFamily="2" charset="2"/>
              <a:buChar char="Ø"/>
            </a:pPr>
            <a:r>
              <a:rPr lang="en-US" sz="2800" dirty="0" err="1" smtClean="0"/>
              <a:t>Sau</a:t>
            </a:r>
            <a:r>
              <a:rPr lang="en-US" sz="2800" dirty="0" smtClean="0"/>
              <a:t> </a:t>
            </a:r>
            <a:r>
              <a:rPr lang="en-US" sz="2800" dirty="0" err="1" smtClean="0"/>
              <a:t>khi</a:t>
            </a:r>
            <a:r>
              <a:rPr lang="en-US" sz="2800" dirty="0" smtClean="0"/>
              <a:t> </a:t>
            </a:r>
            <a:r>
              <a:rPr lang="en-US" sz="2800" dirty="0" err="1" smtClean="0"/>
              <a:t>hoàn</a:t>
            </a:r>
            <a:r>
              <a:rPr lang="en-US" sz="2800" dirty="0" smtClean="0"/>
              <a:t> </a:t>
            </a:r>
            <a:r>
              <a:rPr lang="en-US" sz="2800" dirty="0" err="1" smtClean="0"/>
              <a:t>tất</a:t>
            </a:r>
            <a:r>
              <a:rPr lang="en-US" sz="2800" dirty="0" smtClean="0"/>
              <a:t> </a:t>
            </a:r>
            <a:r>
              <a:rPr lang="en-US" sz="2800" dirty="0" err="1" smtClean="0"/>
              <a:t>quá</a:t>
            </a:r>
            <a:r>
              <a:rPr lang="en-US" sz="2800" dirty="0" smtClean="0"/>
              <a:t> </a:t>
            </a:r>
            <a:r>
              <a:rPr lang="en-US" sz="2800" dirty="0" err="1" smtClean="0"/>
              <a:t>trình</a:t>
            </a:r>
            <a:r>
              <a:rPr lang="en-US" sz="2800" dirty="0" smtClean="0"/>
              <a:t> </a:t>
            </a:r>
            <a:r>
              <a:rPr lang="en-US" sz="2800" dirty="0" err="1" smtClean="0"/>
              <a:t>tải</a:t>
            </a:r>
            <a:r>
              <a:rPr lang="en-US" sz="2800" dirty="0" smtClean="0"/>
              <a:t>, </a:t>
            </a:r>
            <a:r>
              <a:rPr lang="en-US" sz="2800" dirty="0" err="1" smtClean="0"/>
              <a:t>chạy</a:t>
            </a:r>
            <a:r>
              <a:rPr lang="en-US" sz="2800" dirty="0" smtClean="0"/>
              <a:t> </a:t>
            </a:r>
            <a:r>
              <a:rPr lang="en-US" sz="2800" dirty="0" err="1" smtClean="0"/>
              <a:t>tập</a:t>
            </a:r>
            <a:r>
              <a:rPr lang="en-US" sz="2800" dirty="0" smtClean="0"/>
              <a:t> tin </a:t>
            </a:r>
            <a:r>
              <a:rPr lang="en-US" sz="2800" dirty="0" err="1" smtClean="0"/>
              <a:t>cài</a:t>
            </a:r>
            <a:r>
              <a:rPr lang="en-US" sz="2800" dirty="0" smtClean="0"/>
              <a:t> </a:t>
            </a:r>
            <a:r>
              <a:rPr lang="en-US" sz="2800" dirty="0" err="1" smtClean="0"/>
              <a:t>đặt</a:t>
            </a:r>
            <a:r>
              <a:rPr lang="en-US" sz="2800" dirty="0" smtClean="0"/>
              <a:t>.</a:t>
            </a:r>
            <a:endParaRPr lang="en-US" sz="2800" dirty="0"/>
          </a:p>
        </p:txBody>
      </p:sp>
      <p:pic>
        <p:nvPicPr>
          <p:cNvPr id="4" name="Picture 3"/>
          <p:cNvPicPr>
            <a:picLocks noChangeAspect="1"/>
          </p:cNvPicPr>
          <p:nvPr/>
        </p:nvPicPr>
        <p:blipFill>
          <a:blip r:embed="rId2"/>
          <a:stretch>
            <a:fillRect/>
          </a:stretch>
        </p:blipFill>
        <p:spPr>
          <a:xfrm>
            <a:off x="514350" y="1581150"/>
            <a:ext cx="8324850" cy="3840162"/>
          </a:xfrm>
          <a:prstGeom prst="rect">
            <a:avLst/>
          </a:prstGeom>
        </p:spPr>
      </p:pic>
    </p:spTree>
    <p:extLst>
      <p:ext uri="{BB962C8B-B14F-4D97-AF65-F5344CB8AC3E}">
        <p14:creationId xmlns:p14="http://schemas.microsoft.com/office/powerpoint/2010/main" val="2893839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III. </a:t>
            </a:r>
            <a:r>
              <a:rPr lang="en-US" dirty="0">
                <a:solidFill>
                  <a:srgbClr val="002060"/>
                </a:solidFill>
              </a:rPr>
              <a:t>HƯỚNG DẪN CÀI ĐẶT VÀ SỬ DỤNG</a:t>
            </a:r>
            <a:endParaRPr lang="en-US" dirty="0"/>
          </a:p>
        </p:txBody>
      </p:sp>
      <p:sp>
        <p:nvSpPr>
          <p:cNvPr id="3" name="Text Placeholder 2"/>
          <p:cNvSpPr>
            <a:spLocks noGrp="1"/>
          </p:cNvSpPr>
          <p:nvPr>
            <p:ph type="body" idx="1"/>
          </p:nvPr>
        </p:nvSpPr>
        <p:spPr>
          <a:xfrm>
            <a:off x="228600" y="5410200"/>
            <a:ext cx="8743950" cy="1314450"/>
          </a:xfrm>
        </p:spPr>
        <p:txBody>
          <a:bodyPr/>
          <a:lstStyle/>
          <a:p>
            <a:pPr marL="114300" indent="0" algn="ctr">
              <a:buNone/>
            </a:pPr>
            <a:r>
              <a:rPr lang="en-US" sz="2000" i="1" dirty="0" err="1"/>
              <a:t>Hình</a:t>
            </a:r>
            <a:r>
              <a:rPr lang="en-US" sz="2000" i="1" dirty="0"/>
              <a:t> 6. </a:t>
            </a:r>
            <a:r>
              <a:rPr lang="en-US" sz="2000" i="1" dirty="0" err="1"/>
              <a:t>Giao</a:t>
            </a:r>
            <a:r>
              <a:rPr lang="en-US" sz="2000" i="1" dirty="0"/>
              <a:t> </a:t>
            </a:r>
            <a:r>
              <a:rPr lang="en-US" sz="2000" i="1" dirty="0" err="1"/>
              <a:t>diện</a:t>
            </a:r>
            <a:r>
              <a:rPr lang="en-US" sz="2000" i="1" dirty="0"/>
              <a:t> </a:t>
            </a:r>
            <a:r>
              <a:rPr lang="en-US" sz="2000" i="1" dirty="0" err="1"/>
              <a:t>cài</a:t>
            </a:r>
            <a:r>
              <a:rPr lang="en-US" sz="2000" i="1" dirty="0"/>
              <a:t> </a:t>
            </a:r>
            <a:r>
              <a:rPr lang="en-US" sz="2000" i="1" dirty="0" err="1"/>
              <a:t>đặt</a:t>
            </a:r>
            <a:r>
              <a:rPr lang="en-US" sz="2000" i="1" dirty="0"/>
              <a:t> Red Gate .NET Reflector</a:t>
            </a:r>
          </a:p>
          <a:p>
            <a:pPr>
              <a:buFont typeface="Wingdings" panose="05000000000000000000" pitchFamily="2" charset="2"/>
              <a:buChar char="Ø"/>
            </a:pPr>
            <a:r>
              <a:rPr lang="en-US" sz="2800" dirty="0" err="1" smtClean="0"/>
              <a:t>Chọn</a:t>
            </a:r>
            <a:r>
              <a:rPr lang="en-US" sz="2800" dirty="0" smtClean="0"/>
              <a:t> </a:t>
            </a:r>
            <a:r>
              <a:rPr lang="en-US" sz="2800" dirty="0" err="1"/>
              <a:t>phiên</a:t>
            </a:r>
            <a:r>
              <a:rPr lang="en-US" sz="2800" dirty="0"/>
              <a:t> </a:t>
            </a:r>
            <a:r>
              <a:rPr lang="en-US" sz="2800" dirty="0" err="1"/>
              <a:t>bản</a:t>
            </a:r>
            <a:r>
              <a:rPr lang="en-US" sz="2800" dirty="0"/>
              <a:t> </a:t>
            </a:r>
            <a:r>
              <a:rPr lang="en-US" sz="2800" dirty="0" err="1"/>
              <a:t>cài</a:t>
            </a:r>
            <a:r>
              <a:rPr lang="en-US" sz="2800" dirty="0"/>
              <a:t> </a:t>
            </a:r>
            <a:r>
              <a:rPr lang="en-US" sz="2800" dirty="0" err="1"/>
              <a:t>đặt</a:t>
            </a:r>
            <a:r>
              <a:rPr lang="en-US" sz="2800" dirty="0"/>
              <a:t> -&gt; </a:t>
            </a:r>
            <a:r>
              <a:rPr lang="en-US" sz="2800" dirty="0" err="1"/>
              <a:t>Chọn</a:t>
            </a:r>
            <a:r>
              <a:rPr lang="en-US" sz="2800" dirty="0"/>
              <a:t> “Continue”. (</a:t>
            </a:r>
            <a:r>
              <a:rPr lang="en-US" sz="2800" dirty="0" err="1"/>
              <a:t>Phiên</a:t>
            </a:r>
            <a:r>
              <a:rPr lang="en-US" sz="2800" dirty="0"/>
              <a:t> </a:t>
            </a:r>
            <a:r>
              <a:rPr lang="en-US" sz="2800" dirty="0" err="1"/>
              <a:t>bản</a:t>
            </a:r>
            <a:r>
              <a:rPr lang="en-US" sz="2800" dirty="0"/>
              <a:t> </a:t>
            </a:r>
            <a:r>
              <a:rPr lang="en-US" sz="2800" dirty="0" err="1"/>
              <a:t>sử</a:t>
            </a:r>
            <a:r>
              <a:rPr lang="en-US" sz="2800" dirty="0"/>
              <a:t> </a:t>
            </a:r>
            <a:r>
              <a:rPr lang="en-US" sz="2800" dirty="0" err="1"/>
              <a:t>dụng</a:t>
            </a:r>
            <a:r>
              <a:rPr lang="en-US" sz="2800" dirty="0"/>
              <a:t>: 11.1</a:t>
            </a:r>
            <a:r>
              <a:rPr lang="en-US" sz="2800" dirty="0" smtClean="0"/>
              <a:t>)</a:t>
            </a:r>
            <a:endParaRPr lang="en-US" sz="2800" dirty="0"/>
          </a:p>
        </p:txBody>
      </p:sp>
      <p:pic>
        <p:nvPicPr>
          <p:cNvPr id="4" name="Picture 3"/>
          <p:cNvPicPr>
            <a:picLocks noChangeAspect="1"/>
          </p:cNvPicPr>
          <p:nvPr/>
        </p:nvPicPr>
        <p:blipFill>
          <a:blip r:embed="rId2"/>
          <a:stretch>
            <a:fillRect/>
          </a:stretch>
        </p:blipFill>
        <p:spPr>
          <a:xfrm>
            <a:off x="571500" y="1638300"/>
            <a:ext cx="8267699" cy="3771900"/>
          </a:xfrm>
          <a:prstGeom prst="rect">
            <a:avLst/>
          </a:prstGeom>
        </p:spPr>
      </p:pic>
    </p:spTree>
    <p:extLst>
      <p:ext uri="{BB962C8B-B14F-4D97-AF65-F5344CB8AC3E}">
        <p14:creationId xmlns:p14="http://schemas.microsoft.com/office/powerpoint/2010/main" val="2791093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III. </a:t>
            </a:r>
            <a:r>
              <a:rPr lang="en-US" dirty="0">
                <a:solidFill>
                  <a:srgbClr val="002060"/>
                </a:solidFill>
              </a:rPr>
              <a:t>HƯỚNG DẪN CÀI ĐẶT VÀ SỬ DỤNG</a:t>
            </a:r>
            <a:endParaRPr lang="en-US" dirty="0"/>
          </a:p>
        </p:txBody>
      </p:sp>
      <p:sp>
        <p:nvSpPr>
          <p:cNvPr id="3" name="Text Placeholder 2"/>
          <p:cNvSpPr>
            <a:spLocks noGrp="1"/>
          </p:cNvSpPr>
          <p:nvPr>
            <p:ph type="body" idx="1"/>
          </p:nvPr>
        </p:nvSpPr>
        <p:spPr>
          <a:xfrm>
            <a:off x="0" y="5829300"/>
            <a:ext cx="8991600" cy="1028700"/>
          </a:xfrm>
        </p:spPr>
        <p:txBody>
          <a:bodyPr/>
          <a:lstStyle/>
          <a:p>
            <a:pPr>
              <a:buFont typeface="Wingdings" panose="05000000000000000000" pitchFamily="2" charset="2"/>
              <a:buChar char="Ø"/>
            </a:pPr>
            <a:r>
              <a:rPr lang="en-US" sz="2800" dirty="0" err="1" smtClean="0"/>
              <a:t>Chọn</a:t>
            </a:r>
            <a:r>
              <a:rPr lang="en-US" sz="2800" dirty="0" smtClean="0"/>
              <a:t> </a:t>
            </a:r>
            <a:r>
              <a:rPr lang="en-US" sz="2800" dirty="0"/>
              <a:t>“Accept” </a:t>
            </a:r>
            <a:r>
              <a:rPr lang="en-US" sz="2800" dirty="0" err="1"/>
              <a:t>để</a:t>
            </a:r>
            <a:r>
              <a:rPr lang="en-US" sz="2800" dirty="0"/>
              <a:t> </a:t>
            </a:r>
            <a:r>
              <a:rPr lang="en-US" sz="2800" dirty="0" err="1"/>
              <a:t>đồng</a:t>
            </a:r>
            <a:r>
              <a:rPr lang="en-US" sz="2800" dirty="0"/>
              <a:t> ý </a:t>
            </a:r>
            <a:r>
              <a:rPr lang="en-US" sz="2800" dirty="0" err="1"/>
              <a:t>với</a:t>
            </a:r>
            <a:r>
              <a:rPr lang="en-US" sz="2800" dirty="0"/>
              <a:t> </a:t>
            </a:r>
            <a:r>
              <a:rPr lang="en-US" sz="2800" dirty="0" err="1"/>
              <a:t>các</a:t>
            </a:r>
            <a:r>
              <a:rPr lang="en-US" sz="2800" dirty="0"/>
              <a:t> </a:t>
            </a:r>
            <a:r>
              <a:rPr lang="en-US" sz="2800" dirty="0" err="1"/>
              <a:t>điều</a:t>
            </a:r>
            <a:r>
              <a:rPr lang="en-US" sz="2800" dirty="0"/>
              <a:t> </a:t>
            </a:r>
            <a:r>
              <a:rPr lang="en-US" sz="2800" dirty="0" err="1"/>
              <a:t>khoản</a:t>
            </a:r>
            <a:r>
              <a:rPr lang="en-US" sz="2800" dirty="0"/>
              <a:t> </a:t>
            </a:r>
            <a:r>
              <a:rPr lang="en-US" sz="2800" dirty="0" err="1"/>
              <a:t>và</a:t>
            </a:r>
            <a:r>
              <a:rPr lang="en-US" sz="2800" dirty="0"/>
              <a:t> </a:t>
            </a:r>
            <a:r>
              <a:rPr lang="en-US" sz="2800" dirty="0" err="1"/>
              <a:t>tiếp</a:t>
            </a:r>
            <a:r>
              <a:rPr lang="en-US" sz="2800" dirty="0"/>
              <a:t> </a:t>
            </a:r>
            <a:r>
              <a:rPr lang="en-US" sz="2800" dirty="0" err="1"/>
              <a:t>tục</a:t>
            </a:r>
            <a:r>
              <a:rPr lang="en-US" sz="2800" dirty="0"/>
              <a:t> </a:t>
            </a:r>
            <a:r>
              <a:rPr lang="en-US" sz="2800" dirty="0" err="1"/>
              <a:t>quá</a:t>
            </a:r>
            <a:r>
              <a:rPr lang="en-US" sz="2800" dirty="0"/>
              <a:t> </a:t>
            </a:r>
            <a:r>
              <a:rPr lang="en-US" sz="2800" dirty="0" err="1"/>
              <a:t>trình</a:t>
            </a:r>
            <a:r>
              <a:rPr lang="en-US" sz="2800" dirty="0"/>
              <a:t> </a:t>
            </a:r>
            <a:r>
              <a:rPr lang="en-US" sz="2800" dirty="0" err="1"/>
              <a:t>cài</a:t>
            </a:r>
            <a:r>
              <a:rPr lang="en-US" sz="2800" dirty="0"/>
              <a:t> </a:t>
            </a:r>
            <a:r>
              <a:rPr lang="en-US" sz="2800" dirty="0" err="1"/>
              <a:t>đặt</a:t>
            </a:r>
            <a:r>
              <a:rPr lang="en-US" sz="2800" dirty="0"/>
              <a:t>.</a:t>
            </a:r>
          </a:p>
        </p:txBody>
      </p:sp>
      <p:pic>
        <p:nvPicPr>
          <p:cNvPr id="4" name="Picture 3"/>
          <p:cNvPicPr>
            <a:picLocks noChangeAspect="1"/>
          </p:cNvPicPr>
          <p:nvPr/>
        </p:nvPicPr>
        <p:blipFill>
          <a:blip r:embed="rId2"/>
          <a:stretch>
            <a:fillRect/>
          </a:stretch>
        </p:blipFill>
        <p:spPr>
          <a:xfrm>
            <a:off x="571500" y="1543050"/>
            <a:ext cx="8267700" cy="4286250"/>
          </a:xfrm>
          <a:prstGeom prst="rect">
            <a:avLst/>
          </a:prstGeom>
        </p:spPr>
      </p:pic>
    </p:spTree>
    <p:extLst>
      <p:ext uri="{BB962C8B-B14F-4D97-AF65-F5344CB8AC3E}">
        <p14:creationId xmlns:p14="http://schemas.microsoft.com/office/powerpoint/2010/main" val="1231035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III. </a:t>
            </a:r>
            <a:r>
              <a:rPr lang="en-US" dirty="0">
                <a:solidFill>
                  <a:srgbClr val="002060"/>
                </a:solidFill>
              </a:rPr>
              <a:t>HƯỚNG DẪN CÀI ĐẶT VÀ SỬ DỤNG</a:t>
            </a:r>
            <a:endParaRPr lang="en-US" dirty="0"/>
          </a:p>
        </p:txBody>
      </p:sp>
      <p:sp>
        <p:nvSpPr>
          <p:cNvPr id="3" name="Text Placeholder 2"/>
          <p:cNvSpPr>
            <a:spLocks noGrp="1"/>
          </p:cNvSpPr>
          <p:nvPr>
            <p:ph type="body" idx="1"/>
          </p:nvPr>
        </p:nvSpPr>
        <p:spPr>
          <a:xfrm>
            <a:off x="209550" y="5334000"/>
            <a:ext cx="8629650" cy="1314450"/>
          </a:xfrm>
        </p:spPr>
        <p:txBody>
          <a:bodyPr/>
          <a:lstStyle/>
          <a:p>
            <a:pPr algn="just">
              <a:buFont typeface="Wingdings" panose="05000000000000000000" pitchFamily="2" charset="2"/>
              <a:buChar char="Ø"/>
            </a:pPr>
            <a:r>
              <a:rPr lang="vi-VN" sz="2800" dirty="0" smtClean="0"/>
              <a:t>Có </a:t>
            </a:r>
            <a:r>
              <a:rPr lang="vi-VN" sz="2800" dirty="0"/>
              <a:t>thể thay đổi đường dẫn tập tin cài đặt bằng cách chọn dấu “…”. Chọn “Install” để bắt đầu quá trình cài đặt</a:t>
            </a:r>
            <a:endParaRPr lang="en-US" sz="2800" dirty="0"/>
          </a:p>
        </p:txBody>
      </p:sp>
      <p:pic>
        <p:nvPicPr>
          <p:cNvPr id="4" name="Picture 3"/>
          <p:cNvPicPr>
            <a:picLocks noChangeAspect="1"/>
          </p:cNvPicPr>
          <p:nvPr/>
        </p:nvPicPr>
        <p:blipFill>
          <a:blip r:embed="rId2"/>
          <a:stretch>
            <a:fillRect/>
          </a:stretch>
        </p:blipFill>
        <p:spPr>
          <a:xfrm>
            <a:off x="533400" y="1619250"/>
            <a:ext cx="8305800" cy="3714750"/>
          </a:xfrm>
          <a:prstGeom prst="rect">
            <a:avLst/>
          </a:prstGeom>
        </p:spPr>
      </p:pic>
    </p:spTree>
    <p:extLst>
      <p:ext uri="{BB962C8B-B14F-4D97-AF65-F5344CB8AC3E}">
        <p14:creationId xmlns:p14="http://schemas.microsoft.com/office/powerpoint/2010/main" val="1340931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III. </a:t>
            </a:r>
            <a:r>
              <a:rPr lang="en-US" dirty="0">
                <a:solidFill>
                  <a:srgbClr val="002060"/>
                </a:solidFill>
              </a:rPr>
              <a:t>HƯỚNG DẪN CÀI ĐẶT VÀ SỬ DỤNG</a:t>
            </a:r>
            <a:endParaRPr lang="en-US" dirty="0"/>
          </a:p>
        </p:txBody>
      </p:sp>
      <p:sp>
        <p:nvSpPr>
          <p:cNvPr id="3" name="Text Placeholder 2"/>
          <p:cNvSpPr>
            <a:spLocks noGrp="1"/>
          </p:cNvSpPr>
          <p:nvPr>
            <p:ph type="body" idx="1"/>
          </p:nvPr>
        </p:nvSpPr>
        <p:spPr>
          <a:xfrm>
            <a:off x="190500" y="5554662"/>
            <a:ext cx="8496300" cy="1036638"/>
          </a:xfrm>
        </p:spPr>
        <p:txBody>
          <a:bodyPr/>
          <a:lstStyle/>
          <a:p>
            <a:pPr marL="114300" indent="0" algn="ctr">
              <a:buNone/>
            </a:pPr>
            <a:r>
              <a:rPr lang="en-US" sz="2000" i="1" dirty="0" err="1"/>
              <a:t>Hình</a:t>
            </a:r>
            <a:r>
              <a:rPr lang="en-US" sz="2000" i="1" dirty="0"/>
              <a:t> 7. </a:t>
            </a:r>
            <a:r>
              <a:rPr lang="en-US" sz="2000" i="1" dirty="0" err="1"/>
              <a:t>Giao</a:t>
            </a:r>
            <a:r>
              <a:rPr lang="en-US" sz="2000" i="1" dirty="0"/>
              <a:t> </a:t>
            </a:r>
            <a:r>
              <a:rPr lang="en-US" sz="2000" i="1" dirty="0" err="1"/>
              <a:t>diện</a:t>
            </a:r>
            <a:r>
              <a:rPr lang="en-US" sz="2000" i="1" dirty="0"/>
              <a:t> </a:t>
            </a:r>
            <a:r>
              <a:rPr lang="en-US" sz="2000" i="1" dirty="0" err="1"/>
              <a:t>hoàn</a:t>
            </a:r>
            <a:r>
              <a:rPr lang="en-US" sz="2000" i="1" dirty="0"/>
              <a:t> </a:t>
            </a:r>
            <a:r>
              <a:rPr lang="en-US" sz="2000" i="1" dirty="0" err="1"/>
              <a:t>tất</a:t>
            </a:r>
            <a:r>
              <a:rPr lang="en-US" sz="2000" i="1" dirty="0"/>
              <a:t> </a:t>
            </a:r>
            <a:r>
              <a:rPr lang="en-US" sz="2000" i="1" dirty="0" err="1"/>
              <a:t>quá</a:t>
            </a:r>
            <a:r>
              <a:rPr lang="en-US" sz="2000" i="1" dirty="0"/>
              <a:t> </a:t>
            </a:r>
            <a:r>
              <a:rPr lang="en-US" sz="2000" i="1" dirty="0" err="1"/>
              <a:t>trình</a:t>
            </a:r>
            <a:r>
              <a:rPr lang="en-US" sz="2000" i="1" dirty="0"/>
              <a:t> </a:t>
            </a:r>
            <a:r>
              <a:rPr lang="en-US" sz="2000" i="1" dirty="0" err="1"/>
              <a:t>cài</a:t>
            </a:r>
            <a:r>
              <a:rPr lang="en-US" sz="2000" i="1" dirty="0"/>
              <a:t> </a:t>
            </a:r>
            <a:r>
              <a:rPr lang="en-US" sz="2000" i="1" dirty="0" err="1"/>
              <a:t>đặt</a:t>
            </a:r>
            <a:r>
              <a:rPr lang="en-US" sz="2000" i="1" dirty="0"/>
              <a:t> Red Gate .NET Reflector</a:t>
            </a:r>
          </a:p>
          <a:p>
            <a:pPr>
              <a:buFont typeface="Wingdings" panose="05000000000000000000" pitchFamily="2" charset="2"/>
              <a:buChar char="Ø"/>
            </a:pPr>
            <a:r>
              <a:rPr lang="en-US" sz="2800" dirty="0" err="1" smtClean="0"/>
              <a:t>Chọn</a:t>
            </a:r>
            <a:r>
              <a:rPr lang="en-US" sz="2800" dirty="0" smtClean="0"/>
              <a:t> </a:t>
            </a:r>
            <a:r>
              <a:rPr lang="en-US" sz="2800" dirty="0"/>
              <a:t>“</a:t>
            </a:r>
            <a:r>
              <a:rPr lang="en-US" sz="2800" dirty="0" err="1"/>
              <a:t>Fisish</a:t>
            </a:r>
            <a:r>
              <a:rPr lang="en-US" sz="2800" dirty="0"/>
              <a:t>” </a:t>
            </a:r>
            <a:r>
              <a:rPr lang="en-US" sz="2800" dirty="0" err="1"/>
              <a:t>để</a:t>
            </a:r>
            <a:r>
              <a:rPr lang="en-US" sz="2800" dirty="0"/>
              <a:t> </a:t>
            </a:r>
            <a:r>
              <a:rPr lang="en-US" sz="2800" dirty="0" err="1"/>
              <a:t>hoàn</a:t>
            </a:r>
            <a:r>
              <a:rPr lang="en-US" sz="2800" dirty="0"/>
              <a:t> </a:t>
            </a:r>
            <a:r>
              <a:rPr lang="en-US" sz="2800" dirty="0" err="1"/>
              <a:t>tất</a:t>
            </a:r>
            <a:r>
              <a:rPr lang="en-US" sz="2800" dirty="0"/>
              <a:t> </a:t>
            </a:r>
            <a:r>
              <a:rPr lang="en-US" sz="2800" dirty="0" err="1"/>
              <a:t>quá</a:t>
            </a:r>
            <a:r>
              <a:rPr lang="en-US" sz="2800" dirty="0"/>
              <a:t> </a:t>
            </a:r>
            <a:r>
              <a:rPr lang="en-US" sz="2800" dirty="0" err="1"/>
              <a:t>trình</a:t>
            </a:r>
            <a:r>
              <a:rPr lang="en-US" sz="2800" dirty="0"/>
              <a:t> </a:t>
            </a:r>
            <a:r>
              <a:rPr lang="en-US" sz="2800" dirty="0" err="1"/>
              <a:t>cài</a:t>
            </a:r>
            <a:r>
              <a:rPr lang="en-US" sz="2800" dirty="0"/>
              <a:t> </a:t>
            </a:r>
            <a:r>
              <a:rPr lang="en-US" sz="2800" dirty="0" err="1"/>
              <a:t>đặt</a:t>
            </a:r>
            <a:r>
              <a:rPr lang="en-US" sz="2800" dirty="0" smtClean="0"/>
              <a:t>.</a:t>
            </a:r>
            <a:endParaRPr lang="en-US" sz="2800" dirty="0"/>
          </a:p>
        </p:txBody>
      </p:sp>
      <p:pic>
        <p:nvPicPr>
          <p:cNvPr id="4" name="Picture 3"/>
          <p:cNvPicPr>
            <a:picLocks noChangeAspect="1"/>
          </p:cNvPicPr>
          <p:nvPr/>
        </p:nvPicPr>
        <p:blipFill>
          <a:blip r:embed="rId2"/>
          <a:stretch>
            <a:fillRect/>
          </a:stretch>
        </p:blipFill>
        <p:spPr>
          <a:xfrm>
            <a:off x="609600" y="1581150"/>
            <a:ext cx="8077200" cy="3973512"/>
          </a:xfrm>
          <a:prstGeom prst="rect">
            <a:avLst/>
          </a:prstGeom>
        </p:spPr>
      </p:pic>
    </p:spTree>
    <p:extLst>
      <p:ext uri="{BB962C8B-B14F-4D97-AF65-F5344CB8AC3E}">
        <p14:creationId xmlns:p14="http://schemas.microsoft.com/office/powerpoint/2010/main" val="2382137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III. </a:t>
            </a:r>
            <a:r>
              <a:rPr lang="en-US" dirty="0">
                <a:solidFill>
                  <a:srgbClr val="002060"/>
                </a:solidFill>
              </a:rPr>
              <a:t>HƯỚNG DẪN CÀI ĐẶT VÀ SỬ DỤNG</a:t>
            </a:r>
            <a:endParaRPr lang="en-US" dirty="0"/>
          </a:p>
        </p:txBody>
      </p:sp>
      <p:sp>
        <p:nvSpPr>
          <p:cNvPr id="3" name="Text Placeholder 2"/>
          <p:cNvSpPr>
            <a:spLocks noGrp="1"/>
          </p:cNvSpPr>
          <p:nvPr>
            <p:ph type="body" idx="1"/>
          </p:nvPr>
        </p:nvSpPr>
        <p:spPr>
          <a:xfrm>
            <a:off x="609600" y="1633538"/>
            <a:ext cx="7886700" cy="3433762"/>
          </a:xfrm>
        </p:spPr>
        <p:txBody>
          <a:bodyPr/>
          <a:lstStyle/>
          <a:p>
            <a:pPr marL="114300" indent="0">
              <a:buNone/>
            </a:pPr>
            <a:r>
              <a:rPr lang="vi-VN" sz="2800" b="1" dirty="0" smtClean="0"/>
              <a:t>2.</a:t>
            </a:r>
            <a:r>
              <a:rPr lang="en-US" sz="2800" b="1" dirty="0" smtClean="0"/>
              <a:t> </a:t>
            </a:r>
            <a:r>
              <a:rPr lang="vi-VN" sz="2800" b="1" dirty="0" smtClean="0"/>
              <a:t>Hướng </a:t>
            </a:r>
            <a:r>
              <a:rPr lang="vi-VN" sz="2800" b="1" dirty="0"/>
              <a:t>dẫn sử </a:t>
            </a:r>
            <a:r>
              <a:rPr lang="vi-VN" sz="2800" b="1" dirty="0" smtClean="0"/>
              <a:t>dụng</a:t>
            </a:r>
            <a:endParaRPr lang="en-US" sz="2800" b="1" dirty="0" smtClean="0"/>
          </a:p>
          <a:p>
            <a:pPr marL="114300" indent="0">
              <a:buNone/>
            </a:pPr>
            <a:endParaRPr lang="vi-VN" sz="2800" b="1" dirty="0"/>
          </a:p>
          <a:p>
            <a:pPr>
              <a:buFont typeface="Wingdings" panose="05000000000000000000" pitchFamily="2" charset="2"/>
              <a:buChar char="Ø"/>
            </a:pPr>
            <a:r>
              <a:rPr lang="vi-VN" sz="2800" dirty="0"/>
              <a:t>•	Sau khi cài đặt, chạy .NET Reflector và open một file .exe ta sẽ thấy như sau.</a:t>
            </a:r>
          </a:p>
          <a:p>
            <a:pPr>
              <a:buFont typeface="Wingdings" panose="05000000000000000000" pitchFamily="2" charset="2"/>
              <a:buChar char="Ø"/>
            </a:pPr>
            <a:r>
              <a:rPr lang="vi-VN" sz="2800" dirty="0"/>
              <a:t>•	Trong bài sẽ lấy file QuanLyBanHang.exe để làm ví dụ</a:t>
            </a:r>
            <a:r>
              <a:rPr lang="vi-VN" sz="2800" dirty="0" smtClean="0"/>
              <a:t>.</a:t>
            </a:r>
            <a:endParaRPr lang="en-US" dirty="0"/>
          </a:p>
          <a:p>
            <a:endParaRPr lang="en-US" dirty="0"/>
          </a:p>
        </p:txBody>
      </p:sp>
    </p:spTree>
    <p:extLst>
      <p:ext uri="{BB962C8B-B14F-4D97-AF65-F5344CB8AC3E}">
        <p14:creationId xmlns:p14="http://schemas.microsoft.com/office/powerpoint/2010/main" val="500374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III. </a:t>
            </a:r>
            <a:r>
              <a:rPr lang="en-US" dirty="0">
                <a:solidFill>
                  <a:srgbClr val="002060"/>
                </a:solidFill>
              </a:rPr>
              <a:t>HƯỚNG DẪN CÀI ĐẶT VÀ SỬ DỤNG</a:t>
            </a:r>
            <a:endParaRPr lang="en-US" dirty="0"/>
          </a:p>
        </p:txBody>
      </p:sp>
      <p:sp>
        <p:nvSpPr>
          <p:cNvPr id="3" name="Text Placeholder 2"/>
          <p:cNvSpPr>
            <a:spLocks noGrp="1"/>
          </p:cNvSpPr>
          <p:nvPr>
            <p:ph type="body" idx="1"/>
          </p:nvPr>
        </p:nvSpPr>
        <p:spPr>
          <a:xfrm>
            <a:off x="609600" y="5926137"/>
            <a:ext cx="8039100" cy="590550"/>
          </a:xfrm>
        </p:spPr>
        <p:txBody>
          <a:bodyPr/>
          <a:lstStyle/>
          <a:p>
            <a:pPr marL="114300" indent="0" algn="ctr">
              <a:buNone/>
            </a:pPr>
            <a:r>
              <a:rPr lang="en-US" sz="2000" i="1" dirty="0" err="1"/>
              <a:t>Hình</a:t>
            </a:r>
            <a:r>
              <a:rPr lang="en-US" sz="2000" i="1" dirty="0"/>
              <a:t> 8. </a:t>
            </a:r>
            <a:r>
              <a:rPr lang="en-US" sz="2000" i="1" dirty="0" err="1"/>
              <a:t>Giao</a:t>
            </a:r>
            <a:r>
              <a:rPr lang="en-US" sz="2000" i="1" dirty="0"/>
              <a:t> </a:t>
            </a:r>
            <a:r>
              <a:rPr lang="en-US" sz="2000" i="1" dirty="0" err="1"/>
              <a:t>diện</a:t>
            </a:r>
            <a:r>
              <a:rPr lang="en-US" sz="2000" i="1" dirty="0"/>
              <a:t> </a:t>
            </a:r>
            <a:r>
              <a:rPr lang="en-US" sz="2000" i="1" dirty="0" err="1"/>
              <a:t>của</a:t>
            </a:r>
            <a:r>
              <a:rPr lang="en-US" sz="2000" i="1" dirty="0"/>
              <a:t> Red Gate .NET Reflector</a:t>
            </a:r>
          </a:p>
        </p:txBody>
      </p:sp>
      <p:pic>
        <p:nvPicPr>
          <p:cNvPr id="4" name="Picture 3"/>
          <p:cNvPicPr>
            <a:picLocks noChangeAspect="1"/>
          </p:cNvPicPr>
          <p:nvPr/>
        </p:nvPicPr>
        <p:blipFill>
          <a:blip r:embed="rId2"/>
          <a:stretch>
            <a:fillRect/>
          </a:stretch>
        </p:blipFill>
        <p:spPr>
          <a:xfrm>
            <a:off x="609600" y="1581149"/>
            <a:ext cx="8039100" cy="4344987"/>
          </a:xfrm>
          <a:prstGeom prst="rect">
            <a:avLst/>
          </a:prstGeom>
        </p:spPr>
      </p:pic>
    </p:spTree>
    <p:extLst>
      <p:ext uri="{BB962C8B-B14F-4D97-AF65-F5344CB8AC3E}">
        <p14:creationId xmlns:p14="http://schemas.microsoft.com/office/powerpoint/2010/main" val="1584751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III. </a:t>
            </a:r>
            <a:r>
              <a:rPr lang="en-US" dirty="0">
                <a:solidFill>
                  <a:srgbClr val="002060"/>
                </a:solidFill>
              </a:rPr>
              <a:t>HƯỚNG DẪN CÀI ĐẶT VÀ SỬ DỤNG</a:t>
            </a:r>
            <a:endParaRPr lang="en-US" dirty="0"/>
          </a:p>
        </p:txBody>
      </p:sp>
      <p:sp>
        <p:nvSpPr>
          <p:cNvPr id="3" name="Text Placeholder 2"/>
          <p:cNvSpPr>
            <a:spLocks noGrp="1"/>
          </p:cNvSpPr>
          <p:nvPr>
            <p:ph type="body" idx="1"/>
          </p:nvPr>
        </p:nvSpPr>
        <p:spPr>
          <a:xfrm>
            <a:off x="342900" y="1790700"/>
            <a:ext cx="8191500" cy="4381500"/>
          </a:xfrm>
        </p:spPr>
        <p:txBody>
          <a:bodyPr/>
          <a:lstStyle/>
          <a:p>
            <a:pPr algn="just">
              <a:buFont typeface="Wingdings" panose="05000000000000000000" pitchFamily="2" charset="2"/>
              <a:buChar char="v"/>
            </a:pPr>
            <a:r>
              <a:rPr lang="vi-VN" sz="2800" dirty="0" smtClean="0"/>
              <a:t>Cửa </a:t>
            </a:r>
            <a:r>
              <a:rPr lang="vi-VN" sz="2800" dirty="0"/>
              <a:t>sổ của .NET Reflector được chia thành 4 phần:</a:t>
            </a:r>
          </a:p>
          <a:p>
            <a:pPr marL="114300" indent="0" algn="just">
              <a:buNone/>
            </a:pPr>
            <a:r>
              <a:rPr lang="en-US" sz="2800" dirty="0" smtClean="0"/>
              <a:t> </a:t>
            </a:r>
            <a:r>
              <a:rPr lang="vi-VN" sz="2800" dirty="0" smtClean="0"/>
              <a:t>1.</a:t>
            </a:r>
            <a:r>
              <a:rPr lang="en-US" sz="2800" dirty="0" smtClean="0"/>
              <a:t> </a:t>
            </a:r>
            <a:r>
              <a:rPr lang="vi-VN" sz="2800" dirty="0" smtClean="0"/>
              <a:t>Danh </a:t>
            </a:r>
            <a:r>
              <a:rPr lang="vi-VN" sz="2800" dirty="0"/>
              <a:t>sách các file, lớp, phương thức, thuộc tính.</a:t>
            </a:r>
          </a:p>
          <a:p>
            <a:pPr marL="114300" indent="0" algn="just">
              <a:buNone/>
            </a:pPr>
            <a:r>
              <a:rPr lang="en-US" sz="2800" dirty="0" smtClean="0"/>
              <a:t> </a:t>
            </a:r>
            <a:r>
              <a:rPr lang="vi-VN" sz="2800" dirty="0" smtClean="0"/>
              <a:t>2.</a:t>
            </a:r>
            <a:r>
              <a:rPr lang="en-US" sz="2800" dirty="0" smtClean="0"/>
              <a:t> </a:t>
            </a:r>
            <a:r>
              <a:rPr lang="vi-VN" sz="2800" dirty="0" smtClean="0"/>
              <a:t>Cửa </a:t>
            </a:r>
            <a:r>
              <a:rPr lang="vi-VN" sz="2800" dirty="0"/>
              <a:t>sổ hiển thị đoạn code được decompiler</a:t>
            </a:r>
            <a:r>
              <a:rPr lang="vi-VN" sz="2800" dirty="0" smtClean="0"/>
              <a:t>.</a:t>
            </a:r>
            <a:endParaRPr lang="vi-VN" sz="2800" dirty="0"/>
          </a:p>
          <a:p>
            <a:pPr marL="114300" indent="0" algn="just">
              <a:buNone/>
            </a:pPr>
            <a:r>
              <a:rPr lang="en-US" sz="2800" dirty="0" smtClean="0"/>
              <a:t> </a:t>
            </a:r>
            <a:r>
              <a:rPr lang="vi-VN" sz="2800" dirty="0" smtClean="0"/>
              <a:t>3.</a:t>
            </a:r>
            <a:r>
              <a:rPr lang="en-US" sz="2800" dirty="0" smtClean="0"/>
              <a:t> </a:t>
            </a:r>
            <a:r>
              <a:rPr lang="vi-VN" sz="2800" dirty="0" smtClean="0"/>
              <a:t>Thông </a:t>
            </a:r>
            <a:r>
              <a:rPr lang="vi-VN" sz="2800" dirty="0"/>
              <a:t>tin cơ bản của đối tượng được lựa chọn.</a:t>
            </a:r>
          </a:p>
          <a:p>
            <a:pPr marL="114300" indent="0" algn="just">
              <a:buNone/>
            </a:pPr>
            <a:r>
              <a:rPr lang="en-US" sz="2800" dirty="0" smtClean="0"/>
              <a:t> </a:t>
            </a:r>
            <a:r>
              <a:rPr lang="vi-VN" sz="2800" dirty="0" smtClean="0"/>
              <a:t>4.</a:t>
            </a:r>
            <a:r>
              <a:rPr lang="en-US" sz="2800" dirty="0" smtClean="0"/>
              <a:t> </a:t>
            </a:r>
            <a:r>
              <a:rPr lang="vi-VN" sz="2800" dirty="0" smtClean="0"/>
              <a:t>Các </a:t>
            </a:r>
            <a:r>
              <a:rPr lang="vi-VN" sz="2800" dirty="0"/>
              <a:t>thông tin phân tích của một đối tượng được lựa chọn</a:t>
            </a:r>
            <a:r>
              <a:rPr lang="vi-VN" sz="2800" dirty="0" smtClean="0"/>
              <a:t>.</a:t>
            </a:r>
            <a:endParaRPr lang="vi-VN" sz="2800" dirty="0"/>
          </a:p>
        </p:txBody>
      </p:sp>
    </p:spTree>
    <p:extLst>
      <p:ext uri="{BB962C8B-B14F-4D97-AF65-F5344CB8AC3E}">
        <p14:creationId xmlns:p14="http://schemas.microsoft.com/office/powerpoint/2010/main" val="359443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1752600" y="282575"/>
            <a:ext cx="7086600" cy="99443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solidFill>
                  <a:schemeClr val="accent2"/>
                </a:solidFill>
              </a:rPr>
              <a:t>I. GIỚI THIỆU</a:t>
            </a:r>
            <a:endParaRPr dirty="0">
              <a:solidFill>
                <a:schemeClr val="accent2"/>
              </a:solidFill>
            </a:endParaRPr>
          </a:p>
        </p:txBody>
      </p:sp>
      <p:sp>
        <p:nvSpPr>
          <p:cNvPr id="107" name="Google Shape;107;p4"/>
          <p:cNvSpPr txBox="1">
            <a:spLocks noGrp="1"/>
          </p:cNvSpPr>
          <p:nvPr>
            <p:ph type="body" idx="1"/>
          </p:nvPr>
        </p:nvSpPr>
        <p:spPr>
          <a:xfrm>
            <a:off x="378372" y="1686910"/>
            <a:ext cx="8460828" cy="4808483"/>
          </a:xfrm>
          <a:prstGeom prst="rect">
            <a:avLst/>
          </a:prstGeom>
          <a:noFill/>
          <a:ln>
            <a:noFill/>
          </a:ln>
        </p:spPr>
        <p:txBody>
          <a:bodyPr spcFirstLastPara="1" wrap="square" lIns="91425" tIns="45700" rIns="91425" bIns="45700" anchor="t" anchorCtr="0">
            <a:noAutofit/>
          </a:bodyPr>
          <a:lstStyle/>
          <a:p>
            <a:pPr marL="514350" lvl="0" indent="-330200">
              <a:spcBef>
                <a:spcPts val="580"/>
              </a:spcBef>
              <a:buSzPts val="2900"/>
              <a:buNone/>
            </a:pPr>
            <a:r>
              <a:rPr lang="vi-VN" sz="2800" b="1" dirty="0">
                <a:solidFill>
                  <a:srgbClr val="002060"/>
                </a:solidFill>
              </a:rPr>
              <a:t>1. Công cụ dịch ngược (decompiler) là gì ?</a:t>
            </a:r>
            <a:endParaRPr sz="2800" b="1" dirty="0">
              <a:solidFill>
                <a:srgbClr val="002060"/>
              </a:solidFill>
            </a:endParaRPr>
          </a:p>
          <a:p>
            <a:pPr marL="641350" lvl="0" indent="-457200" algn="just">
              <a:spcBef>
                <a:spcPts val="580"/>
              </a:spcBef>
              <a:buSzPts val="2900"/>
              <a:buFont typeface="Wingdings" panose="05000000000000000000" pitchFamily="2" charset="2"/>
              <a:buChar char="v"/>
            </a:pPr>
            <a:r>
              <a:rPr lang="en-US" sz="2800" dirty="0" smtClean="0"/>
              <a:t>	</a:t>
            </a:r>
            <a:r>
              <a:rPr lang="vi-VN" sz="2800" dirty="0" smtClean="0"/>
              <a:t>Công </a:t>
            </a:r>
            <a:r>
              <a:rPr lang="vi-VN" sz="2800" dirty="0"/>
              <a:t>cụ dịch ngược (Decompiler) là một công cụ lập trình chuyển đổi một chương trình thực thi hoặc </a:t>
            </a:r>
            <a:r>
              <a:rPr lang="vi-VN" sz="2800" dirty="0">
                <a:solidFill>
                  <a:srgbClr val="002060"/>
                </a:solidFill>
              </a:rPr>
              <a:t>ngôn</a:t>
            </a:r>
            <a:r>
              <a:rPr lang="vi-VN" sz="2800" dirty="0"/>
              <a:t> ngữ máy / ngôn ngữ cấp thấp (low-level) thành một định dạng mà các lập trình viên phần mềm có thể </a:t>
            </a:r>
            <a:r>
              <a:rPr lang="vi-VN" sz="2800" dirty="0" smtClean="0"/>
              <a:t>hiểu </a:t>
            </a:r>
            <a:r>
              <a:rPr lang="vi-VN" sz="2800" dirty="0"/>
              <a:t>được</a:t>
            </a:r>
            <a:r>
              <a:rPr lang="vi-VN" sz="2800" dirty="0" smtClean="0"/>
              <a:t>.</a:t>
            </a:r>
            <a:endParaRPr lang="en-US" sz="2800" dirty="0" smtClean="0"/>
          </a:p>
          <a:p>
            <a:pPr marL="641350" lvl="0" indent="-457200" algn="just">
              <a:spcBef>
                <a:spcPts val="580"/>
              </a:spcBef>
              <a:buSzPts val="2900"/>
              <a:buFont typeface="Wingdings" panose="05000000000000000000" pitchFamily="2" charset="2"/>
              <a:buChar char="v"/>
            </a:pPr>
            <a:r>
              <a:rPr lang="vi-VN" sz="2800" dirty="0" smtClean="0"/>
              <a:t>Công </a:t>
            </a:r>
            <a:r>
              <a:rPr lang="vi-VN" sz="2800" dirty="0"/>
              <a:t>cụ dịch ngược hoạt động thông qua kỹ thuật đảo ngược (reverse engineering). Công cụ dịch ngược dịch mã đã biên dịch hoặc tệp thực thi (.exe) thành mã cấp cao (high-level).</a:t>
            </a:r>
            <a:endParaRPr lang="en-US" sz="2800" dirty="0" smtClean="0"/>
          </a:p>
          <a:p>
            <a:pPr marL="641350" lvl="0" indent="-457200" algn="just">
              <a:spcBef>
                <a:spcPts val="580"/>
              </a:spcBef>
              <a:buSzPts val="2900"/>
              <a:buFont typeface="Wingdings" panose="05000000000000000000" pitchFamily="2" charset="2"/>
              <a:buChar char="v"/>
            </a:pP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III. </a:t>
            </a:r>
            <a:r>
              <a:rPr lang="en-US" dirty="0">
                <a:solidFill>
                  <a:srgbClr val="002060"/>
                </a:solidFill>
              </a:rPr>
              <a:t>HƯỚNG DẪN CÀI ĐẶT VÀ SỬ DỤNG</a:t>
            </a:r>
            <a:endParaRPr lang="en-US" dirty="0"/>
          </a:p>
        </p:txBody>
      </p:sp>
      <p:sp>
        <p:nvSpPr>
          <p:cNvPr id="3" name="Text Placeholder 2"/>
          <p:cNvSpPr>
            <a:spLocks noGrp="1"/>
          </p:cNvSpPr>
          <p:nvPr>
            <p:ph type="body" idx="1"/>
          </p:nvPr>
        </p:nvSpPr>
        <p:spPr>
          <a:xfrm>
            <a:off x="685800" y="2205038"/>
            <a:ext cx="7715250" cy="3357562"/>
          </a:xfrm>
        </p:spPr>
        <p:txBody>
          <a:bodyPr/>
          <a:lstStyle/>
          <a:p>
            <a:pPr>
              <a:buFont typeface="Wingdings" panose="05000000000000000000" pitchFamily="2" charset="2"/>
              <a:buChar char="v"/>
            </a:pPr>
            <a:r>
              <a:rPr lang="vi-VN" sz="2800" dirty="0" smtClean="0"/>
              <a:t>Khi </a:t>
            </a:r>
            <a:r>
              <a:rPr lang="vi-VN" sz="2800" dirty="0"/>
              <a:t>sử dụng .NET Reflector chúng ta có thể đọc mã nguồn của chương trình dưới dạng code C# trong cửa sổ 2</a:t>
            </a:r>
            <a:r>
              <a:rPr lang="vi-VN" sz="2800" dirty="0" smtClean="0"/>
              <a:t>.</a:t>
            </a:r>
            <a:endParaRPr lang="en-US" sz="2800" dirty="0" smtClean="0"/>
          </a:p>
          <a:p>
            <a:pPr marL="114300" indent="0">
              <a:buNone/>
            </a:pPr>
            <a:endParaRPr lang="vi-VN" sz="2800" dirty="0"/>
          </a:p>
          <a:p>
            <a:pPr>
              <a:buFont typeface="Wingdings" panose="05000000000000000000" pitchFamily="2" charset="2"/>
              <a:buChar char="v"/>
            </a:pPr>
            <a:r>
              <a:rPr lang="vi-VN" sz="2800" dirty="0" smtClean="0"/>
              <a:t>Chọn </a:t>
            </a:r>
            <a:r>
              <a:rPr lang="vi-VN" sz="2800" dirty="0"/>
              <a:t>phần cần xem và mã nguồn sẽ hiển thị trong phần 2 của giao diện .NET Reflector</a:t>
            </a:r>
            <a:r>
              <a:rPr lang="vi-VN" sz="2800" dirty="0" smtClean="0"/>
              <a:t>.</a:t>
            </a:r>
            <a:endParaRPr lang="vi-VN" sz="2800" dirty="0"/>
          </a:p>
        </p:txBody>
      </p:sp>
    </p:spTree>
    <p:extLst>
      <p:ext uri="{BB962C8B-B14F-4D97-AF65-F5344CB8AC3E}">
        <p14:creationId xmlns:p14="http://schemas.microsoft.com/office/powerpoint/2010/main" val="2453567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III. </a:t>
            </a:r>
            <a:r>
              <a:rPr lang="en-US" dirty="0">
                <a:solidFill>
                  <a:srgbClr val="002060"/>
                </a:solidFill>
              </a:rPr>
              <a:t>HƯỚNG DẪN CÀI ĐẶT VÀ SỬ DỤNG</a:t>
            </a:r>
            <a:endParaRPr lang="en-US" dirty="0"/>
          </a:p>
        </p:txBody>
      </p:sp>
      <p:sp>
        <p:nvSpPr>
          <p:cNvPr id="3" name="Text Placeholder 2"/>
          <p:cNvSpPr>
            <a:spLocks noGrp="1"/>
          </p:cNvSpPr>
          <p:nvPr>
            <p:ph type="body" idx="1"/>
          </p:nvPr>
        </p:nvSpPr>
        <p:spPr>
          <a:xfrm>
            <a:off x="838200" y="5630862"/>
            <a:ext cx="7867650" cy="647700"/>
          </a:xfrm>
        </p:spPr>
        <p:txBody>
          <a:bodyPr/>
          <a:lstStyle/>
          <a:p>
            <a:pPr marL="114300" indent="0" algn="ctr">
              <a:buNone/>
            </a:pPr>
            <a:r>
              <a:rPr lang="en-US" sz="2000" i="1" dirty="0" err="1"/>
              <a:t>Hình</a:t>
            </a:r>
            <a:r>
              <a:rPr lang="en-US" sz="2000" i="1" dirty="0"/>
              <a:t> 9. </a:t>
            </a:r>
            <a:r>
              <a:rPr lang="en-US" sz="2000" i="1" dirty="0" err="1"/>
              <a:t>Mã</a:t>
            </a:r>
            <a:r>
              <a:rPr lang="en-US" sz="2000" i="1" dirty="0"/>
              <a:t> </a:t>
            </a:r>
            <a:r>
              <a:rPr lang="en-US" sz="2000" i="1" dirty="0" err="1"/>
              <a:t>nguồn</a:t>
            </a:r>
            <a:r>
              <a:rPr lang="en-US" sz="2000" i="1" dirty="0"/>
              <a:t> </a:t>
            </a:r>
            <a:r>
              <a:rPr lang="en-US" sz="2000" i="1" dirty="0" err="1"/>
              <a:t>trong</a:t>
            </a:r>
            <a:r>
              <a:rPr lang="en-US" sz="2000" i="1" dirty="0"/>
              <a:t> Form1 </a:t>
            </a:r>
            <a:r>
              <a:rPr lang="en-US" sz="2000" i="1" dirty="0" err="1"/>
              <a:t>của</a:t>
            </a:r>
            <a:r>
              <a:rPr lang="en-US" sz="2000" i="1" dirty="0"/>
              <a:t> file QuanLyBanHang.exe</a:t>
            </a:r>
          </a:p>
        </p:txBody>
      </p:sp>
      <p:pic>
        <p:nvPicPr>
          <p:cNvPr id="4" name="Picture 3"/>
          <p:cNvPicPr>
            <a:picLocks noChangeAspect="1"/>
          </p:cNvPicPr>
          <p:nvPr/>
        </p:nvPicPr>
        <p:blipFill>
          <a:blip r:embed="rId2"/>
          <a:stretch>
            <a:fillRect/>
          </a:stretch>
        </p:blipFill>
        <p:spPr>
          <a:xfrm>
            <a:off x="590550" y="1600200"/>
            <a:ext cx="8248650" cy="4030661"/>
          </a:xfrm>
          <a:prstGeom prst="rect">
            <a:avLst/>
          </a:prstGeom>
        </p:spPr>
      </p:pic>
    </p:spTree>
    <p:extLst>
      <p:ext uri="{BB962C8B-B14F-4D97-AF65-F5344CB8AC3E}">
        <p14:creationId xmlns:p14="http://schemas.microsoft.com/office/powerpoint/2010/main" val="737767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002060"/>
                </a:solidFill>
              </a:rPr>
              <a:t>III. </a:t>
            </a:r>
            <a:r>
              <a:rPr lang="en-US" dirty="0">
                <a:solidFill>
                  <a:srgbClr val="002060"/>
                </a:solidFill>
              </a:rPr>
              <a:t>HƯỚNG DẪN CÀI ĐẶT VÀ SỬ DỤNG</a:t>
            </a:r>
            <a:endParaRPr lang="en-US" dirty="0"/>
          </a:p>
        </p:txBody>
      </p:sp>
      <p:sp>
        <p:nvSpPr>
          <p:cNvPr id="3" name="Text Placeholder 2"/>
          <p:cNvSpPr>
            <a:spLocks noGrp="1"/>
          </p:cNvSpPr>
          <p:nvPr>
            <p:ph type="body" idx="1"/>
          </p:nvPr>
        </p:nvSpPr>
        <p:spPr>
          <a:xfrm>
            <a:off x="476250" y="2514600"/>
            <a:ext cx="8229600" cy="2914650"/>
          </a:xfrm>
        </p:spPr>
        <p:txBody>
          <a:bodyPr/>
          <a:lstStyle/>
          <a:p>
            <a:pPr algn="just">
              <a:buFont typeface="Wingdings" panose="05000000000000000000" pitchFamily="2" charset="2"/>
              <a:buChar char="Ø"/>
            </a:pPr>
            <a:r>
              <a:rPr lang="vi-VN" sz="2800" dirty="0" smtClean="0"/>
              <a:t>Bởi </a:t>
            </a:r>
            <a:r>
              <a:rPr lang="vi-VN" sz="2800" dirty="0"/>
              <a:t>vì .NET Reflector tiêu chuẩn không cung cấp chức năng debug nên việc chỉ đọc được code cũng là hạn chế của công cụ này. Chúng ta có thể sao chép đoạn mã nguồn của chương trình ra IDE hoặc Text Editor để chỉnh sửa nếu cần thiết.</a:t>
            </a:r>
            <a:endParaRPr lang="en-US" sz="2800" dirty="0"/>
          </a:p>
        </p:txBody>
      </p:sp>
    </p:spTree>
    <p:extLst>
      <p:ext uri="{BB962C8B-B14F-4D97-AF65-F5344CB8AC3E}">
        <p14:creationId xmlns:p14="http://schemas.microsoft.com/office/powerpoint/2010/main" val="4013532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1752600" y="282575"/>
            <a:ext cx="7086600" cy="944563"/>
          </a:xfrm>
          <a:prstGeom prst="rect">
            <a:avLst/>
          </a:prstGeom>
          <a:noFill/>
          <a:ln>
            <a:noFill/>
          </a:ln>
        </p:spPr>
        <p:txBody>
          <a:bodyPr spcFirstLastPara="1" wrap="square" lIns="91425" tIns="45700" rIns="91425" bIns="45700" anchor="ctr" anchorCtr="0">
            <a:noAutofit/>
          </a:bodyPr>
          <a:lstStyle/>
          <a:p>
            <a:pPr lvl="0"/>
            <a:r>
              <a:rPr lang="vi-VN" dirty="0">
                <a:solidFill>
                  <a:schemeClr val="accent2">
                    <a:lumMod val="75000"/>
                  </a:schemeClr>
                </a:solidFill>
              </a:rPr>
              <a:t>IV. </a:t>
            </a:r>
            <a:r>
              <a:rPr lang="en-US" dirty="0">
                <a:solidFill>
                  <a:schemeClr val="accent2">
                    <a:lumMod val="75000"/>
                  </a:schemeClr>
                </a:solidFill>
              </a:rPr>
              <a:t>TÀI LIỆU THAM KHẢO</a:t>
            </a:r>
            <a:endParaRPr dirty="0"/>
          </a:p>
        </p:txBody>
      </p:sp>
      <p:sp>
        <p:nvSpPr>
          <p:cNvPr id="113" name="Google Shape;113;p5"/>
          <p:cNvSpPr txBox="1">
            <a:spLocks noGrp="1"/>
          </p:cNvSpPr>
          <p:nvPr>
            <p:ph type="body" idx="1"/>
          </p:nvPr>
        </p:nvSpPr>
        <p:spPr>
          <a:xfrm>
            <a:off x="400050" y="1529255"/>
            <a:ext cx="8439150" cy="4642945"/>
          </a:xfrm>
          <a:prstGeom prst="rect">
            <a:avLst/>
          </a:prstGeom>
          <a:noFill/>
          <a:ln>
            <a:noFill/>
          </a:ln>
        </p:spPr>
        <p:txBody>
          <a:bodyPr spcFirstLastPara="1" wrap="square" lIns="91425" tIns="45700" rIns="91425" bIns="45700" anchor="t" anchorCtr="0">
            <a:noAutofit/>
          </a:bodyPr>
          <a:lstStyle/>
          <a:p>
            <a:pPr marL="114300" lvl="0" indent="0" algn="just" fontAlgn="base">
              <a:buNone/>
            </a:pPr>
            <a:endParaRPr lang="en-US" sz="2800" dirty="0" smtClean="0"/>
          </a:p>
          <a:p>
            <a:pPr marL="628650" lvl="0" indent="-514350" fontAlgn="base">
              <a:buFont typeface="+mj-lt"/>
              <a:buAutoNum type="arabicPeriod"/>
            </a:pPr>
            <a:r>
              <a:rPr lang="vi-VN" sz="2800" dirty="0" smtClean="0"/>
              <a:t>Giáo </a:t>
            </a:r>
            <a:r>
              <a:rPr lang="vi-VN" sz="2800" dirty="0"/>
              <a:t>trình Bảo trì phần mềm + Slides bài giảng – TS. Huỳnh Quang Nghi</a:t>
            </a:r>
            <a:endParaRPr lang="en-US" sz="2800" dirty="0"/>
          </a:p>
          <a:p>
            <a:pPr marL="628650" lvl="0" indent="-514350" algn="just" fontAlgn="base">
              <a:buFont typeface="+mj-lt"/>
              <a:buAutoNum type="arabicPeriod"/>
            </a:pPr>
            <a:r>
              <a:rPr lang="vi-VN" sz="2800" u="sng" dirty="0">
                <a:hlinkClick r:id="rId3"/>
              </a:rPr>
              <a:t>https://www.red-gate.com/products/dotnet-development/reflector/#work-with-code</a:t>
            </a:r>
            <a:endParaRPr lang="en-US" sz="2800" dirty="0"/>
          </a:p>
          <a:p>
            <a:pPr marL="628650" lvl="0" indent="-514350" fontAlgn="base">
              <a:buFont typeface="+mj-lt"/>
              <a:buAutoNum type="arabicPeriod"/>
            </a:pPr>
            <a:r>
              <a:rPr lang="vi-VN" sz="2800" u="sng" dirty="0">
                <a:hlinkClick r:id="rId4"/>
              </a:rPr>
              <a:t>https://en.wikipedia.org/wiki/Interactive_Disassembler</a:t>
            </a:r>
            <a:endParaRPr lang="en-US" sz="2800" dirty="0"/>
          </a:p>
          <a:p>
            <a:pPr marL="628650" lvl="0" indent="-514350" fontAlgn="base">
              <a:buFont typeface="+mj-lt"/>
              <a:buAutoNum type="arabicPeriod"/>
            </a:pPr>
            <a:r>
              <a:rPr lang="vi-VN" sz="2800" u="sng" dirty="0">
                <a:hlinkClick r:id="rId5"/>
              </a:rPr>
              <a:t>https://</a:t>
            </a:r>
            <a:r>
              <a:rPr lang="vi-VN" sz="2800" u="sng" dirty="0" smtClean="0">
                <a:hlinkClick r:id="rId5"/>
              </a:rPr>
              <a:t>www.telerik.com/products/decompiler.aspx</a:t>
            </a: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p16"/>
          <p:cNvSpPr txBox="1">
            <a:spLocks noGrp="1"/>
          </p:cNvSpPr>
          <p:nvPr>
            <p:ph type="body" idx="1"/>
          </p:nvPr>
        </p:nvSpPr>
        <p:spPr>
          <a:xfrm>
            <a:off x="857250" y="2343150"/>
            <a:ext cx="7639050" cy="2171700"/>
          </a:xfrm>
          <a:prstGeom prst="rect">
            <a:avLst/>
          </a:prstGeom>
          <a:noFill/>
          <a:ln>
            <a:noFill/>
          </a:ln>
        </p:spPr>
        <p:txBody>
          <a:bodyPr spcFirstLastPara="1" wrap="square" lIns="91425" tIns="45700" rIns="91425" bIns="45700" anchor="t" anchorCtr="0">
            <a:noAutofit/>
          </a:bodyPr>
          <a:lstStyle/>
          <a:p>
            <a:pPr marL="342900" lvl="0" indent="-342900" rtl="0">
              <a:spcBef>
                <a:spcPts val="0"/>
              </a:spcBef>
              <a:spcAft>
                <a:spcPts val="0"/>
              </a:spcAft>
              <a:buClr>
                <a:srgbClr val="000066"/>
              </a:buClr>
              <a:buSzPts val="5000"/>
              <a:buFont typeface="Arial"/>
              <a:buNone/>
            </a:pPr>
            <a:r>
              <a:rPr lang="en-US" sz="5000" b="1" dirty="0" smtClean="0"/>
              <a:t>			CẢM  ƠN			 ĐÃ CHÚ Ý LẮNG NGHE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021" y="282575"/>
            <a:ext cx="7598979" cy="944563"/>
          </a:xfrm>
        </p:spPr>
        <p:txBody>
          <a:bodyPr/>
          <a:lstStyle/>
          <a:p>
            <a:pPr marL="514350" lvl="0" indent="-330200">
              <a:spcBef>
                <a:spcPts val="580"/>
              </a:spcBef>
              <a:buSzPts val="2900"/>
            </a:pPr>
            <a:r>
              <a:rPr lang="en-US" dirty="0" smtClean="0">
                <a:solidFill>
                  <a:schemeClr val="accent2">
                    <a:lumMod val="75000"/>
                  </a:schemeClr>
                </a:solidFill>
              </a:rPr>
              <a:t>I. GIỚI THIỆU</a:t>
            </a:r>
            <a:endParaRPr lang="vi-VN" dirty="0">
              <a:solidFill>
                <a:schemeClr val="accent2">
                  <a:lumMod val="75000"/>
                </a:schemeClr>
              </a:solidFill>
            </a:endParaRPr>
          </a:p>
        </p:txBody>
      </p:sp>
      <p:sp>
        <p:nvSpPr>
          <p:cNvPr id="3" name="Text Placeholder 2"/>
          <p:cNvSpPr>
            <a:spLocks noGrp="1"/>
          </p:cNvSpPr>
          <p:nvPr>
            <p:ph type="body" idx="1"/>
          </p:nvPr>
        </p:nvSpPr>
        <p:spPr>
          <a:xfrm>
            <a:off x="157655" y="1633538"/>
            <a:ext cx="8776795" cy="4729162"/>
          </a:xfrm>
        </p:spPr>
        <p:txBody>
          <a:bodyPr/>
          <a:lstStyle/>
          <a:p>
            <a:pPr marL="114300" indent="0" algn="just">
              <a:buNone/>
            </a:pPr>
            <a:r>
              <a:rPr lang="vi-VN" sz="2800" dirty="0" smtClean="0"/>
              <a:t>Vai </a:t>
            </a:r>
            <a:r>
              <a:rPr lang="vi-VN" sz="2800" dirty="0"/>
              <a:t>trò của công cụ dịch ngược (Decompiler) trong hoạt động bảo trì?</a:t>
            </a:r>
          </a:p>
          <a:p>
            <a:pPr marL="114300" indent="0" algn="just">
              <a:buNone/>
            </a:pPr>
            <a:r>
              <a:rPr lang="vi-VN" sz="2800" dirty="0"/>
              <a:t>- Gỡ lỗi chương trình (debug).</a:t>
            </a:r>
          </a:p>
          <a:p>
            <a:pPr marL="114300" indent="0" algn="just">
              <a:buNone/>
            </a:pPr>
            <a:r>
              <a:rPr lang="vi-VN" sz="2800" dirty="0"/>
              <a:t>- Khôi phục mã nguồn đã bị mất để lưu trữ và bảo trì.</a:t>
            </a:r>
          </a:p>
          <a:p>
            <a:pPr marL="114300" indent="0" algn="just">
              <a:buNone/>
            </a:pPr>
            <a:r>
              <a:rPr lang="vi-VN" sz="2800" dirty="0"/>
              <a:t>- Để hiểu một chương trình máy tính và chức năng của code của nó.</a:t>
            </a:r>
          </a:p>
          <a:p>
            <a:pPr marL="114300" indent="0" algn="just">
              <a:buNone/>
            </a:pPr>
            <a:r>
              <a:rPr lang="vi-VN" sz="2800" dirty="0"/>
              <a:t>- Tìm vi-rút trong chương trình để tăng cường bảo mật cho chương trình.</a:t>
            </a:r>
          </a:p>
          <a:p>
            <a:pPr marL="114300" indent="0" algn="just">
              <a:buNone/>
            </a:pPr>
            <a:r>
              <a:rPr lang="vi-VN" sz="2800" dirty="0"/>
              <a:t>- Làm cho phần mềm tương thích với các thành phần của bên thứ ba và cho phép khả năng tương tác.</a:t>
            </a:r>
          </a:p>
          <a:p>
            <a:endParaRPr lang="en-US" dirty="0"/>
          </a:p>
        </p:txBody>
      </p:sp>
    </p:spTree>
    <p:extLst>
      <p:ext uri="{BB962C8B-B14F-4D97-AF65-F5344CB8AC3E}">
        <p14:creationId xmlns:p14="http://schemas.microsoft.com/office/powerpoint/2010/main" val="2179369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I. GIỚI THIỆU</a:t>
            </a:r>
          </a:p>
        </p:txBody>
      </p:sp>
      <p:sp>
        <p:nvSpPr>
          <p:cNvPr id="3" name="Text Placeholder 2"/>
          <p:cNvSpPr>
            <a:spLocks noGrp="1"/>
          </p:cNvSpPr>
          <p:nvPr>
            <p:ph type="body" idx="1"/>
          </p:nvPr>
        </p:nvSpPr>
        <p:spPr>
          <a:xfrm>
            <a:off x="609600" y="1633538"/>
            <a:ext cx="8229600" cy="4310062"/>
          </a:xfrm>
        </p:spPr>
        <p:txBody>
          <a:bodyPr/>
          <a:lstStyle/>
          <a:p>
            <a:pPr marL="114300" indent="0" algn="just">
              <a:buNone/>
            </a:pPr>
            <a:r>
              <a:rPr lang="vi-VN" sz="2800" b="1" dirty="0"/>
              <a:t>2. Một vài công cụ phổ biến trong công cụ dịch ngược</a:t>
            </a:r>
            <a:r>
              <a:rPr lang="vi-VN" sz="2800" b="1" dirty="0" smtClean="0"/>
              <a:t>:</a:t>
            </a:r>
            <a:endParaRPr lang="en-US" sz="2800" b="1" dirty="0" smtClean="0"/>
          </a:p>
          <a:p>
            <a:pPr marL="114300" indent="0" algn="just">
              <a:buNone/>
            </a:pPr>
            <a:r>
              <a:rPr lang="en-US" sz="2800" b="1" dirty="0" smtClean="0"/>
              <a:t>a. Red </a:t>
            </a:r>
            <a:r>
              <a:rPr lang="en-US" sz="2800" b="1" dirty="0"/>
              <a:t>Gate .NET </a:t>
            </a:r>
            <a:r>
              <a:rPr lang="en-US" sz="2800" b="1" dirty="0" smtClean="0"/>
              <a:t>Reflector</a:t>
            </a:r>
          </a:p>
          <a:p>
            <a:pPr algn="just">
              <a:buFont typeface="Wingdings" panose="05000000000000000000" pitchFamily="2" charset="2"/>
              <a:buChar char="Ø"/>
            </a:pPr>
            <a:r>
              <a:rPr lang="vi-VN" sz="2800" dirty="0">
                <a:latin typeface="Arial" panose="020B0604020202020204" pitchFamily="34" charset="0"/>
                <a:cs typeface="Arial" panose="020B0604020202020204" pitchFamily="34" charset="0"/>
              </a:rPr>
              <a:t>Red Gate .NET Reflector là công </a:t>
            </a:r>
            <a:r>
              <a:rPr lang="vi-VN" sz="2800" dirty="0" smtClean="0">
                <a:latin typeface="Arial" panose="020B0604020202020204" pitchFamily="34" charset="0"/>
                <a:cs typeface="Arial" panose="020B0604020202020204" pitchFamily="34" charset="0"/>
              </a:rPr>
              <a:t>cụ</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chúng</a:t>
            </a:r>
            <a:r>
              <a:rPr lang="en-US" sz="2800" dirty="0" smtClean="0">
                <a:latin typeface="Arial" panose="020B0604020202020204" pitchFamily="34" charset="0"/>
                <a:cs typeface="Arial" panose="020B0604020202020204" pitchFamily="34" charset="0"/>
              </a:rPr>
              <a:t> ta </a:t>
            </a:r>
            <a:r>
              <a:rPr lang="vi-VN" sz="2800" dirty="0" smtClean="0">
                <a:latin typeface="Arial" panose="020B0604020202020204" pitchFamily="34" charset="0"/>
                <a:cs typeface="Arial" panose="020B0604020202020204" pitchFamily="34" charset="0"/>
              </a:rPr>
              <a:t>có </a:t>
            </a:r>
            <a:r>
              <a:rPr lang="vi-VN" sz="2800" dirty="0">
                <a:latin typeface="Arial" panose="020B0604020202020204" pitchFamily="34" charset="0"/>
                <a:cs typeface="Arial" panose="020B0604020202020204" pitchFamily="34" charset="0"/>
              </a:rPr>
              <a:t>thể trích xuất, dịch ngược mã nguồn của các chương trình trên hệ điều hành Windows và hỗ trợ người dùng khôi phục các chương trình bị lỗi, thực hiện xem mã nguồn của chương trình đang sử dụng. </a:t>
            </a:r>
            <a:endParaRPr lang="en-US" sz="2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142529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I. GIỚI THIỆU</a:t>
            </a:r>
            <a:endParaRPr lang="en-US" dirty="0">
              <a:solidFill>
                <a:srgbClr val="002060"/>
              </a:solidFill>
            </a:endParaRPr>
          </a:p>
        </p:txBody>
      </p:sp>
      <p:pic>
        <p:nvPicPr>
          <p:cNvPr id="4" name="Picture 3"/>
          <p:cNvPicPr>
            <a:picLocks noChangeAspect="1"/>
          </p:cNvPicPr>
          <p:nvPr/>
        </p:nvPicPr>
        <p:blipFill>
          <a:blip r:embed="rId3"/>
          <a:stretch>
            <a:fillRect/>
          </a:stretch>
        </p:blipFill>
        <p:spPr>
          <a:xfrm>
            <a:off x="523233" y="1618538"/>
            <a:ext cx="8315967" cy="4361136"/>
          </a:xfrm>
          <a:prstGeom prst="rect">
            <a:avLst/>
          </a:prstGeom>
        </p:spPr>
      </p:pic>
      <p:sp>
        <p:nvSpPr>
          <p:cNvPr id="3" name="Text Placeholder 2"/>
          <p:cNvSpPr>
            <a:spLocks noGrp="1"/>
          </p:cNvSpPr>
          <p:nvPr>
            <p:ph type="body" idx="1"/>
          </p:nvPr>
        </p:nvSpPr>
        <p:spPr>
          <a:xfrm>
            <a:off x="190500" y="5979674"/>
            <a:ext cx="8648700" cy="585952"/>
          </a:xfrm>
        </p:spPr>
        <p:txBody>
          <a:bodyPr/>
          <a:lstStyle/>
          <a:p>
            <a:pPr marL="114300" indent="0" algn="ctr">
              <a:buNone/>
            </a:pPr>
            <a:r>
              <a:rPr lang="en-US" sz="2000" i="1" dirty="0" err="1" smtClean="0"/>
              <a:t>Hình</a:t>
            </a:r>
            <a:r>
              <a:rPr lang="en-US" sz="2000" i="1" dirty="0" smtClean="0"/>
              <a:t> 1. </a:t>
            </a:r>
            <a:r>
              <a:rPr lang="en-US" sz="2000" i="1" dirty="0" err="1" smtClean="0"/>
              <a:t>Giao</a:t>
            </a:r>
            <a:r>
              <a:rPr lang="en-US" sz="2000" i="1" dirty="0" smtClean="0"/>
              <a:t> </a:t>
            </a:r>
            <a:r>
              <a:rPr lang="en-US" sz="2000" i="1" dirty="0" err="1"/>
              <a:t>diện</a:t>
            </a:r>
            <a:r>
              <a:rPr lang="en-US" sz="2000" i="1" dirty="0"/>
              <a:t> Red Gate .NET Reflector</a:t>
            </a:r>
          </a:p>
        </p:txBody>
      </p:sp>
    </p:spTree>
    <p:extLst>
      <p:ext uri="{BB962C8B-B14F-4D97-AF65-F5344CB8AC3E}">
        <p14:creationId xmlns:p14="http://schemas.microsoft.com/office/powerpoint/2010/main" val="2353786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I. GIỚI THIỆU</a:t>
            </a:r>
            <a:endParaRPr lang="en-US" dirty="0"/>
          </a:p>
        </p:txBody>
      </p:sp>
      <p:sp>
        <p:nvSpPr>
          <p:cNvPr id="3" name="Text Placeholder 2"/>
          <p:cNvSpPr>
            <a:spLocks noGrp="1"/>
          </p:cNvSpPr>
          <p:nvPr>
            <p:ph type="body" idx="1"/>
          </p:nvPr>
        </p:nvSpPr>
        <p:spPr>
          <a:xfrm>
            <a:off x="0" y="1504950"/>
            <a:ext cx="8972550" cy="5353050"/>
          </a:xfrm>
        </p:spPr>
        <p:txBody>
          <a:bodyPr/>
          <a:lstStyle/>
          <a:p>
            <a:pPr marL="114300" indent="0" algn="ctr">
              <a:buNone/>
            </a:pPr>
            <a:r>
              <a:rPr lang="en-US" sz="2800" b="1" dirty="0" smtClean="0"/>
              <a:t>Red Gate .NET Reflector</a:t>
            </a:r>
          </a:p>
          <a:p>
            <a:pPr>
              <a:buFont typeface="Wingdings" panose="05000000000000000000" pitchFamily="2" charset="2"/>
              <a:buChar char="q"/>
            </a:pPr>
            <a:r>
              <a:rPr lang="vi-VN" sz="2800" dirty="0" smtClean="0"/>
              <a:t> Ưu điểm:</a:t>
            </a:r>
          </a:p>
          <a:p>
            <a:pPr>
              <a:buFont typeface="Arial" panose="020B0604020202020204" pitchFamily="34" charset="0"/>
              <a:buChar char="•"/>
            </a:pPr>
            <a:r>
              <a:rPr lang="vi-VN" sz="2800" dirty="0" smtClean="0"/>
              <a:t>Mạnh</a:t>
            </a:r>
            <a:r>
              <a:rPr lang="vi-VN" sz="2800" dirty="0"/>
              <a:t>, phổ biến (công cụ phổ biến nhất). </a:t>
            </a:r>
            <a:endParaRPr lang="en-US" sz="2800" dirty="0" smtClean="0"/>
          </a:p>
          <a:p>
            <a:pPr>
              <a:buFont typeface="Arial" panose="020B0604020202020204" pitchFamily="34" charset="0"/>
              <a:buChar char="•"/>
            </a:pPr>
            <a:r>
              <a:rPr lang="vi-VN" sz="2800" dirty="0" smtClean="0"/>
              <a:t>Giao </a:t>
            </a:r>
            <a:r>
              <a:rPr lang="vi-VN" sz="2800" dirty="0"/>
              <a:t>diện trực quan, dễ sử </a:t>
            </a:r>
            <a:r>
              <a:rPr lang="vi-VN" sz="2800" dirty="0" smtClean="0"/>
              <a:t>dụng.</a:t>
            </a:r>
            <a:endParaRPr lang="en-US" sz="2800" dirty="0" smtClean="0"/>
          </a:p>
          <a:p>
            <a:pPr>
              <a:buFont typeface="Arial" panose="020B0604020202020204" pitchFamily="34" charset="0"/>
              <a:buChar char="•"/>
            </a:pPr>
            <a:r>
              <a:rPr lang="vi-VN" sz="2800" dirty="0" smtClean="0"/>
              <a:t>Có </a:t>
            </a:r>
            <a:r>
              <a:rPr lang="vi-VN" sz="2800" dirty="0"/>
              <a:t>nhiều add-in hỗ </a:t>
            </a:r>
            <a:r>
              <a:rPr lang="vi-VN" sz="2800" dirty="0" smtClean="0"/>
              <a:t>trợ(Reflexil</a:t>
            </a:r>
            <a:r>
              <a:rPr lang="vi-VN" sz="2800" dirty="0"/>
              <a:t>, Snippy, </a:t>
            </a:r>
            <a:r>
              <a:rPr lang="vi-VN" sz="2800" dirty="0" smtClean="0"/>
              <a:t>SmokeTest</a:t>
            </a:r>
            <a:r>
              <a:rPr lang="en-US" sz="2800" dirty="0" smtClean="0"/>
              <a:t>)</a:t>
            </a:r>
            <a:endParaRPr lang="vi-VN" sz="2800" dirty="0"/>
          </a:p>
          <a:p>
            <a:pPr>
              <a:buFont typeface="Arial" panose="020B0604020202020204" pitchFamily="34" charset="0"/>
              <a:buChar char="•"/>
            </a:pPr>
            <a:r>
              <a:rPr lang="vi-VN" sz="2800" dirty="0" smtClean="0"/>
              <a:t>Khả </a:t>
            </a:r>
            <a:r>
              <a:rPr lang="vi-VN" sz="2800" dirty="0"/>
              <a:t>năng tích hợp tốt với Visual Studio.</a:t>
            </a:r>
          </a:p>
          <a:p>
            <a:pPr>
              <a:buFont typeface="Arial" panose="020B0604020202020204" pitchFamily="34" charset="0"/>
              <a:buChar char="•"/>
            </a:pPr>
            <a:r>
              <a:rPr lang="vi-VN" sz="2800" dirty="0" smtClean="0"/>
              <a:t>Nhiều </a:t>
            </a:r>
            <a:r>
              <a:rPr lang="vi-VN" sz="2800" dirty="0"/>
              <a:t>tính năng hữu ích.</a:t>
            </a:r>
          </a:p>
          <a:p>
            <a:pPr>
              <a:buFont typeface="Wingdings" panose="05000000000000000000" pitchFamily="2" charset="2"/>
              <a:buChar char="q"/>
            </a:pPr>
            <a:r>
              <a:rPr lang="vi-VN" sz="2800" dirty="0" smtClean="0"/>
              <a:t> </a:t>
            </a:r>
            <a:r>
              <a:rPr lang="vi-VN" sz="2800" dirty="0"/>
              <a:t>Khuyết điểm:</a:t>
            </a:r>
          </a:p>
          <a:p>
            <a:pPr>
              <a:buFont typeface="Arial" panose="020B0604020202020204" pitchFamily="34" charset="0"/>
              <a:buChar char="•"/>
            </a:pPr>
            <a:r>
              <a:rPr lang="vi-VN" sz="2800" dirty="0" smtClean="0"/>
              <a:t>Là </a:t>
            </a:r>
            <a:r>
              <a:rPr lang="vi-VN" sz="2800" dirty="0"/>
              <a:t>công cụ thu phí. </a:t>
            </a:r>
          </a:p>
          <a:p>
            <a:pPr>
              <a:buFont typeface="Arial" panose="020B0604020202020204" pitchFamily="34" charset="0"/>
              <a:buChar char="•"/>
            </a:pPr>
            <a:r>
              <a:rPr lang="vi-VN" sz="2800" dirty="0" smtClean="0"/>
              <a:t>Thiếu </a:t>
            </a:r>
            <a:r>
              <a:rPr lang="vi-VN" sz="2800" dirty="0"/>
              <a:t>các tính năng chuyên dụng và nâng cao.</a:t>
            </a:r>
          </a:p>
          <a:p>
            <a:pPr marL="114300" indent="0">
              <a:buNone/>
            </a:pPr>
            <a:endParaRPr lang="en-US" dirty="0"/>
          </a:p>
        </p:txBody>
      </p:sp>
    </p:spTree>
    <p:extLst>
      <p:ext uri="{BB962C8B-B14F-4D97-AF65-F5344CB8AC3E}">
        <p14:creationId xmlns:p14="http://schemas.microsoft.com/office/powerpoint/2010/main" val="324092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I. GIỚI THIỆU</a:t>
            </a:r>
            <a:endParaRPr lang="en-US" dirty="0"/>
          </a:p>
        </p:txBody>
      </p:sp>
      <p:sp>
        <p:nvSpPr>
          <p:cNvPr id="3" name="Text Placeholder 2"/>
          <p:cNvSpPr>
            <a:spLocks noGrp="1"/>
          </p:cNvSpPr>
          <p:nvPr>
            <p:ph type="body" idx="1"/>
          </p:nvPr>
        </p:nvSpPr>
        <p:spPr>
          <a:xfrm>
            <a:off x="400050" y="1633538"/>
            <a:ext cx="8439150" cy="4691062"/>
          </a:xfrm>
        </p:spPr>
        <p:txBody>
          <a:bodyPr/>
          <a:lstStyle/>
          <a:p>
            <a:pPr marL="114300" indent="0">
              <a:buNone/>
            </a:pPr>
            <a:r>
              <a:rPr lang="en-US" sz="2800" b="1" dirty="0"/>
              <a:t>b. </a:t>
            </a:r>
            <a:r>
              <a:rPr lang="en-US" sz="2800" b="1" dirty="0" err="1" smtClean="0"/>
              <a:t>ILSpy</a:t>
            </a:r>
            <a:r>
              <a:rPr lang="en-US" sz="2800" b="1" dirty="0" smtClean="0"/>
              <a:t> </a:t>
            </a:r>
            <a:r>
              <a:rPr lang="en-US" sz="2800" b="1" dirty="0"/>
              <a:t>.NET </a:t>
            </a:r>
            <a:r>
              <a:rPr lang="en-US" sz="2800" b="1" dirty="0" err="1" smtClean="0"/>
              <a:t>Decompiler</a:t>
            </a:r>
            <a:endParaRPr lang="en-US" sz="2800" b="1" dirty="0" smtClean="0"/>
          </a:p>
          <a:p>
            <a:pPr algn="just">
              <a:buFont typeface="Wingdings" panose="05000000000000000000" pitchFamily="2" charset="2"/>
              <a:buChar char="Ø"/>
            </a:pPr>
            <a:r>
              <a:rPr lang="vi-VN" sz="2800" dirty="0"/>
              <a:t>ILSpy là một công cụ dịch ngược (decompiler) của nhóm SharpDevelop có tác dụng dịch ngược (decompile) các chương trình được viết bằng .</a:t>
            </a:r>
            <a:r>
              <a:rPr lang="vi-VN" sz="2800" dirty="0" smtClean="0"/>
              <a:t>NET.</a:t>
            </a:r>
            <a:endParaRPr lang="en-US" sz="2800" dirty="0" smtClean="0"/>
          </a:p>
          <a:p>
            <a:pPr algn="just">
              <a:buFont typeface="Wingdings" panose="05000000000000000000" pitchFamily="2" charset="2"/>
              <a:buChar char="Ø"/>
            </a:pPr>
            <a:r>
              <a:rPr lang="vi-VN" sz="2800" dirty="0" smtClean="0"/>
              <a:t>ILSpy </a:t>
            </a:r>
            <a:r>
              <a:rPr lang="vi-VN" sz="2800" dirty="0"/>
              <a:t>là công cụ dịch ngược mã nguồn mở. ITSpy hầu như có đầy đủ các tính năng cơ bản mà .NET Reflector có với code sau khi dịch ngược (decompile) khá chuẩn xác.</a:t>
            </a:r>
            <a:endParaRPr lang="en-US" sz="2800" dirty="0"/>
          </a:p>
        </p:txBody>
      </p:sp>
    </p:spTree>
    <p:extLst>
      <p:ext uri="{BB962C8B-B14F-4D97-AF65-F5344CB8AC3E}">
        <p14:creationId xmlns:p14="http://schemas.microsoft.com/office/powerpoint/2010/main" val="159565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I. GIỚI THIỆU</a:t>
            </a:r>
            <a:endParaRPr lang="en-US" dirty="0"/>
          </a:p>
        </p:txBody>
      </p:sp>
      <p:sp>
        <p:nvSpPr>
          <p:cNvPr id="3" name="Text Placeholder 2"/>
          <p:cNvSpPr>
            <a:spLocks noGrp="1"/>
          </p:cNvSpPr>
          <p:nvPr>
            <p:ph type="body" idx="1"/>
          </p:nvPr>
        </p:nvSpPr>
        <p:spPr>
          <a:xfrm>
            <a:off x="84376" y="5886449"/>
            <a:ext cx="8839200" cy="590550"/>
          </a:xfrm>
        </p:spPr>
        <p:txBody>
          <a:bodyPr/>
          <a:lstStyle/>
          <a:p>
            <a:pPr marL="114300" indent="0" algn="ctr">
              <a:buNone/>
            </a:pPr>
            <a:r>
              <a:rPr lang="en-US" sz="2000" i="1" dirty="0" err="1" smtClean="0"/>
              <a:t>Hình</a:t>
            </a:r>
            <a:r>
              <a:rPr lang="en-US" sz="2000" i="1" dirty="0" smtClean="0"/>
              <a:t> 2. </a:t>
            </a:r>
            <a:r>
              <a:rPr lang="nl-NL" sz="2000" i="1" dirty="0" smtClean="0"/>
              <a:t> </a:t>
            </a:r>
            <a:r>
              <a:rPr lang="nl-NL" sz="2000" i="1" dirty="0"/>
              <a:t>Giao diện ILSpy .NET Decompiler</a:t>
            </a:r>
            <a:endParaRPr lang="en-US" sz="2000" i="1" dirty="0"/>
          </a:p>
        </p:txBody>
      </p:sp>
      <p:pic>
        <p:nvPicPr>
          <p:cNvPr id="4" name="Picture 3"/>
          <p:cNvPicPr>
            <a:picLocks noChangeAspect="1"/>
          </p:cNvPicPr>
          <p:nvPr/>
        </p:nvPicPr>
        <p:blipFill>
          <a:blip r:embed="rId2"/>
          <a:stretch>
            <a:fillRect/>
          </a:stretch>
        </p:blipFill>
        <p:spPr>
          <a:xfrm>
            <a:off x="609600" y="1543050"/>
            <a:ext cx="8313976" cy="4343399"/>
          </a:xfrm>
          <a:prstGeom prst="rect">
            <a:avLst/>
          </a:prstGeom>
        </p:spPr>
      </p:pic>
    </p:spTree>
    <p:extLst>
      <p:ext uri="{BB962C8B-B14F-4D97-AF65-F5344CB8AC3E}">
        <p14:creationId xmlns:p14="http://schemas.microsoft.com/office/powerpoint/2010/main" val="113413352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1505</Words>
  <Application>Microsoft Office PowerPoint</Application>
  <PresentationFormat>On-screen Show (4:3)</PresentationFormat>
  <Paragraphs>152</Paragraphs>
  <Slides>34</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Wingdings</vt:lpstr>
      <vt:lpstr>Default Design</vt:lpstr>
      <vt:lpstr>PowerPoint Presentation</vt:lpstr>
      <vt:lpstr>NỘI DUNG</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II. CÔNG CỤ DỊCH NGƯỢC .NET REFLECTOR</vt:lpstr>
      <vt:lpstr>II. CÔNG CỤ DỊCH NGƯỢC .NET REFLECTOR</vt:lpstr>
      <vt:lpstr>II. CÔNG CỤ DỊCH NGƯỢC .NET REFLECTOR</vt:lpstr>
      <vt:lpstr>II. CÔNG CỤ DỊCH NGƯỢC .NET REFLECTOR</vt:lpstr>
      <vt:lpstr>II. CÔNG CỤ DỊCH NGƯỢC .NET REFLECTOR</vt:lpstr>
      <vt:lpstr>II. CÔNG CỤ DỊCH NGƯỢC .NET REFLECTOR</vt:lpstr>
      <vt:lpstr>III. HƯỚNG DẪN CÀI ĐẶT VÀ SỬ DỤNG</vt:lpstr>
      <vt:lpstr>III. HƯỚNG DẪN CÀI ĐẶT VÀ SỬ DỤNG</vt:lpstr>
      <vt:lpstr>III. HƯỚNG DẪN CÀI ĐẶT VÀ SỬ DỤNG</vt:lpstr>
      <vt:lpstr>III. HƯỚNG DẪN CÀI ĐẶT VÀ SỬ DỤNG</vt:lpstr>
      <vt:lpstr>III. HƯỚNG DẪN CÀI ĐẶT VÀ SỬ DỤNG</vt:lpstr>
      <vt:lpstr>III. HƯỚNG DẪN CÀI ĐẶT VÀ SỬ DỤNG</vt:lpstr>
      <vt:lpstr>III. HƯỚNG DẪN CÀI ĐẶT VÀ SỬ DỤNG</vt:lpstr>
      <vt:lpstr>III. HƯỚNG DẪN CÀI ĐẶT VÀ SỬ DỤNG</vt:lpstr>
      <vt:lpstr>III. HƯỚNG DẪN CÀI ĐẶT VÀ SỬ DỤNG</vt:lpstr>
      <vt:lpstr>III. HƯỚNG DẪN CÀI ĐẶT VÀ SỬ DỤNG</vt:lpstr>
      <vt:lpstr>III. HƯỚNG DẪN CÀI ĐẶT VÀ SỬ DỤNG</vt:lpstr>
      <vt:lpstr>III. HƯỚNG DẪN CÀI ĐẶT VÀ SỬ DỤNG</vt:lpstr>
      <vt:lpstr>IV. 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LRC</dc:creator>
  <cp:lastModifiedBy>ADMIN</cp:lastModifiedBy>
  <cp:revision>24</cp:revision>
  <dcterms:created xsi:type="dcterms:W3CDTF">2008-08-06T06:37:20Z</dcterms:created>
  <dcterms:modified xsi:type="dcterms:W3CDTF">2021-10-18T16:40:09Z</dcterms:modified>
</cp:coreProperties>
</file>