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58" r:id="rId6"/>
    <p:sldId id="259" r:id="rId7"/>
    <p:sldId id="262" r:id="rId8"/>
    <p:sldId id="264" r:id="rId9"/>
    <p:sldId id="266" r:id="rId10"/>
    <p:sldId id="267" r:id="rId11"/>
    <p:sldId id="271" r:id="rId12"/>
    <p:sldId id="269" r:id="rId13"/>
    <p:sldId id="272" r:id="rId14"/>
    <p:sldId id="273" r:id="rId15"/>
    <p:sldId id="274" r:id="rId16"/>
    <p:sldId id="275" r:id="rId17"/>
    <p:sldId id="276" r:id="rId18"/>
    <p:sldId id="281" r:id="rId19"/>
    <p:sldId id="282" r:id="rId20"/>
    <p:sldId id="283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71BB-07E5-4C93-8B4A-C48473975220}" type="datetimeFigureOut">
              <a:rPr lang="en-AU" smtClean="0"/>
              <a:t>6/11/2013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60AC-35AC-4C7D-AB5D-4A9D63F02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91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71BB-07E5-4C93-8B4A-C48473975220}" type="datetimeFigureOut">
              <a:rPr lang="en-AU" smtClean="0"/>
              <a:t>6/11/2013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60AC-35AC-4C7D-AB5D-4A9D63F02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46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71BB-07E5-4C93-8B4A-C48473975220}" type="datetimeFigureOut">
              <a:rPr lang="en-AU" smtClean="0"/>
              <a:t>6/11/2013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60AC-35AC-4C7D-AB5D-4A9D63F02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09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71BB-07E5-4C93-8B4A-C48473975220}" type="datetimeFigureOut">
              <a:rPr lang="en-AU" smtClean="0"/>
              <a:t>6/11/2013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60AC-35AC-4C7D-AB5D-4A9D63F02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98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71BB-07E5-4C93-8B4A-C48473975220}" type="datetimeFigureOut">
              <a:rPr lang="en-AU" smtClean="0"/>
              <a:t>6/11/2013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60AC-35AC-4C7D-AB5D-4A9D63F02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38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71BB-07E5-4C93-8B4A-C48473975220}" type="datetimeFigureOut">
              <a:rPr lang="en-AU" smtClean="0"/>
              <a:t>6/11/2013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60AC-35AC-4C7D-AB5D-4A9D63F02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92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71BB-07E5-4C93-8B4A-C48473975220}" type="datetimeFigureOut">
              <a:rPr lang="en-AU" smtClean="0"/>
              <a:t>6/11/2013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60AC-35AC-4C7D-AB5D-4A9D63F02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55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71BB-07E5-4C93-8B4A-C48473975220}" type="datetimeFigureOut">
              <a:rPr lang="en-AU" smtClean="0"/>
              <a:t>6/11/2013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60AC-35AC-4C7D-AB5D-4A9D63F02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95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71BB-07E5-4C93-8B4A-C48473975220}" type="datetimeFigureOut">
              <a:rPr lang="en-AU" smtClean="0"/>
              <a:t>6/11/2013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60AC-35AC-4C7D-AB5D-4A9D63F02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6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71BB-07E5-4C93-8B4A-C48473975220}" type="datetimeFigureOut">
              <a:rPr lang="en-AU" smtClean="0"/>
              <a:t>6/11/2013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60AC-35AC-4C7D-AB5D-4A9D63F02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443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71BB-07E5-4C93-8B4A-C48473975220}" type="datetimeFigureOut">
              <a:rPr lang="en-AU" smtClean="0"/>
              <a:t>6/11/2013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60AC-35AC-4C7D-AB5D-4A9D63F02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75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271BB-07E5-4C93-8B4A-C48473975220}" type="datetimeFigureOut">
              <a:rPr lang="en-AU" smtClean="0"/>
              <a:t>6/11/2013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860AC-35AC-4C7D-AB5D-4A9D63F02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5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nap.stanford.edu/class/cs246-2011/hw_files/hadoop_install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Warlock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62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file from HDFS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72514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3.Client</a:t>
            </a:r>
            <a:r>
              <a:rPr lang="zh-CN" altLang="en-US" dirty="0" smtClean="0"/>
              <a:t>从最近节点</a:t>
            </a:r>
            <a:r>
              <a:rPr lang="en-US" altLang="zh-CN" dirty="0" smtClean="0"/>
              <a:t>(sort by master)</a:t>
            </a:r>
            <a:r>
              <a:rPr lang="zh-CN" altLang="en-US" dirty="0" smtClean="0"/>
              <a:t>读</a:t>
            </a:r>
            <a:r>
              <a:rPr lang="zh-CN" altLang="en-US" dirty="0" smtClean="0"/>
              <a:t>取块</a:t>
            </a:r>
            <a:r>
              <a:rPr lang="en-US" altLang="zh-CN" dirty="0" smtClean="0"/>
              <a:t>1</a:t>
            </a:r>
            <a:endParaRPr lang="en-AU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-</a:t>
            </a:r>
            <a:r>
              <a:rPr lang="zh-CN" altLang="en-US" dirty="0"/>
              <a:t>校</a:t>
            </a:r>
            <a:r>
              <a:rPr lang="zh-CN" altLang="en-US" dirty="0" smtClean="0"/>
              <a:t>验成功，开始寻找块</a:t>
            </a:r>
            <a:r>
              <a:rPr lang="en-US" altLang="zh-CN" dirty="0" smtClean="0"/>
              <a:t>2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-</a:t>
            </a:r>
            <a:r>
              <a:rPr lang="zh-CN" altLang="en-US" dirty="0" smtClean="0"/>
              <a:t>校验失败，</a:t>
            </a:r>
            <a:r>
              <a:rPr lang="zh-CN" altLang="en-US" dirty="0"/>
              <a:t>通</a:t>
            </a:r>
            <a:r>
              <a:rPr lang="zh-CN" altLang="en-US" dirty="0" smtClean="0"/>
              <a:t>知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有块损坏，寻找备份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尝试读取</a:t>
            </a:r>
            <a:endParaRPr lang="en-US" altLang="zh-CN" dirty="0" smtClean="0"/>
          </a:p>
        </p:txBody>
      </p:sp>
      <p:sp>
        <p:nvSpPr>
          <p:cNvPr id="9" name="Rectangle 8"/>
          <p:cNvSpPr/>
          <p:nvPr/>
        </p:nvSpPr>
        <p:spPr>
          <a:xfrm>
            <a:off x="1537461" y="1422068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2173345" y="1381418"/>
            <a:ext cx="17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 </a:t>
            </a:r>
            <a:r>
              <a:rPr lang="en-US" dirty="0" smtClean="0"/>
              <a:t>dataNode1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5436096" y="1885474"/>
            <a:ext cx="1872208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dataNode1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5652120" y="2029490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6228184" y="2027703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1547664" y="1885474"/>
            <a:ext cx="129614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AU" dirty="0"/>
          </a:p>
        </p:txBody>
      </p:sp>
      <p:cxnSp>
        <p:nvCxnSpPr>
          <p:cNvPr id="4" name="Straight Arrow Connector 3"/>
          <p:cNvCxnSpPr>
            <a:stCxn id="16" idx="1"/>
          </p:cNvCxnSpPr>
          <p:nvPr/>
        </p:nvCxnSpPr>
        <p:spPr>
          <a:xfrm flipH="1" flipV="1">
            <a:off x="2843808" y="2171719"/>
            <a:ext cx="2808312" cy="17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file from HDFS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58924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3.Master </a:t>
            </a:r>
            <a:r>
              <a:rPr lang="zh-CN" altLang="en-US" dirty="0" smtClean="0"/>
              <a:t>收到损坏块信息之后，迅速反应，增加备</a:t>
            </a:r>
            <a:r>
              <a:rPr lang="zh-CN" altLang="en-US" dirty="0" smtClean="0"/>
              <a:t>份。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将该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视为超远距离节点。</a:t>
            </a:r>
            <a:endParaRPr lang="en-US" altLang="zh-C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547664" y="2060848"/>
            <a:ext cx="1872208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dataNode1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1763688" y="2204864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2339752" y="2203077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563888" y="2091019"/>
            <a:ext cx="1872208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r>
              <a:rPr lang="en-US" altLang="zh-CN" dirty="0" smtClean="0"/>
              <a:t>Node2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5724128" y="2091019"/>
            <a:ext cx="1872208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dataNode3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3779912" y="2235035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4355976" y="2235035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6012160" y="2235035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588224" y="2235035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63688" y="2204864"/>
            <a:ext cx="432048" cy="2880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700784" y="4243074"/>
            <a:ext cx="1310384" cy="13103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AU" dirty="0"/>
          </a:p>
        </p:txBody>
      </p:sp>
      <p:sp>
        <p:nvSpPr>
          <p:cNvPr id="23" name="Rectangle 22"/>
          <p:cNvSpPr/>
          <p:nvPr/>
        </p:nvSpPr>
        <p:spPr>
          <a:xfrm>
            <a:off x="4932040" y="2235035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cxnSp>
        <p:nvCxnSpPr>
          <p:cNvPr id="7" name="Straight Arrow Connector 6"/>
          <p:cNvCxnSpPr>
            <a:stCxn id="20" idx="2"/>
            <a:endCxn id="22" idx="7"/>
          </p:cNvCxnSpPr>
          <p:nvPr/>
        </p:nvCxnSpPr>
        <p:spPr>
          <a:xfrm flipH="1">
            <a:off x="4819267" y="2523067"/>
            <a:ext cx="1408917" cy="19119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  <a:endCxn id="23" idx="2"/>
          </p:cNvCxnSpPr>
          <p:nvPr/>
        </p:nvCxnSpPr>
        <p:spPr>
          <a:xfrm flipV="1">
            <a:off x="4355976" y="2523067"/>
            <a:ext cx="792088" cy="17200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2" idx="2"/>
          </p:cNvCxnSpPr>
          <p:nvPr/>
        </p:nvCxnSpPr>
        <p:spPr>
          <a:xfrm>
            <a:off x="971600" y="4898266"/>
            <a:ext cx="27291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195736" y="5013176"/>
            <a:ext cx="288032" cy="2880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940176" y="4528934"/>
            <a:ext cx="295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dataNode1</a:t>
            </a:r>
            <a:r>
              <a:rPr lang="zh-CN" altLang="en-US" dirty="0" smtClean="0"/>
              <a:t>上块</a:t>
            </a:r>
            <a:r>
              <a:rPr lang="en-US" altLang="zh-CN" dirty="0" smtClean="0"/>
              <a:t>1</a:t>
            </a:r>
            <a:r>
              <a:rPr lang="zh-CN" altLang="en-US" dirty="0" smtClean="0"/>
              <a:t>已经损坏！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5550289" y="3501008"/>
            <a:ext cx="288032" cy="2880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4283968" y="3501008"/>
            <a:ext cx="288032" cy="2880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12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file from HDFS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30120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一个文件的所有块成功读取完毕之后，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组合成文件，交给用户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           -end-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136" y="2598665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5796136" y="2996058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3963062" y="2852042"/>
            <a:ext cx="129614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5796136" y="3429893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2411760" y="2779139"/>
            <a:ext cx="864096" cy="721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AU" dirty="0"/>
          </a:p>
        </p:txBody>
      </p:sp>
      <p:cxnSp>
        <p:nvCxnSpPr>
          <p:cNvPr id="6" name="Straight Arrow Connector 5"/>
          <p:cNvCxnSpPr>
            <a:stCxn id="18" idx="1"/>
            <a:endCxn id="3" idx="3"/>
          </p:cNvCxnSpPr>
          <p:nvPr/>
        </p:nvCxnSpPr>
        <p:spPr>
          <a:xfrm flipH="1" flipV="1">
            <a:off x="3275856" y="3140073"/>
            <a:ext cx="68720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" idx="1"/>
            <a:endCxn id="18" idx="3"/>
          </p:cNvCxnSpPr>
          <p:nvPr/>
        </p:nvCxnSpPr>
        <p:spPr>
          <a:xfrm flipH="1">
            <a:off x="5259206" y="2742681"/>
            <a:ext cx="536930" cy="397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1"/>
            <a:endCxn id="18" idx="3"/>
          </p:cNvCxnSpPr>
          <p:nvPr/>
        </p:nvCxnSpPr>
        <p:spPr>
          <a:xfrm flipH="1">
            <a:off x="5259206" y="3140074"/>
            <a:ext cx="5369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  <a:endCxn id="18" idx="3"/>
          </p:cNvCxnSpPr>
          <p:nvPr/>
        </p:nvCxnSpPr>
        <p:spPr>
          <a:xfrm flipH="1" flipV="1">
            <a:off x="5259206" y="3140074"/>
            <a:ext cx="536930" cy="433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849267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347864" y="2996952"/>
            <a:ext cx="129614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1691680" y="2924050"/>
            <a:ext cx="864096" cy="721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5364088" y="2741788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5364088" y="3139181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5364088" y="3573016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AU" dirty="0"/>
          </a:p>
        </p:txBody>
      </p:sp>
      <p:cxnSp>
        <p:nvCxnSpPr>
          <p:cNvPr id="6" name="Straight Arrow Connector 5"/>
          <p:cNvCxnSpPr>
            <a:stCxn id="15" idx="3"/>
            <a:endCxn id="4" idx="1"/>
          </p:cNvCxnSpPr>
          <p:nvPr/>
        </p:nvCxnSpPr>
        <p:spPr>
          <a:xfrm>
            <a:off x="2555776" y="328498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17" idx="1"/>
          </p:cNvCxnSpPr>
          <p:nvPr/>
        </p:nvCxnSpPr>
        <p:spPr>
          <a:xfrm flipV="1">
            <a:off x="4644008" y="2885804"/>
            <a:ext cx="720080" cy="3991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21" idx="1"/>
          </p:cNvCxnSpPr>
          <p:nvPr/>
        </p:nvCxnSpPr>
        <p:spPr>
          <a:xfrm flipV="1">
            <a:off x="4644008" y="3283197"/>
            <a:ext cx="720080" cy="17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22" idx="1"/>
          </p:cNvCxnSpPr>
          <p:nvPr/>
        </p:nvCxnSpPr>
        <p:spPr>
          <a:xfrm>
            <a:off x="4644008" y="3284984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3568" y="530120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1.Client </a:t>
            </a:r>
            <a:r>
              <a:rPr lang="zh-CN" altLang="en-US" dirty="0" smtClean="0"/>
              <a:t>根据约定的块大小，对文件进行分块，通知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，申请</a:t>
            </a:r>
            <a:r>
              <a:rPr lang="en-US" altLang="zh-CN" dirty="0" err="1" smtClean="0"/>
              <a:t>dataNodes</a:t>
            </a:r>
            <a:r>
              <a:rPr lang="zh-CN" altLang="en-US" dirty="0" smtClean="0"/>
              <a:t>列表。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49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683568" y="530120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2.Master </a:t>
            </a:r>
            <a:r>
              <a:rPr lang="zh-CN" altLang="en-US" dirty="0" smtClean="0"/>
              <a:t>返回每个块应该存储的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列表，列表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为设定备份数。</a:t>
            </a:r>
            <a:endParaRPr lang="en-US" altLang="zh-CN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207924" y="2317522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2200800" y="2821578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2207924" y="3325634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2843808" y="2276872"/>
            <a:ext cx="283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</a:t>
            </a:r>
            <a:r>
              <a:rPr lang="en-US" dirty="0" smtClean="0"/>
              <a:t>{dataNode1 , dataNode3}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2843808" y="2780928"/>
            <a:ext cx="283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{dataNode1 , dataNode2}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2843808" y="3284984"/>
            <a:ext cx="283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{dataNode2 , dataNode3}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6246749" y="2343932"/>
            <a:ext cx="1310384" cy="13103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7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683568" y="530120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块数据从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端开始，流水线式传递给所有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给定的需要存储该块的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139952" y="1611307"/>
            <a:ext cx="1872208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dataNode1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4479000" y="3284984"/>
            <a:ext cx="1872208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dataNode3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3023828" y="1962550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1043608" y="2043355"/>
            <a:ext cx="129614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AU" dirty="0"/>
          </a:p>
        </p:txBody>
      </p:sp>
      <p:cxnSp>
        <p:nvCxnSpPr>
          <p:cNvPr id="4" name="Straight Arrow Connector 3"/>
          <p:cNvCxnSpPr>
            <a:stCxn id="17" idx="3"/>
            <a:endCxn id="11" idx="1"/>
          </p:cNvCxnSpPr>
          <p:nvPr/>
        </p:nvCxnSpPr>
        <p:spPr>
          <a:xfrm>
            <a:off x="2339752" y="2331387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42208" y="3284984"/>
            <a:ext cx="1872208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dataNode1</a:t>
            </a:r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1259632" y="3429000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cxnSp>
        <p:nvCxnSpPr>
          <p:cNvPr id="9" name="Straight Arrow Connector 8"/>
          <p:cNvCxnSpPr>
            <a:stCxn id="22" idx="3"/>
          </p:cNvCxnSpPr>
          <p:nvPr/>
        </p:nvCxnSpPr>
        <p:spPr>
          <a:xfrm>
            <a:off x="1691680" y="3573016"/>
            <a:ext cx="27873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0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683568" y="530120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 在流水线上某个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传输出错时，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掉该节点，报告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添加新节点，继续流水线工</a:t>
            </a:r>
            <a:r>
              <a:rPr lang="zh-CN" altLang="en-US" dirty="0" smtClean="0"/>
              <a:t>作。</a:t>
            </a:r>
            <a:endParaRPr lang="en-US" altLang="zh-CN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971600" y="1556792"/>
            <a:ext cx="122413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dataNode1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2411760" y="1556792"/>
            <a:ext cx="122413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dataNode2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3779912" y="1556792"/>
            <a:ext cx="122413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dataNode3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5148064" y="1556792"/>
            <a:ext cx="122413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dataNode4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971600" y="3068960"/>
            <a:ext cx="122413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dataNode1</a:t>
            </a:r>
            <a:endParaRPr lang="en-AU" dirty="0"/>
          </a:p>
        </p:txBody>
      </p:sp>
      <p:sp>
        <p:nvSpPr>
          <p:cNvPr id="23" name="Rectangle 22"/>
          <p:cNvSpPr/>
          <p:nvPr/>
        </p:nvSpPr>
        <p:spPr>
          <a:xfrm>
            <a:off x="2411760" y="3068960"/>
            <a:ext cx="122413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dataNode2</a:t>
            </a:r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3779912" y="3068960"/>
            <a:ext cx="122413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dataNode4</a:t>
            </a: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5148064" y="3068960"/>
            <a:ext cx="122413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dataNode5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6939834" y="1333648"/>
            <a:ext cx="1310384" cy="13103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AU" dirty="0"/>
          </a:p>
        </p:txBody>
      </p:sp>
      <p:cxnSp>
        <p:nvCxnSpPr>
          <p:cNvPr id="5" name="Elbow Connector 4"/>
          <p:cNvCxnSpPr>
            <a:stCxn id="14" idx="2"/>
          </p:cNvCxnSpPr>
          <p:nvPr/>
        </p:nvCxnSpPr>
        <p:spPr>
          <a:xfrm rot="16200000" flipH="1">
            <a:off x="5054494" y="390222"/>
            <a:ext cx="223144" cy="428447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9834" y="2845816"/>
            <a:ext cx="1310384" cy="13103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AU" dirty="0"/>
          </a:p>
        </p:txBody>
      </p:sp>
      <p:cxnSp>
        <p:nvCxnSpPr>
          <p:cNvPr id="7" name="Straight Arrow Connector 6"/>
          <p:cNvCxnSpPr>
            <a:stCxn id="27" idx="2"/>
            <a:endCxn id="25" idx="3"/>
          </p:cNvCxnSpPr>
          <p:nvPr/>
        </p:nvCxnSpPr>
        <p:spPr>
          <a:xfrm flipH="1">
            <a:off x="6372200" y="3501008"/>
            <a:ext cx="5676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8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683568" y="530120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 块</a:t>
            </a:r>
            <a:r>
              <a:rPr lang="en-US" altLang="zh-CN" dirty="0" smtClean="0"/>
              <a:t>1</a:t>
            </a:r>
            <a:r>
              <a:rPr lang="zh-CN" altLang="en-US" dirty="0" smtClean="0"/>
              <a:t>写入完毕之后，开始下一块，直至完成所有块的写</a:t>
            </a:r>
            <a:r>
              <a:rPr lang="zh-CN" altLang="en-US" dirty="0" smtClean="0"/>
              <a:t>入</a:t>
            </a:r>
            <a:r>
              <a:rPr lang="zh-CN" altLang="en-US" dirty="0" smtClean="0"/>
              <a:t>。可以看出写入是一个很费时的过程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              -end-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53454" y="2132856"/>
            <a:ext cx="1872208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dataNode1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4913694" y="2132856"/>
            <a:ext cx="1872208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r>
              <a:rPr lang="en-US" altLang="zh-CN" dirty="0" smtClean="0"/>
              <a:t>Node2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7073934" y="2132856"/>
            <a:ext cx="1872208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dataNode3</a:t>
            </a:r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2909658" y="2276872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395536" y="2492896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7361966" y="2276872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34" name="Rounded Rectangle 33"/>
          <p:cNvSpPr/>
          <p:nvPr/>
        </p:nvSpPr>
        <p:spPr>
          <a:xfrm>
            <a:off x="1043608" y="2348880"/>
            <a:ext cx="129614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AU" dirty="0"/>
          </a:p>
        </p:txBody>
      </p:sp>
      <p:sp>
        <p:nvSpPr>
          <p:cNvPr id="35" name="Rectangle 34"/>
          <p:cNvSpPr/>
          <p:nvPr/>
        </p:nvSpPr>
        <p:spPr>
          <a:xfrm>
            <a:off x="395536" y="2996952"/>
            <a:ext cx="432048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36" name="Rectangle 35"/>
          <p:cNvSpPr/>
          <p:nvPr/>
        </p:nvSpPr>
        <p:spPr>
          <a:xfrm>
            <a:off x="395536" y="2002542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AU" dirty="0"/>
          </a:p>
        </p:txBody>
      </p:sp>
      <p:cxnSp>
        <p:nvCxnSpPr>
          <p:cNvPr id="4" name="Straight Arrow Connector 3"/>
          <p:cNvCxnSpPr>
            <a:stCxn id="29" idx="3"/>
            <a:endCxn id="34" idx="1"/>
          </p:cNvCxnSpPr>
          <p:nvPr/>
        </p:nvCxnSpPr>
        <p:spPr>
          <a:xfrm>
            <a:off x="827584" y="263691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3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暮然回首</a:t>
            </a:r>
            <a:endParaRPr lang="en-US" altLang="zh-CN" dirty="0" smtClean="0"/>
          </a:p>
          <a:p>
            <a:pPr lvl="1"/>
            <a:r>
              <a:rPr lang="zh-CN" altLang="en-US" dirty="0"/>
              <a:t>只</a:t>
            </a:r>
            <a:r>
              <a:rPr lang="zh-CN" altLang="en-US" dirty="0" smtClean="0"/>
              <a:t>要有钱，我总是能找到一个足够大的硬盘，我为什么要用</a:t>
            </a:r>
            <a:r>
              <a:rPr lang="en-US" altLang="zh-CN" dirty="0" smtClean="0"/>
              <a:t>HDFS?</a:t>
            </a:r>
          </a:p>
          <a:p>
            <a:pPr lvl="1"/>
            <a:r>
              <a:rPr lang="zh-CN" altLang="en-US" dirty="0"/>
              <a:t>是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在存储方面的优势是：不需要一个特别制造的大存储设备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r>
              <a:rPr lang="en-US" altLang="zh-CN" dirty="0" smtClean="0"/>
              <a:t>HDFS</a:t>
            </a:r>
            <a:r>
              <a:rPr lang="zh-CN" altLang="en-US" dirty="0" smtClean="0"/>
              <a:t>主要的优势是：对大数据的快速分析能力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052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 Reduce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r>
              <a:rPr lang="zh-CN" altLang="en-US" dirty="0" smtClean="0"/>
              <a:t>一个例子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771" y="2204864"/>
            <a:ext cx="5472608" cy="17281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0067011990999991950051532004…9999N+00001+99</a:t>
            </a:r>
          </a:p>
          <a:p>
            <a:pPr algn="ctr"/>
            <a:r>
              <a:rPr lang="en-US" dirty="0" smtClean="0"/>
              <a:t>0067011990999991950051550204…9942N+00221+99</a:t>
            </a:r>
            <a:endParaRPr lang="en-AU" dirty="0"/>
          </a:p>
          <a:p>
            <a:pPr algn="ctr"/>
            <a:r>
              <a:rPr lang="en-US" dirty="0" smtClean="0"/>
              <a:t>0067221990999991950051503024…9999N+00111+99</a:t>
            </a:r>
            <a:endParaRPr lang="en-AU" dirty="0"/>
          </a:p>
          <a:p>
            <a:pPr algn="ctr"/>
            <a:r>
              <a:rPr lang="en-US" dirty="0" smtClean="0"/>
              <a:t>0043981990999991949051507009…0501N+01111+99</a:t>
            </a:r>
            <a:endParaRPr lang="en-AU" dirty="0"/>
          </a:p>
          <a:p>
            <a:pPr algn="ctr"/>
            <a:r>
              <a:rPr lang="en-US" dirty="0" smtClean="0"/>
              <a:t>0043011990999991949051507014…9999N+00781+99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6300192" y="2204864"/>
            <a:ext cx="23762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</a:t>
            </a:r>
            <a:r>
              <a:rPr lang="zh-CN" altLang="en-US" dirty="0" smtClean="0"/>
              <a:t>找逐年最高气温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323324" y="4823830"/>
            <a:ext cx="720284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290439" y="4862258"/>
            <a:ext cx="1450949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MapReduce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5508104" y="4862258"/>
            <a:ext cx="1450949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043608" y="4250190"/>
            <a:ext cx="1276603" cy="158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(1950,0)</a:t>
            </a:r>
          </a:p>
          <a:p>
            <a:pPr algn="ctr"/>
            <a:r>
              <a:rPr lang="en-US" dirty="0" smtClean="0"/>
              <a:t>(1950,22)</a:t>
            </a:r>
          </a:p>
          <a:p>
            <a:pPr algn="ctr"/>
            <a:r>
              <a:rPr lang="en-US" dirty="0" smtClean="0"/>
              <a:t>(1950,-11)</a:t>
            </a:r>
          </a:p>
          <a:p>
            <a:pPr algn="ctr"/>
            <a:r>
              <a:rPr lang="en-US" dirty="0" smtClean="0"/>
              <a:t>(1949,111)</a:t>
            </a:r>
          </a:p>
          <a:p>
            <a:pPr algn="ctr"/>
            <a:r>
              <a:rPr lang="en-US" dirty="0" smtClean="0"/>
              <a:t>(1949,78)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3741388" y="4463790"/>
            <a:ext cx="1766716" cy="1080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(1949,[111,78])</a:t>
            </a:r>
          </a:p>
          <a:p>
            <a:pPr algn="ctr"/>
            <a:r>
              <a:rPr lang="en-US" dirty="0" smtClean="0"/>
              <a:t>(1950,[0,22,-11])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6948264" y="4502218"/>
            <a:ext cx="1440160" cy="1080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(1949,111)</a:t>
            </a:r>
          </a:p>
          <a:p>
            <a:pPr algn="ctr"/>
            <a:r>
              <a:rPr lang="en-US" dirty="0" smtClean="0"/>
              <a:t>(1950,22)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838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zh-CN" altLang="en-US" dirty="0" smtClean="0"/>
              <a:t>用于存储超大文件</a:t>
            </a:r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一次写入，多次读取（分析）</a:t>
            </a:r>
            <a:endParaRPr lang="en-US" altLang="zh-CN" dirty="0" smtClean="0"/>
          </a:p>
          <a:p>
            <a:r>
              <a:rPr lang="en-US" dirty="0" smtClean="0"/>
              <a:t>3.</a:t>
            </a:r>
            <a:r>
              <a:rPr lang="zh-CN" altLang="en-US" dirty="0" smtClean="0"/>
              <a:t>商用硬件</a:t>
            </a:r>
            <a:endParaRPr lang="en-US" altLang="zh-CN" dirty="0" smtClean="0"/>
          </a:p>
          <a:p>
            <a:r>
              <a:rPr lang="en-US" dirty="0" smtClean="0"/>
              <a:t>4.</a:t>
            </a:r>
            <a:r>
              <a:rPr lang="zh-CN" altLang="en-US" dirty="0" smtClean="0"/>
              <a:t>不要求低延时（</a:t>
            </a:r>
            <a:r>
              <a:rPr lang="en-US" altLang="zh-CN" dirty="0" smtClean="0"/>
              <a:t>50ms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dirty="0" smtClean="0"/>
              <a:t>5.</a:t>
            </a:r>
            <a:r>
              <a:rPr lang="zh-CN" altLang="en-US" dirty="0" smtClean="0"/>
              <a:t>大量的小文件</a:t>
            </a:r>
            <a:endParaRPr lang="en-US" altLang="zh-CN" dirty="0" smtClean="0"/>
          </a:p>
          <a:p>
            <a:r>
              <a:rPr lang="en-US" dirty="0" smtClean="0"/>
              <a:t>6.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Writer, </a:t>
            </a:r>
            <a:r>
              <a:rPr lang="zh-CN" altLang="en-US" dirty="0" smtClean="0"/>
              <a:t>写在末尾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0785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</a:t>
            </a:r>
            <a:r>
              <a:rPr lang="zh-CN" altLang="en-US" dirty="0" smtClean="0"/>
              <a:t>行计算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98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show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</a:p>
          <a:p>
            <a:pPr lvl="1"/>
            <a:r>
              <a:rPr lang="en-AU" sz="1600" u="sng" dirty="0">
                <a:hlinkClick r:id="rId2"/>
              </a:rPr>
              <a:t>http://</a:t>
            </a:r>
            <a:r>
              <a:rPr lang="en-AU" sz="1600" u="sng" dirty="0" smtClean="0">
                <a:hlinkClick r:id="rId2"/>
              </a:rPr>
              <a:t>snap.stanford.edu/class/cs246-2011/hw_files/hadoop_install.pdf</a:t>
            </a:r>
            <a:endParaRPr lang="en-AU" sz="1600" u="sng" dirty="0" smtClean="0"/>
          </a:p>
          <a:p>
            <a:r>
              <a:rPr lang="en-US" altLang="zh-CN" dirty="0"/>
              <a:t>Learn 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lvl="1"/>
            <a:r>
              <a:rPr lang="en-US" altLang="zh-CN" sz="1600" u="sng" dirty="0">
                <a:solidFill>
                  <a:srgbClr val="0070C0"/>
                </a:solidFill>
              </a:rPr>
              <a:t>《</a:t>
            </a:r>
            <a:r>
              <a:rPr lang="en-US" altLang="zh-CN" sz="1600" u="sng" dirty="0" err="1">
                <a:solidFill>
                  <a:srgbClr val="0070C0"/>
                </a:solidFill>
              </a:rPr>
              <a:t>Hadoop</a:t>
            </a:r>
            <a:r>
              <a:rPr lang="zh-CN" altLang="en-US" sz="1600" u="sng" dirty="0">
                <a:solidFill>
                  <a:srgbClr val="0070C0"/>
                </a:solidFill>
              </a:rPr>
              <a:t>权威指南</a:t>
            </a:r>
            <a:r>
              <a:rPr lang="en-US" altLang="zh-CN" sz="1600" u="sng" dirty="0">
                <a:solidFill>
                  <a:srgbClr val="0070C0"/>
                </a:solidFill>
              </a:rPr>
              <a:t>》</a:t>
            </a:r>
            <a:endParaRPr lang="en-AU" sz="16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0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</a:t>
            </a:r>
            <a:r>
              <a:rPr lang="zh-CN" altLang="en-US" dirty="0" smtClean="0"/>
              <a:t>念</a:t>
            </a:r>
            <a:endParaRPr lang="en-US" altLang="zh-CN" dirty="0" smtClean="0"/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块</a:t>
            </a:r>
            <a:r>
              <a:rPr lang="en-US" altLang="zh-CN" dirty="0" smtClean="0"/>
              <a:t>(block)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中默认为</a:t>
            </a:r>
            <a:r>
              <a:rPr lang="en-US" altLang="zh-CN" dirty="0" smtClean="0"/>
              <a:t>64MB</a:t>
            </a:r>
          </a:p>
          <a:p>
            <a:pPr lvl="2"/>
            <a:r>
              <a:rPr lang="zh-CN" altLang="en-US" dirty="0"/>
              <a:t>这</a:t>
            </a:r>
            <a:r>
              <a:rPr lang="zh-CN" altLang="en-US" dirty="0" smtClean="0"/>
              <a:t>是一个很大的数据块</a:t>
            </a:r>
            <a:endParaRPr lang="en-US" altLang="zh-CN" dirty="0" smtClean="0"/>
          </a:p>
          <a:p>
            <a:pPr lvl="1"/>
            <a:r>
              <a:rPr lang="zh-CN" altLang="en-US" dirty="0"/>
              <a:t>备份数，默认为</a:t>
            </a:r>
            <a:r>
              <a:rPr lang="en-US" altLang="zh-CN" dirty="0" smtClean="0"/>
              <a:t>3</a:t>
            </a:r>
          </a:p>
          <a:p>
            <a:pPr lvl="1"/>
            <a:r>
              <a:rPr lang="en-US" altLang="zh-CN" dirty="0" err="1" smtClean="0"/>
              <a:t>Namenode</a:t>
            </a:r>
            <a:r>
              <a:rPr lang="en-US" altLang="zh-CN" dirty="0" smtClean="0"/>
              <a:t>(master)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lvl="2"/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来寻找文件块位置</a:t>
            </a:r>
            <a:endParaRPr lang="en-US" altLang="zh-CN" dirty="0" smtClean="0"/>
          </a:p>
          <a:p>
            <a:pPr lvl="2"/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来传输文件块内容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278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namenode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691680" y="1916832"/>
            <a:ext cx="1296144" cy="12961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57301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Namenode</a:t>
            </a:r>
            <a:r>
              <a:rPr lang="en-US" dirty="0" smtClean="0"/>
              <a:t> (Master)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中起着管理层的作用，一旦所有</a:t>
            </a:r>
            <a:r>
              <a:rPr lang="en-US" altLang="zh-CN" dirty="0" err="1" smtClean="0"/>
              <a:t>namenode</a:t>
            </a:r>
            <a:r>
              <a:rPr lang="zh-CN" altLang="en-US" dirty="0"/>
              <a:t>备</a:t>
            </a:r>
            <a:r>
              <a:rPr lang="zh-CN" altLang="en-US" dirty="0" smtClean="0"/>
              <a:t>份均被销毁，所有注册在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上的</a:t>
            </a:r>
            <a:r>
              <a:rPr lang="en-US" altLang="zh-CN" dirty="0" err="1" smtClean="0"/>
              <a:t>datanode</a:t>
            </a:r>
            <a:r>
              <a:rPr lang="zh-CN" altLang="en-US" dirty="0"/>
              <a:t>中</a:t>
            </a:r>
            <a:r>
              <a:rPr lang="zh-CN" altLang="en-US" dirty="0" smtClean="0"/>
              <a:t>存储的数据块将变成一堆无人</a:t>
            </a:r>
            <a:r>
              <a:rPr lang="zh-CN" altLang="en-US" dirty="0"/>
              <a:t>能</a:t>
            </a:r>
            <a:r>
              <a:rPr lang="zh-CN" altLang="en-US" dirty="0" smtClean="0"/>
              <a:t>够理解的火星文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3568" y="47971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应采取高度重视，实时备份</a:t>
            </a:r>
            <a:r>
              <a:rPr lang="en-US" altLang="zh-CN" dirty="0" smtClean="0"/>
              <a:t>+</a:t>
            </a:r>
            <a:r>
              <a:rPr lang="zh-CN" altLang="en-US" dirty="0" smtClean="0"/>
              <a:t>定期备份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42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59832" y="1340768"/>
            <a:ext cx="5400600" cy="4680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framework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3275856" y="3717032"/>
            <a:ext cx="1584176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</a:t>
            </a:r>
            <a:r>
              <a:rPr lang="en-US" dirty="0" err="1" smtClean="0"/>
              <a:t>ataNode</a:t>
            </a:r>
            <a:r>
              <a:rPr lang="en-US" dirty="0" smtClean="0"/>
              <a:t> 1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5004048" y="3707255"/>
            <a:ext cx="1584176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ataNode</a:t>
            </a:r>
            <a:r>
              <a:rPr lang="en-US" dirty="0" smtClean="0"/>
              <a:t> 2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6732240" y="3717032"/>
            <a:ext cx="1584176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ataNode</a:t>
            </a:r>
            <a:r>
              <a:rPr lang="en-US" dirty="0" smtClean="0"/>
              <a:t> 3</a:t>
            </a:r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>
            <a:off x="2801367" y="1700808"/>
            <a:ext cx="129614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30" y="1556792"/>
            <a:ext cx="864096" cy="86409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835696" y="18448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35696" y="213285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004048" y="1697666"/>
            <a:ext cx="1296144" cy="12961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6660232" y="1697666"/>
            <a:ext cx="1296144" cy="12961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备份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66" y="4798969"/>
            <a:ext cx="4788532" cy="11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file from HDFS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719263"/>
            <a:ext cx="86201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3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file from HDFS</a:t>
            </a:r>
            <a:endParaRPr lang="en-A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719263"/>
            <a:ext cx="86201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327488" y="1960387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44522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r>
              <a:rPr lang="zh-CN" altLang="en-US" dirty="0" smtClean="0"/>
              <a:t>用户通过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，向远程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发起</a:t>
            </a:r>
            <a:r>
              <a:rPr lang="zh-CN" altLang="en-US" dirty="0"/>
              <a:t>请</a:t>
            </a:r>
            <a:r>
              <a:rPr lang="zh-CN" altLang="en-US" dirty="0" smtClean="0"/>
              <a:t>求，提交文件名和块索引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01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file from HDFS</a:t>
            </a:r>
            <a:endParaRPr lang="en-A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719263"/>
            <a:ext cx="86201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915816" y="2636912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44522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提供的数据，查找对应文件的各个块存在位置列表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09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file from HDFS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1331640" y="1916832"/>
            <a:ext cx="1872208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dataNode1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3491880" y="1916832"/>
            <a:ext cx="1872208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r>
              <a:rPr lang="en-US" altLang="zh-CN" dirty="0" smtClean="0"/>
              <a:t>Node2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5652120" y="1916832"/>
            <a:ext cx="1872208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dataNode3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487844" y="2060848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2051720" y="2060848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3707904" y="2060848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4283968" y="2060848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5940152" y="2060848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6516216" y="2060848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1783187" y="4211796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1776063" y="4715852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1783187" y="5219908"/>
            <a:ext cx="4320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2419071" y="4171146"/>
            <a:ext cx="257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{dataNode1 , dataNode3}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2419071" y="4675202"/>
            <a:ext cx="257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{dataNode1 , dataNode2}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2419071" y="5179258"/>
            <a:ext cx="257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{dataNode2 , dataNode3}</a:t>
            </a:r>
            <a:endParaRPr lang="en-AU" dirty="0"/>
          </a:p>
        </p:txBody>
      </p:sp>
      <p:sp>
        <p:nvSpPr>
          <p:cNvPr id="22" name="Oval 21"/>
          <p:cNvSpPr/>
          <p:nvPr/>
        </p:nvSpPr>
        <p:spPr>
          <a:xfrm>
            <a:off x="5148064" y="3779748"/>
            <a:ext cx="2160240" cy="21602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44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886</Words>
  <Application>Microsoft Office PowerPoint</Application>
  <PresentationFormat>On-screen Show (4:3)</PresentationFormat>
  <Paragraphs>169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HDFS</vt:lpstr>
      <vt:lpstr>HDFS</vt:lpstr>
      <vt:lpstr>HDFS</vt:lpstr>
      <vt:lpstr>namenode</vt:lpstr>
      <vt:lpstr>System framework</vt:lpstr>
      <vt:lpstr>How to read file from HDFS</vt:lpstr>
      <vt:lpstr>How to read file from HDFS</vt:lpstr>
      <vt:lpstr>How to read file from HDFS</vt:lpstr>
      <vt:lpstr>How to read file from HDFS</vt:lpstr>
      <vt:lpstr>How to read file from HDFS</vt:lpstr>
      <vt:lpstr>How to read file from HDFS</vt:lpstr>
      <vt:lpstr>How to read file from HDFS</vt:lpstr>
      <vt:lpstr>How to write</vt:lpstr>
      <vt:lpstr>How to write</vt:lpstr>
      <vt:lpstr>How to write</vt:lpstr>
      <vt:lpstr>How to write</vt:lpstr>
      <vt:lpstr>How to write</vt:lpstr>
      <vt:lpstr>Pause</vt:lpstr>
      <vt:lpstr>Map Reduce</vt:lpstr>
      <vt:lpstr>Map Reduce</vt:lpstr>
      <vt:lpstr>Hadoop show</vt:lpstr>
    </vt:vector>
  </TitlesOfParts>
  <Company>ThoughtWorks,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</dc:title>
  <dc:creator>TWER</dc:creator>
  <cp:lastModifiedBy>TWER</cp:lastModifiedBy>
  <cp:revision>17</cp:revision>
  <dcterms:created xsi:type="dcterms:W3CDTF">2013-11-04T01:48:03Z</dcterms:created>
  <dcterms:modified xsi:type="dcterms:W3CDTF">2013-11-07T01:11:25Z</dcterms:modified>
</cp:coreProperties>
</file>