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C://Users/cliff/AppData/Roaming/PolarisOffice/Favorite/5200_8582784/poclip1/18/image6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2361" y="-29643"/>
            <a:ext cx="21412200" cy="7439949"/>
            <a:chOff x="35736" y="840598"/>
            <a:chExt cx="21412200" cy="7439949"/>
          </a:xfrm>
        </p:grpSpPr>
        <p:grpSp>
          <p:nvGrpSpPr>
            <p:cNvPr id="91" name="그룹 90"/>
            <p:cNvGrpSpPr/>
            <p:nvPr/>
          </p:nvGrpSpPr>
          <p:grpSpPr>
            <a:xfrm>
              <a:off x="35736" y="840598"/>
              <a:ext cx="21412200" cy="2214040"/>
              <a:chOff x="0" y="353291"/>
              <a:chExt cx="21674138" cy="22411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53291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449381" y="243614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AI </a:t>
              </a: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기반 개인 맞춤형 메뉴 추천 시스템</a:t>
              </a:r>
              <a:b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손민혁</a:t>
              </a:r>
              <a:b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소프트웨어대학</a:t>
              </a: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AI-Based Personalized Menu Recommendation System</a:t>
              </a:r>
              <a:b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32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Son Min Hyeok</a:t>
              </a:r>
              <a:endParaRPr lang="en-US" altLang="ko-KR" sz="3556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University</a:t>
              </a:r>
              <a:r>
                <a:rPr lang="en-US" altLang="ko-KR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/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이은석 교수님 </a:t>
                  </a: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소프트웨어공학 연구실</a:t>
                  </a:r>
                  <a:endParaRPr lang="ko-KR" altLang="en-US" sz="3161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358616" y="8182798"/>
            <a:ext cx="10379106" cy="5122113"/>
            <a:chOff x="36513" y="8083553"/>
            <a:chExt cx="10506075" cy="5184772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 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3952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맑은고딕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40,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굵게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그림자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400" dirty="0">
                  <a:solidFill>
                    <a:srgbClr val="000000"/>
                  </a:solidFill>
                </a:rPr>
                <a:t>본 연구에서는 </a:t>
              </a:r>
              <a:r>
                <a:rPr lang="en-US" altLang="ko-KR" sz="2400" dirty="0">
                  <a:solidFill>
                    <a:srgbClr val="000000"/>
                  </a:solidFill>
                </a:rPr>
                <a:t>AI </a:t>
              </a:r>
              <a:r>
                <a:rPr lang="ko-KR" altLang="en-US" sz="2400" dirty="0">
                  <a:solidFill>
                    <a:srgbClr val="000000"/>
                  </a:solidFill>
                </a:rPr>
                <a:t>기반 개인 맞춤형 메뉴 추천 시스템을 개발하여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사용자 개개인의 기호와 건강 상태를 반영한 음식을 추천하고자 하였습니다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 </a:t>
              </a:r>
              <a:r>
                <a:rPr lang="ko-KR" altLang="en-US" sz="2400" dirty="0">
                  <a:solidFill>
                    <a:srgbClr val="000000"/>
                  </a:solidFill>
                </a:rPr>
                <a:t>기존의 규칙 기반 추천 방식은 사용자의 다양한 요구를 충분히 반영하지 못하였으나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본 연구에서는 대규모 언어 모델</a:t>
              </a:r>
              <a:r>
                <a:rPr lang="en-US" altLang="ko-KR" sz="2400" dirty="0">
                  <a:solidFill>
                    <a:srgbClr val="000000"/>
                  </a:solidFill>
                </a:rPr>
                <a:t>(LLM)</a:t>
              </a:r>
              <a:r>
                <a:rPr lang="ko-KR" altLang="en-US" sz="2400" dirty="0">
                  <a:solidFill>
                    <a:srgbClr val="000000"/>
                  </a:solidFill>
                </a:rPr>
                <a:t>과 사용자 데이터를 활용하여 사용자의 식사 패턴을 정밀하게 분석하였습니다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이를 통해 건강과 영양 균형을 고려한 맞춤형 식단 추천 시스템을 만들었습니다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  <a:r>
                <a:rPr lang="ko-KR" altLang="en-US" sz="2400" dirty="0">
                  <a:solidFill>
                    <a:srgbClr val="000000"/>
                  </a:solidFill>
                </a:rPr>
                <a:t> </a:t>
              </a:r>
              <a:r>
                <a:rPr lang="en-US" altLang="ko-KR" sz="2400" dirty="0" err="1">
                  <a:solidFill>
                    <a:srgbClr val="000000"/>
                  </a:solidFill>
                </a:rPr>
                <a:t>KoBERT</a:t>
              </a:r>
              <a:r>
                <a:rPr lang="en-US" altLang="ko-KR" sz="2400" dirty="0">
                  <a:solidFill>
                    <a:srgbClr val="000000"/>
                  </a:solidFill>
                </a:rPr>
                <a:t>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임베딩과</a:t>
              </a:r>
              <a:r>
                <a:rPr lang="ko-KR" altLang="en-US" sz="2400" dirty="0">
                  <a:solidFill>
                    <a:srgbClr val="000000"/>
                  </a:solidFill>
                </a:rPr>
                <a:t> </a:t>
              </a:r>
              <a:r>
                <a:rPr lang="en-US" altLang="ko-KR" sz="2400" dirty="0" err="1">
                  <a:solidFill>
                    <a:srgbClr val="000000"/>
                  </a:solidFill>
                </a:rPr>
                <a:t>XGBoost</a:t>
              </a:r>
              <a:r>
                <a:rPr lang="en-US" altLang="ko-KR" sz="2400" dirty="0">
                  <a:solidFill>
                    <a:srgbClr val="000000"/>
                  </a:solidFill>
                </a:rPr>
                <a:t> </a:t>
              </a:r>
              <a:r>
                <a:rPr lang="ko-KR" altLang="en-US" sz="2400" dirty="0">
                  <a:solidFill>
                    <a:srgbClr val="000000"/>
                  </a:solidFill>
                </a:rPr>
                <a:t>모델을 통해 성능을 향상시켰으며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외식 및 배달 산업에서 사용자 만족도와 효율성을 높이는 데 기여할 수 있을 것으로 기대됩니다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  <a:endParaRPr lang="ko-KR" altLang="ko-KR" sz="24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0848407" y="8190106"/>
            <a:ext cx="10379106" cy="5122113"/>
            <a:chOff x="36513" y="8083553"/>
            <a:chExt cx="10506075" cy="5184772"/>
          </a:xfrm>
        </p:grpSpPr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기능 구현</a:t>
                </a: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4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400" dirty="0" err="1">
                  <a:solidFill>
                    <a:srgbClr val="000000"/>
                  </a:solidFill>
                </a:rPr>
                <a:t>전처리</a:t>
              </a:r>
              <a:r>
                <a:rPr lang="en-US" altLang="ko-KR" sz="2400" dirty="0">
                  <a:solidFill>
                    <a:srgbClr val="000000"/>
                  </a:solidFill>
                </a:rPr>
                <a:t>: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이상치 제거 및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아웃라이어</a:t>
              </a:r>
              <a:r>
                <a:rPr lang="ko-KR" altLang="en-US" sz="2400" dirty="0">
                  <a:solidFill>
                    <a:srgbClr val="000000"/>
                  </a:solidFill>
                </a:rPr>
                <a:t> 필터링 작업을 통해 데이터 품질을 개선</a:t>
              </a:r>
              <a:r>
                <a:rPr lang="en-US" altLang="ko-KR" sz="2400" dirty="0">
                  <a:solidFill>
                    <a:srgbClr val="000000"/>
                  </a:solidFill>
                </a:rPr>
                <a:t>. </a:t>
              </a: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 sz="2400" dirty="0">
                  <a:solidFill>
                    <a:srgbClr val="000000"/>
                  </a:solidFill>
                </a:rPr>
                <a:t>2.KoBERT </a:t>
              </a:r>
              <a:r>
                <a:rPr lang="ko-KR" altLang="en-US" sz="2400" dirty="0">
                  <a:solidFill>
                    <a:srgbClr val="000000"/>
                  </a:solidFill>
                </a:rPr>
                <a:t>및 </a:t>
              </a:r>
              <a:r>
                <a:rPr lang="en-US" altLang="ko-KR" sz="2400" dirty="0">
                  <a:solidFill>
                    <a:srgbClr val="000000"/>
                  </a:solidFill>
                </a:rPr>
                <a:t>LLM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임베딩</a:t>
              </a:r>
              <a:r>
                <a:rPr lang="en-US" altLang="ko-KR" sz="2400" dirty="0">
                  <a:solidFill>
                    <a:srgbClr val="000000"/>
                  </a:solidFill>
                </a:rPr>
                <a:t>: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식사 메뉴명을 벡터로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임베딩하고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차원을 축소하여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효율적인학습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 sz="2400" dirty="0">
                  <a:solidFill>
                    <a:srgbClr val="000000"/>
                  </a:solidFill>
                </a:rPr>
                <a:t> LLM</a:t>
              </a:r>
              <a:r>
                <a:rPr lang="ko-KR" altLang="en-US" sz="2400" dirty="0">
                  <a:solidFill>
                    <a:srgbClr val="000000"/>
                  </a:solidFill>
                </a:rPr>
                <a:t>를 통해 메뉴의 영양소 정보도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임베딩하여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학습에 사용 가능한 데이터로 변환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 sz="2400" dirty="0">
                  <a:solidFill>
                    <a:srgbClr val="000000"/>
                  </a:solidFill>
                </a:rPr>
                <a:t>3.</a:t>
              </a:r>
              <a:r>
                <a:rPr lang="ko-KR" altLang="en-US" sz="2400" dirty="0">
                  <a:solidFill>
                    <a:srgbClr val="000000"/>
                  </a:solidFill>
                </a:rPr>
                <a:t>모델 학습 및 예측</a:t>
              </a:r>
              <a:r>
                <a:rPr lang="en-US" altLang="ko-KR" sz="2400" dirty="0" err="1">
                  <a:solidFill>
                    <a:srgbClr val="000000"/>
                  </a:solidFill>
                </a:rPr>
                <a:t>XGBoost</a:t>
              </a:r>
              <a:r>
                <a:rPr lang="en-US" altLang="ko-KR" sz="2400" dirty="0">
                  <a:solidFill>
                    <a:srgbClr val="000000"/>
                  </a:solidFill>
                </a:rPr>
                <a:t> </a:t>
              </a:r>
              <a:r>
                <a:rPr lang="ko-KR" altLang="en-US" sz="2400" dirty="0">
                  <a:solidFill>
                    <a:srgbClr val="000000"/>
                  </a:solidFill>
                </a:rPr>
                <a:t>모델 학습</a:t>
              </a:r>
              <a:r>
                <a:rPr lang="en-US" altLang="ko-KR" sz="2400" dirty="0">
                  <a:solidFill>
                    <a:srgbClr val="000000"/>
                  </a:solidFill>
                </a:rPr>
                <a:t>: </a:t>
              </a:r>
              <a:r>
                <a:rPr lang="ko-KR" altLang="en-US" sz="2400" dirty="0">
                  <a:solidFill>
                    <a:srgbClr val="000000"/>
                  </a:solidFill>
                </a:rPr>
                <a:t>개인 맞춤형 메뉴 추천을 위해 </a:t>
              </a:r>
              <a:r>
                <a:rPr lang="en-US" altLang="ko-KR" sz="2400" dirty="0" err="1">
                  <a:solidFill>
                    <a:srgbClr val="000000"/>
                  </a:solidFill>
                </a:rPr>
                <a:t>XGBoost</a:t>
              </a:r>
              <a:r>
                <a:rPr lang="en-US" altLang="ko-KR" sz="2400" dirty="0">
                  <a:solidFill>
                    <a:srgbClr val="000000"/>
                  </a:solidFill>
                </a:rPr>
                <a:t>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알고리즘을 사용하여 사용자 데이터를 학습하였습니다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이 과정에서 </a:t>
              </a:r>
              <a:r>
                <a:rPr lang="en-US" altLang="ko-KR" sz="2400" dirty="0" err="1">
                  <a:solidFill>
                    <a:srgbClr val="000000"/>
                  </a:solidFill>
                </a:rPr>
                <a:t>GridSearchCV</a:t>
              </a:r>
              <a:r>
                <a:rPr lang="ko-KR" altLang="en-US" sz="2400" dirty="0">
                  <a:solidFill>
                    <a:srgbClr val="000000"/>
                  </a:solidFill>
                </a:rPr>
                <a:t>를 사용해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하이퍼파라미터를</a:t>
              </a:r>
              <a:r>
                <a:rPr lang="ko-KR" altLang="en-US" sz="2400" dirty="0">
                  <a:solidFill>
                    <a:srgbClr val="000000"/>
                  </a:solidFill>
                </a:rPr>
                <a:t> 튜닝하고 최적의 성능을 도출하였습니다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  <a:r>
                <a:rPr lang="ko-KR" altLang="en-US" sz="2400" dirty="0">
                  <a:solidFill>
                    <a:srgbClr val="000000"/>
                  </a:solidFill>
                </a:rPr>
                <a:t>개인 맞춤형 예측</a:t>
              </a:r>
              <a:r>
                <a:rPr lang="en-US" altLang="ko-KR" sz="2400" dirty="0">
                  <a:solidFill>
                    <a:srgbClr val="000000"/>
                  </a:solidFill>
                </a:rPr>
                <a:t>: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사용자의 과거 식사 기록을 기반으로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미래에 추천할 메뉴의 </a:t>
              </a:r>
              <a:r>
                <a:rPr lang="ko-KR" altLang="en-US" sz="2400" dirty="0" err="1">
                  <a:solidFill>
                    <a:srgbClr val="000000"/>
                  </a:solidFill>
                </a:rPr>
                <a:t>임베딩을</a:t>
              </a:r>
              <a:r>
                <a:rPr lang="ko-KR" altLang="en-US" sz="2400" dirty="0">
                  <a:solidFill>
                    <a:srgbClr val="000000"/>
                  </a:solidFill>
                </a:rPr>
                <a:t> 예측하고</a:t>
              </a:r>
              <a:r>
                <a:rPr lang="en-US" altLang="ko-KR" sz="240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사용자 선호도에 맞춘 메뉴를 추천하는 시스템을 개발했습니다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  <a:endParaRPr lang="ko-KR" altLang="ko-KR" sz="24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2400" dirty="0">
                  <a:solidFill>
                    <a:srgbClr val="000000"/>
                  </a:solidFill>
                </a:rPr>
                <a:t>4.</a:t>
              </a:r>
              <a:r>
                <a:rPr lang="ko-KR" altLang="en-US" sz="2400" dirty="0">
                  <a:solidFill>
                    <a:srgbClr val="000000"/>
                  </a:solidFill>
                </a:rPr>
                <a:t>결과 평가성능 평가 지표</a:t>
              </a:r>
              <a:r>
                <a:rPr lang="en-US" altLang="ko-KR" sz="2400" dirty="0">
                  <a:solidFill>
                    <a:srgbClr val="000000"/>
                  </a:solidFill>
                </a:rPr>
                <a:t>: R² (</a:t>
              </a:r>
              <a:r>
                <a:rPr lang="ko-KR" altLang="en-US" sz="2400" dirty="0">
                  <a:solidFill>
                    <a:srgbClr val="000000"/>
                  </a:solidFill>
                </a:rPr>
                <a:t>결정 계수</a:t>
              </a:r>
              <a:r>
                <a:rPr lang="en-US" altLang="ko-KR" sz="2400" dirty="0">
                  <a:solidFill>
                    <a:srgbClr val="000000"/>
                  </a:solidFill>
                </a:rPr>
                <a:t>)</a:t>
              </a:r>
              <a:r>
                <a:rPr lang="ko-KR" altLang="en-US" sz="2400" dirty="0">
                  <a:solidFill>
                    <a:srgbClr val="000000"/>
                  </a:solidFill>
                </a:rPr>
                <a:t>와 </a:t>
              </a:r>
              <a:r>
                <a:rPr lang="en-US" altLang="ko-KR" sz="2400" dirty="0">
                  <a:solidFill>
                    <a:srgbClr val="000000"/>
                  </a:solidFill>
                </a:rPr>
                <a:t>MAE (</a:t>
              </a:r>
              <a:r>
                <a:rPr lang="ko-KR" altLang="en-US" sz="2400" dirty="0">
                  <a:solidFill>
                    <a:srgbClr val="000000"/>
                  </a:solidFill>
                </a:rPr>
                <a:t>평균 절대 오차</a:t>
              </a:r>
              <a:r>
                <a:rPr lang="en-US" altLang="ko-KR" sz="2400" dirty="0">
                  <a:solidFill>
                    <a:srgbClr val="000000"/>
                  </a:solidFill>
                </a:rPr>
                <a:t>)</a:t>
              </a:r>
              <a:r>
                <a:rPr lang="ko-KR" altLang="en-US" sz="2400" dirty="0">
                  <a:solidFill>
                    <a:srgbClr val="000000"/>
                  </a:solidFill>
                </a:rPr>
                <a:t>로 평가결과 시각화</a:t>
              </a:r>
              <a:r>
                <a:rPr lang="en-US" altLang="ko-KR" sz="2400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400" dirty="0">
                  <a:solidFill>
                    <a:srgbClr val="000000"/>
                  </a:solidFill>
                </a:rPr>
                <a:t>예측된 결과와 실제 결과 간의 차이를 그래프를 통해 시각적으로 분석</a:t>
              </a:r>
              <a:endParaRPr lang="ko-KR" altLang="ko-KR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6962" y="13249483"/>
            <a:ext cx="10379106" cy="13084577"/>
            <a:chOff x="36513" y="8083553"/>
            <a:chExt cx="10506075" cy="1324464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0874284" y="23439003"/>
            <a:ext cx="10379106" cy="4583686"/>
            <a:chOff x="36513" y="8083553"/>
            <a:chExt cx="10506075" cy="4639758"/>
          </a:xfrm>
        </p:grpSpPr>
        <p:grpSp>
          <p:nvGrpSpPr>
            <p:cNvPr id="7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결 </a:t>
                </a:r>
                <a:r>
                  <a:rPr lang="ko-KR" altLang="en-US" sz="3952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론</a:t>
                </a:r>
                <a:endPara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11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다양한 특성에 따른 개인 맞춤형 메뉴 추천 시스템의 성능을 평가하였습니다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  <a:r>
                <a:rPr lang="ko-KR" altLang="en-US" sz="2766" dirty="0">
                  <a:solidFill>
                    <a:srgbClr val="000000"/>
                  </a:solidFill>
                </a:rPr>
                <a:t>가장 좋은 성능을 보인 조합은 모든 특성과 </a:t>
              </a:r>
              <a:r>
                <a:rPr lang="ko-KR" altLang="en-US" sz="2766" dirty="0" err="1">
                  <a:solidFill>
                    <a:srgbClr val="000000"/>
                  </a:solidFill>
                </a:rPr>
                <a:t>임베딩</a:t>
              </a:r>
              <a:r>
                <a:rPr lang="en-US" altLang="ko-KR" sz="2766" dirty="0">
                  <a:solidFill>
                    <a:srgbClr val="000000"/>
                  </a:solidFill>
                </a:rPr>
                <a:t>(+embedding)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을 사용하고 </a:t>
              </a:r>
              <a:r>
                <a:rPr lang="en-US" altLang="ko-KR" sz="2766" dirty="0" err="1">
                  <a:solidFill>
                    <a:srgbClr val="000000"/>
                  </a:solidFill>
                </a:rPr>
                <a:t>n_days</a:t>
              </a:r>
              <a:r>
                <a:rPr lang="ko-KR" altLang="en-US" sz="2766" dirty="0">
                  <a:solidFill>
                    <a:srgbClr val="000000"/>
                  </a:solidFill>
                </a:rPr>
                <a:t>가 </a:t>
              </a:r>
              <a:r>
                <a:rPr lang="en-US" altLang="ko-KR" sz="2766" dirty="0">
                  <a:solidFill>
                    <a:srgbClr val="000000"/>
                  </a:solidFill>
                </a:rPr>
                <a:t>2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일인 경우로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이는 사용자의 선호도를 가장 잘 반영할 수 있는 설정임을 확인하였습니다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  <a:r>
                <a:rPr lang="en-US" altLang="ko-KR" sz="2766" dirty="0" err="1">
                  <a:solidFill>
                    <a:srgbClr val="000000"/>
                  </a:solidFill>
                </a:rPr>
                <a:t>KoBERT</a:t>
              </a:r>
              <a:r>
                <a:rPr lang="en-US" altLang="ko-KR" sz="2766" dirty="0">
                  <a:solidFill>
                    <a:srgbClr val="000000"/>
                  </a:solidFill>
                </a:rPr>
                <a:t> </a:t>
              </a:r>
              <a:r>
                <a:rPr lang="ko-KR" altLang="en-US" sz="2766" dirty="0" err="1">
                  <a:solidFill>
                    <a:srgbClr val="000000"/>
                  </a:solidFill>
                </a:rPr>
                <a:t>임베딩을</a:t>
              </a:r>
              <a:r>
                <a:rPr lang="ko-KR" altLang="en-US" sz="2766" dirty="0">
                  <a:solidFill>
                    <a:srgbClr val="000000"/>
                  </a:solidFill>
                </a:rPr>
                <a:t> 추가한 경우 모델의 예측 정확도가 크게 향상되었으며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이는 텍스트 데이터로부터 메뉴의 맥락적 정보를 효과적으로 반영하였기 때문입니다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737722" y="15305428"/>
            <a:ext cx="10547290" cy="9705799"/>
            <a:chOff x="36513" y="8083553"/>
            <a:chExt cx="10676317" cy="9824531"/>
          </a:xfrm>
        </p:grpSpPr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과</a:t>
                </a:r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594105" y="14244134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2766" dirty="0" err="1">
                  <a:solidFill>
                    <a:srgbClr val="000000"/>
                  </a:solidFill>
                </a:rPr>
                <a:t>XGBoost</a:t>
              </a:r>
              <a:r>
                <a:rPr lang="ko-KR" altLang="en-US" sz="2766" dirty="0">
                  <a:solidFill>
                    <a:srgbClr val="000000"/>
                  </a:solidFill>
                </a:rPr>
                <a:t>를 활용한 모델 </a:t>
              </a:r>
              <a:r>
                <a:rPr lang="ko-KR" altLang="en-US" sz="2766" dirty="0" err="1">
                  <a:solidFill>
                    <a:srgbClr val="000000"/>
                  </a:solidFill>
                </a:rPr>
                <a:t>예측값의</a:t>
              </a:r>
              <a:r>
                <a:rPr lang="ko-KR" altLang="en-US" sz="2766" dirty="0">
                  <a:solidFill>
                    <a:srgbClr val="000000"/>
                  </a:solidFill>
                </a:rPr>
                <a:t> 평균은 </a:t>
              </a:r>
              <a:r>
                <a:rPr lang="en-US" altLang="ko-KR" sz="2766" dirty="0">
                  <a:solidFill>
                    <a:srgbClr val="000000"/>
                  </a:solidFill>
                </a:rPr>
                <a:t>R² :</a:t>
              </a:r>
              <a:r>
                <a:rPr lang="ko-KR" altLang="en-US" sz="2766" dirty="0">
                  <a:solidFill>
                    <a:srgbClr val="000000"/>
                  </a:solidFill>
                </a:rPr>
                <a:t> </a:t>
              </a:r>
              <a:r>
                <a:rPr lang="en-US" altLang="ko-KR" sz="2766" dirty="0">
                  <a:solidFill>
                    <a:srgbClr val="000000"/>
                  </a:solidFill>
                </a:rPr>
                <a:t>0.31, MAE : 5.1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이었습니다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</a:p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2766" dirty="0">
                  <a:solidFill>
                    <a:srgbClr val="000000"/>
                  </a:solidFill>
                </a:rPr>
                <a:t>가장 좋은 결과 값은</a:t>
              </a:r>
              <a:r>
                <a:rPr lang="en-US" altLang="ko-KR" sz="2766" dirty="0">
                  <a:solidFill>
                    <a:srgbClr val="000000"/>
                  </a:solidFill>
                </a:rPr>
                <a:t> R² :</a:t>
              </a:r>
              <a:r>
                <a:rPr lang="ko-KR" altLang="en-US" sz="2766" dirty="0">
                  <a:solidFill>
                    <a:srgbClr val="000000"/>
                  </a:solidFill>
                </a:rPr>
                <a:t> </a:t>
              </a:r>
              <a:r>
                <a:rPr lang="en-US" altLang="ko-KR" sz="2766" dirty="0">
                  <a:solidFill>
                    <a:srgbClr val="000000"/>
                  </a:solidFill>
                </a:rPr>
                <a:t>0.89, MAE : 1.9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였으며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위의 그래프는 모델이 예측한 탄수화물의 함량입니다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8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23679"/>
              </p:ext>
            </p:extLst>
          </p:nvPr>
        </p:nvGraphicFramePr>
        <p:xfrm>
          <a:off x="839615" y="20542992"/>
          <a:ext cx="9884419" cy="5995452"/>
        </p:xfrm>
        <a:graphic>
          <a:graphicData uri="http://schemas.openxmlformats.org/drawingml/2006/table">
            <a:tbl>
              <a:tblPr/>
              <a:tblGrid>
                <a:gridCol w="281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3867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/>
                        <a:t>데이터 수집 및 </a:t>
                      </a:r>
                      <a:r>
                        <a:rPr lang="ko-KR" altLang="en-US" sz="2800" b="1" dirty="0" err="1"/>
                        <a:t>전처리</a:t>
                      </a:r>
                      <a:endParaRPr lang="ko-KR" altLang="en-US" sz="2800" dirty="0"/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-</a:t>
                      </a:r>
                      <a:r>
                        <a:rPr lang="ko-KR" altLang="en-US" sz="2800" dirty="0" err="1"/>
                        <a:t>결측치</a:t>
                      </a:r>
                      <a:r>
                        <a:rPr lang="ko-KR" altLang="en-US" sz="2800" dirty="0"/>
                        <a:t> 제거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 err="1"/>
                        <a:t>아웃라이어</a:t>
                      </a:r>
                      <a:r>
                        <a:rPr lang="ko-KR" altLang="en-US" sz="2800" dirty="0"/>
                        <a:t> 필터링 등을 통해 데이터 품질을 향상</a:t>
                      </a:r>
                      <a:endParaRPr lang="en-US" altLang="ko-KR" sz="2800" dirty="0"/>
                    </a:p>
                    <a:p>
                      <a:pPr algn="ctr"/>
                      <a:r>
                        <a:rPr lang="en-US" altLang="ko-KR" sz="2800" dirty="0"/>
                        <a:t>-</a:t>
                      </a:r>
                      <a:r>
                        <a:rPr lang="ko-KR" altLang="en-US" sz="2800" dirty="0"/>
                        <a:t>날짜와 시간을 연도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월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일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요일 등의 특징으로 변환하여 분석에 활용</a:t>
                      </a:r>
                      <a:endParaRPr lang="en-US" altLang="ko-KR" sz="2800" dirty="0"/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457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LLM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kumimoji="1" lang="ko-KR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임베딩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생성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dirty="0"/>
                        <a:t>-LLM</a:t>
                      </a:r>
                      <a:r>
                        <a:rPr lang="ko-KR" altLang="en-US" sz="2800" dirty="0"/>
                        <a:t>을 통해 사용자의 식단 정보를 </a:t>
                      </a:r>
                      <a:r>
                        <a:rPr lang="ko-KR" altLang="en-US" sz="2800" dirty="0" err="1"/>
                        <a:t>임베딩</a:t>
                      </a:r>
                      <a:r>
                        <a:rPr lang="en-US" altLang="ko-KR" sz="2800" dirty="0"/>
                        <a:t>(Embedding)</a:t>
                      </a:r>
                      <a:r>
                        <a:rPr lang="ko-KR" altLang="en-US" sz="2800" dirty="0"/>
                        <a:t>하여 메뉴와 사용자 기호를 정량적으로 분석</a:t>
                      </a:r>
                      <a:endParaRPr lang="en-US" altLang="ko-KR" sz="2800" dirty="0"/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dirty="0"/>
                        <a:t>-</a:t>
                      </a:r>
                      <a:r>
                        <a:rPr lang="en-US" altLang="ko-KR" sz="2800" dirty="0" err="1"/>
                        <a:t>KoBERT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모델을 사용해 음식명을 벡터 형태로 변환하고</a:t>
                      </a:r>
                      <a:r>
                        <a:rPr lang="en-US" altLang="ko-KR" sz="2800" dirty="0"/>
                        <a:t>, PCA</a:t>
                      </a:r>
                      <a:r>
                        <a:rPr lang="ko-KR" altLang="en-US" sz="2800" dirty="0"/>
                        <a:t>를 통해 차원을 축소하여 학습 효율성 증가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701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모델 학습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dirty="0"/>
                        <a:t>-</a:t>
                      </a:r>
                      <a:r>
                        <a:rPr lang="en-US" altLang="ko-KR" sz="2800" dirty="0" err="1"/>
                        <a:t>XGBoost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알고리즘을 사용하여 모델 학습</a:t>
                      </a:r>
                      <a:endParaRPr lang="en-US" altLang="ko-KR" sz="2800" dirty="0"/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dirty="0"/>
                        <a:t>-</a:t>
                      </a:r>
                      <a:r>
                        <a:rPr lang="en-US" altLang="ko-KR" sz="2800" dirty="0" err="1"/>
                        <a:t>GridSearchCV</a:t>
                      </a:r>
                      <a:r>
                        <a:rPr lang="ko-KR" altLang="en-US" sz="2800" dirty="0"/>
                        <a:t>를 이용한 </a:t>
                      </a:r>
                      <a:r>
                        <a:rPr lang="ko-KR" altLang="en-US" sz="2800" dirty="0" err="1"/>
                        <a:t>하이퍼파라미터</a:t>
                      </a:r>
                      <a:r>
                        <a:rPr lang="ko-KR" altLang="en-US" sz="2800" dirty="0"/>
                        <a:t> 튜닝을 통해 최적의 성능 도출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00F13EB-54FD-E57B-7368-E840BED967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28" r="3159"/>
          <a:stretch/>
        </p:blipFill>
        <p:spPr>
          <a:xfrm>
            <a:off x="11204414" y="16623531"/>
            <a:ext cx="9435111" cy="4490199"/>
          </a:xfrm>
          <a:prstGeom prst="rect">
            <a:avLst/>
          </a:prstGeom>
        </p:spPr>
      </p:pic>
      <p:pic>
        <p:nvPicPr>
          <p:cNvPr id="1045" name="PO_1">
            <a:extLst>
              <a:ext uri="{FF2B5EF4-FFF2-40B4-BE49-F238E27FC236}">
                <a16:creationId xmlns:a16="http://schemas.microsoft.com/office/drawing/2014/main" id="{AC015626-2DFC-92C9-D7A7-D0C5EDF15390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80" y="15114236"/>
            <a:ext cx="7934470" cy="48083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470</Words>
  <Application>Microsoft Office PowerPoint</Application>
  <PresentationFormat>사용자 지정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min hyeok son</cp:lastModifiedBy>
  <cp:revision>14</cp:revision>
  <dcterms:created xsi:type="dcterms:W3CDTF">2021-04-05T07:42:37Z</dcterms:created>
  <dcterms:modified xsi:type="dcterms:W3CDTF">2024-10-21T07:00:28Z</dcterms:modified>
</cp:coreProperties>
</file>