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62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2" r:id="rId10"/>
    <p:sldId id="578" r:id="rId11"/>
    <p:sldId id="5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A00"/>
    <a:srgbClr val="7E7E7E"/>
    <a:srgbClr val="0000FF"/>
    <a:srgbClr val="FF0000"/>
    <a:srgbClr val="CC3300"/>
    <a:srgbClr val="FF0066"/>
    <a:srgbClr val="990000"/>
    <a:srgbClr val="007033"/>
    <a:srgbClr val="800071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6040" autoAdjust="0"/>
  </p:normalViewPr>
  <p:slideViewPr>
    <p:cSldViewPr snapToGrid="0">
      <p:cViewPr varScale="1">
        <p:scale>
          <a:sx n="70" d="100"/>
          <a:sy n="70" d="100"/>
        </p:scale>
        <p:origin x="123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0A94F-74DA-4B47-BA9F-5548AE9BD6A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EE65-8CB3-41D6-ACDC-AF513E19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7C67-AAE2-4AB9-A32B-F1C8F82A77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5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4482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7659" y="6444000"/>
            <a:ext cx="4473007" cy="33855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600"/>
            </a:lvl1pPr>
          </a:lstStyle>
          <a:p>
            <a:pPr algn="ctr"/>
            <a:r>
              <a:rPr lang="en-GB" dirty="0" smtClean="0"/>
              <a:t>Lecture : Topic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339202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03" y="6392442"/>
            <a:ext cx="1416974" cy="410850"/>
          </a:xfrm>
          <a:prstGeom prst="rect">
            <a:avLst/>
          </a:prstGeom>
        </p:spPr>
      </p:pic>
      <p:cxnSp>
        <p:nvCxnSpPr>
          <p:cNvPr id="18" name="Straight Connector 15"/>
          <p:cNvCxnSpPr/>
          <p:nvPr/>
        </p:nvCxnSpPr>
        <p:spPr>
          <a:xfrm>
            <a:off x="0" y="6357507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721322" y="6444000"/>
            <a:ext cx="1201632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27F39D61-03EA-4BE7-BA9B-2ADA712EAF74}" type="datetime1">
              <a:rPr lang="en-GB" smtClean="0"/>
              <a:pPr/>
              <a:t>12/01/2017</a:t>
            </a:fld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5855"/>
            <a:ext cx="1462855" cy="4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7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8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7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8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6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4738"/>
            <a:ext cx="7886700" cy="7059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37651" cy="524933"/>
          </a:xfrm>
          <a:prstGeom prst="rect">
            <a:avLst/>
          </a:prstGeom>
          <a:solidFill>
            <a:srgbClr val="CDD4E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8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9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6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7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" y="0"/>
            <a:ext cx="9137651" cy="524933"/>
          </a:xfrm>
          <a:solidFill>
            <a:srgbClr val="CDD4E2"/>
          </a:solidFill>
          <a:ln>
            <a:noFill/>
          </a:ln>
        </p:spPr>
        <p:txBody>
          <a:bodyPr>
            <a:no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703385"/>
            <a:ext cx="8673447" cy="5646614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5"/>
          <p:cNvCxnSpPr/>
          <p:nvPr/>
        </p:nvCxnSpPr>
        <p:spPr>
          <a:xfrm>
            <a:off x="1" y="528465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91358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7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2760134" y="6492645"/>
            <a:ext cx="4986866" cy="33855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600" baseline="0"/>
            </a:lvl1pPr>
          </a:lstStyle>
          <a:p>
            <a:pPr algn="ctr"/>
            <a:r>
              <a:rPr lang="en-GB" dirty="0" smtClean="0"/>
              <a:t>Lecture : Case Study Pose Estimation</a:t>
            </a:r>
            <a:endParaRPr lang="en-GB" dirty="0"/>
          </a:p>
        </p:txBody>
      </p:sp>
      <p:sp>
        <p:nvSpPr>
          <p:cNvPr id="18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509000" y="6490781"/>
            <a:ext cx="524932" cy="33855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r"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5" y="6521656"/>
            <a:ext cx="1159933" cy="2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1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7651" cy="524933"/>
          </a:xfrm>
          <a:solidFill>
            <a:srgbClr val="CDD4E2"/>
          </a:solidFill>
        </p:spPr>
        <p:txBody>
          <a:bodyPr>
            <a:no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651932"/>
            <a:ext cx="8673447" cy="5698067"/>
          </a:xfrm>
          <a:ln>
            <a:solidFill>
              <a:srgbClr val="FFFFFF"/>
            </a:solidFill>
          </a:ln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8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9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2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651932"/>
            <a:ext cx="8673447" cy="569806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7651" cy="524933"/>
          </a:xfrm>
          <a:solidFill>
            <a:srgbClr val="CDD4E2"/>
          </a:solidFill>
        </p:spPr>
        <p:txBody>
          <a:bodyPr>
            <a:no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6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7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37651" cy="524933"/>
          </a:xfrm>
          <a:prstGeom prst="rect">
            <a:avLst/>
          </a:prstGeom>
          <a:solidFill>
            <a:srgbClr val="CDD4E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8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9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4646"/>
            <a:ext cx="7886700" cy="956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9137651" cy="524933"/>
          </a:xfrm>
          <a:prstGeom prst="rect">
            <a:avLst/>
          </a:prstGeom>
          <a:solidFill>
            <a:srgbClr val="CDD4E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20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47262"/>
            <a:ext cx="7886700" cy="643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9137651" cy="524933"/>
          </a:xfrm>
          <a:prstGeom prst="rect">
            <a:avLst/>
          </a:prstGeom>
          <a:solidFill>
            <a:srgbClr val="CDD4E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3569"/>
            <a:ext cx="7886700" cy="487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37651" cy="524933"/>
          </a:xfrm>
          <a:prstGeom prst="rect">
            <a:avLst/>
          </a:prstGeom>
          <a:solidFill>
            <a:srgbClr val="CDD4E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7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8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6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9137651" cy="524933"/>
          </a:xfrm>
          <a:prstGeom prst="rect">
            <a:avLst/>
          </a:prstGeom>
          <a:solidFill>
            <a:srgbClr val="CDD4E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9" name="Straight Connector 15"/>
          <p:cNvCxnSpPr/>
          <p:nvPr/>
        </p:nvCxnSpPr>
        <p:spPr>
          <a:xfrm>
            <a:off x="0" y="528464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>
            <a:off x="0" y="6456433"/>
            <a:ext cx="9143999" cy="0"/>
          </a:xfrm>
          <a:prstGeom prst="line">
            <a:avLst/>
          </a:prstGeom>
          <a:ln w="1270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>
            <a:off x="0" y="6474738"/>
            <a:ext cx="9143999" cy="0"/>
          </a:xfrm>
          <a:prstGeom prst="line">
            <a:avLst/>
          </a:prstGeom>
          <a:ln w="6350">
            <a:solidFill>
              <a:srgbClr val="0B2A5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19"/>
          <p:cNvSpPr>
            <a:spLocks noGrp="1"/>
          </p:cNvSpPr>
          <p:nvPr>
            <p:ph type="dt" sz="half" idx="10"/>
          </p:nvPr>
        </p:nvSpPr>
        <p:spPr>
          <a:xfrm>
            <a:off x="1445846" y="6482891"/>
            <a:ext cx="1232388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14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3036765" y="6487639"/>
            <a:ext cx="30861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 baseline="0"/>
            </a:lvl1pPr>
          </a:lstStyle>
          <a:p>
            <a:r>
              <a:rPr lang="en-GB" dirty="0" smtClean="0"/>
              <a:t>Lecture : Topic</a:t>
            </a:r>
            <a:endParaRPr lang="en-GB" dirty="0"/>
          </a:p>
        </p:txBody>
      </p:sp>
      <p:sp>
        <p:nvSpPr>
          <p:cNvPr id="15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6457950" y="6482891"/>
            <a:ext cx="2057400" cy="33855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1600"/>
            </a:lvl1pPr>
          </a:lstStyle>
          <a:p>
            <a:fld id="{CB229BF0-CFB1-45E0-BBBA-D142A26A82E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112"/>
            <a:ext cx="921198" cy="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.wmf"/><Relationship Id="rId117" Type="http://schemas.openxmlformats.org/officeDocument/2006/relationships/image" Target="../media/image18.wmf"/><Relationship Id="rId89" Type="http://schemas.openxmlformats.org/officeDocument/2006/relationships/oleObject" Target="../embeddings/oleObject2.bin"/><Relationship Id="rId47" Type="http://schemas.openxmlformats.org/officeDocument/2006/relationships/oleObject" Target="../embeddings/oleObject410.bin"/><Relationship Id="rId112" Type="http://schemas.openxmlformats.org/officeDocument/2006/relationships/image" Target="../media/image16.wmf"/><Relationship Id="rId21" Type="http://schemas.openxmlformats.org/officeDocument/2006/relationships/oleObject" Target="../embeddings/oleObject340.bin"/><Relationship Id="rId92" Type="http://schemas.openxmlformats.org/officeDocument/2006/relationships/image" Target="../media/image7.wmf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07" Type="http://schemas.openxmlformats.org/officeDocument/2006/relationships/oleObject" Target="../embeddings/oleObject10.bin"/><Relationship Id="rId87" Type="http://schemas.openxmlformats.org/officeDocument/2006/relationships/oleObject" Target="../embeddings/oleObject1.bin"/><Relationship Id="rId11" Type="http://schemas.openxmlformats.org/officeDocument/2006/relationships/image" Target="../media/image78.wmf"/><Relationship Id="rId53" Type="http://schemas.openxmlformats.org/officeDocument/2006/relationships/oleObject" Target="../embeddings/oleObject430.bin"/><Relationship Id="rId102" Type="http://schemas.openxmlformats.org/officeDocument/2006/relationships/image" Target="../media/image980.png"/><Relationship Id="rId110" Type="http://schemas.openxmlformats.org/officeDocument/2006/relationships/image" Target="../media/image15.wmf"/><Relationship Id="rId115" Type="http://schemas.openxmlformats.org/officeDocument/2006/relationships/oleObject" Target="../embeddings/oleObject14.bin"/><Relationship Id="rId37" Type="http://schemas.openxmlformats.org/officeDocument/2006/relationships/oleObject" Target="../embeddings/oleObject380.bin"/><Relationship Id="rId123" Type="http://schemas.openxmlformats.org/officeDocument/2006/relationships/image" Target="../media/image21.wmf"/><Relationship Id="rId128" Type="http://schemas.openxmlformats.org/officeDocument/2006/relationships/image" Target="../media/image990.png"/><Relationship Id="rId90" Type="http://schemas.openxmlformats.org/officeDocument/2006/relationships/image" Target="../media/image6.wmf"/><Relationship Id="rId95" Type="http://schemas.openxmlformats.org/officeDocument/2006/relationships/oleObject" Target="../embeddings/oleObject5.bin"/><Relationship Id="rId22" Type="http://schemas.openxmlformats.org/officeDocument/2006/relationships/image" Target="../media/image80.wmf"/><Relationship Id="rId56" Type="http://schemas.openxmlformats.org/officeDocument/2006/relationships/oleObject" Target="../embeddings/oleObject440.bin"/><Relationship Id="rId100" Type="http://schemas.openxmlformats.org/officeDocument/2006/relationships/image" Target="../media/image11.wmf"/><Relationship Id="rId105" Type="http://schemas.openxmlformats.org/officeDocument/2006/relationships/oleObject" Target="../embeddings/oleObject9.bin"/><Relationship Id="rId14" Type="http://schemas.openxmlformats.org/officeDocument/2006/relationships/oleObject" Target="../embeddings/oleObject320.bin"/><Relationship Id="rId113" Type="http://schemas.openxmlformats.org/officeDocument/2006/relationships/oleObject" Target="../embeddings/oleObject13.bin"/><Relationship Id="rId118" Type="http://schemas.openxmlformats.org/officeDocument/2006/relationships/oleObject" Target="../embeddings/oleObject16.bin"/><Relationship Id="rId126" Type="http://schemas.openxmlformats.org/officeDocument/2006/relationships/image" Target="../media/image25.png"/><Relationship Id="rId93" Type="http://schemas.openxmlformats.org/officeDocument/2006/relationships/oleObject" Target="../embeddings/oleObject4.bin"/><Relationship Id="rId98" Type="http://schemas.openxmlformats.org/officeDocument/2006/relationships/image" Target="../media/image10.wmf"/><Relationship Id="rId121" Type="http://schemas.openxmlformats.org/officeDocument/2006/relationships/image" Target="../media/image20.wmf"/><Relationship Id="rId3" Type="http://schemas.openxmlformats.org/officeDocument/2006/relationships/image" Target="../media/image23.png"/><Relationship Id="rId38" Type="http://schemas.openxmlformats.org/officeDocument/2006/relationships/image" Target="../media/image82.wmf"/><Relationship Id="rId103" Type="http://schemas.openxmlformats.org/officeDocument/2006/relationships/oleObject" Target="../embeddings/oleObject8.bin"/><Relationship Id="rId108" Type="http://schemas.openxmlformats.org/officeDocument/2006/relationships/image" Target="../media/image14.wmf"/><Relationship Id="rId25" Type="http://schemas.openxmlformats.org/officeDocument/2006/relationships/oleObject" Target="../embeddings/oleObject350.bin"/><Relationship Id="rId33" Type="http://schemas.openxmlformats.org/officeDocument/2006/relationships/oleObject" Target="../embeddings/oleObject370.bin"/><Relationship Id="rId116" Type="http://schemas.openxmlformats.org/officeDocument/2006/relationships/oleObject" Target="../embeddings/oleObject15.bin"/><Relationship Id="rId124" Type="http://schemas.openxmlformats.org/officeDocument/2006/relationships/oleObject" Target="../embeddings/oleObject19.bin"/><Relationship Id="rId88" Type="http://schemas.openxmlformats.org/officeDocument/2006/relationships/image" Target="../media/image5.wmf"/><Relationship Id="rId41" Type="http://schemas.openxmlformats.org/officeDocument/2006/relationships/oleObject" Target="../embeddings/oleObject390.bin"/><Relationship Id="rId91" Type="http://schemas.openxmlformats.org/officeDocument/2006/relationships/oleObject" Target="../embeddings/oleObject3.bin"/><Relationship Id="rId96" Type="http://schemas.openxmlformats.org/officeDocument/2006/relationships/image" Target="../media/image9.wmf"/><Relationship Id="rId111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00.bin"/><Relationship Id="rId15" Type="http://schemas.openxmlformats.org/officeDocument/2006/relationships/image" Target="../media/image89.wmf"/><Relationship Id="rId106" Type="http://schemas.openxmlformats.org/officeDocument/2006/relationships/image" Target="../media/image13.wmf"/><Relationship Id="rId114" Type="http://schemas.openxmlformats.org/officeDocument/2006/relationships/image" Target="../media/image17.wmf"/><Relationship Id="rId119" Type="http://schemas.openxmlformats.org/officeDocument/2006/relationships/image" Target="../media/image19.wmf"/><Relationship Id="rId127" Type="http://schemas.openxmlformats.org/officeDocument/2006/relationships/image" Target="../media/image26.png"/><Relationship Id="rId86" Type="http://schemas.openxmlformats.org/officeDocument/2006/relationships/image" Target="../media/image1140.png"/><Relationship Id="rId44" Type="http://schemas.openxmlformats.org/officeDocument/2006/relationships/oleObject" Target="../embeddings/oleObject400.bin"/><Relationship Id="rId94" Type="http://schemas.openxmlformats.org/officeDocument/2006/relationships/image" Target="../media/image8.wmf"/><Relationship Id="rId99" Type="http://schemas.openxmlformats.org/officeDocument/2006/relationships/oleObject" Target="../embeddings/oleObject7.bin"/><Relationship Id="rId60" Type="http://schemas.openxmlformats.org/officeDocument/2006/relationships/oleObject" Target="../embeddings/oleObject460.bin"/><Relationship Id="rId101" Type="http://schemas.openxmlformats.org/officeDocument/2006/relationships/image" Target="../media/image940.png"/><Relationship Id="rId10" Type="http://schemas.openxmlformats.org/officeDocument/2006/relationships/oleObject" Target="../embeddings/oleObject310.bin"/><Relationship Id="rId122" Type="http://schemas.openxmlformats.org/officeDocument/2006/relationships/oleObject" Target="../embeddings/oleObject18.bin"/><Relationship Id="rId4" Type="http://schemas.openxmlformats.org/officeDocument/2006/relationships/image" Target="../media/image24.png"/><Relationship Id="rId109" Type="http://schemas.openxmlformats.org/officeDocument/2006/relationships/oleObject" Target="../embeddings/oleObject11.bin"/><Relationship Id="rId18" Type="http://schemas.openxmlformats.org/officeDocument/2006/relationships/oleObject" Target="../embeddings/oleObject330.bin"/><Relationship Id="rId50" Type="http://schemas.openxmlformats.org/officeDocument/2006/relationships/oleObject" Target="../embeddings/oleObject420.bin"/><Relationship Id="rId97" Type="http://schemas.openxmlformats.org/officeDocument/2006/relationships/oleObject" Target="../embeddings/oleObject6.bin"/><Relationship Id="rId34" Type="http://schemas.openxmlformats.org/officeDocument/2006/relationships/image" Target="NULL"/><Relationship Id="rId104" Type="http://schemas.openxmlformats.org/officeDocument/2006/relationships/image" Target="../media/image12.wmf"/><Relationship Id="rId120" Type="http://schemas.openxmlformats.org/officeDocument/2006/relationships/oleObject" Target="../embeddings/oleObject17.bin"/><Relationship Id="rId125" Type="http://schemas.openxmlformats.org/officeDocument/2006/relationships/image" Target="../media/image2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10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0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220.png"/><Relationship Id="rId4" Type="http://schemas.openxmlformats.org/officeDocument/2006/relationships/image" Target="../media/image1170.png"/><Relationship Id="rId9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40.png"/><Relationship Id="rId4" Type="http://schemas.openxmlformats.org/officeDocument/2006/relationships/image" Target="../media/image1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220913" y="3347536"/>
            <a:ext cx="4262184" cy="291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Abgerundetes Rechteck 122"/>
          <p:cNvSpPr/>
          <p:nvPr/>
        </p:nvSpPr>
        <p:spPr>
          <a:xfrm>
            <a:off x="4706927" y="3347536"/>
            <a:ext cx="4262382" cy="29158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Abgerundetes Rechteck 120"/>
          <p:cNvSpPr/>
          <p:nvPr/>
        </p:nvSpPr>
        <p:spPr>
          <a:xfrm>
            <a:off x="4706927" y="707350"/>
            <a:ext cx="4262382" cy="24211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220913" y="707351"/>
            <a:ext cx="4262184" cy="24262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 (</a:t>
            </a:r>
            <a:r>
              <a:rPr lang="de-DE" dirty="0" err="1" smtClean="0"/>
              <a:t>Particle</a:t>
            </a:r>
            <a:r>
              <a:rPr lang="de-DE" dirty="0" smtClean="0"/>
              <a:t> Filter)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116" name="Grafik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24" y="1324368"/>
            <a:ext cx="1643462" cy="1232596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39" y="1988681"/>
            <a:ext cx="335606" cy="24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/>
              <p:cNvSpPr txBox="1"/>
              <p:nvPr/>
            </p:nvSpPr>
            <p:spPr>
              <a:xfrm>
                <a:off x="4923160" y="1070153"/>
                <a:ext cx="1447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19" name="Textfeld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60" y="1070153"/>
                <a:ext cx="1447769" cy="369332"/>
              </a:xfrm>
              <a:prstGeom prst="rect">
                <a:avLst/>
              </a:prstGeom>
              <a:blipFill rotWithShape="0">
                <a:blip r:embed="rId86"/>
                <a:stretch>
                  <a:fillRect l="-4641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Inhaltsplatzhalter 2"/>
          <p:cNvSpPr>
            <a:spLocks noGrp="1"/>
          </p:cNvSpPr>
          <p:nvPr>
            <p:ph idx="1"/>
          </p:nvPr>
        </p:nvSpPr>
        <p:spPr>
          <a:xfrm>
            <a:off x="1100925" y="767511"/>
            <a:ext cx="2572336" cy="403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Observation Model:</a:t>
            </a:r>
          </a:p>
        </p:txBody>
      </p:sp>
      <p:sp>
        <p:nvSpPr>
          <p:cNvPr id="122" name="Inhaltsplatzhalter 2"/>
          <p:cNvSpPr txBox="1">
            <a:spLocks/>
          </p:cNvSpPr>
          <p:nvPr/>
        </p:nvSpPr>
        <p:spPr>
          <a:xfrm>
            <a:off x="5523181" y="762147"/>
            <a:ext cx="2572336" cy="4038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200" dirty="0" smtClean="0"/>
              <a:t>Motion Model:</a:t>
            </a:r>
          </a:p>
        </p:txBody>
      </p:sp>
      <p:sp>
        <p:nvSpPr>
          <p:cNvPr id="125" name="Inhaltsplatzhalter 2"/>
          <p:cNvSpPr txBox="1">
            <a:spLocks/>
          </p:cNvSpPr>
          <p:nvPr/>
        </p:nvSpPr>
        <p:spPr>
          <a:xfrm>
            <a:off x="1100925" y="3472854"/>
            <a:ext cx="2572336" cy="4038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200" dirty="0" err="1" smtClean="0"/>
              <a:t>Posterior</a:t>
            </a:r>
            <a:r>
              <a:rPr lang="de-DE" sz="2200" dirty="0" smtClean="0"/>
              <a:t>:</a:t>
            </a:r>
          </a:p>
        </p:txBody>
      </p:sp>
      <p:sp>
        <p:nvSpPr>
          <p:cNvPr id="126" name="Inhaltsplatzhalter 2"/>
          <p:cNvSpPr txBox="1">
            <a:spLocks/>
          </p:cNvSpPr>
          <p:nvPr/>
        </p:nvSpPr>
        <p:spPr>
          <a:xfrm>
            <a:off x="5594680" y="3456306"/>
            <a:ext cx="2572336" cy="4038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200" dirty="0" smtClean="0"/>
              <a:t>Prior:</a:t>
            </a:r>
          </a:p>
        </p:txBody>
      </p:sp>
      <p:sp>
        <p:nvSpPr>
          <p:cNvPr id="98" name="Inhaltsplatzhalter 2"/>
          <p:cNvSpPr txBox="1">
            <a:spLocks/>
          </p:cNvSpPr>
          <p:nvPr/>
        </p:nvSpPr>
        <p:spPr>
          <a:xfrm>
            <a:off x="2002396" y="1462482"/>
            <a:ext cx="2422743" cy="1264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Likelihood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observation</a:t>
            </a:r>
            <a:r>
              <a:rPr lang="de-DE" sz="1800" dirty="0" smtClean="0"/>
              <a:t> </a:t>
            </a:r>
            <a:r>
              <a:rPr lang="de-DE" sz="1800" dirty="0" err="1" smtClean="0"/>
              <a:t>given</a:t>
            </a:r>
            <a:r>
              <a:rPr lang="de-DE" sz="1800" dirty="0" smtClean="0"/>
              <a:t> </a:t>
            </a:r>
            <a:r>
              <a:rPr lang="de-DE" sz="1800" dirty="0" err="1" smtClean="0"/>
              <a:t>state</a:t>
            </a:r>
            <a:endParaRPr lang="de-DE" sz="1800" dirty="0" smtClean="0"/>
          </a:p>
          <a:p>
            <a:r>
              <a:rPr lang="de-DE" sz="1800" dirty="0" err="1"/>
              <a:t>Continuous</a:t>
            </a:r>
            <a:r>
              <a:rPr lang="de-DE" sz="1800" b="1" dirty="0"/>
              <a:t> </a:t>
            </a:r>
            <a:r>
              <a:rPr lang="de-DE" sz="1800" dirty="0" err="1" smtClean="0"/>
              <a:t>Gaussian</a:t>
            </a:r>
            <a:r>
              <a:rPr lang="de-DE" sz="1800" dirty="0" smtClean="0"/>
              <a:t> </a:t>
            </a:r>
            <a:r>
              <a:rPr lang="de-DE" sz="1800" dirty="0" err="1" smtClean="0"/>
              <a:t>around</a:t>
            </a:r>
            <a:r>
              <a:rPr lang="de-DE" sz="1800" dirty="0" smtClean="0"/>
              <a:t> real </a:t>
            </a:r>
            <a:r>
              <a:rPr lang="de-DE" sz="1800" dirty="0" err="1" smtClean="0"/>
              <a:t>depth</a:t>
            </a:r>
            <a:endParaRPr lang="de-DE" sz="1800" dirty="0" smtClean="0"/>
          </a:p>
        </p:txBody>
      </p:sp>
      <p:sp>
        <p:nvSpPr>
          <p:cNvPr id="127" name="Inhaltsplatzhalter 2"/>
          <p:cNvSpPr txBox="1">
            <a:spLocks/>
          </p:cNvSpPr>
          <p:nvPr/>
        </p:nvSpPr>
        <p:spPr>
          <a:xfrm>
            <a:off x="6481400" y="1456747"/>
            <a:ext cx="2422743" cy="1264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Probability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new</a:t>
            </a:r>
            <a:r>
              <a:rPr lang="de-DE" sz="1800" dirty="0" smtClean="0"/>
              <a:t> </a:t>
            </a:r>
            <a:r>
              <a:rPr lang="de-DE" sz="1800" dirty="0" err="1" smtClean="0"/>
              <a:t>state</a:t>
            </a:r>
            <a:r>
              <a:rPr lang="de-DE" sz="1800" dirty="0" smtClean="0"/>
              <a:t> </a:t>
            </a:r>
            <a:r>
              <a:rPr lang="de-DE" sz="1800" dirty="0" err="1" smtClean="0"/>
              <a:t>given</a:t>
            </a:r>
            <a:r>
              <a:rPr lang="de-DE" sz="1800" dirty="0" smtClean="0"/>
              <a:t> </a:t>
            </a:r>
            <a:r>
              <a:rPr lang="de-DE" sz="1800" dirty="0" err="1" smtClean="0"/>
              <a:t>old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endParaRPr lang="de-DE" sz="1800" dirty="0" smtClean="0"/>
          </a:p>
          <a:p>
            <a:r>
              <a:rPr lang="de-DE" sz="1800" b="1" dirty="0" err="1" smtClean="0"/>
              <a:t>Continuous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Gaussian</a:t>
            </a:r>
            <a:endParaRPr lang="de-DE" sz="1800" b="1" dirty="0" smtClean="0"/>
          </a:p>
        </p:txBody>
      </p:sp>
      <p:sp>
        <p:nvSpPr>
          <p:cNvPr id="128" name="Inhaltsplatzhalter 2"/>
          <p:cNvSpPr txBox="1">
            <a:spLocks/>
          </p:cNvSpPr>
          <p:nvPr/>
        </p:nvSpPr>
        <p:spPr>
          <a:xfrm>
            <a:off x="468735" y="5090987"/>
            <a:ext cx="3862633" cy="1114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Probability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state</a:t>
            </a:r>
            <a:r>
              <a:rPr lang="de-DE" sz="1800" dirty="0" smtClean="0"/>
              <a:t> </a:t>
            </a:r>
            <a:r>
              <a:rPr lang="de-DE" sz="1800" dirty="0" err="1" smtClean="0"/>
              <a:t>given</a:t>
            </a:r>
            <a:r>
              <a:rPr lang="de-DE" sz="1800" dirty="0" smtClean="0"/>
              <a:t> </a:t>
            </a:r>
            <a:r>
              <a:rPr lang="de-DE" sz="1800" dirty="0" err="1" smtClean="0"/>
              <a:t>previous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current</a:t>
            </a:r>
            <a:r>
              <a:rPr lang="de-DE" sz="1800" dirty="0" smtClean="0"/>
              <a:t> </a:t>
            </a:r>
            <a:r>
              <a:rPr lang="de-DE" sz="1800" dirty="0" err="1" smtClean="0"/>
              <a:t>observations</a:t>
            </a:r>
            <a:endParaRPr lang="de-DE" sz="1800" dirty="0" smtClean="0"/>
          </a:p>
          <a:p>
            <a:r>
              <a:rPr lang="de-DE" sz="1800" b="1" dirty="0" err="1"/>
              <a:t>Continuous</a:t>
            </a:r>
            <a:r>
              <a:rPr lang="de-DE" sz="1800" b="1" dirty="0" smtClean="0"/>
              <a:t>, </a:t>
            </a:r>
            <a:r>
              <a:rPr lang="de-DE" sz="1800" b="1" dirty="0" err="1"/>
              <a:t>represented</a:t>
            </a:r>
            <a:r>
              <a:rPr lang="de-DE" sz="1800" b="1" dirty="0"/>
              <a:t> </a:t>
            </a:r>
            <a:r>
              <a:rPr lang="de-DE" sz="1800" b="1" dirty="0" err="1"/>
              <a:t>as</a:t>
            </a:r>
            <a:r>
              <a:rPr lang="de-DE" sz="1800" b="1" dirty="0"/>
              <a:t> </a:t>
            </a:r>
            <a:r>
              <a:rPr lang="de-DE" sz="1800" b="1" dirty="0" err="1"/>
              <a:t>set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smtClean="0"/>
              <a:t>Samples (</a:t>
            </a:r>
            <a:r>
              <a:rPr lang="de-DE" sz="1800" b="1" dirty="0" err="1" smtClean="0"/>
              <a:t>Particles</a:t>
            </a:r>
            <a:r>
              <a:rPr lang="de-DE" sz="1800" b="1" dirty="0" smtClean="0"/>
              <a:t>)</a:t>
            </a:r>
            <a:endParaRPr lang="de-DE" sz="1800" b="1" dirty="0"/>
          </a:p>
        </p:txBody>
      </p:sp>
      <p:sp>
        <p:nvSpPr>
          <p:cNvPr id="129" name="Inhaltsplatzhalter 2"/>
          <p:cNvSpPr txBox="1">
            <a:spLocks/>
          </p:cNvSpPr>
          <p:nvPr/>
        </p:nvSpPr>
        <p:spPr>
          <a:xfrm>
            <a:off x="4863773" y="5086098"/>
            <a:ext cx="3862633" cy="11772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Probability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state</a:t>
            </a:r>
            <a:r>
              <a:rPr lang="de-DE" sz="1800" dirty="0" smtClean="0"/>
              <a:t> </a:t>
            </a:r>
            <a:r>
              <a:rPr lang="de-DE" sz="1800" dirty="0" err="1" smtClean="0"/>
              <a:t>given</a:t>
            </a:r>
            <a:r>
              <a:rPr lang="de-DE" sz="1800" dirty="0" smtClean="0"/>
              <a:t>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previous</a:t>
            </a:r>
            <a:r>
              <a:rPr lang="de-DE" sz="1800" dirty="0" smtClean="0"/>
              <a:t> </a:t>
            </a:r>
            <a:r>
              <a:rPr lang="de-DE" sz="1800" dirty="0" err="1" smtClean="0"/>
              <a:t>observations</a:t>
            </a:r>
            <a:endParaRPr lang="de-DE" sz="1800" dirty="0" smtClean="0"/>
          </a:p>
          <a:p>
            <a:r>
              <a:rPr lang="de-DE" sz="1800" b="1" dirty="0" err="1"/>
              <a:t>Continuous</a:t>
            </a:r>
            <a:r>
              <a:rPr lang="de-DE" sz="1800" b="1" dirty="0" smtClean="0"/>
              <a:t>, </a:t>
            </a:r>
            <a:r>
              <a:rPr lang="de-DE" sz="1800" b="1" dirty="0" err="1"/>
              <a:t>r</a:t>
            </a:r>
            <a:r>
              <a:rPr lang="de-DE" sz="1800" b="1" dirty="0" err="1" smtClean="0"/>
              <a:t>epresented</a:t>
            </a:r>
            <a:r>
              <a:rPr lang="de-DE" sz="1800" b="1" dirty="0" smtClean="0"/>
              <a:t> </a:t>
            </a:r>
            <a:r>
              <a:rPr lang="de-DE" sz="1800" b="1" dirty="0" err="1"/>
              <a:t>as</a:t>
            </a:r>
            <a:r>
              <a:rPr lang="de-DE" sz="1800" b="1" dirty="0"/>
              <a:t> </a:t>
            </a:r>
            <a:r>
              <a:rPr lang="de-DE" sz="1800" b="1" dirty="0" err="1"/>
              <a:t>set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smtClean="0"/>
              <a:t>Samples (</a:t>
            </a:r>
            <a:r>
              <a:rPr lang="de-DE" sz="1800" b="1" dirty="0" err="1" smtClean="0"/>
              <a:t>Particles</a:t>
            </a:r>
            <a:r>
              <a:rPr lang="de-DE" sz="1800" b="1" dirty="0" smtClean="0"/>
              <a:t>)</a:t>
            </a:r>
            <a:endParaRPr lang="de-DE" sz="1800" b="1" dirty="0"/>
          </a:p>
        </p:txBody>
      </p:sp>
      <p:grpSp>
        <p:nvGrpSpPr>
          <p:cNvPr id="130" name="Gruppieren 17"/>
          <p:cNvGrpSpPr/>
          <p:nvPr/>
        </p:nvGrpSpPr>
        <p:grpSpPr>
          <a:xfrm>
            <a:off x="505616" y="3912074"/>
            <a:ext cx="3609318" cy="1109543"/>
            <a:chOff x="243678" y="4286263"/>
            <a:chExt cx="4296296" cy="1320729"/>
          </a:xfrm>
        </p:grpSpPr>
        <p:grpSp>
          <p:nvGrpSpPr>
            <p:cNvPr id="131" name="Gruppieren 7"/>
            <p:cNvGrpSpPr/>
            <p:nvPr/>
          </p:nvGrpSpPr>
          <p:grpSpPr>
            <a:xfrm>
              <a:off x="243678" y="4335304"/>
              <a:ext cx="2697406" cy="1271688"/>
              <a:chOff x="857126" y="2863814"/>
              <a:chExt cx="6865694" cy="3286092"/>
            </a:xfrm>
          </p:grpSpPr>
          <p:sp>
            <p:nvSpPr>
              <p:cNvPr id="133" name="Abgerundetes Rechteck 36"/>
              <p:cNvSpPr/>
              <p:nvPr/>
            </p:nvSpPr>
            <p:spPr>
              <a:xfrm>
                <a:off x="857126" y="2863814"/>
                <a:ext cx="5686327" cy="1524975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Abgerundetes Rechteck 40"/>
              <p:cNvSpPr/>
              <p:nvPr/>
            </p:nvSpPr>
            <p:spPr>
              <a:xfrm>
                <a:off x="4918123" y="4538665"/>
                <a:ext cx="1625331" cy="16112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44"/>
              <p:cNvSpPr/>
              <p:nvPr/>
            </p:nvSpPr>
            <p:spPr>
              <a:xfrm>
                <a:off x="5071965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Ellipse 45"/>
              <p:cNvSpPr/>
              <p:nvPr/>
            </p:nvSpPr>
            <p:spPr>
              <a:xfrm>
                <a:off x="5071965" y="3028627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7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72074" y="3223208"/>
                  <a:ext cx="606026" cy="7568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2" name="Formel" r:id="rId87" imgW="203040" imgH="253800" progId="Equation.3">
                          <p:embed/>
                        </p:oleObj>
                      </mc:Choice>
                      <mc:Fallback>
                        <p:oleObj name="Formel" r:id="rId87" imgW="2030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72074" y="3223208"/>
                                <a:ext cx="606026" cy="7568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9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32328" y="3223890"/>
                  <a:ext cx="684212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0" name="Formel" r:id="rId41" imgW="228600" imgH="253800" progId="Equation.3">
                          <p:embed/>
                        </p:oleObj>
                      </mc:Choice>
                      <mc:Fallback>
                        <p:oleObj name="Formel" r:id="rId41" imgW="2286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32328" y="3223890"/>
                                <a:ext cx="684212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8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72074" y="4902943"/>
                  <a:ext cx="610838" cy="7568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3" name="Formel" r:id="rId89" imgW="203040" imgH="253800" progId="Equation.3">
                          <p:embed/>
                        </p:oleObj>
                      </mc:Choice>
                      <mc:Fallback>
                        <p:oleObj name="Formel" r:id="rId89" imgW="2030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72074" y="4902943"/>
                                <a:ext cx="610838" cy="7568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0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00578" y="4902040"/>
                  <a:ext cx="758825" cy="7572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1" name="Formel" r:id="rId44" imgW="253800" imgH="253800" progId="Equation.3">
                          <p:embed/>
                        </p:oleObj>
                      </mc:Choice>
                      <mc:Fallback>
                        <p:oleObj name="Formel" r:id="rId44" imgW="2538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00578" y="4902040"/>
                                <a:ext cx="758825" cy="757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9" name="Ellipse 50"/>
              <p:cNvSpPr/>
              <p:nvPr/>
            </p:nvSpPr>
            <p:spPr>
              <a:xfrm>
                <a:off x="3508547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Ellipse 51"/>
              <p:cNvSpPr/>
              <p:nvPr/>
            </p:nvSpPr>
            <p:spPr>
              <a:xfrm>
                <a:off x="3508547" y="3028627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1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93478" y="3223208"/>
                  <a:ext cx="836894" cy="7568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4" name="Formel" r:id="rId91" imgW="279360" imgH="253800" progId="Equation.3">
                          <p:embed/>
                        </p:oleObj>
                      </mc:Choice>
                      <mc:Fallback>
                        <p:oleObj name="Formel" r:id="rId91" imgW="2793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93478" y="3223208"/>
                                <a:ext cx="836894" cy="7568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6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55657" y="3223437"/>
                  <a:ext cx="911226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2" name="Formel" r:id="rId47" imgW="304560" imgH="253800" progId="Equation.3">
                          <p:embed/>
                        </p:oleObj>
                      </mc:Choice>
                      <mc:Fallback>
                        <p:oleObj name="Formel" r:id="rId47" imgW="3045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55657" y="3223437"/>
                                <a:ext cx="911226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2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79047" y="4902943"/>
                  <a:ext cx="875372" cy="7568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5" name="Formel" r:id="rId93" imgW="291960" imgH="253800" progId="Equation.3">
                          <p:embed/>
                        </p:oleObj>
                      </mc:Choice>
                      <mc:Fallback>
                        <p:oleObj name="Formel" r:id="rId93" imgW="2919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79047" y="4902943"/>
                                <a:ext cx="875372" cy="7568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7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23908" y="4901424"/>
                  <a:ext cx="985838" cy="7572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3" name="Formel" r:id="rId50" imgW="330120" imgH="253800" progId="Equation.3">
                          <p:embed/>
                        </p:oleObj>
                      </mc:Choice>
                      <mc:Fallback>
                        <p:oleObj name="Formel" r:id="rId50" imgW="33012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3908" y="4901424"/>
                                <a:ext cx="985838" cy="757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43" name="Ellipse 60"/>
              <p:cNvSpPr/>
              <p:nvPr/>
            </p:nvSpPr>
            <p:spPr>
              <a:xfrm>
                <a:off x="1105013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61"/>
              <p:cNvSpPr/>
              <p:nvPr/>
            </p:nvSpPr>
            <p:spPr>
              <a:xfrm>
                <a:off x="1105013" y="3028627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5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84806" y="3223208"/>
                  <a:ext cx="644504" cy="7568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6" name="Equation" r:id="rId95" imgW="215640" imgH="253800" progId="Equation.3">
                          <p:embed/>
                        </p:oleObj>
                      </mc:Choice>
                      <mc:Fallback>
                        <p:oleObj name="Equation" r:id="rId95" imgW="2156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84806" y="3223208"/>
                                <a:ext cx="644504" cy="7568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3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45846" y="3223437"/>
                  <a:ext cx="723900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4" name="Formel" r:id="rId53" imgW="241200" imgH="253800" progId="Equation.3">
                          <p:embed/>
                        </p:oleObj>
                      </mc:Choice>
                      <mc:Fallback>
                        <p:oleObj name="Formel" r:id="rId53" imgW="2412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5846" y="3223437"/>
                                <a:ext cx="723900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6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89614" y="4902943"/>
                  <a:ext cx="644504" cy="7568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7" name="Formel" r:id="rId97" imgW="215640" imgH="253800" progId="Equation.3">
                          <p:embed/>
                        </p:oleObj>
                      </mc:Choice>
                      <mc:Fallback>
                        <p:oleObj name="Formel" r:id="rId97" imgW="2156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89614" y="4902943"/>
                                <a:ext cx="644504" cy="7568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4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15683" y="4901424"/>
                  <a:ext cx="796925" cy="7572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5" name="Formel" r:id="rId56" imgW="266400" imgH="253800" progId="Equation.3">
                          <p:embed/>
                        </p:oleObj>
                      </mc:Choice>
                      <mc:Fallback>
                        <p:oleObj name="Formel" r:id="rId56" imgW="2664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15683" y="4901424"/>
                                <a:ext cx="796925" cy="757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147" name="Gerade Verbindung mit Pfeil 64"/>
              <p:cNvCxnSpPr/>
              <p:nvPr/>
            </p:nvCxnSpPr>
            <p:spPr>
              <a:xfrm>
                <a:off x="4765847" y="5289227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mit Pfeil 65"/>
              <p:cNvCxnSpPr/>
              <p:nvPr/>
            </p:nvCxnSpPr>
            <p:spPr>
              <a:xfrm>
                <a:off x="3202429" y="5289227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66"/>
              <p:cNvCxnSpPr/>
              <p:nvPr/>
            </p:nvCxnSpPr>
            <p:spPr>
              <a:xfrm>
                <a:off x="2372116" y="5289471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0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726958" y="5166537"/>
                  <a:ext cx="417513" cy="227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8" name="Formel" r:id="rId99" imgW="139680" imgH="75960" progId="Equation.3">
                          <p:embed/>
                        </p:oleObj>
                      </mc:Choice>
                      <mc:Fallback>
                        <p:oleObj name="Formel" r:id="rId99" imgW="139680" imgH="7596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26958" y="5166537"/>
                                <a:ext cx="417513" cy="227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9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726958" y="5166537"/>
                  <a:ext cx="417513" cy="227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87" name="Formel" r:id="rId60" imgW="139680" imgH="75960" progId="Equation.3">
                          <p:embed/>
                        </p:oleObj>
                      </mc:Choice>
                      <mc:Fallback>
                        <p:oleObj name="Formel" r:id="rId60" imgW="139680" imgH="7596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26958" y="5166537"/>
                                <a:ext cx="417513" cy="227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151" name="Gerade Verbindung mit Pfeil 69"/>
              <p:cNvCxnSpPr/>
              <p:nvPr/>
            </p:nvCxnSpPr>
            <p:spPr>
              <a:xfrm>
                <a:off x="6329265" y="5284232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70"/>
              <p:cNvCxnSpPr>
                <a:endCxn id="140" idx="4"/>
              </p:cNvCxnSpPr>
              <p:nvPr/>
            </p:nvCxnSpPr>
            <p:spPr>
              <a:xfrm flipV="1">
                <a:off x="4137197" y="4285927"/>
                <a:ext cx="0" cy="3638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mit Pfeil 71"/>
              <p:cNvCxnSpPr/>
              <p:nvPr/>
            </p:nvCxnSpPr>
            <p:spPr>
              <a:xfrm flipV="1">
                <a:off x="5700615" y="4282096"/>
                <a:ext cx="0" cy="3638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mit Pfeil 72"/>
              <p:cNvCxnSpPr/>
              <p:nvPr/>
            </p:nvCxnSpPr>
            <p:spPr>
              <a:xfrm flipV="1">
                <a:off x="1733663" y="4282095"/>
                <a:ext cx="0" cy="3638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Nach links gekrümmter Pfeil 73"/>
              <p:cNvSpPr/>
              <p:nvPr/>
            </p:nvSpPr>
            <p:spPr>
              <a:xfrm>
                <a:off x="6557347" y="3517829"/>
                <a:ext cx="1165473" cy="2168653"/>
              </a:xfrm>
              <a:prstGeom prst="curvedLef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74"/>
                <p:cNvSpPr txBox="1"/>
                <p:nvPr/>
              </p:nvSpPr>
              <p:spPr>
                <a:xfrm>
                  <a:off x="3196151" y="4286263"/>
                  <a:ext cx="1343823" cy="439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DE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151" y="4286263"/>
                  <a:ext cx="1343823" cy="43962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9730" r="-8108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uppieren 23"/>
          <p:cNvGrpSpPr/>
          <p:nvPr/>
        </p:nvGrpSpPr>
        <p:grpSpPr>
          <a:xfrm>
            <a:off x="4944615" y="3840374"/>
            <a:ext cx="3991726" cy="1148112"/>
            <a:chOff x="4972405" y="4247366"/>
            <a:chExt cx="3991726" cy="1148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feld 58"/>
                <p:cNvSpPr txBox="1"/>
                <p:nvPr/>
              </p:nvSpPr>
              <p:spPr>
                <a:xfrm>
                  <a:off x="7346124" y="4277133"/>
                  <a:ext cx="16180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de-DE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DE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124" y="4277133"/>
                  <a:ext cx="1618007" cy="369332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4151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uppieren 6"/>
            <p:cNvGrpSpPr/>
            <p:nvPr/>
          </p:nvGrpSpPr>
          <p:grpSpPr>
            <a:xfrm>
              <a:off x="4972405" y="4247366"/>
              <a:ext cx="2395436" cy="1148112"/>
              <a:chOff x="857126" y="2631104"/>
              <a:chExt cx="7341675" cy="3518802"/>
            </a:xfrm>
          </p:grpSpPr>
          <p:sp>
            <p:nvSpPr>
              <p:cNvPr id="159" name="Nach links gekrümmter Pfeil 42"/>
              <p:cNvSpPr/>
              <p:nvPr/>
            </p:nvSpPr>
            <p:spPr>
              <a:xfrm rot="16920169">
                <a:off x="6126101" y="2395567"/>
                <a:ext cx="1794841" cy="2265916"/>
              </a:xfrm>
              <a:prstGeom prst="curvedLef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bgerundetes Rechteck 31"/>
              <p:cNvSpPr/>
              <p:nvPr/>
            </p:nvSpPr>
            <p:spPr>
              <a:xfrm>
                <a:off x="857126" y="2863814"/>
                <a:ext cx="5686327" cy="152497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Abgerundetes Rechteck 12"/>
              <p:cNvSpPr/>
              <p:nvPr/>
            </p:nvSpPr>
            <p:spPr>
              <a:xfrm>
                <a:off x="6422077" y="4538665"/>
                <a:ext cx="1625331" cy="161124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2"/>
              <p:cNvSpPr/>
              <p:nvPr/>
            </p:nvSpPr>
            <p:spPr>
              <a:xfrm>
                <a:off x="5071965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"/>
              <p:cNvSpPr/>
              <p:nvPr/>
            </p:nvSpPr>
            <p:spPr>
              <a:xfrm>
                <a:off x="6635383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4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937869" y="4891082"/>
                  <a:ext cx="875784" cy="75414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29" name="Formel" r:id="rId103" imgW="291960" imgH="253800" progId="Equation.3">
                          <p:embed/>
                        </p:oleObj>
                      </mc:Choice>
                      <mc:Fallback>
                        <p:oleObj name="Formel" r:id="rId103" imgW="2919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37869" y="4891082"/>
                                <a:ext cx="875784" cy="75414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9" name="Object 5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7158" y="4890312"/>
                  <a:ext cx="1025525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1" name="Formel" r:id="rId6" imgW="342720" imgH="253800" progId="Equation.3">
                          <p:embed/>
                        </p:oleObj>
                      </mc:Choice>
                      <mc:Fallback>
                        <p:oleObj name="Formel" r:id="rId6" imgW="34272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7158" y="4890312"/>
                                <a:ext cx="1025525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5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73365" y="4900813"/>
                  <a:ext cx="608182" cy="759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0" name="Formel" r:id="rId105" imgW="203040" imgH="253800" progId="Equation.3">
                          <p:embed/>
                        </p:oleObj>
                      </mc:Choice>
                      <mc:Fallback>
                        <p:oleObj name="Formel" r:id="rId105" imgW="2030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73365" y="4900813"/>
                                <a:ext cx="608182" cy="759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6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00578" y="4902040"/>
                  <a:ext cx="758825" cy="7572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2" name="Formel" r:id="rId10" imgW="253800" imgH="253800" progId="Equation.3">
                          <p:embed/>
                        </p:oleObj>
                      </mc:Choice>
                      <mc:Fallback>
                        <p:oleObj name="Formel" r:id="rId10" imgW="2538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00578" y="4902040"/>
                                <a:ext cx="758825" cy="757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66" name="Ellipse 19"/>
              <p:cNvSpPr/>
              <p:nvPr/>
            </p:nvSpPr>
            <p:spPr>
              <a:xfrm>
                <a:off x="3508547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21"/>
              <p:cNvSpPr/>
              <p:nvPr/>
            </p:nvSpPr>
            <p:spPr>
              <a:xfrm>
                <a:off x="3508547" y="3028627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8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94779" y="3222230"/>
                  <a:ext cx="831996" cy="759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1" name="Formel" r:id="rId107" imgW="279360" imgH="253800" progId="Equation.3">
                          <p:embed/>
                        </p:oleObj>
                      </mc:Choice>
                      <mc:Fallback>
                        <p:oleObj name="Formel" r:id="rId107" imgW="2793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94779" y="3222230"/>
                                <a:ext cx="831996" cy="759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6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55658" y="3223437"/>
                  <a:ext cx="911225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3" name="Formel" r:id="rId14" imgW="304560" imgH="253800" progId="Equation.3">
                          <p:embed/>
                        </p:oleObj>
                      </mc:Choice>
                      <mc:Fallback>
                        <p:oleObj name="Formel" r:id="rId14" imgW="3045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55658" y="3223437"/>
                                <a:ext cx="911225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9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80184" y="4900813"/>
                  <a:ext cx="870917" cy="759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2" name="Formel" r:id="rId109" imgW="291960" imgH="253800" progId="Equation.3">
                          <p:embed/>
                        </p:oleObj>
                      </mc:Choice>
                      <mc:Fallback>
                        <p:oleObj name="Formel" r:id="rId109" imgW="29196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80184" y="4900813"/>
                                <a:ext cx="870917" cy="759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7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23908" y="4901424"/>
                  <a:ext cx="985838" cy="7572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4" name="Formel" r:id="rId18" imgW="330120" imgH="253800" progId="Equation.3">
                          <p:embed/>
                        </p:oleObj>
                      </mc:Choice>
                      <mc:Fallback>
                        <p:oleObj name="Formel" r:id="rId18" imgW="33012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3908" y="4901424"/>
                                <a:ext cx="985838" cy="757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70" name="Ellipse 33"/>
              <p:cNvSpPr/>
              <p:nvPr/>
            </p:nvSpPr>
            <p:spPr>
              <a:xfrm>
                <a:off x="1105013" y="4649765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Ellipse 34"/>
              <p:cNvSpPr/>
              <p:nvPr/>
            </p:nvSpPr>
            <p:spPr>
              <a:xfrm>
                <a:off x="1105013" y="3028627"/>
                <a:ext cx="1257300" cy="125730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72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78817" y="3222230"/>
                  <a:ext cx="651972" cy="759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3" name="Formel" r:id="rId111" imgW="215640" imgH="253800" progId="Equation.3">
                          <p:embed/>
                        </p:oleObj>
                      </mc:Choice>
                      <mc:Fallback>
                        <p:oleObj name="Formel" r:id="rId111" imgW="2156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8817" y="3222230"/>
                                <a:ext cx="651972" cy="759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8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45846" y="3223437"/>
                  <a:ext cx="723900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5" name="Formel" r:id="rId21" imgW="241200" imgH="253800" progId="Equation.3">
                          <p:embed/>
                        </p:oleObj>
                      </mc:Choice>
                      <mc:Fallback>
                        <p:oleObj name="Formel" r:id="rId21" imgW="2412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5846" y="3223437"/>
                                <a:ext cx="723900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73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88548" y="4900813"/>
                  <a:ext cx="647108" cy="759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4" name="Formel" r:id="rId113" imgW="215640" imgH="253800" progId="Equation.3">
                          <p:embed/>
                        </p:oleObj>
                      </mc:Choice>
                      <mc:Fallback>
                        <p:oleObj name="Formel" r:id="rId113" imgW="2156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88548" y="4900813"/>
                                <a:ext cx="647108" cy="759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9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15683" y="4901424"/>
                  <a:ext cx="796925" cy="7572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6" name="Formel" r:id="rId25" imgW="266400" imgH="253800" progId="Equation.3">
                          <p:embed/>
                        </p:oleObj>
                      </mc:Choice>
                      <mc:Fallback>
                        <p:oleObj name="Formel" r:id="rId25" imgW="2664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15683" y="4901424"/>
                                <a:ext cx="796925" cy="757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174" name="Gerade Verbindung mit Pfeil 39"/>
              <p:cNvCxnSpPr/>
              <p:nvPr/>
            </p:nvCxnSpPr>
            <p:spPr>
              <a:xfrm>
                <a:off x="4765847" y="5289227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mit Pfeil 41"/>
              <p:cNvCxnSpPr/>
              <p:nvPr/>
            </p:nvCxnSpPr>
            <p:spPr>
              <a:xfrm>
                <a:off x="3202429" y="5289227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43"/>
              <p:cNvCxnSpPr/>
              <p:nvPr/>
            </p:nvCxnSpPr>
            <p:spPr>
              <a:xfrm>
                <a:off x="2372116" y="5289471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77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726958" y="5166537"/>
                  <a:ext cx="417513" cy="227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5" name="Formel" r:id="rId115" imgW="139680" imgH="75960" progId="Equation.3">
                          <p:embed/>
                        </p:oleObj>
                      </mc:Choice>
                      <mc:Fallback>
                        <p:oleObj name="Formel" r:id="rId115" imgW="139680" imgH="7596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26958" y="5166537"/>
                                <a:ext cx="417513" cy="227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8" name="Object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726958" y="5166537"/>
                  <a:ext cx="417513" cy="227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8" name="Formel" r:id="rId33" imgW="139680" imgH="75960" progId="Equation.3">
                          <p:embed/>
                        </p:oleObj>
                      </mc:Choice>
                      <mc:Fallback>
                        <p:oleObj name="Formel" r:id="rId33" imgW="139680" imgH="7596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26958" y="5166537"/>
                                <a:ext cx="417513" cy="227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178" name="Gerade Verbindung mit Pfeil 52"/>
              <p:cNvCxnSpPr/>
              <p:nvPr/>
            </p:nvCxnSpPr>
            <p:spPr>
              <a:xfrm>
                <a:off x="6329265" y="5284232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mit Pfeil 53"/>
              <p:cNvCxnSpPr>
                <a:endCxn id="167" idx="4"/>
              </p:cNvCxnSpPr>
              <p:nvPr/>
            </p:nvCxnSpPr>
            <p:spPr>
              <a:xfrm flipV="1">
                <a:off x="4137197" y="4285927"/>
                <a:ext cx="0" cy="3638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mit Pfeil 54"/>
              <p:cNvCxnSpPr/>
              <p:nvPr/>
            </p:nvCxnSpPr>
            <p:spPr>
              <a:xfrm flipV="1">
                <a:off x="5700615" y="4282096"/>
                <a:ext cx="0" cy="3638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mit Pfeil 57"/>
              <p:cNvCxnSpPr/>
              <p:nvPr/>
            </p:nvCxnSpPr>
            <p:spPr>
              <a:xfrm>
                <a:off x="7892683" y="5313313"/>
                <a:ext cx="30611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mit Pfeil 59"/>
              <p:cNvCxnSpPr/>
              <p:nvPr/>
            </p:nvCxnSpPr>
            <p:spPr>
              <a:xfrm flipV="1">
                <a:off x="1733663" y="4282095"/>
                <a:ext cx="0" cy="3638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"/>
              <p:cNvSpPr/>
              <p:nvPr/>
            </p:nvSpPr>
            <p:spPr>
              <a:xfrm>
                <a:off x="5071964" y="3028625"/>
                <a:ext cx="1257300" cy="125730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4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68498" y="3222230"/>
                  <a:ext cx="608185" cy="7590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36" name="Formel" r:id="rId116" imgW="203040" imgH="253800" progId="Equation.3">
                          <p:embed/>
                        </p:oleObj>
                      </mc:Choice>
                      <mc:Fallback>
                        <p:oleObj name="Formel" r:id="rId116" imgW="20304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68498" y="3222230"/>
                                <a:ext cx="608185" cy="7590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8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432328" y="3223890"/>
                  <a:ext cx="684212" cy="7572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79" name="Formel" r:id="rId37" imgW="228600" imgH="253800" progId="Equation.3">
                          <p:embed/>
                        </p:oleObj>
                      </mc:Choice>
                      <mc:Fallback>
                        <p:oleObj name="Formel" r:id="rId37" imgW="228600" imgH="2538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32328" y="3223890"/>
                                <a:ext cx="684212" cy="757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grpSp>
        <p:nvGrpSpPr>
          <p:cNvPr id="186" name="Gruppieren 13"/>
          <p:cNvGrpSpPr/>
          <p:nvPr/>
        </p:nvGrpSpPr>
        <p:grpSpPr>
          <a:xfrm>
            <a:off x="5013016" y="2509011"/>
            <a:ext cx="1378431" cy="504843"/>
            <a:chOff x="3672992" y="1877179"/>
            <a:chExt cx="3432954" cy="1257300"/>
          </a:xfrm>
        </p:grpSpPr>
        <p:sp>
          <p:nvSpPr>
            <p:cNvPr id="190" name="Ellipse 108"/>
            <p:cNvSpPr/>
            <p:nvPr/>
          </p:nvSpPr>
          <p:spPr>
            <a:xfrm>
              <a:off x="5542528" y="1877179"/>
              <a:ext cx="1257300" cy="12573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191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5811686" y="2130194"/>
            <a:ext cx="877707" cy="755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7" name="Formel" r:id="rId118" imgW="291960" imgH="253800" progId="Equation.3">
                    <p:embed/>
                  </p:oleObj>
                </mc:Choice>
                <mc:Fallback>
                  <p:oleObj name="Formel" r:id="rId118" imgW="2919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1686" y="2130194"/>
                          <a:ext cx="877707" cy="755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" name="Ellipse 110"/>
            <p:cNvSpPr/>
            <p:nvPr/>
          </p:nvSpPr>
          <p:spPr>
            <a:xfrm>
              <a:off x="3979110" y="1877179"/>
              <a:ext cx="1257300" cy="12573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19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380470" y="2130194"/>
            <a:ext cx="608860" cy="755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8" name="Formel" r:id="rId120" imgW="203040" imgH="253800" progId="Equation.3">
                    <p:embed/>
                  </p:oleObj>
                </mc:Choice>
                <mc:Fallback>
                  <p:oleObj name="Formel" r:id="rId120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470" y="2130194"/>
                          <a:ext cx="608860" cy="755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4" name="Gerade Verbindung mit Pfeil 112"/>
            <p:cNvCxnSpPr/>
            <p:nvPr/>
          </p:nvCxnSpPr>
          <p:spPr>
            <a:xfrm>
              <a:off x="5236410" y="2516641"/>
              <a:ext cx="3061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13"/>
            <p:cNvCxnSpPr/>
            <p:nvPr/>
          </p:nvCxnSpPr>
          <p:spPr>
            <a:xfrm>
              <a:off x="3672992" y="2516641"/>
              <a:ext cx="3061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mit Pfeil 114"/>
            <p:cNvCxnSpPr/>
            <p:nvPr/>
          </p:nvCxnSpPr>
          <p:spPr>
            <a:xfrm>
              <a:off x="6799828" y="2511646"/>
              <a:ext cx="3061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uppieren 9"/>
          <p:cNvGrpSpPr/>
          <p:nvPr/>
        </p:nvGrpSpPr>
        <p:grpSpPr>
          <a:xfrm>
            <a:off x="497533" y="1682383"/>
            <a:ext cx="753930" cy="1162286"/>
            <a:chOff x="4765847" y="3028627"/>
            <a:chExt cx="1869536" cy="2878438"/>
          </a:xfrm>
        </p:grpSpPr>
        <p:sp>
          <p:nvSpPr>
            <p:cNvPr id="204" name="Ellipse 98"/>
            <p:cNvSpPr/>
            <p:nvPr/>
          </p:nvSpPr>
          <p:spPr>
            <a:xfrm>
              <a:off x="5071965" y="4649765"/>
              <a:ext cx="1257300" cy="12573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99"/>
            <p:cNvSpPr/>
            <p:nvPr/>
          </p:nvSpPr>
          <p:spPr>
            <a:xfrm>
              <a:off x="5071965" y="3028627"/>
              <a:ext cx="1257300" cy="12573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20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468687" y="3225603"/>
            <a:ext cx="610165" cy="754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9" name="Formel" r:id="rId122" imgW="203040" imgH="253800" progId="Equation.3">
                    <p:embed/>
                  </p:oleObj>
                </mc:Choice>
                <mc:Fallback>
                  <p:oleObj name="Formel" r:id="rId122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8687" y="3225603"/>
                          <a:ext cx="610165" cy="7548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5476560" y="4900419"/>
            <a:ext cx="606230" cy="758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40" name="Formel" r:id="rId124" imgW="203040" imgH="253800" progId="Equation.3">
                    <p:embed/>
                  </p:oleObj>
                </mc:Choice>
                <mc:Fallback>
                  <p:oleObj name="Formel" r:id="rId124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560" y="4900419"/>
                          <a:ext cx="606230" cy="7587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8" name="Gerade Verbindung mit Pfeil 102"/>
            <p:cNvCxnSpPr/>
            <p:nvPr/>
          </p:nvCxnSpPr>
          <p:spPr>
            <a:xfrm>
              <a:off x="4765847" y="5289227"/>
              <a:ext cx="3061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mit Pfeil 103"/>
            <p:cNvCxnSpPr/>
            <p:nvPr/>
          </p:nvCxnSpPr>
          <p:spPr>
            <a:xfrm>
              <a:off x="6329265" y="5284232"/>
              <a:ext cx="3061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104"/>
            <p:cNvCxnSpPr/>
            <p:nvPr/>
          </p:nvCxnSpPr>
          <p:spPr>
            <a:xfrm flipV="1">
              <a:off x="5700615" y="4282096"/>
              <a:ext cx="0" cy="3638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0"/>
          <p:cNvGrpSpPr/>
          <p:nvPr/>
        </p:nvGrpSpPr>
        <p:grpSpPr>
          <a:xfrm>
            <a:off x="1245558" y="1737467"/>
            <a:ext cx="717323" cy="1236543"/>
            <a:chOff x="1932926" y="2228712"/>
            <a:chExt cx="1091547" cy="1879222"/>
          </a:xfrm>
        </p:grpSpPr>
        <p:pic>
          <p:nvPicPr>
            <p:cNvPr id="201" name="Grafik 105"/>
            <p:cNvPicPr>
              <a:picLocks noChangeAspect="1"/>
            </p:cNvPicPr>
            <p:nvPr/>
          </p:nvPicPr>
          <p:blipFill>
            <a:blip r:embed="rId1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926" y="2228712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202" name="Gerader Verbinder 106"/>
            <p:cNvCxnSpPr/>
            <p:nvPr/>
          </p:nvCxnSpPr>
          <p:spPr>
            <a:xfrm>
              <a:off x="2305580" y="2588319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3" name="Grafik 107"/>
            <p:cNvPicPr>
              <a:picLocks noChangeAspect="1"/>
            </p:cNvPicPr>
            <p:nvPr/>
          </p:nvPicPr>
          <p:blipFill>
            <a:blip r:embed="rId12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10228" y="3193689"/>
              <a:ext cx="1044851" cy="78363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feld 117"/>
              <p:cNvSpPr txBox="1"/>
              <p:nvPr/>
            </p:nvSpPr>
            <p:spPr>
              <a:xfrm>
                <a:off x="458118" y="1181878"/>
                <a:ext cx="11355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0" name="Textfeld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8" y="1181878"/>
                <a:ext cx="1135504" cy="369332"/>
              </a:xfrm>
              <a:prstGeom prst="rect">
                <a:avLst/>
              </a:prstGeom>
              <a:blipFill rotWithShape="0">
                <a:blip r:embed="rId128"/>
                <a:stretch>
                  <a:fillRect l="-6452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3" grpId="0" animBg="1"/>
      <p:bldP spid="125" grpId="0"/>
      <p:bldP spid="126" grpId="0"/>
      <p:bldP spid="128" grpId="0"/>
      <p:bldP spid="1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Particle</a:t>
            </a:r>
            <a:r>
              <a:rPr lang="de-DE" dirty="0" smtClean="0"/>
              <a:t> Filter (Tracking </a:t>
            </a:r>
            <a:r>
              <a:rPr lang="de-DE" dirty="0" err="1" smtClean="0"/>
              <a:t>application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Tracking an </a:t>
            </a:r>
            <a:r>
              <a:rPr lang="de-DE" dirty="0" err="1" smtClean="0"/>
              <a:t>object</a:t>
            </a:r>
            <a:r>
              <a:rPr lang="de-DE" dirty="0" smtClean="0"/>
              <a:t> in a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 [Perez at al. 2002]</a:t>
            </a:r>
          </a:p>
          <a:p>
            <a:endParaRPr lang="de-DE" dirty="0" smtClean="0"/>
          </a:p>
          <a:p>
            <a:r>
              <a:rPr lang="de-DE" dirty="0" smtClean="0"/>
              <a:t>States:</a:t>
            </a:r>
          </a:p>
          <a:p>
            <a:pPr lvl="1"/>
            <a:r>
              <a:rPr lang="de-DE" dirty="0" smtClean="0"/>
              <a:t>2D </a:t>
            </a:r>
            <a:r>
              <a:rPr lang="de-DE" dirty="0" err="1" smtClean="0"/>
              <a:t>windows</a:t>
            </a:r>
            <a:r>
              <a:rPr lang="de-DE" dirty="0" smtClean="0"/>
              <a:t> (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  <a:p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Observations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Color </a:t>
            </a:r>
            <a:r>
              <a:rPr lang="de-DE" dirty="0" err="1" smtClean="0"/>
              <a:t>histograms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"/>
          <a:stretch/>
        </p:blipFill>
        <p:spPr>
          <a:xfrm>
            <a:off x="5586094" y="3869398"/>
            <a:ext cx="2649376" cy="2340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67" y="1326281"/>
            <a:ext cx="3361642" cy="24645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9922" y="4872251"/>
            <a:ext cx="3159078" cy="21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0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the particles and the mean particle into the image (0p)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still have to do it get other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i="1" dirty="0" err="1" smtClean="0"/>
              <a:t>MotionModel</a:t>
            </a:r>
            <a:r>
              <a:rPr lang="en-US" i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and move particles in the </a:t>
            </a:r>
            <a:r>
              <a:rPr lang="en-US" i="1" dirty="0" err="1"/>
              <a:t>processFrame</a:t>
            </a:r>
            <a:r>
              <a:rPr lang="en-US" dirty="0" err="1"/>
              <a:t>function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distribution around last position (1p)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distribution around extrapolated position (1p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(Based on previous motion </a:t>
            </a:r>
            <a:r>
              <a:rPr lang="en-US" b="1" dirty="0" smtClean="0"/>
              <a:t>of each particle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i="1" dirty="0" err="1" smtClean="0"/>
              <a:t>ObservationModel</a:t>
            </a:r>
            <a:r>
              <a:rPr lang="en-US" i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and calculate the weights and the mean </a:t>
            </a:r>
            <a:r>
              <a:rPr lang="en-US" smtClean="0"/>
              <a:t>particle (avg</a:t>
            </a:r>
            <a:r>
              <a:rPr lang="en-US" dirty="0" smtClean="0"/>
              <a:t>. x/y position and avg. window size) </a:t>
            </a:r>
            <a:r>
              <a:rPr lang="en-US" dirty="0"/>
              <a:t>in the </a:t>
            </a:r>
            <a:r>
              <a:rPr lang="en-US" i="1" dirty="0" err="1"/>
              <a:t>processFrame</a:t>
            </a:r>
            <a:r>
              <a:rPr lang="en-US" i="1" dirty="0"/>
              <a:t> </a:t>
            </a:r>
            <a:r>
              <a:rPr lang="en-US" dirty="0"/>
              <a:t>function. (1p)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i="1" dirty="0" err="1"/>
              <a:t>resampleParticles</a:t>
            </a:r>
            <a:r>
              <a:rPr lang="en-US" dirty="0" err="1"/>
              <a:t>function</a:t>
            </a:r>
            <a:r>
              <a:rPr lang="en-US" dirty="0"/>
              <a:t>. There are different </a:t>
            </a:r>
            <a:r>
              <a:rPr lang="en-US" dirty="0" smtClean="0"/>
              <a:t>ways to </a:t>
            </a:r>
            <a:r>
              <a:rPr lang="en-US" dirty="0"/>
              <a:t>do this:</a:t>
            </a:r>
          </a:p>
          <a:p>
            <a:pPr lvl="1"/>
            <a:r>
              <a:rPr lang="de-DE" dirty="0" smtClean="0"/>
              <a:t>Either naïve </a:t>
            </a:r>
            <a:r>
              <a:rPr lang="de-DE" dirty="0"/>
              <a:t>way (</a:t>
            </a:r>
            <a:r>
              <a:rPr lang="de-DE" dirty="0" smtClean="0"/>
              <a:t>1p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smarter </a:t>
            </a:r>
            <a:r>
              <a:rPr lang="en-US" dirty="0"/>
              <a:t>way: binary search or </a:t>
            </a:r>
            <a:r>
              <a:rPr lang="en-US" i="1" dirty="0" err="1"/>
              <a:t>std</a:t>
            </a:r>
            <a:r>
              <a:rPr lang="en-US" i="1" dirty="0"/>
              <a:t>::map </a:t>
            </a:r>
            <a:r>
              <a:rPr lang="en-US" dirty="0" smtClean="0"/>
              <a:t>(2p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(extra </a:t>
            </a:r>
            <a:r>
              <a:rPr lang="en-US" dirty="0"/>
              <a:t>task) parallelize your code with </a:t>
            </a:r>
            <a:r>
              <a:rPr lang="en-US" dirty="0" err="1"/>
              <a:t>openMP</a:t>
            </a:r>
            <a:r>
              <a:rPr lang="en-US" dirty="0"/>
              <a:t>. Can </a:t>
            </a:r>
            <a:r>
              <a:rPr lang="en-US" dirty="0" smtClean="0"/>
              <a:t>you </a:t>
            </a:r>
            <a:r>
              <a:rPr lang="en-US" dirty="0"/>
              <a:t>increase </a:t>
            </a:r>
            <a:r>
              <a:rPr lang="en-US" dirty="0" smtClean="0"/>
              <a:t>FPS? </a:t>
            </a:r>
            <a:r>
              <a:rPr lang="en-US" dirty="0"/>
              <a:t>You might have to use multiple random number engines for multiple threads. (up to 1p)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Lecture : Case Study Pose Estimation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5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5" y="1166561"/>
            <a:ext cx="8662735" cy="32485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smtClean="0"/>
              <a:t>Filter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08" y="545740"/>
            <a:ext cx="892956" cy="89967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42" y="541277"/>
            <a:ext cx="892956" cy="89967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08" y="543868"/>
            <a:ext cx="892956" cy="8996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79" y="817112"/>
            <a:ext cx="745308" cy="540078"/>
          </a:xfrm>
          <a:prstGeom prst="rect">
            <a:avLst/>
          </a:prstGeom>
        </p:spPr>
      </p:pic>
      <p:cxnSp>
        <p:nvCxnSpPr>
          <p:cNvPr id="14" name="Gerader Verbinder 13"/>
          <p:cNvCxnSpPr/>
          <p:nvPr/>
        </p:nvCxnSpPr>
        <p:spPr>
          <a:xfrm>
            <a:off x="4980133" y="1227519"/>
            <a:ext cx="0" cy="2290381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8641" y="2984861"/>
            <a:ext cx="1566301" cy="1174727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>
            <a:off x="5691061" y="1227519"/>
            <a:ext cx="0" cy="2601531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9569" y="3039669"/>
            <a:ext cx="1566301" cy="1174727"/>
          </a:xfrm>
          <a:prstGeom prst="rect">
            <a:avLst/>
          </a:prstGeom>
        </p:spPr>
      </p:pic>
      <p:cxnSp>
        <p:nvCxnSpPr>
          <p:cNvPr id="24" name="Gerader Verbinder 23"/>
          <p:cNvCxnSpPr/>
          <p:nvPr/>
        </p:nvCxnSpPr>
        <p:spPr>
          <a:xfrm>
            <a:off x="4427683" y="1221169"/>
            <a:ext cx="0" cy="1903031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96191" y="2370642"/>
            <a:ext cx="1566301" cy="11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0.05399 -4.8148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9 -4.81481E-6 L 0.12899 -4.8148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99 -4.81481E-6 L 0.16232 -4.81481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Bayes</a:t>
            </a:r>
            <a:r>
              <a:rPr lang="de-DE" dirty="0"/>
              <a:t> Filter </a:t>
            </a:r>
            <a:r>
              <a:rPr lang="de-DE" dirty="0" smtClean="0"/>
              <a:t>vs. </a:t>
            </a:r>
            <a:r>
              <a:rPr lang="de-DE" dirty="0" err="1"/>
              <a:t>Particle</a:t>
            </a:r>
            <a:r>
              <a:rPr lang="de-DE" dirty="0"/>
              <a:t> Filter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629842" y="695325"/>
            <a:ext cx="3868340" cy="400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Bayes</a:t>
            </a:r>
            <a:r>
              <a:rPr lang="de-DE" dirty="0" smtClean="0"/>
              <a:t> Filter:</a:t>
            </a:r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629842" y="1412088"/>
            <a:ext cx="3868340" cy="4191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mtClean="0"/>
              <a:t>1. Make observation</a:t>
            </a:r>
          </a:p>
          <a:p>
            <a:endParaRPr lang="de-DE" smtClean="0"/>
          </a:p>
          <a:p>
            <a:pPr marL="457200" indent="-457200">
              <a:buFont typeface="+mj-lt"/>
              <a:buAutoNum type="arabicPeriod"/>
            </a:pPr>
            <a:endParaRPr lang="de-DE" smtClean="0"/>
          </a:p>
          <a:p>
            <a:endParaRPr lang="de-DE" smtClean="0"/>
          </a:p>
          <a:p>
            <a:endParaRPr lang="de-DE" dirty="0"/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>
            <a:off x="4629150" y="695325"/>
            <a:ext cx="3887391" cy="4000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 err="1" smtClean="0"/>
              <a:t>Particle</a:t>
            </a:r>
            <a:r>
              <a:rPr lang="de-DE" dirty="0" smtClean="0"/>
              <a:t> Filter:</a:t>
            </a:r>
            <a:endParaRPr lang="de-DE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629842" y="2028202"/>
            <a:ext cx="3868340" cy="97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2.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629842" y="3196766"/>
            <a:ext cx="3868340" cy="97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b="1" dirty="0" err="1"/>
              <a:t>Multiply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last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29842" y="4365331"/>
            <a:ext cx="3868340" cy="117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4.</a:t>
            </a:r>
            <a:r>
              <a:rPr lang="de-DE" b="1" dirty="0" smtClean="0"/>
              <a:t> </a:t>
            </a:r>
            <a:r>
              <a:rPr lang="de-DE" b="1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3" name="Inhaltsplatzhalter 3"/>
          <p:cNvSpPr txBox="1">
            <a:spLocks/>
          </p:cNvSpPr>
          <p:nvPr/>
        </p:nvSpPr>
        <p:spPr>
          <a:xfrm>
            <a:off x="629842" y="5742329"/>
            <a:ext cx="3868340" cy="419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5. Go </a:t>
            </a:r>
            <a:r>
              <a:rPr lang="de-DE" dirty="0" err="1"/>
              <a:t>to</a:t>
            </a:r>
            <a:r>
              <a:rPr lang="de-DE" dirty="0"/>
              <a:t> 1.</a:t>
            </a:r>
          </a:p>
          <a:p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4" name="Inhaltsplatzhalter 3"/>
          <p:cNvSpPr txBox="1">
            <a:spLocks/>
          </p:cNvSpPr>
          <p:nvPr/>
        </p:nvSpPr>
        <p:spPr>
          <a:xfrm>
            <a:off x="4629150" y="1412088"/>
            <a:ext cx="3868340" cy="4191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mtClean="0"/>
              <a:t>1. Make observation</a:t>
            </a:r>
          </a:p>
          <a:p>
            <a:endParaRPr lang="de-DE" smtClean="0"/>
          </a:p>
          <a:p>
            <a:pPr marL="457200" indent="-457200">
              <a:buFont typeface="+mj-lt"/>
              <a:buAutoNum type="arabicPeriod"/>
            </a:pPr>
            <a:endParaRPr lang="de-DE" smtClean="0"/>
          </a:p>
          <a:p>
            <a:endParaRPr lang="de-DE" smtClean="0"/>
          </a:p>
          <a:p>
            <a:endParaRPr lang="de-DE" dirty="0"/>
          </a:p>
        </p:txBody>
      </p:sp>
      <p:sp>
        <p:nvSpPr>
          <p:cNvPr id="15" name="Inhaltsplatzhalter 3"/>
          <p:cNvSpPr txBox="1">
            <a:spLocks/>
          </p:cNvSpPr>
          <p:nvPr/>
        </p:nvSpPr>
        <p:spPr>
          <a:xfrm>
            <a:off x="4629150" y="2028202"/>
            <a:ext cx="3868340" cy="97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2.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b="1" dirty="0"/>
              <a:t>sample </a:t>
            </a:r>
            <a:r>
              <a:rPr lang="de-DE" dirty="0"/>
              <a:t>-&gt; </a:t>
            </a:r>
            <a:r>
              <a:rPr lang="de-DE" dirty="0" err="1"/>
              <a:t>weights</a:t>
            </a:r>
            <a:endParaRPr lang="de-DE" b="1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4629150" y="3196766"/>
            <a:ext cx="3868340" cy="97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b="1" dirty="0" err="1"/>
              <a:t>Resampling</a:t>
            </a:r>
            <a:r>
              <a:rPr lang="de-DE" b="1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>
          <a:xfrm>
            <a:off x="4629150" y="4365331"/>
            <a:ext cx="3868340" cy="117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4. </a:t>
            </a:r>
            <a:r>
              <a:rPr lang="de-DE" dirty="0" err="1" smtClean="0"/>
              <a:t>Randomly</a:t>
            </a:r>
            <a:r>
              <a:rPr lang="de-DE" b="1" dirty="0" smtClean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b="1" dirty="0"/>
              <a:t>Sampling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8" name="Inhaltsplatzhalter 3"/>
          <p:cNvSpPr txBox="1">
            <a:spLocks/>
          </p:cNvSpPr>
          <p:nvPr/>
        </p:nvSpPr>
        <p:spPr>
          <a:xfrm>
            <a:off x="4629150" y="5742329"/>
            <a:ext cx="3868340" cy="419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5. Go </a:t>
            </a:r>
            <a:r>
              <a:rPr lang="de-DE" dirty="0" err="1"/>
              <a:t>to</a:t>
            </a:r>
            <a:r>
              <a:rPr lang="de-DE" dirty="0"/>
              <a:t> 1.</a:t>
            </a:r>
          </a:p>
          <a:p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4579815" y="1945734"/>
            <a:ext cx="3638550" cy="20933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build="p"/>
      <p:bldP spid="15" grpId="0"/>
      <p:bldP spid="16" grpId="0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fik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" y="2960630"/>
            <a:ext cx="8799243" cy="3428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Bayes</a:t>
            </a:r>
            <a:r>
              <a:rPr lang="de-DE" dirty="0"/>
              <a:t> Filter / </a:t>
            </a:r>
            <a:r>
              <a:rPr lang="de-DE" dirty="0" err="1"/>
              <a:t>Convolute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Multiply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fik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6" y="5521013"/>
            <a:ext cx="4415641" cy="539814"/>
          </a:xfrm>
          <a:prstGeom prst="rect">
            <a:avLst/>
          </a:prstGeom>
        </p:spPr>
      </p:pic>
      <p:sp>
        <p:nvSpPr>
          <p:cNvPr id="35" name="Ellipse 34"/>
          <p:cNvSpPr/>
          <p:nvPr/>
        </p:nvSpPr>
        <p:spPr>
          <a:xfrm>
            <a:off x="5454464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4239255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85352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344089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3186274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3007411" y="585094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85481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266583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37354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1943940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142120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7" name="Grafik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" y="795428"/>
            <a:ext cx="745308" cy="54007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081648" y="1032246"/>
                <a:ext cx="8673447" cy="1131179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Represent </a:t>
                </a:r>
                <a:r>
                  <a:rPr lang="de-DE" dirty="0" err="1"/>
                  <a:t>continuous</a:t>
                </a:r>
                <a:r>
                  <a:rPr lang="de-DE" b="1" dirty="0"/>
                  <a:t> </a:t>
                </a:r>
                <a:r>
                  <a:rPr lang="de-DE" dirty="0" err="1"/>
                  <a:t>prior</a:t>
                </a:r>
                <a:r>
                  <a:rPr lang="de-DE" b="1" dirty="0"/>
                  <a:t> </a:t>
                </a:r>
                <a:r>
                  <a:rPr lang="de-DE" dirty="0" err="1"/>
                  <a:t>with</a:t>
                </a:r>
                <a:r>
                  <a:rPr lang="de-DE" b="1" dirty="0"/>
                  <a:t> </a:t>
                </a:r>
                <a:r>
                  <a:rPr lang="de-DE" dirty="0" err="1" smtClean="0"/>
                  <a:t>particles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de-DE" dirty="0"/>
              </a:p>
              <a:p>
                <a:r>
                  <a:rPr lang="de-DE" dirty="0" err="1" smtClean="0"/>
                  <a:t>Make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measurement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1648" y="1032246"/>
                <a:ext cx="8673447" cy="1131179"/>
              </a:xfrm>
              <a:blipFill rotWithShape="0">
                <a:blip r:embed="rId6"/>
                <a:stretch>
                  <a:fillRect l="-914" t="-75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/>
          <p:cNvCxnSpPr/>
          <p:nvPr/>
        </p:nvCxnSpPr>
        <p:spPr>
          <a:xfrm>
            <a:off x="739802" y="1155035"/>
            <a:ext cx="0" cy="1037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6200" y="2960630"/>
            <a:ext cx="638126" cy="2982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0" grpId="0" animBg="1"/>
      <p:bldP spid="65" grpId="0" animBg="1"/>
      <p:bldP spid="70" grpId="0" animBg="1"/>
      <p:bldP spid="75" grpId="0" animBg="1"/>
      <p:bldP spid="80" grpId="0" animBg="1"/>
      <p:bldP spid="85" grpId="0" animBg="1"/>
      <p:bldP spid="90" grpId="0" animBg="1"/>
      <p:bldP spid="95" grpId="0" animBg="1"/>
      <p:bldP spid="100" grpId="0" animBg="1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afik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" y="2960630"/>
            <a:ext cx="8799243" cy="3428998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5" y="1166561"/>
            <a:ext cx="8662735" cy="32485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3" y="0"/>
            <a:ext cx="9137651" cy="524933"/>
          </a:xfrm>
        </p:spPr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smtClean="0"/>
              <a:t>Filter / </a:t>
            </a:r>
            <a:r>
              <a:rPr lang="de-DE" dirty="0" err="1" smtClean="0"/>
              <a:t>Resampling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Inhaltsplatzhalter 2"/>
              <p:cNvSpPr txBox="1">
                <a:spLocks/>
              </p:cNvSpPr>
              <p:nvPr/>
            </p:nvSpPr>
            <p:spPr>
              <a:xfrm>
                <a:off x="1020653" y="4456092"/>
                <a:ext cx="8673447" cy="113117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 smtClean="0"/>
                  <a:t>Calculate </a:t>
                </a:r>
                <a:r>
                  <a:rPr lang="de-DE" dirty="0" err="1" smtClean="0"/>
                  <a:t>weight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smtClean="0">
                        <a:solidFill>
                          <a:srgbClr val="00EA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00EA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rgbClr val="00EA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de-DE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E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EA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EA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EA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EA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de-DE" i="1">
                        <a:solidFill>
                          <a:srgbClr val="00EA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for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particle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de-DE" dirty="0" smtClean="0"/>
                  <a:t>:</a:t>
                </a:r>
                <a:endParaRPr lang="de-DE" dirty="0"/>
              </a:p>
            </p:txBody>
          </p:sp>
        </mc:Choice>
        <mc:Fallback xmlns="">
          <p:sp>
            <p:nvSpPr>
              <p:cNvPr id="7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3" y="4456092"/>
                <a:ext cx="8673447" cy="1131179"/>
              </a:xfrm>
              <a:prstGeom prst="rect">
                <a:avLst/>
              </a:prstGeom>
              <a:blipFill rotWithShape="0">
                <a:blip r:embed="rId4"/>
                <a:stretch>
                  <a:fillRect l="-914" t="-59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uppieren 159"/>
          <p:cNvGrpSpPr/>
          <p:nvPr/>
        </p:nvGrpSpPr>
        <p:grpSpPr>
          <a:xfrm>
            <a:off x="5187918" y="799874"/>
            <a:ext cx="745308" cy="1396627"/>
            <a:chOff x="1104734" y="797113"/>
            <a:chExt cx="745308" cy="1396627"/>
          </a:xfrm>
        </p:grpSpPr>
        <p:pic>
          <p:nvPicPr>
            <p:cNvPr id="161" name="Grafik 16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62" name="Gerader Verbinder 161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pieren 162"/>
          <p:cNvGrpSpPr/>
          <p:nvPr/>
        </p:nvGrpSpPr>
        <p:grpSpPr>
          <a:xfrm>
            <a:off x="3972709" y="799987"/>
            <a:ext cx="745308" cy="1396627"/>
            <a:chOff x="1104734" y="797113"/>
            <a:chExt cx="745308" cy="1396627"/>
          </a:xfrm>
        </p:grpSpPr>
        <p:pic>
          <p:nvPicPr>
            <p:cNvPr id="164" name="Grafik 16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65" name="Gerader Verbinder 164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pieren 165"/>
          <p:cNvGrpSpPr/>
          <p:nvPr/>
        </p:nvGrpSpPr>
        <p:grpSpPr>
          <a:xfrm>
            <a:off x="3586983" y="799987"/>
            <a:ext cx="745308" cy="1396627"/>
            <a:chOff x="1104734" y="797113"/>
            <a:chExt cx="745308" cy="1396627"/>
          </a:xfrm>
        </p:grpSpPr>
        <p:pic>
          <p:nvPicPr>
            <p:cNvPr id="167" name="Grafik 16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68" name="Gerader Verbinder 167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3174347" y="799987"/>
            <a:ext cx="745308" cy="1396627"/>
            <a:chOff x="1104734" y="797113"/>
            <a:chExt cx="745308" cy="1396627"/>
          </a:xfrm>
        </p:grpSpPr>
        <p:pic>
          <p:nvPicPr>
            <p:cNvPr id="170" name="Grafik 16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71" name="Gerader Verbinder 170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ieren 171"/>
          <p:cNvGrpSpPr/>
          <p:nvPr/>
        </p:nvGrpSpPr>
        <p:grpSpPr>
          <a:xfrm>
            <a:off x="2919728" y="799987"/>
            <a:ext cx="745308" cy="1396627"/>
            <a:chOff x="1104734" y="797113"/>
            <a:chExt cx="745308" cy="1396627"/>
          </a:xfrm>
        </p:grpSpPr>
        <p:pic>
          <p:nvPicPr>
            <p:cNvPr id="173" name="Grafik 17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74" name="Gerader Verbinder 173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uppieren 174"/>
          <p:cNvGrpSpPr/>
          <p:nvPr/>
        </p:nvGrpSpPr>
        <p:grpSpPr>
          <a:xfrm>
            <a:off x="2740865" y="801124"/>
            <a:ext cx="745308" cy="1396627"/>
            <a:chOff x="1104734" y="797113"/>
            <a:chExt cx="745308" cy="1396627"/>
          </a:xfrm>
        </p:grpSpPr>
        <p:pic>
          <p:nvPicPr>
            <p:cNvPr id="176" name="Grafik 175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77" name="Gerader Verbinder 176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ieren 177"/>
          <p:cNvGrpSpPr/>
          <p:nvPr/>
        </p:nvGrpSpPr>
        <p:grpSpPr>
          <a:xfrm>
            <a:off x="2588267" y="799987"/>
            <a:ext cx="745308" cy="1396627"/>
            <a:chOff x="1104734" y="797113"/>
            <a:chExt cx="745308" cy="1396627"/>
          </a:xfrm>
        </p:grpSpPr>
        <p:pic>
          <p:nvPicPr>
            <p:cNvPr id="179" name="Grafik 17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80" name="Gerader Verbinder 179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uppieren 180"/>
          <p:cNvGrpSpPr/>
          <p:nvPr/>
        </p:nvGrpSpPr>
        <p:grpSpPr>
          <a:xfrm>
            <a:off x="2399293" y="799987"/>
            <a:ext cx="745308" cy="1396627"/>
            <a:chOff x="1104734" y="797113"/>
            <a:chExt cx="745308" cy="1396627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83" name="Gerader Verbinder 182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pieren 183"/>
          <p:cNvGrpSpPr/>
          <p:nvPr/>
        </p:nvGrpSpPr>
        <p:grpSpPr>
          <a:xfrm>
            <a:off x="2107000" y="799874"/>
            <a:ext cx="745308" cy="1396627"/>
            <a:chOff x="1104734" y="797113"/>
            <a:chExt cx="745308" cy="1396627"/>
          </a:xfrm>
        </p:grpSpPr>
        <p:pic>
          <p:nvPicPr>
            <p:cNvPr id="185" name="Grafik 18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86" name="Gerader Verbinder 185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>
            <a:off x="1677394" y="799874"/>
            <a:ext cx="745308" cy="1396627"/>
            <a:chOff x="1104734" y="797113"/>
            <a:chExt cx="745308" cy="1396627"/>
          </a:xfrm>
        </p:grpSpPr>
        <p:pic>
          <p:nvPicPr>
            <p:cNvPr id="188" name="Grafik 18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89" name="Gerader Verbinder 188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uppieren 189"/>
          <p:cNvGrpSpPr/>
          <p:nvPr/>
        </p:nvGrpSpPr>
        <p:grpSpPr>
          <a:xfrm>
            <a:off x="1154660" y="799874"/>
            <a:ext cx="745308" cy="1396627"/>
            <a:chOff x="1104734" y="797113"/>
            <a:chExt cx="745308" cy="1396627"/>
          </a:xfrm>
        </p:grpSpPr>
        <p:pic>
          <p:nvPicPr>
            <p:cNvPr id="191" name="Grafik 19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34" y="797113"/>
              <a:ext cx="745308" cy="540078"/>
            </a:xfrm>
            <a:prstGeom prst="rect">
              <a:avLst/>
            </a:prstGeom>
            <a:noFill/>
          </p:spPr>
        </p:pic>
        <p:cxnSp>
          <p:nvCxnSpPr>
            <p:cNvPr id="192" name="Gerader Verbinder 191"/>
            <p:cNvCxnSpPr/>
            <p:nvPr/>
          </p:nvCxnSpPr>
          <p:spPr>
            <a:xfrm>
              <a:off x="1477388" y="1156720"/>
              <a:ext cx="0" cy="1037020"/>
            </a:xfrm>
            <a:prstGeom prst="line">
              <a:avLst/>
            </a:prstGeom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Gerader Verbinder 204"/>
          <p:cNvCxnSpPr>
            <a:endCxn id="204" idx="0"/>
          </p:cNvCxnSpPr>
          <p:nvPr/>
        </p:nvCxnSpPr>
        <p:spPr>
          <a:xfrm flipH="1" flipV="1">
            <a:off x="5559972" y="5791642"/>
            <a:ext cx="600" cy="12319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/>
          <p:nvPr/>
        </p:nvCxnSpPr>
        <p:spPr>
          <a:xfrm flipV="1">
            <a:off x="4345363" y="5755369"/>
            <a:ext cx="0" cy="159577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 flipV="1">
            <a:off x="3959637" y="5123544"/>
            <a:ext cx="0" cy="79140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 flipV="1">
            <a:off x="3547001" y="5271933"/>
            <a:ext cx="0" cy="643013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/>
          <p:nvPr/>
        </p:nvCxnSpPr>
        <p:spPr>
          <a:xfrm flipV="1">
            <a:off x="3292382" y="4916375"/>
            <a:ext cx="0" cy="99857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V="1">
            <a:off x="3113519" y="5271933"/>
            <a:ext cx="0" cy="644150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/>
          <p:cNvCxnSpPr/>
          <p:nvPr/>
        </p:nvCxnSpPr>
        <p:spPr>
          <a:xfrm flipV="1">
            <a:off x="2960921" y="4958444"/>
            <a:ext cx="0" cy="956502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/>
          <p:cNvCxnSpPr/>
          <p:nvPr/>
        </p:nvCxnSpPr>
        <p:spPr>
          <a:xfrm flipV="1">
            <a:off x="2771947" y="4802702"/>
            <a:ext cx="0" cy="1112245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/>
          <p:cNvCxnSpPr/>
          <p:nvPr/>
        </p:nvCxnSpPr>
        <p:spPr>
          <a:xfrm flipV="1">
            <a:off x="2479654" y="5755369"/>
            <a:ext cx="0" cy="159464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/>
          <p:cNvCxnSpPr/>
          <p:nvPr/>
        </p:nvCxnSpPr>
        <p:spPr>
          <a:xfrm flipV="1">
            <a:off x="2050048" y="5669644"/>
            <a:ext cx="0" cy="245189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/>
          <p:cNvCxnSpPr/>
          <p:nvPr/>
        </p:nvCxnSpPr>
        <p:spPr>
          <a:xfrm flipV="1">
            <a:off x="1527314" y="5416312"/>
            <a:ext cx="0" cy="49852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Ellipse 203"/>
          <p:cNvSpPr/>
          <p:nvPr/>
        </p:nvSpPr>
        <p:spPr>
          <a:xfrm>
            <a:off x="5454464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4239255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385352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4089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3186274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3007411" y="585094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285481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266583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237354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1943940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142120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5115" y="1523762"/>
            <a:ext cx="1566301" cy="1174727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4716" y="1840809"/>
            <a:ext cx="1566301" cy="1174727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8640" y="2036328"/>
            <a:ext cx="1566301" cy="1174727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7495" y="3399875"/>
            <a:ext cx="1566301" cy="1174727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0139" y="2228761"/>
            <a:ext cx="1566301" cy="1174727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29713" y="1735809"/>
            <a:ext cx="1566301" cy="1174727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2397" y="1562928"/>
            <a:ext cx="1566301" cy="1174727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59430" y="1622845"/>
            <a:ext cx="1566301" cy="1174727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85123" y="1660687"/>
            <a:ext cx="1566301" cy="1174727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6450" y="1580636"/>
            <a:ext cx="1566301" cy="1174727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541" y="1601465"/>
            <a:ext cx="1566301" cy="1174727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" y="795428"/>
            <a:ext cx="745308" cy="540078"/>
          </a:xfrm>
          <a:prstGeom prst="rect">
            <a:avLst/>
          </a:prstGeom>
          <a:noFill/>
        </p:spPr>
      </p:pic>
      <p:cxnSp>
        <p:nvCxnSpPr>
          <p:cNvPr id="90" name="Gerader Verbinder 89"/>
          <p:cNvCxnSpPr/>
          <p:nvPr/>
        </p:nvCxnSpPr>
        <p:spPr>
          <a:xfrm>
            <a:off x="739802" y="1155035"/>
            <a:ext cx="0" cy="1037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76200" y="4422054"/>
            <a:ext cx="638126" cy="1521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erader Verbinder 204"/>
          <p:cNvCxnSpPr/>
          <p:nvPr/>
        </p:nvCxnSpPr>
        <p:spPr>
          <a:xfrm flipH="1" flipV="1">
            <a:off x="5559972" y="5791642"/>
            <a:ext cx="600" cy="12319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Ellipse 203"/>
          <p:cNvSpPr/>
          <p:nvPr/>
        </p:nvSpPr>
        <p:spPr>
          <a:xfrm>
            <a:off x="5454464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Grafik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" y="2960630"/>
            <a:ext cx="8799243" cy="3428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3" y="0"/>
            <a:ext cx="9137651" cy="524933"/>
          </a:xfrm>
        </p:spPr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Filter / </a:t>
            </a:r>
            <a:r>
              <a:rPr lang="de-DE" dirty="0" err="1"/>
              <a:t>Resampling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Gerader Verbinder 206"/>
          <p:cNvCxnSpPr/>
          <p:nvPr/>
        </p:nvCxnSpPr>
        <p:spPr>
          <a:xfrm flipV="1">
            <a:off x="4345363" y="5755369"/>
            <a:ext cx="0" cy="159577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 flipV="1">
            <a:off x="3959637" y="5123544"/>
            <a:ext cx="0" cy="79140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 flipV="1">
            <a:off x="3547001" y="5271933"/>
            <a:ext cx="0" cy="643013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/>
          <p:nvPr/>
        </p:nvCxnSpPr>
        <p:spPr>
          <a:xfrm flipV="1">
            <a:off x="3292382" y="4916375"/>
            <a:ext cx="0" cy="99857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V="1">
            <a:off x="3113519" y="5271933"/>
            <a:ext cx="0" cy="644150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/>
          <p:cNvCxnSpPr/>
          <p:nvPr/>
        </p:nvCxnSpPr>
        <p:spPr>
          <a:xfrm flipV="1">
            <a:off x="2960921" y="4958444"/>
            <a:ext cx="0" cy="956502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/>
          <p:cNvCxnSpPr/>
          <p:nvPr/>
        </p:nvCxnSpPr>
        <p:spPr>
          <a:xfrm flipV="1">
            <a:off x="2771947" y="4802702"/>
            <a:ext cx="0" cy="1112245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/>
          <p:cNvCxnSpPr/>
          <p:nvPr/>
        </p:nvCxnSpPr>
        <p:spPr>
          <a:xfrm flipV="1">
            <a:off x="2479654" y="5755369"/>
            <a:ext cx="0" cy="159464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/>
          <p:cNvCxnSpPr/>
          <p:nvPr/>
        </p:nvCxnSpPr>
        <p:spPr>
          <a:xfrm flipV="1">
            <a:off x="2050048" y="5669644"/>
            <a:ext cx="0" cy="245189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/>
          <p:cNvCxnSpPr/>
          <p:nvPr/>
        </p:nvCxnSpPr>
        <p:spPr>
          <a:xfrm flipV="1">
            <a:off x="1527314" y="5416312"/>
            <a:ext cx="0" cy="49852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lipse 205"/>
          <p:cNvSpPr/>
          <p:nvPr/>
        </p:nvSpPr>
        <p:spPr>
          <a:xfrm>
            <a:off x="4239255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385352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4089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3186274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3007411" y="585094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285481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266583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237354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1943940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142120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r Verbinder 67"/>
          <p:cNvCxnSpPr/>
          <p:nvPr/>
        </p:nvCxnSpPr>
        <p:spPr>
          <a:xfrm>
            <a:off x="851449" y="2327650"/>
            <a:ext cx="6683074" cy="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8625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15302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21978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2865513" y="219430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3533163" y="219430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62037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 flipV="1">
            <a:off x="68714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V="1">
            <a:off x="7539063" y="219430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 flipV="1">
            <a:off x="42008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V="1">
            <a:off x="48684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V="1">
            <a:off x="55361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rot="5400000" flipH="1" flipV="1">
            <a:off x="7472627" y="2437019"/>
            <a:ext cx="600" cy="12319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rot="5400000" flipV="1">
            <a:off x="7297533" y="2418527"/>
            <a:ext cx="0" cy="159577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rot="5400000" flipV="1">
            <a:off x="6788030" y="2102615"/>
            <a:ext cx="0" cy="79140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rot="5400000" flipV="1">
            <a:off x="6036809" y="2176809"/>
            <a:ext cx="0" cy="643013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rot="5400000" flipV="1">
            <a:off x="5182003" y="1999030"/>
            <a:ext cx="0" cy="99857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rot="5400000" flipV="1">
            <a:off x="4326628" y="2176239"/>
            <a:ext cx="0" cy="644150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rot="5400000" flipV="1">
            <a:off x="3492288" y="2020063"/>
            <a:ext cx="0" cy="956502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rot="5400000" flipV="1">
            <a:off x="2423901" y="1942193"/>
            <a:ext cx="0" cy="1112245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rot="5400000" flipV="1">
            <a:off x="1754032" y="2418582"/>
            <a:ext cx="0" cy="159464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rot="5400000" flipV="1">
            <a:off x="1517692" y="2375721"/>
            <a:ext cx="0" cy="245189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rot="5400000" flipV="1">
            <a:off x="1111823" y="2249054"/>
            <a:ext cx="0" cy="49852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stCxn id="243" idx="0"/>
          </p:cNvCxnSpPr>
          <p:nvPr/>
        </p:nvCxnSpPr>
        <p:spPr>
          <a:xfrm flipH="1" flipV="1">
            <a:off x="1103087" y="2498315"/>
            <a:ext cx="423627" cy="335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241" idx="0"/>
          </p:cNvCxnSpPr>
          <p:nvPr/>
        </p:nvCxnSpPr>
        <p:spPr>
          <a:xfrm flipH="1" flipV="1">
            <a:off x="1527314" y="2498314"/>
            <a:ext cx="522134" cy="335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stCxn id="239" idx="0"/>
          </p:cNvCxnSpPr>
          <p:nvPr/>
        </p:nvCxnSpPr>
        <p:spPr>
          <a:xfrm flipH="1" flipV="1">
            <a:off x="1760220" y="2530134"/>
            <a:ext cx="718834" cy="331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stCxn id="237" idx="0"/>
          </p:cNvCxnSpPr>
          <p:nvPr/>
        </p:nvCxnSpPr>
        <p:spPr>
          <a:xfrm flipH="1" flipV="1">
            <a:off x="2479054" y="2530134"/>
            <a:ext cx="292293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216" idx="0"/>
          </p:cNvCxnSpPr>
          <p:nvPr/>
        </p:nvCxnSpPr>
        <p:spPr>
          <a:xfrm flipV="1">
            <a:off x="2960321" y="2530134"/>
            <a:ext cx="572842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214" idx="0"/>
          </p:cNvCxnSpPr>
          <p:nvPr/>
        </p:nvCxnSpPr>
        <p:spPr>
          <a:xfrm flipV="1">
            <a:off x="3112919" y="2496041"/>
            <a:ext cx="1231844" cy="335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212" idx="0"/>
          </p:cNvCxnSpPr>
          <p:nvPr/>
        </p:nvCxnSpPr>
        <p:spPr>
          <a:xfrm flipV="1">
            <a:off x="3291782" y="2496041"/>
            <a:ext cx="1851718" cy="335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210" idx="0"/>
          </p:cNvCxnSpPr>
          <p:nvPr/>
        </p:nvCxnSpPr>
        <p:spPr>
          <a:xfrm flipV="1">
            <a:off x="3546401" y="2530134"/>
            <a:ext cx="2501187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208" idx="0"/>
          </p:cNvCxnSpPr>
          <p:nvPr/>
        </p:nvCxnSpPr>
        <p:spPr>
          <a:xfrm flipV="1">
            <a:off x="3959037" y="2494904"/>
            <a:ext cx="2828993" cy="335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/>
          <p:nvPr/>
        </p:nvCxnSpPr>
        <p:spPr>
          <a:xfrm flipV="1">
            <a:off x="4349486" y="2500590"/>
            <a:ext cx="2948047" cy="333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/>
          <p:nvPr/>
        </p:nvCxnSpPr>
        <p:spPr>
          <a:xfrm flipV="1">
            <a:off x="5566472" y="2499453"/>
            <a:ext cx="1903537" cy="333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60485" y="703384"/>
                <a:ext cx="7174038" cy="1131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Draw </a:t>
                </a:r>
                <a:r>
                  <a:rPr lang="de-DE" dirty="0" err="1" smtClean="0"/>
                  <a:t>samples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from </a:t>
                </a:r>
                <a:r>
                  <a:rPr lang="de-DE" b="1" dirty="0" smtClean="0">
                    <a:solidFill>
                      <a:srgbClr val="FF0000"/>
                    </a:solidFill>
                  </a:rPr>
                  <a:t>posterior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resampling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using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weights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de-DE" dirty="0" smtClean="0"/>
              </a:p>
              <a:p>
                <a:r>
                  <a:rPr lang="de-DE" dirty="0" err="1"/>
                  <a:t>Reducing</a:t>
                </a:r>
                <a:r>
                  <a:rPr lang="de-DE" dirty="0"/>
                  <a:t> </a:t>
                </a:r>
                <a:r>
                  <a:rPr lang="de-DE" dirty="0" err="1"/>
                  <a:t>uncertainty</a:t>
                </a:r>
                <a:endParaRPr lang="de-DE" dirty="0"/>
              </a:p>
            </p:txBody>
          </p:sp>
        </mc:Choice>
        <mc:Fallback xmlns="">
          <p:sp>
            <p:nvSpPr>
              <p:cNvPr id="19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485" y="703384"/>
                <a:ext cx="7174038" cy="1131179"/>
              </a:xfrm>
              <a:blipFill rotWithShape="0">
                <a:blip r:embed="rId5"/>
                <a:stretch>
                  <a:fillRect l="-1105" t="-10215" r="-850" b="-107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Object 4"/>
          <p:cNvGraphicFramePr>
            <a:graphicFrameLocks noChangeAspect="1"/>
          </p:cNvGraphicFramePr>
          <p:nvPr>
            <p:extLst/>
          </p:nvPr>
        </p:nvGraphicFramePr>
        <p:xfrm>
          <a:off x="788335" y="1982073"/>
          <a:ext cx="189211" cy="25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Formel" r:id="rId6" imgW="126720" imgH="177480" progId="Equation.3">
                  <p:embed/>
                </p:oleObj>
              </mc:Choice>
              <mc:Fallback>
                <p:oleObj name="Formel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35" y="1982073"/>
                        <a:ext cx="189211" cy="2522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4"/>
          <p:cNvGraphicFramePr>
            <a:graphicFrameLocks noChangeAspect="1"/>
          </p:cNvGraphicFramePr>
          <p:nvPr>
            <p:extLst/>
          </p:nvPr>
        </p:nvGraphicFramePr>
        <p:xfrm>
          <a:off x="7470009" y="1841875"/>
          <a:ext cx="566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Formel" r:id="rId8" imgW="380880" imgH="342720" progId="Equation.3">
                  <p:embed/>
                </p:oleObj>
              </mc:Choice>
              <mc:Fallback>
                <p:oleObj name="Formel" r:id="rId8" imgW="380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009" y="1841875"/>
                        <a:ext cx="566737" cy="48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hteck 66"/>
          <p:cNvSpPr/>
          <p:nvPr/>
        </p:nvSpPr>
        <p:spPr>
          <a:xfrm>
            <a:off x="76200" y="2656532"/>
            <a:ext cx="638126" cy="3287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afik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" y="2960630"/>
            <a:ext cx="8799243" cy="3428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3" y="0"/>
            <a:ext cx="9137651" cy="524933"/>
          </a:xfrm>
        </p:spPr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Filter / </a:t>
            </a:r>
            <a:r>
              <a:rPr lang="de-DE" dirty="0" err="1"/>
              <a:t>Resampling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r Verbinder 67"/>
          <p:cNvCxnSpPr/>
          <p:nvPr/>
        </p:nvCxnSpPr>
        <p:spPr>
          <a:xfrm>
            <a:off x="851449" y="2327650"/>
            <a:ext cx="6683074" cy="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8625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15302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21978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2865513" y="219430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3533163" y="219430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62037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 flipV="1">
            <a:off x="68714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V="1">
            <a:off x="7539063" y="2194300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 flipV="1">
            <a:off x="42008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V="1">
            <a:off x="486846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V="1">
            <a:off x="5536113" y="2194594"/>
            <a:ext cx="0" cy="133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rot="5400000" flipH="1" flipV="1">
            <a:off x="7472627" y="2437019"/>
            <a:ext cx="600" cy="12319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rot="5400000" flipV="1">
            <a:off x="7297533" y="2418527"/>
            <a:ext cx="0" cy="159577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rot="5400000" flipV="1">
            <a:off x="6788030" y="2102615"/>
            <a:ext cx="0" cy="79140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rot="5400000" flipV="1">
            <a:off x="6036809" y="2176809"/>
            <a:ext cx="0" cy="643013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rot="5400000" flipV="1">
            <a:off x="5182003" y="1999030"/>
            <a:ext cx="0" cy="99857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rot="5400000" flipV="1">
            <a:off x="4326628" y="2176239"/>
            <a:ext cx="0" cy="644150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rot="5400000" flipV="1">
            <a:off x="3492288" y="2020063"/>
            <a:ext cx="0" cy="956502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rot="5400000" flipV="1">
            <a:off x="2423901" y="1942193"/>
            <a:ext cx="0" cy="1112245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rot="5400000" flipV="1">
            <a:off x="1754032" y="2418582"/>
            <a:ext cx="0" cy="159464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rot="5400000" flipV="1">
            <a:off x="1517692" y="2375721"/>
            <a:ext cx="0" cy="245189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rot="5400000" flipV="1">
            <a:off x="1111823" y="2249054"/>
            <a:ext cx="0" cy="498521"/>
          </a:xfrm>
          <a:prstGeom prst="line">
            <a:avLst/>
          </a:prstGeom>
          <a:ln w="117475">
            <a:solidFill>
              <a:srgbClr val="00E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stCxn id="138" idx="0"/>
          </p:cNvCxnSpPr>
          <p:nvPr/>
        </p:nvCxnSpPr>
        <p:spPr>
          <a:xfrm flipH="1" flipV="1">
            <a:off x="1103087" y="2498315"/>
            <a:ext cx="421173" cy="335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241" idx="0"/>
          </p:cNvCxnSpPr>
          <p:nvPr/>
        </p:nvCxnSpPr>
        <p:spPr>
          <a:xfrm flipH="1" flipV="1">
            <a:off x="1527314" y="2498314"/>
            <a:ext cx="522134" cy="335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stCxn id="239" idx="0"/>
          </p:cNvCxnSpPr>
          <p:nvPr/>
        </p:nvCxnSpPr>
        <p:spPr>
          <a:xfrm flipH="1" flipV="1">
            <a:off x="1760220" y="2530134"/>
            <a:ext cx="718834" cy="331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stCxn id="237" idx="0"/>
          </p:cNvCxnSpPr>
          <p:nvPr/>
        </p:nvCxnSpPr>
        <p:spPr>
          <a:xfrm flipH="1" flipV="1">
            <a:off x="2479054" y="2530134"/>
            <a:ext cx="292293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216" idx="0"/>
          </p:cNvCxnSpPr>
          <p:nvPr/>
        </p:nvCxnSpPr>
        <p:spPr>
          <a:xfrm flipV="1">
            <a:off x="2960321" y="2530134"/>
            <a:ext cx="572842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214" idx="0"/>
          </p:cNvCxnSpPr>
          <p:nvPr/>
        </p:nvCxnSpPr>
        <p:spPr>
          <a:xfrm flipV="1">
            <a:off x="3112919" y="2496041"/>
            <a:ext cx="1231844" cy="335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212" idx="0"/>
          </p:cNvCxnSpPr>
          <p:nvPr/>
        </p:nvCxnSpPr>
        <p:spPr>
          <a:xfrm flipV="1">
            <a:off x="3291782" y="2496041"/>
            <a:ext cx="1851718" cy="335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210" idx="0"/>
          </p:cNvCxnSpPr>
          <p:nvPr/>
        </p:nvCxnSpPr>
        <p:spPr>
          <a:xfrm flipV="1">
            <a:off x="3546401" y="2530134"/>
            <a:ext cx="2501187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208" idx="0"/>
          </p:cNvCxnSpPr>
          <p:nvPr/>
        </p:nvCxnSpPr>
        <p:spPr>
          <a:xfrm flipV="1">
            <a:off x="3959037" y="2494904"/>
            <a:ext cx="2828993" cy="335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/>
          <p:nvPr/>
        </p:nvCxnSpPr>
        <p:spPr>
          <a:xfrm flipV="1">
            <a:off x="4349486" y="2500590"/>
            <a:ext cx="2948047" cy="333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/>
          <p:nvPr/>
        </p:nvCxnSpPr>
        <p:spPr>
          <a:xfrm flipV="1">
            <a:off x="5566472" y="2499453"/>
            <a:ext cx="1903537" cy="333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lipse 205"/>
          <p:cNvSpPr/>
          <p:nvPr/>
        </p:nvSpPr>
        <p:spPr>
          <a:xfrm>
            <a:off x="4239255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385352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4089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3186274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3007411" y="585094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285481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/>
          <p:cNvSpPr/>
          <p:nvPr/>
        </p:nvSpPr>
        <p:spPr>
          <a:xfrm>
            <a:off x="266583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237354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1943940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142120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5454464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3186274" y="584969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 nach unten 101"/>
          <p:cNvSpPr/>
          <p:nvPr/>
        </p:nvSpPr>
        <p:spPr>
          <a:xfrm>
            <a:off x="2262027" y="1792215"/>
            <a:ext cx="970586" cy="41349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 err="1" smtClean="0">
                <a:solidFill>
                  <a:schemeClr val="bg1"/>
                </a:solidFill>
              </a:rPr>
              <a:t>random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657708" y="584603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186000" y="5796000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186874" y="572959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2852463" y="584459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2658459" y="5783525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2659333" y="571711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58747" y="5641286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443135" y="5850567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444009" y="5784160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852928" y="584757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2852600" y="5789951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854027" y="577766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1418752" y="5848675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6" name="Object 4"/>
          <p:cNvGraphicFramePr>
            <a:graphicFrameLocks noChangeAspect="1"/>
          </p:cNvGraphicFramePr>
          <p:nvPr>
            <p:extLst/>
          </p:nvPr>
        </p:nvGraphicFramePr>
        <p:xfrm>
          <a:off x="788335" y="1982073"/>
          <a:ext cx="189211" cy="25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Formel" r:id="rId5" imgW="126720" imgH="177480" progId="Equation.3">
                  <p:embed/>
                </p:oleObj>
              </mc:Choice>
              <mc:Fallback>
                <p:oleObj name="Formel" r:id="rId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35" y="1982073"/>
                        <a:ext cx="189211" cy="2522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4"/>
          <p:cNvGraphicFramePr>
            <a:graphicFrameLocks noChangeAspect="1"/>
          </p:cNvGraphicFramePr>
          <p:nvPr>
            <p:extLst/>
          </p:nvPr>
        </p:nvGraphicFramePr>
        <p:xfrm>
          <a:off x="7470009" y="1841875"/>
          <a:ext cx="566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Formel" r:id="rId7" imgW="380880" imgH="342720" progId="Equation.3">
                  <p:embed/>
                </p:oleObj>
              </mc:Choice>
              <mc:Fallback>
                <p:oleObj name="Formel" r:id="rId7" imgW="380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009" y="1841875"/>
                        <a:ext cx="566737" cy="48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Pfeil nach unten 80"/>
          <p:cNvSpPr/>
          <p:nvPr/>
        </p:nvSpPr>
        <p:spPr>
          <a:xfrm>
            <a:off x="4682717" y="1786580"/>
            <a:ext cx="970586" cy="41349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 err="1" smtClean="0">
                <a:solidFill>
                  <a:schemeClr val="bg1"/>
                </a:solidFill>
              </a:rPr>
              <a:t>random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86" name="Pfeil nach unten 85"/>
          <p:cNvSpPr/>
          <p:nvPr/>
        </p:nvSpPr>
        <p:spPr>
          <a:xfrm>
            <a:off x="5127183" y="1786580"/>
            <a:ext cx="970586" cy="41349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 err="1" smtClean="0">
                <a:solidFill>
                  <a:schemeClr val="bg1"/>
                </a:solidFill>
              </a:rPr>
              <a:t>random</a:t>
            </a:r>
            <a:endParaRPr lang="de-DE" sz="7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60485" y="703384"/>
                <a:ext cx="7174038" cy="1131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Draw </a:t>
                </a:r>
                <a:r>
                  <a:rPr lang="de-DE" dirty="0" err="1" smtClean="0"/>
                  <a:t>samples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from </a:t>
                </a:r>
                <a:r>
                  <a:rPr lang="de-DE" b="1" dirty="0" smtClean="0">
                    <a:solidFill>
                      <a:srgbClr val="FF0000"/>
                    </a:solidFill>
                  </a:rPr>
                  <a:t>posterior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resampling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using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weights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de-DE" dirty="0" smtClean="0"/>
              </a:p>
              <a:p>
                <a:r>
                  <a:rPr lang="de-DE" dirty="0" err="1"/>
                  <a:t>Reducing</a:t>
                </a:r>
                <a:r>
                  <a:rPr lang="de-DE" dirty="0"/>
                  <a:t> </a:t>
                </a:r>
                <a:r>
                  <a:rPr lang="de-DE" dirty="0" err="1"/>
                  <a:t>uncertainty</a:t>
                </a:r>
                <a:endParaRPr lang="de-DE" dirty="0"/>
              </a:p>
            </p:txBody>
          </p:sp>
        </mc:Choice>
        <mc:Fallback xmlns="">
          <p:sp>
            <p:nvSpPr>
              <p:cNvPr id="87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485" y="703384"/>
                <a:ext cx="7174038" cy="1131179"/>
              </a:xfrm>
              <a:blipFill rotWithShape="0">
                <a:blip r:embed="rId9"/>
                <a:stretch>
                  <a:fillRect l="-1105" t="-10215" r="-850" b="-107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hteck 87"/>
          <p:cNvSpPr/>
          <p:nvPr/>
        </p:nvSpPr>
        <p:spPr>
          <a:xfrm>
            <a:off x="76200" y="2656532"/>
            <a:ext cx="638126" cy="3287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6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0"/>
                            </p:stCondLst>
                            <p:childTnLst>
                              <p:par>
                                <p:cTn id="1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02" grpId="0" animBg="1"/>
      <p:bldP spid="102" grpId="1" animBg="1"/>
      <p:bldP spid="103" grpId="0" animBg="1"/>
      <p:bldP spid="105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81" grpId="0" animBg="1"/>
      <p:bldP spid="81" grpId="1" animBg="1"/>
      <p:bldP spid="86" grpId="0" animBg="1"/>
      <p:bldP spid="8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llipse 213"/>
          <p:cNvSpPr/>
          <p:nvPr/>
        </p:nvSpPr>
        <p:spPr>
          <a:xfrm>
            <a:off x="3007411" y="585094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2852463" y="584459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2657708" y="584603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Grafik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" y="2960630"/>
            <a:ext cx="8799243" cy="3428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3" y="0"/>
            <a:ext cx="9137651" cy="524933"/>
          </a:xfrm>
        </p:spPr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Filter / </a:t>
            </a:r>
            <a:r>
              <a:rPr lang="de-DE" dirty="0" err="1"/>
              <a:t>Resampling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Gerader Verbinder 111"/>
          <p:cNvCxnSpPr>
            <a:stCxn id="138" idx="0"/>
          </p:cNvCxnSpPr>
          <p:nvPr/>
        </p:nvCxnSpPr>
        <p:spPr>
          <a:xfrm flipH="1" flipV="1">
            <a:off x="1103087" y="2498315"/>
            <a:ext cx="421173" cy="335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241" idx="0"/>
          </p:cNvCxnSpPr>
          <p:nvPr/>
        </p:nvCxnSpPr>
        <p:spPr>
          <a:xfrm flipH="1" flipV="1">
            <a:off x="1527314" y="2498314"/>
            <a:ext cx="522134" cy="335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stCxn id="239" idx="0"/>
          </p:cNvCxnSpPr>
          <p:nvPr/>
        </p:nvCxnSpPr>
        <p:spPr>
          <a:xfrm flipH="1" flipV="1">
            <a:off x="1760220" y="2530134"/>
            <a:ext cx="718834" cy="331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H="1" flipV="1">
            <a:off x="2479054" y="2530134"/>
            <a:ext cx="292293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 flipV="1">
            <a:off x="2960321" y="2530134"/>
            <a:ext cx="572842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214" idx="0"/>
          </p:cNvCxnSpPr>
          <p:nvPr/>
        </p:nvCxnSpPr>
        <p:spPr>
          <a:xfrm flipV="1">
            <a:off x="3112919" y="2496041"/>
            <a:ext cx="1231844" cy="335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212" idx="0"/>
          </p:cNvCxnSpPr>
          <p:nvPr/>
        </p:nvCxnSpPr>
        <p:spPr>
          <a:xfrm flipV="1">
            <a:off x="3291782" y="2496041"/>
            <a:ext cx="1851718" cy="335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210" idx="0"/>
          </p:cNvCxnSpPr>
          <p:nvPr/>
        </p:nvCxnSpPr>
        <p:spPr>
          <a:xfrm flipV="1">
            <a:off x="3546401" y="2530134"/>
            <a:ext cx="2501187" cy="331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208" idx="0"/>
          </p:cNvCxnSpPr>
          <p:nvPr/>
        </p:nvCxnSpPr>
        <p:spPr>
          <a:xfrm flipV="1">
            <a:off x="3959037" y="2494904"/>
            <a:ext cx="2828993" cy="335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/>
          <p:nvPr/>
        </p:nvCxnSpPr>
        <p:spPr>
          <a:xfrm flipV="1">
            <a:off x="4349486" y="2500590"/>
            <a:ext cx="2948047" cy="333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/>
          <p:nvPr/>
        </p:nvCxnSpPr>
        <p:spPr>
          <a:xfrm flipV="1">
            <a:off x="5566472" y="2499453"/>
            <a:ext cx="1903537" cy="333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lipse 205"/>
          <p:cNvSpPr/>
          <p:nvPr/>
        </p:nvSpPr>
        <p:spPr>
          <a:xfrm>
            <a:off x="4239255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3853529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40893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3186274" y="584981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237354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1943940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1421206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5454464" y="5849698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3186274" y="584969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186000" y="5796000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186874" y="572959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2658459" y="5783525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2659333" y="571711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58747" y="5641286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443135" y="5850567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444009" y="5784160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852928" y="584757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2852600" y="5789951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854027" y="577766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1418752" y="5848675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88335" y="1841875"/>
            <a:ext cx="7248411" cy="657040"/>
            <a:chOff x="788335" y="1841875"/>
            <a:chExt cx="7248411" cy="65704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851449" y="2194300"/>
              <a:ext cx="6687614" cy="304615"/>
              <a:chOff x="851449" y="2194300"/>
              <a:chExt cx="6687614" cy="304615"/>
            </a:xfrm>
          </p:grpSpPr>
          <p:cxnSp>
            <p:nvCxnSpPr>
              <p:cNvPr id="68" name="Gerader Verbinder 67"/>
              <p:cNvCxnSpPr/>
              <p:nvPr/>
            </p:nvCxnSpPr>
            <p:spPr>
              <a:xfrm>
                <a:off x="851449" y="2327650"/>
                <a:ext cx="6683074" cy="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/>
              <p:nvPr/>
            </p:nvCxnSpPr>
            <p:spPr>
              <a:xfrm flipV="1">
                <a:off x="86256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/>
              <p:nvPr/>
            </p:nvCxnSpPr>
            <p:spPr>
              <a:xfrm flipV="1">
                <a:off x="153021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/>
              <p:nvPr/>
            </p:nvCxnSpPr>
            <p:spPr>
              <a:xfrm flipV="1">
                <a:off x="219786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/>
              <p:nvPr/>
            </p:nvCxnSpPr>
            <p:spPr>
              <a:xfrm flipV="1">
                <a:off x="2865513" y="2194300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/>
              <p:nvPr/>
            </p:nvCxnSpPr>
            <p:spPr>
              <a:xfrm flipV="1">
                <a:off x="3533163" y="2194300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/>
              <p:cNvCxnSpPr/>
              <p:nvPr/>
            </p:nvCxnSpPr>
            <p:spPr>
              <a:xfrm flipV="1">
                <a:off x="620376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/>
              <p:cNvCxnSpPr/>
              <p:nvPr/>
            </p:nvCxnSpPr>
            <p:spPr>
              <a:xfrm flipV="1">
                <a:off x="687141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/>
              <p:cNvCxnSpPr/>
              <p:nvPr/>
            </p:nvCxnSpPr>
            <p:spPr>
              <a:xfrm flipV="1">
                <a:off x="7539063" y="2194300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/>
              <p:cNvCxnSpPr/>
              <p:nvPr/>
            </p:nvCxnSpPr>
            <p:spPr>
              <a:xfrm flipV="1">
                <a:off x="420081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/>
              <p:nvPr/>
            </p:nvCxnSpPr>
            <p:spPr>
              <a:xfrm flipV="1">
                <a:off x="486846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/>
              <p:cNvCxnSpPr/>
              <p:nvPr/>
            </p:nvCxnSpPr>
            <p:spPr>
              <a:xfrm flipV="1">
                <a:off x="5536113" y="2194594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/>
              <p:cNvCxnSpPr/>
              <p:nvPr/>
            </p:nvCxnSpPr>
            <p:spPr>
              <a:xfrm rot="5400000" flipH="1" flipV="1">
                <a:off x="7472627" y="2437019"/>
                <a:ext cx="600" cy="123191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/>
              <p:nvPr/>
            </p:nvCxnSpPr>
            <p:spPr>
              <a:xfrm rot="5400000" flipV="1">
                <a:off x="7297533" y="2418527"/>
                <a:ext cx="0" cy="159577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/>
              <p:cNvCxnSpPr/>
              <p:nvPr/>
            </p:nvCxnSpPr>
            <p:spPr>
              <a:xfrm rot="5400000" flipV="1">
                <a:off x="6788030" y="2102615"/>
                <a:ext cx="0" cy="791401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/>
              <p:cNvCxnSpPr/>
              <p:nvPr/>
            </p:nvCxnSpPr>
            <p:spPr>
              <a:xfrm rot="5400000" flipV="1">
                <a:off x="6036809" y="2176809"/>
                <a:ext cx="0" cy="643013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 rot="5400000" flipV="1">
                <a:off x="5182003" y="1999030"/>
                <a:ext cx="0" cy="998571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/>
              <p:cNvCxnSpPr/>
              <p:nvPr/>
            </p:nvCxnSpPr>
            <p:spPr>
              <a:xfrm rot="5400000" flipV="1">
                <a:off x="4326628" y="2176239"/>
                <a:ext cx="0" cy="644150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/>
              <p:nvPr/>
            </p:nvCxnSpPr>
            <p:spPr>
              <a:xfrm rot="5400000" flipV="1">
                <a:off x="3492288" y="2020063"/>
                <a:ext cx="0" cy="956502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/>
              <p:cNvCxnSpPr/>
              <p:nvPr/>
            </p:nvCxnSpPr>
            <p:spPr>
              <a:xfrm rot="5400000" flipV="1">
                <a:off x="2423901" y="1942193"/>
                <a:ext cx="0" cy="1112245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/>
              <p:nvPr/>
            </p:nvCxnSpPr>
            <p:spPr>
              <a:xfrm rot="5400000" flipV="1">
                <a:off x="1754032" y="2418582"/>
                <a:ext cx="0" cy="159464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/>
              <p:nvPr/>
            </p:nvCxnSpPr>
            <p:spPr>
              <a:xfrm rot="5400000" flipV="1">
                <a:off x="1517692" y="2375721"/>
                <a:ext cx="0" cy="245189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/>
              <p:nvPr/>
            </p:nvCxnSpPr>
            <p:spPr>
              <a:xfrm rot="5400000" flipV="1">
                <a:off x="1111823" y="2249054"/>
                <a:ext cx="0" cy="498521"/>
              </a:xfrm>
              <a:prstGeom prst="line">
                <a:avLst/>
              </a:prstGeom>
              <a:ln w="117475">
                <a:solidFill>
                  <a:srgbClr val="0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88335" y="1982073"/>
            <a:ext cx="189211" cy="25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Formel" r:id="rId5" imgW="126720" imgH="177480" progId="Equation.3">
                    <p:embed/>
                  </p:oleObj>
                </mc:Choice>
                <mc:Fallback>
                  <p:oleObj name="Formel" r:id="rId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335" y="1982073"/>
                          <a:ext cx="189211" cy="25228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470009" y="1841875"/>
            <a:ext cx="566737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Formel" r:id="rId7" imgW="380880" imgH="342720" progId="Equation.3">
                    <p:embed/>
                  </p:oleObj>
                </mc:Choice>
                <mc:Fallback>
                  <p:oleObj name="Formel" r:id="rId7" imgW="3808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0009" y="1841875"/>
                          <a:ext cx="566737" cy="4857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60485" y="703384"/>
                <a:ext cx="7174038" cy="1131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Draw </a:t>
                </a:r>
                <a:r>
                  <a:rPr lang="de-DE" dirty="0" err="1" smtClean="0"/>
                  <a:t>samples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from </a:t>
                </a:r>
                <a:r>
                  <a:rPr lang="de-DE" b="1" dirty="0" smtClean="0">
                    <a:solidFill>
                      <a:srgbClr val="FF0000"/>
                    </a:solidFill>
                  </a:rPr>
                  <a:t>posterior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resampling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using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weights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solidFill>
                              <a:srgbClr val="00EA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de-DE" dirty="0" smtClean="0"/>
              </a:p>
              <a:p>
                <a:r>
                  <a:rPr lang="de-DE" dirty="0" err="1"/>
                  <a:t>Reducing</a:t>
                </a:r>
                <a:r>
                  <a:rPr lang="de-DE" dirty="0"/>
                  <a:t> </a:t>
                </a:r>
                <a:r>
                  <a:rPr lang="de-DE" dirty="0" err="1"/>
                  <a:t>uncertainty</a:t>
                </a:r>
                <a:endParaRPr lang="de-DE" dirty="0"/>
              </a:p>
            </p:txBody>
          </p:sp>
        </mc:Choice>
        <mc:Fallback xmlns="">
          <p:sp>
            <p:nvSpPr>
              <p:cNvPr id="80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485" y="703384"/>
                <a:ext cx="7174038" cy="1131179"/>
              </a:xfrm>
              <a:blipFill rotWithShape="0">
                <a:blip r:embed="rId9"/>
                <a:stretch>
                  <a:fillRect l="-1105" t="-10215" r="-850" b="-107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 80"/>
          <p:cNvSpPr/>
          <p:nvPr/>
        </p:nvSpPr>
        <p:spPr>
          <a:xfrm>
            <a:off x="76200" y="2656532"/>
            <a:ext cx="638126" cy="3287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9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06" grpId="0" animBg="1"/>
      <p:bldP spid="239" grpId="0" animBg="1"/>
      <p:bldP spid="241" grpId="0" animBg="1"/>
      <p:bldP spid="2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afik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7" y="2960630"/>
            <a:ext cx="8799243" cy="3428998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69" y="5252181"/>
            <a:ext cx="892956" cy="899671"/>
          </a:xfrm>
          <a:prstGeom prst="rect">
            <a:avLst/>
          </a:prstGeom>
        </p:spPr>
      </p:pic>
      <p:sp>
        <p:nvSpPr>
          <p:cNvPr id="138" name="Ellipse 137"/>
          <p:cNvSpPr/>
          <p:nvPr/>
        </p:nvSpPr>
        <p:spPr>
          <a:xfrm>
            <a:off x="1418752" y="5848675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8" name="Grafik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65" y="5256944"/>
            <a:ext cx="892956" cy="899671"/>
          </a:xfrm>
          <a:prstGeom prst="rect">
            <a:avLst/>
          </a:prstGeom>
        </p:spPr>
      </p:pic>
      <p:pic>
        <p:nvPicPr>
          <p:cNvPr id="104" name="Grafik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28" y="5256944"/>
            <a:ext cx="892956" cy="899671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66" y="5252182"/>
            <a:ext cx="892956" cy="899671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00" y="5252183"/>
            <a:ext cx="892956" cy="899671"/>
          </a:xfrm>
          <a:prstGeom prst="rect">
            <a:avLst/>
          </a:prstGeom>
        </p:spPr>
      </p:pic>
      <p:sp>
        <p:nvSpPr>
          <p:cNvPr id="71" name="Ellipse 70"/>
          <p:cNvSpPr/>
          <p:nvPr/>
        </p:nvSpPr>
        <p:spPr>
          <a:xfrm>
            <a:off x="3186274" y="584969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28" y="5267282"/>
            <a:ext cx="892956" cy="899671"/>
          </a:xfrm>
          <a:prstGeom prst="rect">
            <a:avLst/>
          </a:prstGeom>
        </p:spPr>
      </p:pic>
      <p:sp>
        <p:nvSpPr>
          <p:cNvPr id="133" name="Ellipse 132"/>
          <p:cNvSpPr/>
          <p:nvPr/>
        </p:nvSpPr>
        <p:spPr>
          <a:xfrm>
            <a:off x="3443135" y="5850567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852928" y="584757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2852463" y="584459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2657708" y="584603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3" y="0"/>
            <a:ext cx="9137651" cy="524933"/>
          </a:xfrm>
        </p:spPr>
        <p:txBody>
          <a:bodyPr/>
          <a:lstStyle/>
          <a:p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smtClean="0"/>
              <a:t>Filter / Sampling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C88-B43F-491A-B8BF-C78CFA50E78D}" type="datetime1">
              <a:rPr lang="en-GB" smtClean="0"/>
              <a:pPr/>
              <a:t>12/01/2017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Vision I: Tracking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BF0-CFB1-45E0-BBBA-D142A26A82E5}" type="slidenum">
              <a:rPr lang="en-GB" smtClean="0"/>
              <a:pPr/>
              <a:t>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14" y="123966"/>
                <a:ext cx="5795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Ellipse 104"/>
          <p:cNvSpPr/>
          <p:nvPr/>
        </p:nvSpPr>
        <p:spPr>
          <a:xfrm>
            <a:off x="3186000" y="5796000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186874" y="572959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2658459" y="5783525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2659333" y="5717118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58747" y="5641286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444009" y="5784160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2852600" y="5789951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854027" y="5777663"/>
            <a:ext cx="211015" cy="21101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299719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4145047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3914982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681553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3780975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3593768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3377006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253532" y="585598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3098860" y="585598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3263983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67259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947541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760334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882251" y="5852821"/>
            <a:ext cx="211015" cy="2110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60485" y="703384"/>
                <a:ext cx="4945441" cy="1924666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Obtain </a:t>
                </a:r>
                <a:r>
                  <a:rPr lang="de-DE" dirty="0" err="1" smtClean="0"/>
                  <a:t>samples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,…,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de-DE" dirty="0" smtClean="0"/>
                  <a:t> from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b="1" dirty="0" err="1" smtClean="0">
                    <a:solidFill>
                      <a:srgbClr val="0070C0"/>
                    </a:solidFill>
                  </a:rPr>
                  <a:t>new</a:t>
                </a:r>
                <a:r>
                  <a:rPr lang="de-DE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de-DE" b="1" dirty="0" err="1" smtClean="0">
                    <a:solidFill>
                      <a:srgbClr val="0070C0"/>
                    </a:solidFill>
                  </a:rPr>
                  <a:t>prior</a:t>
                </a:r>
                <a:r>
                  <a:rPr lang="de-DE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/>
                  <a:t>m</a:t>
                </a:r>
                <a:r>
                  <a:rPr lang="de-DE" dirty="0" err="1" smtClean="0"/>
                  <a:t>oving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particle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according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model</a:t>
                </a:r>
                <a:endParaRPr lang="de-DE" dirty="0" smtClean="0"/>
              </a:p>
              <a:p>
                <a:r>
                  <a:rPr lang="de-DE" dirty="0" err="1" smtClean="0"/>
                  <a:t>Adding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uncertainty</a:t>
                </a:r>
                <a:endParaRPr lang="de-DE" dirty="0"/>
              </a:p>
            </p:txBody>
          </p:sp>
        </mc:Choice>
        <mc:Fallback xmlns="">
          <p:sp>
            <p:nvSpPr>
              <p:cNvPr id="124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485" y="703384"/>
                <a:ext cx="4945441" cy="1924666"/>
              </a:xfrm>
              <a:blipFill rotWithShape="0">
                <a:blip r:embed="rId5"/>
                <a:stretch>
                  <a:fillRect l="-1603" t="-4114" r="-1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Grafik 1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0"/>
          <a:stretch/>
        </p:blipFill>
        <p:spPr>
          <a:xfrm>
            <a:off x="5887898" y="546362"/>
            <a:ext cx="3048000" cy="1828348"/>
          </a:xfrm>
          <a:prstGeom prst="rect">
            <a:avLst/>
          </a:prstGeom>
        </p:spPr>
      </p:pic>
      <p:sp>
        <p:nvSpPr>
          <p:cNvPr id="44" name="Rechteck 43"/>
          <p:cNvSpPr/>
          <p:nvPr/>
        </p:nvSpPr>
        <p:spPr>
          <a:xfrm>
            <a:off x="76200" y="2656532"/>
            <a:ext cx="638126" cy="3287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6919412" y="2238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15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71" grpId="0" animBg="1"/>
      <p:bldP spid="133" grpId="0" animBg="1"/>
      <p:bldP spid="135" grpId="0" animBg="1"/>
      <p:bldP spid="127" grpId="0" animBg="1"/>
      <p:bldP spid="103" grpId="0" animBg="1"/>
      <p:bldP spid="105" grpId="0" animBg="1"/>
      <p:bldP spid="126" grpId="0" animBg="1"/>
      <p:bldP spid="130" grpId="0" animBg="1"/>
      <p:bldP spid="131" grpId="0" animBg="1"/>
      <p:bldP spid="132" grpId="0" animBg="1"/>
      <p:bldP spid="134" grpId="0" animBg="1"/>
      <p:bldP spid="136" grpId="0" animBg="1"/>
      <p:bldP spid="137" grpId="0" animBg="1"/>
      <p:bldP spid="67" grpId="0" animBg="1"/>
      <p:bldP spid="80" grpId="0" animBg="1"/>
      <p:bldP spid="86" grpId="0" animBg="1"/>
      <p:bldP spid="87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6" grpId="0" animBg="1"/>
      <p:bldP spid="123" grpId="0" animBg="1"/>
    </p:bldLst>
  </p:timing>
</p:sld>
</file>

<file path=ppt/theme/theme1.xml><?xml version="1.0" encoding="utf-8"?>
<a:theme xmlns:a="http://schemas.openxmlformats.org/drawingml/2006/main" name="cvld_Design">
  <a:themeElements>
    <a:clrScheme name="TUD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A903153-B766-4F47-A27E-34C0B4E79FB3}" vid="{93CB89AD-129C-406F-8CDD-A33D0A09AE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cvld_template</Template>
  <TotalTime>0</TotalTime>
  <Words>488</Words>
  <Application>Microsoft Office PowerPoint</Application>
  <PresentationFormat>On-screen Show (4:3)</PresentationFormat>
  <Paragraphs>135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cvld_Design</vt:lpstr>
      <vt:lpstr>Formel</vt:lpstr>
      <vt:lpstr>Equation</vt:lpstr>
      <vt:lpstr>Important Distributions (Particle Filter)</vt:lpstr>
      <vt:lpstr>Particle Filter</vt:lpstr>
      <vt:lpstr>Discrete Bayes Filter vs. Particle Filter</vt:lpstr>
      <vt:lpstr>The Bayes Filter / Convolute and Multiply</vt:lpstr>
      <vt:lpstr>Particle Filter / Resampling</vt:lpstr>
      <vt:lpstr>Particle Filter / Resampling</vt:lpstr>
      <vt:lpstr>Particle Filter / Resampling</vt:lpstr>
      <vt:lpstr>Particle Filter / Resampling</vt:lpstr>
      <vt:lpstr>Particle Filter / Sampling</vt:lpstr>
      <vt:lpstr>Particle Filter (Tracking application)</vt:lpstr>
      <vt:lpstr>Your Task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cvld</dc:creator>
  <cp:lastModifiedBy>cvuser</cp:lastModifiedBy>
  <cp:revision>665</cp:revision>
  <dcterms:created xsi:type="dcterms:W3CDTF">2013-11-29T11:00:07Z</dcterms:created>
  <dcterms:modified xsi:type="dcterms:W3CDTF">2017-01-12T16:27:03Z</dcterms:modified>
</cp:coreProperties>
</file>